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4" r:id="rId3"/>
    <p:sldId id="257" r:id="rId4"/>
    <p:sldId id="258" r:id="rId5"/>
    <p:sldId id="263" r:id="rId6"/>
    <p:sldId id="262" r:id="rId7"/>
    <p:sldId id="267" r:id="rId8"/>
    <p:sldId id="268" r:id="rId9"/>
    <p:sldId id="261" r:id="rId10"/>
    <p:sldId id="266" r:id="rId11"/>
    <p:sldId id="269" r:id="rId12"/>
    <p:sldId id="259" r:id="rId13"/>
    <p:sldId id="270" r:id="rId14"/>
    <p:sldId id="265" r:id="rId15"/>
    <p:sldId id="264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26DF0-F964-42F0-8805-9E1DCF24EFF7}" type="datetimeFigureOut">
              <a:rPr lang="es-ES" smtClean="0"/>
              <a:pPr/>
              <a:t>22/01/2012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E8809-8DF6-4D29-9A19-1C4AB70C28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12CD-D7B2-4343-A289-A47A289CCFFD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68AB436-712B-4B0F-9F14-B0FA2882C04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A717-335E-4302-A87C-B0100A681A1E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2D2E-52F8-4551-91F4-47681B5D7A08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1B1-BFCF-40B9-B0E6-8DFB5BC56EE1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D944-683A-4424-97EC-B8BE7860A75E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8AB436-712B-4B0F-9F14-B0FA2882C04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D7A8-24A9-4A2B-A3D8-63A55E81F74F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66BA-58C2-44A7-9972-56E408A25389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3A5C-F46F-4688-AF44-FAF8BDB64B3F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F950-883F-48C6-A1D8-21664B550A63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454A-0495-463F-BEC0-DB5AC4DE72BC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3695-279C-499A-B286-8F0C24B45180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8AB436-712B-4B0F-9F14-B0FA2882C04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B1D5B3-CCFE-4E81-AC0E-FCC574A8116B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68AB436-712B-4B0F-9F14-B0FA2882C04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95400" y="3734775"/>
            <a:ext cx="6400800" cy="702337"/>
          </a:xfrm>
        </p:spPr>
        <p:txBody>
          <a:bodyPr/>
          <a:lstStyle/>
          <a:p>
            <a:r>
              <a:rPr lang="es-ES" sz="3600" dirty="0" smtClean="0"/>
              <a:t>Vistas</a:t>
            </a:r>
            <a:endParaRPr lang="es-ES" sz="36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SQL Server - </a:t>
            </a:r>
            <a:r>
              <a:rPr lang="es-ES" dirty="0" err="1" smtClean="0"/>
              <a:t>Transact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388843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000" dirty="0" smtClean="0"/>
              <a:t>Una vista no puede contener una cláusula ORDER BY. Este es un truco para evitarlo.</a:t>
            </a:r>
          </a:p>
          <a:p>
            <a:pPr marL="371475" indent="-6350">
              <a:buNone/>
            </a:pPr>
            <a:r>
              <a:rPr lang="es-ES" sz="1800" dirty="0" smtClean="0"/>
              <a:t>USE </a:t>
            </a:r>
            <a:r>
              <a:rPr lang="es-ES" sz="1800" dirty="0" err="1" smtClean="0"/>
              <a:t>Northwind</a:t>
            </a:r>
            <a:endParaRPr lang="es-ES" sz="1800" dirty="0" smtClean="0"/>
          </a:p>
          <a:p>
            <a:pPr marL="371475" indent="-6350">
              <a:buNone/>
            </a:pPr>
            <a:r>
              <a:rPr lang="es-ES" sz="1800" dirty="0" smtClean="0"/>
              <a:t>GO</a:t>
            </a:r>
          </a:p>
          <a:p>
            <a:pPr marL="371475" indent="-6350">
              <a:spcBef>
                <a:spcPts val="1200"/>
              </a:spcBef>
              <a:buNone/>
            </a:pPr>
            <a:r>
              <a:rPr lang="es-ES" sz="1800" dirty="0" smtClean="0"/>
              <a:t>CREATE VIEW </a:t>
            </a:r>
            <a:r>
              <a:rPr lang="es-ES" sz="1800" dirty="0" err="1" smtClean="0"/>
              <a:t>ClientesPorNombre</a:t>
            </a:r>
            <a:endParaRPr lang="es-ES" sz="1800" dirty="0" smtClean="0"/>
          </a:p>
          <a:p>
            <a:pPr marL="371475" indent="-6350">
              <a:buNone/>
            </a:pPr>
            <a:r>
              <a:rPr lang="es-ES" sz="1800" dirty="0" smtClean="0"/>
              <a:t>AS</a:t>
            </a:r>
          </a:p>
          <a:p>
            <a:pPr marL="715963" indent="-6350">
              <a:buNone/>
            </a:pPr>
            <a:r>
              <a:rPr lang="es-ES" sz="1800" dirty="0" smtClean="0"/>
              <a:t>SELECT TOP 100 PERCENT *</a:t>
            </a:r>
          </a:p>
          <a:p>
            <a:pPr marL="715963" indent="-6350">
              <a:buNone/>
            </a:pPr>
            <a:r>
              <a:rPr lang="es-ES" sz="1800" dirty="0" smtClean="0"/>
              <a:t>FROM </a:t>
            </a:r>
            <a:r>
              <a:rPr lang="es-ES" sz="1800" dirty="0" err="1" smtClean="0"/>
              <a:t>Customers</a:t>
            </a:r>
            <a:endParaRPr lang="es-ES" sz="1800" dirty="0" smtClean="0"/>
          </a:p>
          <a:p>
            <a:pPr marL="715963" indent="-6350">
              <a:buNone/>
            </a:pPr>
            <a:r>
              <a:rPr lang="es-ES" sz="1800" dirty="0" smtClean="0"/>
              <a:t>ORDER BY </a:t>
            </a:r>
            <a:r>
              <a:rPr lang="es-ES" sz="1800" dirty="0" err="1" smtClean="0"/>
              <a:t>CompanyName</a:t>
            </a:r>
            <a:endParaRPr lang="es-ES" sz="1800" dirty="0" smtClean="0"/>
          </a:p>
          <a:p>
            <a:pPr marL="371475" indent="-6350">
              <a:buNone/>
            </a:pPr>
            <a:r>
              <a:rPr lang="es-ES" sz="1800" dirty="0" smtClean="0"/>
              <a:t>GO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4572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2000" dirty="0" smtClean="0"/>
              <a:t>Las vistas que usan el carácter * en la lista SELECT pueden causar problemas:</a:t>
            </a:r>
          </a:p>
          <a:p>
            <a:pPr marL="371475" indent="-6350">
              <a:buNone/>
            </a:pPr>
            <a:r>
              <a:rPr lang="es-ES" sz="1800" dirty="0" smtClean="0"/>
              <a:t>USE </a:t>
            </a:r>
            <a:r>
              <a:rPr lang="es-ES" sz="1800" dirty="0" err="1" smtClean="0"/>
              <a:t>Northwind</a:t>
            </a:r>
            <a:endParaRPr lang="es-ES" sz="1800" dirty="0" smtClean="0"/>
          </a:p>
          <a:p>
            <a:pPr marL="371475" indent="-6350">
              <a:spcBef>
                <a:spcPts val="0"/>
              </a:spcBef>
              <a:buNone/>
            </a:pPr>
            <a:r>
              <a:rPr lang="en-US" sz="1800" dirty="0" smtClean="0"/>
              <a:t>ALTER TABLE Customers ADD </a:t>
            </a:r>
            <a:r>
              <a:rPr lang="en-US" sz="1800" dirty="0" err="1" smtClean="0"/>
              <a:t>Movil</a:t>
            </a:r>
            <a:r>
              <a:rPr lang="en-US" sz="1800" dirty="0" smtClean="0"/>
              <a:t> VARCHAR(12) NULL</a:t>
            </a:r>
          </a:p>
          <a:p>
            <a:pPr marL="371475" indent="-6350">
              <a:spcBef>
                <a:spcPts val="0"/>
              </a:spcBef>
              <a:buNone/>
            </a:pPr>
            <a:r>
              <a:rPr lang="es-ES" sz="1800" dirty="0" smtClean="0"/>
              <a:t>GO</a:t>
            </a:r>
          </a:p>
          <a:p>
            <a:pPr marL="371475" indent="-6350">
              <a:buNone/>
            </a:pPr>
            <a:r>
              <a:rPr lang="es-ES" sz="1800" b="1" i="1" dirty="0" err="1" smtClean="0"/>
              <a:t>sp_depends</a:t>
            </a:r>
            <a:r>
              <a:rPr lang="es-ES" sz="1800" dirty="0" smtClean="0"/>
              <a:t> '</a:t>
            </a:r>
            <a:r>
              <a:rPr lang="es-ES" sz="1800" dirty="0" err="1" smtClean="0"/>
              <a:t>ClientesParis</a:t>
            </a:r>
            <a:r>
              <a:rPr lang="es-ES" sz="1800" dirty="0" smtClean="0"/>
              <a:t>'</a:t>
            </a:r>
          </a:p>
          <a:p>
            <a:pPr marL="371475" indent="-6350">
              <a:spcBef>
                <a:spcPts val="0"/>
              </a:spcBef>
              <a:buNone/>
            </a:pPr>
            <a:r>
              <a:rPr lang="es-ES" sz="1800" dirty="0" smtClean="0"/>
              <a:t>GO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s-ES" sz="2000" b="1" i="1" dirty="0" smtClean="0"/>
              <a:t>sp_refreshview</a:t>
            </a:r>
            <a:r>
              <a:rPr lang="es-ES" sz="2000" dirty="0" smtClean="0"/>
              <a:t> actualiza la definición de la vista. </a:t>
            </a:r>
            <a:r>
              <a:rPr lang="es-ES" sz="2000" b="1" i="1" dirty="0" err="1" smtClean="0"/>
              <a:t>sp_depends</a:t>
            </a:r>
            <a:r>
              <a:rPr lang="es-ES" sz="2000" dirty="0" smtClean="0"/>
              <a:t> visualiza las dependencias de la vista.</a:t>
            </a:r>
          </a:p>
          <a:p>
            <a:pPr marL="355600" indent="0">
              <a:buNone/>
            </a:pPr>
            <a:r>
              <a:rPr lang="es-ES" sz="1800" dirty="0" smtClean="0"/>
              <a:t>USE </a:t>
            </a:r>
            <a:r>
              <a:rPr lang="es-ES" sz="1800" dirty="0" err="1" smtClean="0"/>
              <a:t>Northwind</a:t>
            </a:r>
            <a:endParaRPr lang="es-ES" sz="1800" dirty="0" smtClean="0"/>
          </a:p>
          <a:p>
            <a:pPr marL="355600" indent="0">
              <a:spcBef>
                <a:spcPts val="0"/>
              </a:spcBef>
              <a:buNone/>
            </a:pPr>
            <a:r>
              <a:rPr lang="es-ES" sz="1800" b="1" i="1" dirty="0" smtClean="0"/>
              <a:t>sp_refreshview</a:t>
            </a:r>
            <a:r>
              <a:rPr lang="es-ES" sz="1800" dirty="0" smtClean="0"/>
              <a:t> '</a:t>
            </a:r>
            <a:r>
              <a:rPr lang="es-ES" sz="1800" dirty="0" err="1" smtClean="0"/>
              <a:t>ClientesParis</a:t>
            </a:r>
            <a:r>
              <a:rPr lang="es-ES" sz="1800" dirty="0" smtClean="0"/>
              <a:t>‘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s-ES" sz="1800" b="1" i="1" dirty="0" err="1" smtClean="0"/>
              <a:t>sp_depends</a:t>
            </a:r>
            <a:r>
              <a:rPr lang="es-ES" sz="1800" dirty="0" smtClean="0"/>
              <a:t> '</a:t>
            </a:r>
            <a:r>
              <a:rPr lang="es-ES" sz="1800" dirty="0" err="1" smtClean="0"/>
              <a:t>ClientesParis</a:t>
            </a:r>
            <a:r>
              <a:rPr lang="es-ES" sz="1800" dirty="0" smtClean="0"/>
              <a:t> '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s-ES" sz="1800" dirty="0" smtClean="0"/>
              <a:t>GO</a:t>
            </a:r>
            <a:endParaRPr lang="es-ES" sz="18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s-ES" dirty="0" smtClean="0"/>
              <a:t>Vistas</a:t>
            </a:r>
            <a:endParaRPr lang="es-ES" dirty="0"/>
          </a:p>
        </p:txBody>
      </p:sp>
      <p:pic>
        <p:nvPicPr>
          <p:cNvPr id="5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3150" y="274638"/>
            <a:ext cx="7772400" cy="1143000"/>
          </a:xfrm>
        </p:spPr>
        <p:txBody>
          <a:bodyPr/>
          <a:lstStyle/>
          <a:p>
            <a:r>
              <a:rPr lang="es-ES" dirty="0" smtClean="0"/>
              <a:t>Vistas – Cláusula WITH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927949"/>
            <a:ext cx="7772400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/>
              <a:t>En la clausula WITH se podrán definir tres opciones diferentes a la vista:</a:t>
            </a:r>
          </a:p>
          <a:p>
            <a:pPr marL="628650" indent="-284163"/>
            <a:r>
              <a:rPr lang="es-ES" sz="1800" dirty="0" smtClean="0"/>
              <a:t>ENCRYPTION, SCHEMABINDING y VIEW_METADATA.</a:t>
            </a:r>
          </a:p>
          <a:p>
            <a:pPr marL="628650" indent="-284163"/>
            <a:r>
              <a:rPr lang="es-ES" sz="1800" dirty="0" smtClean="0"/>
              <a:t>ENCRYPTION </a:t>
            </a:r>
            <a:r>
              <a:rPr lang="es-ES" sz="1800" dirty="0" err="1" smtClean="0"/>
              <a:t>encriptará</a:t>
            </a:r>
            <a:r>
              <a:rPr lang="es-ES" sz="1800" dirty="0" smtClean="0"/>
              <a:t> la definición de la vista. Esta definición no estará visible para nadie, por lo que será importante guardar el código original en algún lugar ya que no se podrá </a:t>
            </a:r>
            <a:r>
              <a:rPr lang="es-ES" sz="1800" dirty="0" err="1" smtClean="0"/>
              <a:t>desencriptar</a:t>
            </a:r>
            <a:r>
              <a:rPr lang="es-ES" sz="1800" dirty="0" smtClean="0"/>
              <a:t> la definición. </a:t>
            </a:r>
          </a:p>
          <a:p>
            <a:pPr marL="628650" indent="-284163"/>
            <a:r>
              <a:rPr lang="es-ES" sz="1800" dirty="0" smtClean="0"/>
              <a:t>SCHEMABINDING. Si especificamos esta opción, no se podrán borrar las tablas vistas o funciones a las que haga referencia la vista sin antes borrar la vista. </a:t>
            </a:r>
          </a:p>
          <a:p>
            <a:pPr marL="628650" indent="-284163"/>
            <a:r>
              <a:rPr lang="en-US" sz="1800" dirty="0" smtClean="0"/>
              <a:t>VIEW_METADATA </a:t>
            </a:r>
            <a:r>
              <a:rPr lang="en-US" sz="1800" dirty="0" err="1" smtClean="0"/>
              <a:t>devuelve</a:t>
            </a:r>
            <a:r>
              <a:rPr lang="en-US" sz="1800" dirty="0" smtClean="0"/>
              <a:t> a </a:t>
            </a:r>
            <a:r>
              <a:rPr lang="en-US" sz="1800" dirty="0" err="1" smtClean="0"/>
              <a:t>las</a:t>
            </a:r>
            <a:r>
              <a:rPr lang="en-US" sz="1800" dirty="0" smtClean="0"/>
              <a:t> </a:t>
            </a:r>
            <a:r>
              <a:rPr lang="en-US" sz="1800" dirty="0" err="1" smtClean="0"/>
              <a:t>aplicaciones</a:t>
            </a:r>
            <a:r>
              <a:rPr lang="en-US" sz="1800" dirty="0" smtClean="0"/>
              <a:t> </a:t>
            </a:r>
            <a:r>
              <a:rPr lang="en-US" sz="1800" dirty="0" err="1" smtClean="0"/>
              <a:t>cliente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información</a:t>
            </a:r>
            <a:r>
              <a:rPr lang="en-US" sz="1800" dirty="0" smtClean="0"/>
              <a:t> de la vista, en </a:t>
            </a:r>
            <a:r>
              <a:rPr lang="en-US" sz="1800" dirty="0" err="1" smtClean="0"/>
              <a:t>lugar</a:t>
            </a:r>
            <a:r>
              <a:rPr lang="en-US" sz="1800" dirty="0" smtClean="0"/>
              <a:t> de </a:t>
            </a:r>
            <a:r>
              <a:rPr lang="en-US" sz="1800" dirty="0" err="1" smtClean="0"/>
              <a:t>información</a:t>
            </a:r>
            <a:r>
              <a:rPr lang="en-US" sz="1800" dirty="0" smtClean="0"/>
              <a:t> </a:t>
            </a:r>
            <a:r>
              <a:rPr lang="en-US" sz="1800" dirty="0" err="1" smtClean="0"/>
              <a:t>sobre</a:t>
            </a:r>
            <a:r>
              <a:rPr lang="en-US" sz="1800" dirty="0" smtClean="0"/>
              <a:t> la </a:t>
            </a:r>
            <a:r>
              <a:rPr lang="en-US" sz="1800" dirty="0" err="1" smtClean="0"/>
              <a:t>tabla</a:t>
            </a:r>
            <a:r>
              <a:rPr lang="en-US" sz="1800" dirty="0" smtClean="0"/>
              <a:t> base.</a:t>
            </a:r>
            <a:endParaRPr lang="es-ES" sz="1800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/>
              <a:t>Encriptación del texto de la vista. Una vez </a:t>
            </a:r>
            <a:r>
              <a:rPr lang="es-ES" sz="2000" dirty="0" err="1" smtClean="0"/>
              <a:t>encriptada</a:t>
            </a:r>
            <a:r>
              <a:rPr lang="es-ES" sz="2000" dirty="0" smtClean="0"/>
              <a:t> no se puede </a:t>
            </a:r>
            <a:r>
              <a:rPr lang="es-ES" sz="2000" dirty="0" err="1" smtClean="0"/>
              <a:t>desencriptar</a:t>
            </a:r>
            <a:r>
              <a:rPr lang="es-ES" sz="2000" dirty="0" smtClean="0"/>
              <a:t>.</a:t>
            </a:r>
          </a:p>
          <a:p>
            <a:pPr marL="365125" indent="0">
              <a:spcBef>
                <a:spcPts val="1200"/>
              </a:spcBef>
              <a:buNone/>
            </a:pPr>
            <a:r>
              <a:rPr lang="es-ES" sz="1800" dirty="0" smtClean="0"/>
              <a:t>USE </a:t>
            </a:r>
            <a:r>
              <a:rPr lang="es-ES" sz="1800" dirty="0" err="1" smtClean="0"/>
              <a:t>Northwind</a:t>
            </a:r>
            <a:endParaRPr lang="es-ES" sz="1800" dirty="0" smtClean="0"/>
          </a:p>
          <a:p>
            <a:pPr marL="365125" indent="0">
              <a:spcBef>
                <a:spcPts val="0"/>
              </a:spcBef>
              <a:buNone/>
            </a:pPr>
            <a:r>
              <a:rPr lang="es-ES" sz="1800" dirty="0" smtClean="0"/>
              <a:t>GO</a:t>
            </a:r>
          </a:p>
          <a:p>
            <a:pPr marL="365125" indent="0">
              <a:spcBef>
                <a:spcPts val="1200"/>
              </a:spcBef>
              <a:buNone/>
            </a:pPr>
            <a:r>
              <a:rPr lang="es-ES" sz="1800" dirty="0" smtClean="0"/>
              <a:t>CREATE VIEW </a:t>
            </a:r>
            <a:r>
              <a:rPr lang="es-ES" sz="1800" dirty="0" err="1" smtClean="0"/>
              <a:t>ClientesLondres</a:t>
            </a:r>
            <a:endParaRPr lang="es-ES" sz="1800" dirty="0" smtClean="0"/>
          </a:p>
          <a:p>
            <a:pPr marL="365125" indent="0">
              <a:spcBef>
                <a:spcPts val="0"/>
              </a:spcBef>
              <a:buNone/>
            </a:pPr>
            <a:r>
              <a:rPr lang="es-ES" sz="1800" i="1" dirty="0" smtClean="0"/>
              <a:t>WITH ENCRYPTION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es-ES" sz="1800" dirty="0" smtClean="0"/>
              <a:t>AS</a:t>
            </a:r>
          </a:p>
          <a:p>
            <a:pPr marL="709613" indent="0">
              <a:spcBef>
                <a:spcPts val="0"/>
              </a:spcBef>
              <a:buNone/>
            </a:pPr>
            <a:r>
              <a:rPr lang="es-ES" sz="1800" dirty="0" smtClean="0"/>
              <a:t>SELECT *</a:t>
            </a:r>
          </a:p>
          <a:p>
            <a:pPr marL="709613" indent="0">
              <a:spcBef>
                <a:spcPts val="0"/>
              </a:spcBef>
              <a:buNone/>
            </a:pPr>
            <a:r>
              <a:rPr lang="es-ES" sz="1800" dirty="0" smtClean="0"/>
              <a:t>FROM </a:t>
            </a:r>
            <a:r>
              <a:rPr lang="es-ES" sz="1800" dirty="0" err="1" smtClean="0"/>
              <a:t>Customers</a:t>
            </a:r>
            <a:endParaRPr lang="es-ES" sz="1800" dirty="0" smtClean="0"/>
          </a:p>
          <a:p>
            <a:pPr marL="709613" indent="0">
              <a:spcBef>
                <a:spcPts val="0"/>
              </a:spcBef>
              <a:buNone/>
            </a:pPr>
            <a:r>
              <a:rPr lang="es-ES" sz="1800" dirty="0" smtClean="0"/>
              <a:t>WHERE country = ‘London'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es-ES" sz="1800" dirty="0" smtClean="0"/>
              <a:t>GO</a:t>
            </a:r>
          </a:p>
          <a:p>
            <a:pPr marL="365125" indent="0">
              <a:spcBef>
                <a:spcPts val="1200"/>
              </a:spcBef>
              <a:buNone/>
            </a:pPr>
            <a:r>
              <a:rPr lang="es-ES" sz="1800" b="1" i="1" dirty="0" err="1" smtClean="0"/>
              <a:t>sp_helptext</a:t>
            </a:r>
            <a:r>
              <a:rPr lang="es-ES" sz="1800" dirty="0" smtClean="0"/>
              <a:t> ' </a:t>
            </a:r>
            <a:r>
              <a:rPr lang="es-ES" sz="1800" dirty="0" err="1" smtClean="0"/>
              <a:t>ClientesLondres</a:t>
            </a:r>
            <a:r>
              <a:rPr lang="es-ES" sz="1800" dirty="0" smtClean="0"/>
              <a:t> '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es-ES" sz="1800" dirty="0" smtClean="0"/>
              <a:t>GO</a:t>
            </a:r>
          </a:p>
          <a:p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s-ES" dirty="0" smtClean="0"/>
              <a:t>Vistas - ENCRYPTION</a:t>
            </a:r>
            <a:endParaRPr lang="es-ES" dirty="0"/>
          </a:p>
        </p:txBody>
      </p:sp>
      <p:pic>
        <p:nvPicPr>
          <p:cNvPr id="5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 SHEMABINDING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/>
              <a:t>Acopla la vista al esquema de la tabla subyacente. La tabla(s) base(s) no pueden ser modificadas. De esta forma se evita que pueda afectar el cambio a la definición de la vista.</a:t>
            </a:r>
          </a:p>
          <a:p>
            <a:pPr marL="355600" indent="0">
              <a:buNone/>
            </a:pPr>
            <a:r>
              <a:rPr lang="es-ES" sz="1800" dirty="0" smtClean="0"/>
              <a:t>USE </a:t>
            </a:r>
            <a:r>
              <a:rPr lang="es-ES" sz="1800" dirty="0" err="1" smtClean="0"/>
              <a:t>adventureworks</a:t>
            </a:r>
            <a:endParaRPr lang="es-ES" sz="1800" dirty="0" smtClean="0"/>
          </a:p>
          <a:p>
            <a:pPr marL="355600" indent="0">
              <a:spcBef>
                <a:spcPts val="0"/>
              </a:spcBef>
              <a:buNone/>
            </a:pPr>
            <a:r>
              <a:rPr lang="es-ES" sz="1800" dirty="0" smtClean="0"/>
              <a:t>GO</a:t>
            </a:r>
          </a:p>
          <a:p>
            <a:pPr marL="35560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s-ES" sz="1800" dirty="0" smtClean="0"/>
              <a:t>CREATE VIEW Ventas2001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s-ES" sz="1800" i="1" dirty="0" smtClean="0"/>
              <a:t>WITH SCHEMABINDING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s-ES" sz="1800" dirty="0" smtClean="0"/>
              <a:t>AS</a:t>
            </a:r>
          </a:p>
          <a:p>
            <a:pPr marL="712788" indent="0">
              <a:spcBef>
                <a:spcPts val="0"/>
              </a:spcBef>
              <a:buNone/>
              <a:tabLst>
                <a:tab pos="712788" algn="l"/>
              </a:tabLst>
            </a:pPr>
            <a:r>
              <a:rPr lang="es-ES" sz="1800" dirty="0" smtClean="0"/>
              <a:t>SELECT </a:t>
            </a:r>
            <a:r>
              <a:rPr lang="es-ES" sz="1800" dirty="0" err="1" smtClean="0"/>
              <a:t>SalesOrderID,OrderDate,TotalDue</a:t>
            </a:r>
            <a:endParaRPr lang="es-ES" sz="1800" dirty="0" smtClean="0"/>
          </a:p>
          <a:p>
            <a:pPr marL="712788" indent="0">
              <a:spcBef>
                <a:spcPts val="0"/>
              </a:spcBef>
              <a:buNone/>
              <a:tabLst>
                <a:tab pos="712788" algn="l"/>
              </a:tabLst>
            </a:pPr>
            <a:r>
              <a:rPr lang="es-ES" sz="1800" dirty="0" smtClean="0"/>
              <a:t>FROM </a:t>
            </a:r>
            <a:r>
              <a:rPr lang="es-ES" sz="1800" dirty="0" err="1" smtClean="0"/>
              <a:t>Sales.SalesOrderHeader</a:t>
            </a:r>
            <a:endParaRPr lang="es-ES" sz="1800" dirty="0" smtClean="0"/>
          </a:p>
          <a:p>
            <a:pPr marL="712788" indent="0">
              <a:spcBef>
                <a:spcPts val="0"/>
              </a:spcBef>
              <a:buNone/>
              <a:tabLst>
                <a:tab pos="712788" algn="l"/>
              </a:tabLst>
            </a:pPr>
            <a:r>
              <a:rPr lang="es-ES" sz="1800" dirty="0" smtClean="0"/>
              <a:t>WHERE YEAR(</a:t>
            </a:r>
            <a:r>
              <a:rPr lang="es-ES" sz="1800" dirty="0" err="1" smtClean="0"/>
              <a:t>OrderDate</a:t>
            </a:r>
            <a:r>
              <a:rPr lang="es-ES" sz="1800" dirty="0" smtClean="0"/>
              <a:t>)=2001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s-ES" sz="1800" dirty="0" smtClean="0"/>
              <a:t>GO</a:t>
            </a:r>
          </a:p>
          <a:p>
            <a:pPr marL="355600" indent="0">
              <a:spcBef>
                <a:spcPts val="1200"/>
              </a:spcBef>
              <a:buNone/>
            </a:pPr>
            <a:r>
              <a:rPr lang="es-ES" sz="1800" dirty="0" smtClean="0"/>
              <a:t>DROP VIEW Ventas2001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s-ES" sz="1800" dirty="0" smtClean="0"/>
              <a:t>GO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Vistas actualizables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91930"/>
            <a:ext cx="7772400" cy="4301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dirty="0" smtClean="0"/>
              <a:t>Son vistas que permiten la modificación de los datos en la tabla subyacente (INSERT, UPDATE, DELETE) a través de ella. </a:t>
            </a:r>
          </a:p>
          <a:p>
            <a:pPr marL="0" indent="0">
              <a:buNone/>
            </a:pPr>
            <a:r>
              <a:rPr lang="es-ES" sz="2000" dirty="0" smtClean="0"/>
              <a:t>Limitaciones a la actualización:</a:t>
            </a:r>
          </a:p>
          <a:p>
            <a:pPr marL="628650" indent="-273050"/>
            <a:r>
              <a:rPr lang="es-ES" sz="1800" dirty="0" smtClean="0"/>
              <a:t>No serán actualizables si existen </a:t>
            </a:r>
            <a:r>
              <a:rPr lang="es-ES" sz="1800" dirty="0" err="1" smtClean="0"/>
              <a:t>pseudocolumnas</a:t>
            </a:r>
            <a:r>
              <a:rPr lang="es-ES" sz="1800" dirty="0" smtClean="0"/>
              <a:t> basadas en funciones agregadas. </a:t>
            </a:r>
          </a:p>
          <a:p>
            <a:pPr marL="628650" indent="-273050"/>
            <a:r>
              <a:rPr lang="es-ES" sz="1800" dirty="0" smtClean="0"/>
              <a:t>No serán actualizables  si hay columnas derivadas de otras columnas o de operaciones que implican cálculos, por ejemplo SUBSTRING.</a:t>
            </a:r>
          </a:p>
          <a:p>
            <a:pPr marL="628650" indent="-273050"/>
            <a:r>
              <a:rPr lang="es-ES" sz="1800" dirty="0" smtClean="0"/>
              <a:t>Los cambios no pueden referenciar a columnas generadas con los operadores UNION, CROSSJOIN e INTERSECT. </a:t>
            </a:r>
          </a:p>
          <a:p>
            <a:pPr marL="628650" indent="-273050"/>
            <a:r>
              <a:rPr lang="es-ES" sz="1800" dirty="0" smtClean="0"/>
              <a:t>La definición de la vista no podrá contener clausulas  GROUP BY, HAVING o DISTINCT.</a:t>
            </a:r>
          </a:p>
          <a:p>
            <a:pPr marL="628650" indent="-273050"/>
            <a:r>
              <a:rPr lang="es-ES" sz="1800" dirty="0" smtClean="0"/>
              <a:t>No se podrá utilizar TOP al especificar  WITH CHECK OPTION.</a:t>
            </a:r>
          </a:p>
          <a:p>
            <a:pPr marL="0" indent="0">
              <a:buNone/>
            </a:pPr>
            <a:r>
              <a:rPr lang="es-ES" sz="2000" dirty="0" smtClean="0"/>
              <a:t>Sí se puede llevar a cabo la actualización en el caso de que la orden afecte de forma exclusiva a una de las tablas intervinientes.</a:t>
            </a:r>
          </a:p>
          <a:p>
            <a:pPr marL="628650" indent="-273050"/>
            <a:endParaRPr lang="es-ES" sz="1800" dirty="0" smtClean="0"/>
          </a:p>
          <a:p>
            <a:pPr marL="0" indent="0">
              <a:spcBef>
                <a:spcPts val="0"/>
              </a:spcBef>
              <a:buNone/>
            </a:pPr>
            <a:endParaRPr lang="es-ES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950183"/>
            <a:ext cx="7772400" cy="4572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2000" dirty="0" smtClean="0"/>
              <a:t>Si introducimos una clausula WHERE limitamos el rango de filas de la vista.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 smtClean="0"/>
              <a:t>La cláusula WHERE no limita los cambios que los usuarios pueden realizar.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 smtClean="0"/>
              <a:t>Para restringir esto cambios se utilizará en la definición de la vista el comando WITH CHECK OPTION.</a:t>
            </a:r>
          </a:p>
          <a:p>
            <a:pPr marL="0" indent="0">
              <a:spcBef>
                <a:spcPts val="0"/>
              </a:spcBef>
              <a:buNone/>
            </a:pPr>
            <a:endParaRPr lang="es-ES" dirty="0" smtClean="0"/>
          </a:p>
          <a:p>
            <a:pPr>
              <a:buNone/>
            </a:pPr>
            <a:r>
              <a:rPr lang="es-ES" sz="2000" b="1" dirty="0" smtClean="0"/>
              <a:t>Recomendación</a:t>
            </a:r>
          </a:p>
          <a:p>
            <a:pPr marL="0" indent="0">
              <a:buNone/>
            </a:pPr>
            <a:r>
              <a:rPr lang="es-ES" sz="2000" dirty="0" smtClean="0"/>
              <a:t>Aunque es posible utilizar las vistas para la actualización de los datos, normalmente las vista no se utilizan con este propósito. Los procedimientos almacenados son una opción mejor . </a:t>
            </a:r>
            <a:endParaRPr lang="es-ES" sz="20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Vistas actualizables</a:t>
            </a:r>
            <a:endParaRPr lang="es-ES" dirty="0"/>
          </a:p>
        </p:txBody>
      </p:sp>
      <p:pic>
        <p:nvPicPr>
          <p:cNvPr id="5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998441"/>
            <a:ext cx="7772400" cy="3024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b="1" dirty="0" smtClean="0"/>
              <a:t>Modificar datos </a:t>
            </a:r>
            <a:r>
              <a:rPr lang="es-ES" sz="2000" dirty="0" smtClean="0"/>
              <a:t>a través de una vista</a:t>
            </a:r>
          </a:p>
          <a:p>
            <a:pPr marL="355600" indent="0">
              <a:buNone/>
            </a:pPr>
            <a:r>
              <a:rPr lang="es-ES" sz="1800" dirty="0" smtClean="0"/>
              <a:t>USE </a:t>
            </a:r>
            <a:r>
              <a:rPr lang="es-ES" sz="1800" dirty="0" err="1" smtClean="0"/>
              <a:t>Northwind</a:t>
            </a:r>
            <a:endParaRPr lang="es-ES" sz="1800" dirty="0" smtClean="0"/>
          </a:p>
          <a:p>
            <a:pPr marL="355600" indent="0">
              <a:spcBef>
                <a:spcPts val="1200"/>
              </a:spcBef>
              <a:buNone/>
            </a:pPr>
            <a:r>
              <a:rPr lang="es-ES" sz="1800" dirty="0" smtClean="0"/>
              <a:t>UPDATE </a:t>
            </a:r>
            <a:r>
              <a:rPr lang="es-ES" sz="1800" dirty="0" err="1" smtClean="0"/>
              <a:t>ClientesParis</a:t>
            </a:r>
            <a:endParaRPr lang="es-ES" sz="1800" dirty="0" smtClean="0"/>
          </a:p>
          <a:p>
            <a:pPr marL="355600" indent="0">
              <a:spcBef>
                <a:spcPts val="0"/>
              </a:spcBef>
              <a:buNone/>
            </a:pPr>
            <a:r>
              <a:rPr lang="pt-BR" sz="1800" dirty="0" smtClean="0"/>
              <a:t>SET </a:t>
            </a:r>
            <a:r>
              <a:rPr lang="pt-BR" sz="1800" dirty="0" err="1" smtClean="0"/>
              <a:t>Companyname</a:t>
            </a:r>
            <a:r>
              <a:rPr lang="pt-BR" sz="1800" dirty="0" smtClean="0"/>
              <a:t> = ‘</a:t>
            </a:r>
            <a:r>
              <a:rPr lang="pt-BR" sz="1800" dirty="0" err="1" smtClean="0"/>
              <a:t>Lasa</a:t>
            </a:r>
            <a:r>
              <a:rPr lang="pt-BR" sz="1800" dirty="0" smtClean="0"/>
              <a:t> y </a:t>
            </a:r>
            <a:r>
              <a:rPr lang="pt-BR" sz="1800" dirty="0" err="1" smtClean="0"/>
              <a:t>Asociados</a:t>
            </a:r>
            <a:r>
              <a:rPr lang="pt-BR" sz="1800" dirty="0" smtClean="0"/>
              <a:t>',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s-ES" sz="1800" dirty="0" smtClean="0"/>
              <a:t>        </a:t>
            </a:r>
            <a:r>
              <a:rPr lang="es-ES" sz="1800" dirty="0" err="1" smtClean="0"/>
              <a:t>Phone</a:t>
            </a:r>
            <a:r>
              <a:rPr lang="es-ES" sz="1800" dirty="0" smtClean="0"/>
              <a:t>= ‘943-076545 '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s-ES" sz="1800" dirty="0" smtClean="0"/>
              <a:t>WHERE </a:t>
            </a:r>
            <a:r>
              <a:rPr lang="es-ES" sz="1800" dirty="0" err="1" smtClean="0"/>
              <a:t>customerid</a:t>
            </a:r>
            <a:r>
              <a:rPr lang="es-ES" sz="1800" dirty="0" smtClean="0"/>
              <a:t> = ‘BERGS’'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s-ES" sz="1800" dirty="0" smtClean="0"/>
              <a:t>GO</a:t>
            </a:r>
            <a:endParaRPr lang="es-ES" sz="18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Vistas actualizables - Ejemplo</a:t>
            </a:r>
            <a:endParaRPr lang="es-ES" dirty="0"/>
          </a:p>
        </p:txBody>
      </p:sp>
      <p:pic>
        <p:nvPicPr>
          <p:cNvPr id="5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4752528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3200" dirty="0" smtClean="0"/>
              <a:t>En ocasiones, interesa evitar la actualización de datos que no forman parte del rango de datos pertenecientes a la vista. Para resolver este problema utilizamos la cláusula WITH CHECK OPTION.</a:t>
            </a:r>
          </a:p>
          <a:p>
            <a:pPr marL="355600" indent="0">
              <a:buNone/>
            </a:pPr>
            <a:r>
              <a:rPr lang="es-ES" dirty="0" smtClean="0"/>
              <a:t>USE </a:t>
            </a:r>
            <a:r>
              <a:rPr lang="es-ES" dirty="0" err="1" smtClean="0"/>
              <a:t>Northwind</a:t>
            </a:r>
            <a:endParaRPr lang="es-ES" dirty="0" smtClean="0"/>
          </a:p>
          <a:p>
            <a:pPr marL="355600" indent="0">
              <a:buNone/>
            </a:pPr>
            <a:r>
              <a:rPr lang="es-ES" dirty="0" smtClean="0"/>
              <a:t>GO</a:t>
            </a:r>
          </a:p>
          <a:p>
            <a:pPr marL="35560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s-ES" dirty="0" smtClean="0"/>
              <a:t>CREATE VIEW ClientesDeLondres</a:t>
            </a:r>
          </a:p>
          <a:p>
            <a:pPr marL="3556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AS</a:t>
            </a:r>
          </a:p>
          <a:p>
            <a:pPr marL="7127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SELECT *</a:t>
            </a:r>
          </a:p>
          <a:p>
            <a:pPr marL="7127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FROM </a:t>
            </a:r>
            <a:r>
              <a:rPr lang="es-ES" dirty="0" err="1" smtClean="0"/>
              <a:t>Customers</a:t>
            </a:r>
            <a:endParaRPr lang="es-ES" dirty="0" smtClean="0"/>
          </a:p>
          <a:p>
            <a:pPr marL="7127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WHERE country = ‘</a:t>
            </a:r>
            <a:r>
              <a:rPr lang="es-ES" dirty="0" err="1" smtClean="0"/>
              <a:t>Londonl</a:t>
            </a:r>
            <a:r>
              <a:rPr lang="es-ES" dirty="0" smtClean="0"/>
              <a:t>'</a:t>
            </a:r>
          </a:p>
          <a:p>
            <a:pPr marL="7127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i="1" dirty="0" smtClean="0"/>
              <a:t>WITH CHECK OPTION</a:t>
            </a:r>
          </a:p>
          <a:p>
            <a:pPr marL="3556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GO</a:t>
            </a:r>
          </a:p>
          <a:p>
            <a:pPr marL="35560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s-ES" dirty="0" smtClean="0"/>
              <a:t>UPDATE ClientesDeLondres</a:t>
            </a:r>
          </a:p>
          <a:p>
            <a:pPr marL="3556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SET country = 'USA'</a:t>
            </a:r>
          </a:p>
          <a:p>
            <a:pPr marL="3556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WHERE </a:t>
            </a:r>
            <a:r>
              <a:rPr lang="es-ES" dirty="0" err="1" smtClean="0"/>
              <a:t>customerid</a:t>
            </a:r>
            <a:r>
              <a:rPr lang="es-ES" dirty="0" smtClean="0"/>
              <a:t> = 'WELLI'</a:t>
            </a:r>
          </a:p>
          <a:p>
            <a:pPr marL="3556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GO</a:t>
            </a:r>
          </a:p>
          <a:p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Vistas actualizables</a:t>
            </a:r>
            <a:endParaRPr lang="es-ES" dirty="0"/>
          </a:p>
        </p:txBody>
      </p:sp>
      <p:pic>
        <p:nvPicPr>
          <p:cNvPr id="5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819558"/>
            <a:ext cx="7772400" cy="398570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2000" dirty="0" smtClean="0"/>
              <a:t>Cuando se modifica una vista, es preciso indicar la definición de la vista y sus opciones, ya que SQL Server sobrescribe las viejas opciones con las nuevas.</a:t>
            </a:r>
          </a:p>
          <a:p>
            <a:pPr marL="365125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s-ES" sz="1800" dirty="0" smtClean="0"/>
              <a:t>USE </a:t>
            </a:r>
            <a:r>
              <a:rPr lang="es-ES" sz="1800" dirty="0" err="1" smtClean="0"/>
              <a:t>Northwind</a:t>
            </a:r>
            <a:endParaRPr lang="es-ES" sz="1800" dirty="0" smtClean="0"/>
          </a:p>
          <a:p>
            <a:pPr marL="365125" indent="0">
              <a:spcBef>
                <a:spcPts val="0"/>
              </a:spcBef>
              <a:buNone/>
            </a:pPr>
            <a:r>
              <a:rPr lang="es-ES" sz="1800" dirty="0" smtClean="0"/>
              <a:t>GO</a:t>
            </a:r>
          </a:p>
          <a:p>
            <a:pPr marL="365125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s-ES" sz="1800" dirty="0" smtClean="0"/>
              <a:t>ALTER VIEW </a:t>
            </a:r>
            <a:r>
              <a:rPr lang="es-ES" sz="1800" dirty="0" err="1" smtClean="0"/>
              <a:t>ClientesDeMexico</a:t>
            </a:r>
            <a:endParaRPr lang="es-ES" sz="1800" dirty="0" smtClean="0"/>
          </a:p>
          <a:p>
            <a:pPr marL="365125" indent="0">
              <a:spcBef>
                <a:spcPts val="0"/>
              </a:spcBef>
              <a:buNone/>
            </a:pPr>
            <a:r>
              <a:rPr lang="es-ES" sz="1800" dirty="0" smtClean="0"/>
              <a:t>WITH ENCRYPTION, SCHEMABINDING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es-ES" sz="1800" dirty="0" smtClean="0"/>
              <a:t>AS</a:t>
            </a:r>
          </a:p>
          <a:p>
            <a:pPr marL="709613" indent="0">
              <a:spcBef>
                <a:spcPts val="0"/>
              </a:spcBef>
              <a:buNone/>
            </a:pPr>
            <a:r>
              <a:rPr lang="es-ES" sz="1800" dirty="0" smtClean="0"/>
              <a:t>SELECT </a:t>
            </a:r>
            <a:r>
              <a:rPr lang="es-ES" sz="1800" dirty="0" err="1" smtClean="0"/>
              <a:t>customerid</a:t>
            </a:r>
            <a:r>
              <a:rPr lang="es-ES" sz="1800" dirty="0" smtClean="0"/>
              <a:t>, </a:t>
            </a:r>
            <a:r>
              <a:rPr lang="es-ES" sz="1800" dirty="0" err="1" smtClean="0"/>
              <a:t>companyname</a:t>
            </a:r>
            <a:r>
              <a:rPr lang="es-ES" sz="1800" dirty="0" smtClean="0"/>
              <a:t>, </a:t>
            </a:r>
            <a:r>
              <a:rPr lang="es-ES" sz="1800" dirty="0" err="1" smtClean="0"/>
              <a:t>contactname</a:t>
            </a:r>
            <a:endParaRPr lang="es-ES" sz="1800" dirty="0" smtClean="0"/>
          </a:p>
          <a:p>
            <a:pPr marL="709613" indent="0">
              <a:spcBef>
                <a:spcPts val="0"/>
              </a:spcBef>
              <a:buNone/>
            </a:pPr>
            <a:r>
              <a:rPr lang="es-ES" sz="1800" dirty="0" smtClean="0"/>
              <a:t>FROM </a:t>
            </a:r>
            <a:r>
              <a:rPr lang="es-ES" sz="1800" dirty="0" err="1" smtClean="0"/>
              <a:t>dbo.Customers</a:t>
            </a:r>
            <a:endParaRPr lang="es-ES" sz="1800" dirty="0" smtClean="0"/>
          </a:p>
          <a:p>
            <a:pPr marL="709613" indent="0">
              <a:spcBef>
                <a:spcPts val="0"/>
              </a:spcBef>
              <a:buNone/>
            </a:pPr>
            <a:r>
              <a:rPr lang="es-ES" sz="1800" dirty="0" smtClean="0"/>
              <a:t>WHERE country = '</a:t>
            </a:r>
            <a:r>
              <a:rPr lang="es-ES" sz="1800" dirty="0" err="1" smtClean="0"/>
              <a:t>Mexico</a:t>
            </a:r>
            <a:r>
              <a:rPr lang="es-ES" sz="1800" dirty="0" smtClean="0"/>
              <a:t>'</a:t>
            </a:r>
          </a:p>
          <a:p>
            <a:pPr marL="352425" indent="0">
              <a:spcBef>
                <a:spcPts val="0"/>
              </a:spcBef>
              <a:buNone/>
            </a:pPr>
            <a:r>
              <a:rPr lang="es-ES" sz="1800" dirty="0" smtClean="0"/>
              <a:t>GO</a:t>
            </a:r>
            <a:endParaRPr lang="es-ES" sz="18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Modificación de Vistas</a:t>
            </a:r>
            <a:endParaRPr lang="es-ES" dirty="0"/>
          </a:p>
        </p:txBody>
      </p:sp>
      <p:pic>
        <p:nvPicPr>
          <p:cNvPr id="5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986566"/>
            <a:ext cx="7772400" cy="3960440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 a las Vistas</a:t>
            </a:r>
          </a:p>
          <a:p>
            <a:r>
              <a:rPr lang="es-ES" dirty="0" smtClean="0"/>
              <a:t>Concepto de Vista</a:t>
            </a:r>
          </a:p>
          <a:p>
            <a:r>
              <a:rPr lang="es-ES" dirty="0" smtClean="0"/>
              <a:t>Información sobre las Vistas</a:t>
            </a:r>
          </a:p>
          <a:p>
            <a:r>
              <a:rPr lang="es-ES" dirty="0" smtClean="0"/>
              <a:t>Cláusula WITH</a:t>
            </a:r>
          </a:p>
          <a:p>
            <a:r>
              <a:rPr lang="es-ES" dirty="0" smtClean="0"/>
              <a:t>Vistas actualizables</a:t>
            </a:r>
          </a:p>
          <a:p>
            <a:r>
              <a:rPr lang="es-ES" dirty="0" smtClean="0"/>
              <a:t>Modificación de Vistas</a:t>
            </a:r>
          </a:p>
          <a:p>
            <a:r>
              <a:rPr lang="es-ES" dirty="0" smtClean="0"/>
              <a:t>Eliminación de Vistas</a:t>
            </a:r>
          </a:p>
          <a:p>
            <a:r>
              <a:rPr lang="es-ES" dirty="0" smtClean="0"/>
              <a:t>Vistas indizadas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975449"/>
            <a:ext cx="7772400" cy="2581171"/>
          </a:xfrm>
        </p:spPr>
        <p:txBody>
          <a:bodyPr/>
          <a:lstStyle/>
          <a:p>
            <a:pPr marL="6350" indent="-6350">
              <a:buNone/>
            </a:pPr>
            <a:r>
              <a:rPr lang="es-ES" sz="2000" dirty="0" smtClean="0"/>
              <a:t>Se eliminan con la instrucción DROP (DDL)</a:t>
            </a:r>
          </a:p>
          <a:p>
            <a:pPr marL="371475" indent="-6350">
              <a:buNone/>
            </a:pPr>
            <a:r>
              <a:rPr lang="es-ES" sz="1800" dirty="0" smtClean="0"/>
              <a:t>USE </a:t>
            </a:r>
            <a:r>
              <a:rPr lang="es-ES" sz="1800" dirty="0" err="1" smtClean="0"/>
              <a:t>Northwind</a:t>
            </a:r>
            <a:endParaRPr lang="es-ES" sz="1800" dirty="0" smtClean="0"/>
          </a:p>
          <a:p>
            <a:pPr marL="371475" indent="-6350">
              <a:spcBef>
                <a:spcPts val="0"/>
              </a:spcBef>
              <a:buNone/>
            </a:pPr>
            <a:r>
              <a:rPr lang="es-ES" sz="1800" dirty="0" smtClean="0"/>
              <a:t>DROP VIEW </a:t>
            </a:r>
            <a:r>
              <a:rPr lang="es-ES" sz="1800" dirty="0" err="1" smtClean="0"/>
              <a:t>ClientesDeBrasil</a:t>
            </a:r>
            <a:endParaRPr lang="es-ES" sz="1800" dirty="0" smtClean="0"/>
          </a:p>
          <a:p>
            <a:pPr marL="371475" indent="-6350">
              <a:spcBef>
                <a:spcPts val="0"/>
              </a:spcBef>
              <a:buNone/>
            </a:pPr>
            <a:r>
              <a:rPr lang="es-ES" sz="1800" dirty="0" smtClean="0"/>
              <a:t>GO</a:t>
            </a:r>
            <a:endParaRPr lang="es-ES" sz="18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Eliminación de Vistas</a:t>
            </a:r>
            <a:endParaRPr lang="es-ES" dirty="0"/>
          </a:p>
        </p:txBody>
      </p:sp>
      <p:pic>
        <p:nvPicPr>
          <p:cNvPr id="5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973933"/>
            <a:ext cx="7772400" cy="223224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2000" dirty="0" smtClean="0"/>
              <a:t>Las vistas indizadas funcionan de forma diferente a las vistas que hemos visto hasta ahora, ya que funcionan como una tabla (son similares a las vistas materializadas de Oracle).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 smtClean="0"/>
              <a:t>Las consultas que se hacen a vistas indizadas devuelven los datos de la propia vista. El optimizador de la consulta no sustituye su definición en la consulta.</a:t>
            </a:r>
          </a:p>
          <a:p>
            <a:pPr marL="0" indent="0">
              <a:spcBef>
                <a:spcPts val="0"/>
              </a:spcBef>
              <a:buNone/>
            </a:pPr>
            <a:endParaRPr lang="es-ES" sz="22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Vistas indizadas</a:t>
            </a:r>
            <a:endParaRPr lang="es-ES" dirty="0"/>
          </a:p>
        </p:txBody>
      </p:sp>
      <p:pic>
        <p:nvPicPr>
          <p:cNvPr id="5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855183"/>
            <a:ext cx="7772400" cy="40940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2900" dirty="0" smtClean="0"/>
              <a:t>Antes de poder crear un índice agrupado en una vista, ésta debe cumplir los requisitos siguientes: </a:t>
            </a:r>
          </a:p>
          <a:p>
            <a:r>
              <a:rPr lang="es-ES" dirty="0" smtClean="0"/>
              <a:t>Las opciones ANSI_NULLS y QUOTED_IDENTIFIER deben establecerse en ON cuando se ejecute la instrucción CREATE VIEW. La función OBJECTPROPERTY notifica esto a las vistas mediante las propiedades </a:t>
            </a:r>
            <a:r>
              <a:rPr lang="es-ES" b="1" dirty="0" err="1" smtClean="0"/>
              <a:t>ExecIsAnsiNullsOn</a:t>
            </a:r>
            <a:r>
              <a:rPr lang="es-ES" dirty="0" smtClean="0"/>
              <a:t> o </a:t>
            </a:r>
            <a:r>
              <a:rPr lang="es-ES" b="1" dirty="0" err="1" smtClean="0"/>
              <a:t>ExecIsQuotedIdentOn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opción ANSI_NULLS debe establecerse en ON para poder ejecutar todas las instrucciones CREATE TABLE, que crean tablas a las que se hace referencia en la vista.</a:t>
            </a:r>
          </a:p>
          <a:p>
            <a:r>
              <a:rPr lang="es-ES" dirty="0" smtClean="0"/>
              <a:t>La vista no debe hacer referencia a ninguna otra vista, sólo a tablas base.</a:t>
            </a:r>
          </a:p>
          <a:p>
            <a:r>
              <a:rPr lang="es-ES" dirty="0" smtClean="0"/>
              <a:t>Todas las tablas base a las que hace referencia la vista, deben estar en la misma base de datos que ésta y pertenecer al mismo propietario.</a:t>
            </a:r>
          </a:p>
          <a:p>
            <a:pPr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marL="0" indent="0">
              <a:spcBef>
                <a:spcPts val="0"/>
              </a:spcBef>
              <a:buNone/>
            </a:pPr>
            <a:endParaRPr lang="es-ES" sz="22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Vistas indizadas</a:t>
            </a:r>
            <a:endParaRPr lang="es-ES" dirty="0"/>
          </a:p>
        </p:txBody>
      </p:sp>
      <p:pic>
        <p:nvPicPr>
          <p:cNvPr id="5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938308"/>
            <a:ext cx="7772400" cy="3434908"/>
          </a:xfrm>
        </p:spPr>
        <p:txBody>
          <a:bodyPr>
            <a:normAutofit/>
          </a:bodyPr>
          <a:lstStyle/>
          <a:p>
            <a:r>
              <a:rPr lang="es-ES" sz="1800" dirty="0" smtClean="0"/>
              <a:t>Las funciones definidas por el usuario a las que se hace referencia en la vista se deben crear con la opción SCHEMABINDING.</a:t>
            </a:r>
          </a:p>
          <a:p>
            <a:r>
              <a:rPr lang="es-ES" sz="1800" dirty="0" smtClean="0"/>
              <a:t>Es preciso utilizar nombres compuestos de dos partes en la vista para hacer referencia a las tablas y las funciones definidas por el usuario. No se permiten nombres de una, tres y cuatro partes.</a:t>
            </a:r>
          </a:p>
          <a:p>
            <a:r>
              <a:rPr lang="es-ES" sz="1800" dirty="0" smtClean="0"/>
              <a:t>Todas las funciones a las que se hace referencia en las expresiones de la vista deben ser deterministas. La propiedad </a:t>
            </a:r>
            <a:r>
              <a:rPr lang="es-ES" sz="1800" b="1" dirty="0" err="1" smtClean="0"/>
              <a:t>IsDeterministic</a:t>
            </a:r>
            <a:r>
              <a:rPr lang="es-ES" sz="1800" dirty="0" smtClean="0"/>
              <a:t> de la función OBJECTPROPERTY notifica si una función definida por el usuario es determinista. </a:t>
            </a:r>
          </a:p>
          <a:p>
            <a:r>
              <a:rPr lang="es-ES" sz="1800" dirty="0" smtClean="0"/>
              <a:t>Esta vista se debe crear con la opción SCHEMABINDING. El enlace de esquemas asocia la vista al esquema de las tablas base subyacentes.</a:t>
            </a:r>
          </a:p>
          <a:p>
            <a:endParaRPr lang="es-ES" sz="1800" dirty="0" smtClean="0"/>
          </a:p>
          <a:p>
            <a:pPr marL="0" indent="0">
              <a:spcBef>
                <a:spcPts val="0"/>
              </a:spcBef>
              <a:buNone/>
            </a:pPr>
            <a:endParaRPr lang="es-ES" sz="22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Vistas indizadas</a:t>
            </a:r>
            <a:endParaRPr lang="es-ES" dirty="0"/>
          </a:p>
        </p:txBody>
      </p:sp>
      <p:pic>
        <p:nvPicPr>
          <p:cNvPr id="5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344816" cy="4572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dirty="0" smtClean="0"/>
              <a:t>Una vista es una declaración SELECT con nombre, almacenada como un objeto en SQL Server.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smtClean="0"/>
              <a:t>Las vistas actúan como tablas virtuales y proporcionan algunos beneficios:</a:t>
            </a:r>
          </a:p>
          <a:p>
            <a:r>
              <a:rPr lang="es-ES" sz="1800" dirty="0" smtClean="0"/>
              <a:t>Una vista proporciona a los desarrolladores un estándar de ejecución de consultas permitiendo escribir algunas consultas comunes como vistas e incluir las vistas en aplicaciones, por lo que todas las aplicaciones utilizan las mismas versiones de las consultas.</a:t>
            </a:r>
          </a:p>
          <a:p>
            <a:r>
              <a:rPr lang="es-ES" sz="1800" dirty="0" smtClean="0"/>
              <a:t>Una vista con índices creados sobre ella, puede mejorar el rendimiento, sobre todo para consultas complejas.</a:t>
            </a:r>
          </a:p>
          <a:p>
            <a:r>
              <a:rPr lang="es-ES" sz="1800" dirty="0" smtClean="0"/>
              <a:t>La mayoría de las vistas solo permiten operaciones de lectura en datos subyacentes  pero es posible crear vistas modificables/actualizables que permiten al usuario modificar los datos a través de la vista. </a:t>
            </a:r>
            <a:endParaRPr lang="es-ES" sz="18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s-ES" dirty="0" smtClean="0"/>
              <a:t>Vistas</a:t>
            </a:r>
            <a:endParaRPr lang="es-ES" dirty="0"/>
          </a:p>
        </p:txBody>
      </p:sp>
      <p:pic>
        <p:nvPicPr>
          <p:cNvPr id="6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b="1" dirty="0" smtClean="0"/>
              <a:t>Crear una VISTA</a:t>
            </a:r>
          </a:p>
          <a:p>
            <a:pPr>
              <a:buNone/>
            </a:pPr>
            <a:r>
              <a:rPr lang="es-ES" sz="1800" dirty="0" smtClean="0"/>
              <a:t>Usaremos el comando </a:t>
            </a:r>
            <a:r>
              <a:rPr lang="es-ES" sz="1800" dirty="0" err="1" smtClean="0"/>
              <a:t>Transact</a:t>
            </a:r>
            <a:r>
              <a:rPr lang="es-ES" sz="1800" dirty="0" smtClean="0"/>
              <a:t>-SQL:</a:t>
            </a:r>
          </a:p>
          <a:p>
            <a:pPr marL="354013" indent="4763">
              <a:buNone/>
            </a:pPr>
            <a:r>
              <a:rPr lang="es-ES" sz="1600" i="1" dirty="0" smtClean="0"/>
              <a:t>CREATE VIEW </a:t>
            </a:r>
            <a:r>
              <a:rPr lang="es-ES" sz="1600" dirty="0" smtClean="0"/>
              <a:t>CREATE VIEW [ </a:t>
            </a:r>
            <a:r>
              <a:rPr lang="es-ES" sz="1600" i="1" dirty="0" err="1" smtClean="0"/>
              <a:t>schema_name</a:t>
            </a:r>
            <a:r>
              <a:rPr lang="es-ES" sz="1600" i="1" dirty="0" smtClean="0"/>
              <a:t> . ] </a:t>
            </a:r>
            <a:r>
              <a:rPr lang="es-ES" sz="1600" i="1" dirty="0" err="1" smtClean="0"/>
              <a:t>view_name</a:t>
            </a:r>
            <a:r>
              <a:rPr lang="es-ES" sz="1600" i="1" dirty="0" smtClean="0"/>
              <a:t> [ (</a:t>
            </a:r>
            <a:r>
              <a:rPr lang="es-ES" sz="1600" i="1" dirty="0" err="1" smtClean="0"/>
              <a:t>column</a:t>
            </a:r>
            <a:r>
              <a:rPr lang="es-ES" sz="1600" i="1" dirty="0" smtClean="0"/>
              <a:t> [ ,...n ] ) ]</a:t>
            </a:r>
          </a:p>
          <a:p>
            <a:pPr marL="354013" indent="4763">
              <a:buNone/>
            </a:pPr>
            <a:r>
              <a:rPr lang="es-ES" sz="1600" dirty="0" smtClean="0"/>
              <a:t>[ WITH &lt;</a:t>
            </a:r>
            <a:r>
              <a:rPr lang="es-ES" sz="1600" dirty="0" err="1" smtClean="0"/>
              <a:t>view_attribute</a:t>
            </a:r>
            <a:r>
              <a:rPr lang="es-ES" sz="1600" dirty="0" smtClean="0"/>
              <a:t>&gt; [ ,...n ] ]</a:t>
            </a:r>
          </a:p>
          <a:p>
            <a:pPr marL="354013" indent="4763">
              <a:buNone/>
            </a:pPr>
            <a:r>
              <a:rPr lang="es-ES" sz="1600" dirty="0" smtClean="0"/>
              <a:t>AS </a:t>
            </a:r>
            <a:r>
              <a:rPr lang="es-ES" sz="1600" i="1" dirty="0" err="1" smtClean="0"/>
              <a:t>select_statement</a:t>
            </a:r>
            <a:r>
              <a:rPr lang="es-ES" sz="1600" i="1" dirty="0" smtClean="0"/>
              <a:t> [ ; ]</a:t>
            </a:r>
          </a:p>
          <a:p>
            <a:pPr marL="354013" indent="4763">
              <a:buNone/>
            </a:pPr>
            <a:r>
              <a:rPr lang="es-ES" sz="1600" dirty="0" smtClean="0"/>
              <a:t>[ WITH CHECK OPTION ]</a:t>
            </a:r>
          </a:p>
          <a:p>
            <a:pPr marL="354013" indent="4763">
              <a:buNone/>
            </a:pPr>
            <a:r>
              <a:rPr lang="es-ES" sz="1600" dirty="0" smtClean="0"/>
              <a:t>&lt;</a:t>
            </a:r>
            <a:r>
              <a:rPr lang="es-ES" sz="1600" dirty="0" err="1" smtClean="0"/>
              <a:t>view_attribute</a:t>
            </a:r>
            <a:r>
              <a:rPr lang="es-ES" sz="1600" dirty="0" smtClean="0"/>
              <a:t>&gt; ::=</a:t>
            </a:r>
          </a:p>
          <a:p>
            <a:pPr marL="354013" indent="4763">
              <a:buNone/>
            </a:pPr>
            <a:r>
              <a:rPr lang="es-ES" sz="1600" dirty="0" smtClean="0"/>
              <a:t>{</a:t>
            </a:r>
          </a:p>
          <a:p>
            <a:pPr marL="354013" indent="4763">
              <a:buNone/>
            </a:pPr>
            <a:r>
              <a:rPr lang="es-ES" sz="1600" dirty="0" smtClean="0"/>
              <a:t>[ ENCRYPTION ]</a:t>
            </a:r>
          </a:p>
          <a:p>
            <a:pPr marL="354013" indent="4763">
              <a:buNone/>
            </a:pPr>
            <a:r>
              <a:rPr lang="es-ES" sz="1600" dirty="0" smtClean="0"/>
              <a:t>[ SCHEMABINDING ]</a:t>
            </a:r>
          </a:p>
          <a:p>
            <a:pPr marL="354013" indent="4763">
              <a:buNone/>
            </a:pPr>
            <a:r>
              <a:rPr lang="es-ES" sz="1600" dirty="0" smtClean="0"/>
              <a:t>[ VIEW_METADATA ] }</a:t>
            </a:r>
          </a:p>
          <a:p>
            <a:pPr>
              <a:buNone/>
            </a:pPr>
            <a:r>
              <a:rPr lang="es-ES" sz="1800" dirty="0" smtClean="0"/>
              <a:t>Es importante dar un nombre identificativo de la vista. </a:t>
            </a:r>
            <a:endParaRPr lang="es-ES" sz="1800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de vistas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844824"/>
            <a:ext cx="7772400" cy="4032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800" dirty="0" smtClean="0"/>
              <a:t>USE </a:t>
            </a:r>
            <a:r>
              <a:rPr lang="es-ES" sz="1800" dirty="0" err="1" smtClean="0"/>
              <a:t>Northwind</a:t>
            </a:r>
            <a:endParaRPr lang="es-ES" sz="1800" dirty="0" smtClean="0"/>
          </a:p>
          <a:p>
            <a:pPr>
              <a:buNone/>
            </a:pPr>
            <a:r>
              <a:rPr lang="es-ES" sz="1800" dirty="0" smtClean="0"/>
              <a:t>GO</a:t>
            </a:r>
          </a:p>
          <a:p>
            <a:pPr>
              <a:spcBef>
                <a:spcPts val="1200"/>
              </a:spcBef>
              <a:buNone/>
            </a:pPr>
            <a:r>
              <a:rPr lang="es-ES" sz="1800" dirty="0" smtClean="0"/>
              <a:t>CREATE VIEW </a:t>
            </a:r>
            <a:r>
              <a:rPr lang="es-ES" sz="1800" dirty="0" err="1" smtClean="0"/>
              <a:t>ClientesParis</a:t>
            </a:r>
            <a:endParaRPr lang="es-ES" sz="1800" dirty="0" smtClean="0"/>
          </a:p>
          <a:p>
            <a:pPr>
              <a:buNone/>
            </a:pPr>
            <a:r>
              <a:rPr lang="es-ES" sz="1800" dirty="0" smtClean="0"/>
              <a:t>AS</a:t>
            </a:r>
          </a:p>
          <a:p>
            <a:pPr marL="361950" indent="0">
              <a:buNone/>
            </a:pPr>
            <a:r>
              <a:rPr lang="es-ES" sz="1800" dirty="0" smtClean="0"/>
              <a:t>SELECT *</a:t>
            </a:r>
          </a:p>
          <a:p>
            <a:pPr marL="361950" indent="0">
              <a:buNone/>
            </a:pPr>
            <a:r>
              <a:rPr lang="es-ES" sz="1800" dirty="0" smtClean="0"/>
              <a:t>FROM </a:t>
            </a:r>
            <a:r>
              <a:rPr lang="es-ES" sz="1800" dirty="0" err="1" smtClean="0"/>
              <a:t>Customers</a:t>
            </a:r>
            <a:endParaRPr lang="es-ES" sz="1800" dirty="0" smtClean="0"/>
          </a:p>
          <a:p>
            <a:pPr marL="361950" indent="0">
              <a:buNone/>
            </a:pPr>
            <a:r>
              <a:rPr lang="es-ES" sz="1800" dirty="0" smtClean="0"/>
              <a:t>WHERE </a:t>
            </a:r>
            <a:r>
              <a:rPr lang="es-ES" sz="1800" dirty="0" err="1" smtClean="0"/>
              <a:t>city</a:t>
            </a:r>
            <a:r>
              <a:rPr lang="es-ES" sz="1800" dirty="0" smtClean="0"/>
              <a:t>= ’Paris’</a:t>
            </a:r>
          </a:p>
          <a:p>
            <a:pPr>
              <a:buNone/>
            </a:pPr>
            <a:r>
              <a:rPr lang="es-ES" sz="1800" dirty="0" smtClean="0"/>
              <a:t>GO</a:t>
            </a:r>
          </a:p>
          <a:p>
            <a:pPr>
              <a:spcBef>
                <a:spcPts val="1200"/>
              </a:spcBef>
              <a:buNone/>
            </a:pPr>
            <a:r>
              <a:rPr lang="es-ES" sz="1800" dirty="0" smtClean="0"/>
              <a:t>SELECT * FROM </a:t>
            </a:r>
            <a:r>
              <a:rPr lang="es-ES" sz="1800" dirty="0" err="1" smtClean="0"/>
              <a:t>ClientesParis</a:t>
            </a:r>
            <a:endParaRPr lang="es-ES" sz="1800" dirty="0" smtClean="0"/>
          </a:p>
          <a:p>
            <a:pPr>
              <a:buNone/>
            </a:pPr>
            <a:r>
              <a:rPr lang="es-ES" sz="1800" dirty="0" smtClean="0"/>
              <a:t>GO</a:t>
            </a:r>
            <a:endParaRPr lang="es-ES" sz="1800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Vistas – Concepto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1846850"/>
            <a:ext cx="8420472" cy="463589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s-ES" sz="1800" dirty="0" smtClean="0"/>
              <a:t>CREATE VIEW </a:t>
            </a:r>
            <a:r>
              <a:rPr lang="es-ES" sz="1800" dirty="0" err="1" smtClean="0"/>
              <a:t>ClientesParis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AS</a:t>
            </a:r>
          </a:p>
          <a:p>
            <a:pPr marL="361950" indent="0">
              <a:buNone/>
            </a:pPr>
            <a:r>
              <a:rPr lang="es-ES" sz="1800" dirty="0" smtClean="0">
                <a:solidFill>
                  <a:srgbClr val="0070C0"/>
                </a:solidFill>
              </a:rPr>
              <a:t>SELECT *</a:t>
            </a:r>
          </a:p>
          <a:p>
            <a:pPr marL="361950" indent="0">
              <a:buNone/>
            </a:pPr>
            <a:r>
              <a:rPr lang="es-ES" sz="1800" dirty="0" smtClean="0">
                <a:solidFill>
                  <a:srgbClr val="0070C0"/>
                </a:solidFill>
              </a:rPr>
              <a:t>FROM </a:t>
            </a:r>
            <a:r>
              <a:rPr lang="es-ES" sz="1800" dirty="0" err="1" smtClean="0">
                <a:solidFill>
                  <a:srgbClr val="0070C0"/>
                </a:solidFill>
              </a:rPr>
              <a:t>Customers</a:t>
            </a:r>
            <a:endParaRPr lang="es-ES" sz="1800" dirty="0" smtClean="0">
              <a:solidFill>
                <a:srgbClr val="0070C0"/>
              </a:solidFill>
            </a:endParaRPr>
          </a:p>
          <a:p>
            <a:pPr marL="361950" indent="0">
              <a:buNone/>
            </a:pPr>
            <a:r>
              <a:rPr lang="es-ES" sz="1800" dirty="0" smtClean="0">
                <a:solidFill>
                  <a:srgbClr val="0070C0"/>
                </a:solidFill>
              </a:rPr>
              <a:t>WHERE </a:t>
            </a:r>
            <a:r>
              <a:rPr lang="es-ES" sz="1800" dirty="0" err="1" smtClean="0">
                <a:solidFill>
                  <a:srgbClr val="0070C0"/>
                </a:solidFill>
              </a:rPr>
              <a:t>city</a:t>
            </a:r>
            <a:r>
              <a:rPr lang="es-ES" sz="1800" dirty="0" smtClean="0">
                <a:solidFill>
                  <a:srgbClr val="0070C0"/>
                </a:solidFill>
              </a:rPr>
              <a:t>= 'Paris'</a:t>
            </a:r>
          </a:p>
          <a:p>
            <a:pPr marL="0" indent="0">
              <a:buNone/>
            </a:pPr>
            <a:r>
              <a:rPr lang="es-ES" sz="1800" dirty="0" smtClean="0">
                <a:solidFill>
                  <a:srgbClr val="0070C0"/>
                </a:solidFill>
              </a:rPr>
              <a:t>GO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s-ES" sz="1800" dirty="0" smtClean="0"/>
              <a:t>SELECT </a:t>
            </a:r>
            <a:r>
              <a:rPr lang="es-ES" sz="1800" dirty="0" err="1" smtClean="0"/>
              <a:t>a.CompanyName</a:t>
            </a:r>
            <a:r>
              <a:rPr lang="es-ES" sz="1800" dirty="0" smtClean="0"/>
              <a:t>, </a:t>
            </a:r>
            <a:r>
              <a:rPr lang="es-ES" sz="1800" dirty="0" err="1" smtClean="0"/>
              <a:t>b.OrderDate</a:t>
            </a:r>
            <a:r>
              <a:rPr lang="es-ES" sz="1800" dirty="0" smtClean="0"/>
              <a:t> </a:t>
            </a:r>
          </a:p>
          <a:p>
            <a:pPr marL="0" indent="0">
              <a:buNone/>
            </a:pPr>
            <a:r>
              <a:rPr lang="es-ES" sz="1800" dirty="0" smtClean="0"/>
              <a:t>FROM </a:t>
            </a:r>
            <a:r>
              <a:rPr lang="es-ES" sz="1800" dirty="0" err="1" smtClean="0"/>
              <a:t>ClientesParis</a:t>
            </a:r>
            <a:r>
              <a:rPr lang="es-ES" sz="1800" dirty="0" smtClean="0"/>
              <a:t> a</a:t>
            </a:r>
          </a:p>
          <a:p>
            <a:pPr marL="0" indent="0">
              <a:buNone/>
            </a:pPr>
            <a:r>
              <a:rPr lang="es-ES" sz="1800" dirty="0" smtClean="0"/>
              <a:t> INNER JOIN </a:t>
            </a:r>
            <a:r>
              <a:rPr lang="es-ES" sz="1800" dirty="0" err="1" smtClean="0"/>
              <a:t>dbo.Orders</a:t>
            </a:r>
            <a:r>
              <a:rPr lang="es-ES" sz="1800" dirty="0" smtClean="0"/>
              <a:t> b</a:t>
            </a:r>
          </a:p>
          <a:p>
            <a:pPr marL="0" indent="0">
              <a:buNone/>
            </a:pPr>
            <a:r>
              <a:rPr lang="es-ES" sz="1800" dirty="0" smtClean="0"/>
              <a:t>ON </a:t>
            </a:r>
            <a:r>
              <a:rPr lang="es-ES" sz="1800" dirty="0" err="1" smtClean="0"/>
              <a:t>a.CustomerID</a:t>
            </a:r>
            <a:r>
              <a:rPr lang="es-ES" sz="1800" dirty="0" smtClean="0"/>
              <a:t> = </a:t>
            </a:r>
            <a:r>
              <a:rPr lang="es-ES" sz="1800" dirty="0" err="1" smtClean="0"/>
              <a:t>b.CustomerID</a:t>
            </a:r>
            <a:r>
              <a:rPr lang="es-ES" sz="1800" dirty="0" smtClean="0"/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s-ES" sz="2000" dirty="0" smtClean="0"/>
              <a:t>El optimizador encontrará la referencia a la vista  y  sustituirá la definición de la vista Reescribiendo el código :</a:t>
            </a:r>
          </a:p>
          <a:p>
            <a:pPr>
              <a:buNone/>
            </a:pPr>
            <a:r>
              <a:rPr lang="es-ES" sz="1800" dirty="0" smtClean="0"/>
              <a:t>SELECT </a:t>
            </a:r>
            <a:r>
              <a:rPr lang="es-ES" sz="1800" dirty="0" err="1" smtClean="0"/>
              <a:t>a.CompanyName</a:t>
            </a:r>
            <a:r>
              <a:rPr lang="es-ES" sz="1800" dirty="0" smtClean="0"/>
              <a:t>, b. </a:t>
            </a:r>
            <a:r>
              <a:rPr lang="es-ES" sz="1800" dirty="0" err="1" smtClean="0"/>
              <a:t>OrderDate</a:t>
            </a:r>
            <a:endParaRPr lang="es-ES" sz="1800" dirty="0" smtClean="0"/>
          </a:p>
          <a:p>
            <a:pPr>
              <a:buNone/>
            </a:pPr>
            <a:r>
              <a:rPr lang="es-ES" sz="1800" dirty="0" smtClean="0"/>
              <a:t>FROM</a:t>
            </a:r>
          </a:p>
          <a:p>
            <a:pPr marL="366713" indent="-4763">
              <a:buNone/>
            </a:pPr>
            <a:r>
              <a:rPr lang="es-ES" sz="1800" dirty="0" smtClean="0"/>
              <a:t> (</a:t>
            </a:r>
          </a:p>
          <a:p>
            <a:pPr marL="366713" indent="-4763">
              <a:buNone/>
            </a:pPr>
            <a:r>
              <a:rPr lang="es-ES" sz="1800" dirty="0" smtClean="0">
                <a:solidFill>
                  <a:srgbClr val="0070C0"/>
                </a:solidFill>
              </a:rPr>
              <a:t>SELECT *</a:t>
            </a:r>
          </a:p>
          <a:p>
            <a:pPr marL="366713" indent="-4763">
              <a:buNone/>
            </a:pPr>
            <a:r>
              <a:rPr lang="es-ES" sz="1800" dirty="0" smtClean="0">
                <a:solidFill>
                  <a:srgbClr val="0070C0"/>
                </a:solidFill>
              </a:rPr>
              <a:t>FROM </a:t>
            </a:r>
            <a:r>
              <a:rPr lang="es-ES" sz="1800" dirty="0" err="1" smtClean="0">
                <a:solidFill>
                  <a:srgbClr val="0070C0"/>
                </a:solidFill>
              </a:rPr>
              <a:t>Customers</a:t>
            </a:r>
            <a:endParaRPr lang="es-ES" sz="1800" dirty="0" smtClean="0">
              <a:solidFill>
                <a:srgbClr val="0070C0"/>
              </a:solidFill>
            </a:endParaRPr>
          </a:p>
          <a:p>
            <a:pPr marL="366713" indent="-4763">
              <a:buNone/>
            </a:pPr>
            <a:r>
              <a:rPr lang="es-ES" sz="1800" dirty="0" smtClean="0">
                <a:solidFill>
                  <a:srgbClr val="0070C0"/>
                </a:solidFill>
              </a:rPr>
              <a:t>WHERE </a:t>
            </a:r>
            <a:r>
              <a:rPr lang="es-ES" sz="1800" dirty="0" err="1" smtClean="0">
                <a:solidFill>
                  <a:srgbClr val="0070C0"/>
                </a:solidFill>
              </a:rPr>
              <a:t>city</a:t>
            </a:r>
            <a:r>
              <a:rPr lang="es-ES" sz="1800" dirty="0" smtClean="0">
                <a:solidFill>
                  <a:srgbClr val="0070C0"/>
                </a:solidFill>
              </a:rPr>
              <a:t>= 'Paris '</a:t>
            </a:r>
          </a:p>
          <a:p>
            <a:pPr marL="366713" indent="-4763">
              <a:buNone/>
            </a:pPr>
            <a:r>
              <a:rPr lang="es-ES" sz="1800" dirty="0" smtClean="0"/>
              <a:t>) as a</a:t>
            </a:r>
          </a:p>
          <a:p>
            <a:pPr>
              <a:buNone/>
            </a:pPr>
            <a:r>
              <a:rPr lang="es-ES" sz="1800" dirty="0" smtClean="0"/>
              <a:t>INNER JOIN </a:t>
            </a:r>
            <a:r>
              <a:rPr lang="es-ES" sz="1800" dirty="0" err="1" smtClean="0"/>
              <a:t>dbo.Orders</a:t>
            </a:r>
            <a:r>
              <a:rPr lang="es-ES" sz="1800" dirty="0" smtClean="0"/>
              <a:t> b ON </a:t>
            </a:r>
            <a:r>
              <a:rPr lang="es-ES" sz="1800" dirty="0" err="1" smtClean="0"/>
              <a:t>a.CustomerID</a:t>
            </a:r>
            <a:r>
              <a:rPr lang="es-ES" sz="1800" dirty="0" smtClean="0"/>
              <a:t> = </a:t>
            </a:r>
            <a:r>
              <a:rPr lang="es-ES" sz="1800" dirty="0" err="1" smtClean="0"/>
              <a:t>b.CustomerID</a:t>
            </a:r>
            <a:r>
              <a:rPr lang="es-ES" sz="1800" dirty="0" smtClean="0"/>
              <a:t>;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Vistas - Información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496944" cy="4572000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b="1" dirty="0" smtClean="0"/>
              <a:t>Visualizar información de una vista</a:t>
            </a:r>
            <a:endParaRPr lang="es-ES" sz="2000" dirty="0" smtClean="0"/>
          </a:p>
          <a:p>
            <a:pPr marL="355600" indent="0">
              <a:buNone/>
            </a:pPr>
            <a:r>
              <a:rPr lang="es-ES" sz="1800" dirty="0" smtClean="0"/>
              <a:t>USE </a:t>
            </a:r>
            <a:r>
              <a:rPr lang="es-ES" sz="1800" dirty="0" err="1" smtClean="0"/>
              <a:t>Northwind</a:t>
            </a:r>
            <a:endParaRPr lang="es-ES" sz="1800" dirty="0" smtClean="0"/>
          </a:p>
          <a:p>
            <a:pPr marL="355600" indent="0">
              <a:buNone/>
            </a:pPr>
            <a:r>
              <a:rPr lang="es-ES" sz="1800" dirty="0" smtClean="0"/>
              <a:t>EXEC </a:t>
            </a:r>
            <a:r>
              <a:rPr lang="es-ES" sz="1800" b="1" i="1" dirty="0" err="1" smtClean="0"/>
              <a:t>sp_help</a:t>
            </a:r>
            <a:r>
              <a:rPr lang="es-ES" sz="1800" dirty="0" smtClean="0"/>
              <a:t> '</a:t>
            </a:r>
            <a:r>
              <a:rPr lang="es-ES" sz="1800" dirty="0" err="1" smtClean="0"/>
              <a:t>ClientesParis</a:t>
            </a:r>
            <a:r>
              <a:rPr lang="es-ES" sz="1800" dirty="0" smtClean="0"/>
              <a:t>'</a:t>
            </a:r>
          </a:p>
          <a:p>
            <a:pPr marL="355600" indent="0">
              <a:buNone/>
            </a:pPr>
            <a:r>
              <a:rPr lang="es-ES" sz="1800" dirty="0" smtClean="0"/>
              <a:t>GO</a:t>
            </a:r>
          </a:p>
          <a:p>
            <a:pPr>
              <a:spcBef>
                <a:spcPts val="1200"/>
              </a:spcBef>
              <a:buNone/>
            </a:pPr>
            <a:r>
              <a:rPr lang="es-ES" sz="2000" b="1" dirty="0" smtClean="0"/>
              <a:t>Presentar la definición de la vista</a:t>
            </a:r>
          </a:p>
          <a:p>
            <a:pPr marL="355600" indent="0">
              <a:buNone/>
            </a:pPr>
            <a:r>
              <a:rPr lang="es-ES" sz="1800" dirty="0" smtClean="0"/>
              <a:t>USE </a:t>
            </a:r>
            <a:r>
              <a:rPr lang="es-ES" sz="1800" dirty="0" err="1" smtClean="0"/>
              <a:t>Northwind</a:t>
            </a:r>
            <a:endParaRPr lang="es-ES" sz="1800" dirty="0" smtClean="0"/>
          </a:p>
          <a:p>
            <a:pPr marL="355600" indent="0">
              <a:buNone/>
            </a:pPr>
            <a:r>
              <a:rPr lang="es-ES" sz="1800" dirty="0" smtClean="0"/>
              <a:t>EXEC </a:t>
            </a:r>
            <a:r>
              <a:rPr lang="es-ES" sz="1800" b="1" i="1" dirty="0" err="1" smtClean="0"/>
              <a:t>sp_helptext</a:t>
            </a:r>
            <a:r>
              <a:rPr lang="es-ES" sz="1800" b="1" i="1" dirty="0" smtClean="0"/>
              <a:t> </a:t>
            </a:r>
            <a:r>
              <a:rPr lang="es-ES" sz="1800" dirty="0" smtClean="0"/>
              <a:t> '</a:t>
            </a:r>
            <a:r>
              <a:rPr lang="es-ES" sz="1800" dirty="0" err="1" smtClean="0"/>
              <a:t>ClientesParis</a:t>
            </a:r>
            <a:r>
              <a:rPr lang="es-ES" sz="1800" dirty="0" smtClean="0"/>
              <a:t> '</a:t>
            </a:r>
          </a:p>
          <a:p>
            <a:pPr marL="355600" indent="0">
              <a:buNone/>
            </a:pPr>
            <a:r>
              <a:rPr lang="es-ES" sz="1800" dirty="0" smtClean="0"/>
              <a:t>GO</a:t>
            </a:r>
          </a:p>
          <a:p>
            <a:pPr>
              <a:buNone/>
            </a:pPr>
            <a:endParaRPr lang="es-ES" dirty="0" smtClean="0"/>
          </a:p>
          <a:p>
            <a:pPr marL="0" indent="0">
              <a:spcBef>
                <a:spcPts val="0"/>
              </a:spcBef>
              <a:buNone/>
            </a:pPr>
            <a:endParaRPr lang="es-ES" sz="2000" dirty="0" smtClean="0"/>
          </a:p>
          <a:p>
            <a:pPr marL="0" indent="0">
              <a:spcBef>
                <a:spcPts val="0"/>
              </a:spcBef>
              <a:buNone/>
            </a:pPr>
            <a:endParaRPr lang="es-ES" sz="2000" dirty="0" smtClean="0"/>
          </a:p>
          <a:p>
            <a:pPr marL="0" indent="0">
              <a:spcBef>
                <a:spcPts val="0"/>
              </a:spcBef>
              <a:buNone/>
            </a:pPr>
            <a:endParaRPr lang="es-ES" sz="2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b="1" dirty="0" smtClean="0"/>
              <a:t>Otras formas de obtener información</a:t>
            </a:r>
          </a:p>
          <a:p>
            <a:pPr marL="355600" indent="0">
              <a:buNone/>
            </a:pPr>
            <a:r>
              <a:rPr lang="es-ES" sz="1900" dirty="0" smtClean="0"/>
              <a:t>USE </a:t>
            </a:r>
            <a:r>
              <a:rPr lang="es-ES" sz="1900" dirty="0" err="1" smtClean="0"/>
              <a:t>Northwind</a:t>
            </a:r>
            <a:endParaRPr lang="es-ES" sz="1900" dirty="0" smtClean="0"/>
          </a:p>
          <a:p>
            <a:pPr marL="355600" indent="0">
              <a:spcBef>
                <a:spcPts val="1800"/>
              </a:spcBef>
              <a:buNone/>
            </a:pPr>
            <a:r>
              <a:rPr lang="es-ES" sz="1800" dirty="0" smtClean="0"/>
              <a:t>SELECT *</a:t>
            </a:r>
          </a:p>
          <a:p>
            <a:pPr marL="355600" indent="0">
              <a:buNone/>
            </a:pPr>
            <a:r>
              <a:rPr lang="es-ES" sz="1800" dirty="0" smtClean="0"/>
              <a:t>FROM INFORMATION_SCHEMA.TABLES</a:t>
            </a:r>
          </a:p>
          <a:p>
            <a:pPr marL="355600" indent="0">
              <a:buNone/>
            </a:pPr>
            <a:r>
              <a:rPr lang="es-ES" sz="1800" dirty="0" smtClean="0"/>
              <a:t>WHERE </a:t>
            </a:r>
            <a:r>
              <a:rPr lang="es-ES" sz="1800" dirty="0" err="1" smtClean="0"/>
              <a:t>table_name</a:t>
            </a:r>
            <a:r>
              <a:rPr lang="es-ES" sz="1800" dirty="0" smtClean="0"/>
              <a:t> = '</a:t>
            </a:r>
            <a:r>
              <a:rPr lang="es-ES" sz="1800" dirty="0" err="1" smtClean="0"/>
              <a:t>ClientesParis</a:t>
            </a:r>
            <a:r>
              <a:rPr lang="es-ES" sz="1800" dirty="0" smtClean="0"/>
              <a:t>'</a:t>
            </a:r>
          </a:p>
          <a:p>
            <a:pPr marL="355600" indent="0">
              <a:spcBef>
                <a:spcPts val="1800"/>
              </a:spcBef>
              <a:buNone/>
            </a:pPr>
            <a:r>
              <a:rPr lang="es-ES" sz="1800" dirty="0" smtClean="0"/>
              <a:t>SELECT *</a:t>
            </a:r>
          </a:p>
          <a:p>
            <a:pPr marL="355600" indent="0">
              <a:buNone/>
            </a:pPr>
            <a:r>
              <a:rPr lang="es-ES" sz="1800" dirty="0" smtClean="0"/>
              <a:t>FROM INFORMATION_SCHEMA.VIEWS</a:t>
            </a:r>
          </a:p>
          <a:p>
            <a:pPr marL="355600" indent="0">
              <a:buNone/>
            </a:pPr>
            <a:r>
              <a:rPr lang="es-ES" sz="1800" dirty="0" smtClean="0"/>
              <a:t>WHERE </a:t>
            </a:r>
            <a:r>
              <a:rPr lang="es-ES" sz="1800" dirty="0" err="1" smtClean="0"/>
              <a:t>table_name</a:t>
            </a:r>
            <a:r>
              <a:rPr lang="es-ES" sz="1800" dirty="0" smtClean="0"/>
              <a:t> = '</a:t>
            </a:r>
            <a:r>
              <a:rPr lang="es-ES" sz="1800" dirty="0" err="1" smtClean="0"/>
              <a:t>ClientesParis</a:t>
            </a:r>
            <a:r>
              <a:rPr lang="es-ES" sz="1800" dirty="0" smtClean="0"/>
              <a:t>'</a:t>
            </a:r>
          </a:p>
          <a:p>
            <a:pPr marL="355600" indent="0">
              <a:buNone/>
            </a:pPr>
            <a:r>
              <a:rPr lang="es-ES" sz="1800" dirty="0" smtClean="0"/>
              <a:t>GO</a:t>
            </a:r>
            <a:endParaRPr lang="es-ES" sz="1800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855941"/>
            <a:ext cx="7772400" cy="2653179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 smtClean="0"/>
              <a:t>Presentar una lista de todos los objetos a los que hace referencia la vista '</a:t>
            </a:r>
            <a:r>
              <a:rPr lang="es-ES" sz="2000" dirty="0" err="1" smtClean="0"/>
              <a:t>ClientesParis</a:t>
            </a:r>
            <a:r>
              <a:rPr lang="es-ES" sz="2000" dirty="0" smtClean="0"/>
              <a:t>'</a:t>
            </a:r>
          </a:p>
          <a:p>
            <a:pPr marL="355600" indent="0">
              <a:spcBef>
                <a:spcPts val="1200"/>
              </a:spcBef>
              <a:buNone/>
            </a:pPr>
            <a:r>
              <a:rPr lang="es-ES" sz="1800" dirty="0" smtClean="0"/>
              <a:t>USE </a:t>
            </a:r>
            <a:r>
              <a:rPr lang="es-ES" sz="1800" dirty="0" err="1" smtClean="0"/>
              <a:t>Northwind</a:t>
            </a:r>
            <a:endParaRPr lang="es-ES" sz="1800" dirty="0" smtClean="0"/>
          </a:p>
          <a:p>
            <a:pPr marL="355600" indent="0">
              <a:buNone/>
            </a:pPr>
            <a:r>
              <a:rPr lang="es-ES" sz="1800" b="1" i="1" dirty="0" err="1" smtClean="0"/>
              <a:t>sp_depends</a:t>
            </a:r>
            <a:r>
              <a:rPr lang="es-ES" sz="1800" dirty="0" smtClean="0"/>
              <a:t> '</a:t>
            </a:r>
            <a:r>
              <a:rPr lang="es-ES" sz="1800" dirty="0" err="1" smtClean="0"/>
              <a:t>ClientesParis</a:t>
            </a:r>
            <a:r>
              <a:rPr lang="es-ES" sz="1800" dirty="0" smtClean="0"/>
              <a:t>'</a:t>
            </a:r>
          </a:p>
          <a:p>
            <a:pPr marL="355600" indent="0">
              <a:buNone/>
            </a:pPr>
            <a:r>
              <a:rPr lang="es-ES" sz="1800" dirty="0" smtClean="0"/>
              <a:t>GO</a:t>
            </a:r>
            <a:endParaRPr lang="es-ES" sz="18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Vistas - Información</a:t>
            </a:r>
            <a:endParaRPr lang="es-ES" dirty="0"/>
          </a:p>
        </p:txBody>
      </p:sp>
      <p:pic>
        <p:nvPicPr>
          <p:cNvPr id="5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3150" y="274638"/>
            <a:ext cx="7772400" cy="1143000"/>
          </a:xfrm>
        </p:spPr>
        <p:txBody>
          <a:bodyPr/>
          <a:lstStyle/>
          <a:p>
            <a:r>
              <a:rPr lang="es-ES" dirty="0" smtClean="0"/>
              <a:t>Vistas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867816"/>
            <a:ext cx="7772400" cy="37444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2000" dirty="0" smtClean="0"/>
              <a:t>La clausula AS se utiliza para especificar la cadena SELECT que define la vista. Se puede referenciar tanto a tablas, vistas, funciones definidas por el usuario(UDF) y funciones del sistema. La única restricción es que la sentencia SELECT </a:t>
            </a:r>
            <a:r>
              <a:rPr lang="es-ES" sz="2000" b="1" dirty="0" smtClean="0"/>
              <a:t>no</a:t>
            </a:r>
            <a:r>
              <a:rPr lang="es-ES" sz="2000" dirty="0" smtClean="0"/>
              <a:t> puede:</a:t>
            </a:r>
          </a:p>
          <a:p>
            <a:pPr marL="628650" indent="-273050"/>
            <a:r>
              <a:rPr lang="es-ES" sz="1800" dirty="0" smtClean="0"/>
              <a:t>Utilizar </a:t>
            </a:r>
            <a:r>
              <a:rPr lang="es-ES" sz="1800" i="1" dirty="0" smtClean="0"/>
              <a:t>COMPUTE o COMPUTE BY</a:t>
            </a:r>
          </a:p>
          <a:p>
            <a:pPr marL="628650" indent="-273050"/>
            <a:r>
              <a:rPr lang="es-ES" sz="1800" dirty="0" smtClean="0"/>
              <a:t>Utilizar </a:t>
            </a:r>
            <a:r>
              <a:rPr lang="es-ES" sz="1800" i="1" dirty="0" smtClean="0"/>
              <a:t>INTO</a:t>
            </a:r>
          </a:p>
          <a:p>
            <a:pPr marL="628650" indent="-273050"/>
            <a:r>
              <a:rPr lang="es-ES" sz="1800" dirty="0" smtClean="0"/>
              <a:t>Utilizar </a:t>
            </a:r>
            <a:r>
              <a:rPr lang="es-ES" sz="1800" i="1" dirty="0" smtClean="0"/>
              <a:t>OPTION</a:t>
            </a:r>
          </a:p>
          <a:p>
            <a:pPr marL="628650" indent="-273050"/>
            <a:r>
              <a:rPr lang="es-ES" sz="1800" dirty="0" smtClean="0"/>
              <a:t>Referenciar a tablas temporales o variables de tipo</a:t>
            </a:r>
          </a:p>
          <a:p>
            <a:pPr marL="628650" indent="-273050"/>
            <a:r>
              <a:rPr lang="es-ES" sz="1800" dirty="0" smtClean="0"/>
              <a:t>Utilizar </a:t>
            </a:r>
            <a:r>
              <a:rPr lang="es-ES" sz="1800" i="1" dirty="0" smtClean="0"/>
              <a:t>ORDER BY </a:t>
            </a:r>
            <a:r>
              <a:rPr lang="es-ES" sz="1800" dirty="0" smtClean="0"/>
              <a:t>sin la clausula </a:t>
            </a:r>
            <a:r>
              <a:rPr lang="es-ES" sz="1800" i="1" dirty="0" smtClean="0"/>
              <a:t>TOP</a:t>
            </a:r>
            <a:endParaRPr lang="es-ES" sz="1800" i="1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B436-712B-4B0F-9F14-B0FA2882C049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525</TotalTime>
  <Words>1514</Words>
  <Application>Microsoft Office PowerPoint</Application>
  <PresentationFormat>Presentación en pantalla (4:3)</PresentationFormat>
  <Paragraphs>244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Equidad</vt:lpstr>
      <vt:lpstr>SQL Server - Transact</vt:lpstr>
      <vt:lpstr>Índice</vt:lpstr>
      <vt:lpstr>Vistas</vt:lpstr>
      <vt:lpstr>Vistas</vt:lpstr>
      <vt:lpstr>Ejemplos de vistas</vt:lpstr>
      <vt:lpstr>Vistas – Concepto</vt:lpstr>
      <vt:lpstr>Vistas - Información</vt:lpstr>
      <vt:lpstr>Vistas - Información</vt:lpstr>
      <vt:lpstr>Vistas</vt:lpstr>
      <vt:lpstr>Vistas</vt:lpstr>
      <vt:lpstr>Vistas</vt:lpstr>
      <vt:lpstr>Vistas – Cláusula WITH</vt:lpstr>
      <vt:lpstr>Vistas - ENCRYPTION</vt:lpstr>
      <vt:lpstr>Vistas SHEMABINDING</vt:lpstr>
      <vt:lpstr>Vistas actualizables</vt:lpstr>
      <vt:lpstr>Vistas actualizables</vt:lpstr>
      <vt:lpstr>Vistas actualizables - Ejemplo</vt:lpstr>
      <vt:lpstr>Vistas actualizables</vt:lpstr>
      <vt:lpstr>Modificación de Vistas</vt:lpstr>
      <vt:lpstr>Eliminación de Vistas</vt:lpstr>
      <vt:lpstr>Vistas indizadas</vt:lpstr>
      <vt:lpstr>Vistas indizadas</vt:lpstr>
      <vt:lpstr>Vistas indizadas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</dc:title>
  <dc:creator>Administrador</dc:creator>
  <cp:lastModifiedBy>Administrador</cp:lastModifiedBy>
  <cp:revision>84</cp:revision>
  <dcterms:created xsi:type="dcterms:W3CDTF">2011-04-12T10:15:12Z</dcterms:created>
  <dcterms:modified xsi:type="dcterms:W3CDTF">2012-01-22T15:21:32Z</dcterms:modified>
</cp:coreProperties>
</file>