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CD99-43FD-40CE-ACED-317E690C4FD7}" type="datetimeFigureOut">
              <a:rPr lang="es-ES" smtClean="0"/>
              <a:pPr/>
              <a:t>22/01/2012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7412F-133A-40C9-83E9-11DA898880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251-2987-45EA-9F8B-5DB3A516E2A4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BC6E-E2B5-4A65-BFD7-226E6FAA8AE1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7ADD-F281-4936-8681-D44D8B826CD5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FEB3-FB0C-4AC4-BEF0-0D8555BF0C48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062B-CFDB-4BF4-BF8B-5A56F1AD80BA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5973-D82D-4987-83F2-1BCF3AC1845E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1C33-E6F4-484C-909C-84AE13F0FE95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E3A6-6E1E-4500-BACF-9158F2EA84DA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D38-B583-4E08-A224-92A74D271F8C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FF2A-03F0-48DA-9573-DB2F370984E2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CAAC-EDB4-4C8A-9192-FF50DF893372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CCC69-E44F-4ED9-97BD-7C9C6AD1C93C}" type="datetime1">
              <a:rPr lang="es-ES" smtClean="0"/>
              <a:pPr/>
              <a:t>22/01/2012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97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Permisos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549536" cy="274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Todos los elementos protegibles de SQL Server tienen permisos asociados que se pueden conceder a una entidad de seguridad.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Este tema proporciona información sobre estas cuestiones.</a:t>
            </a:r>
          </a:p>
          <a:p>
            <a:pPr marL="534988" indent="-179388"/>
            <a:endParaRPr lang="es-ES" sz="1800" dirty="0" smtClean="0">
              <a:latin typeface="Perpetua" pitchFamily="18" charset="0"/>
            </a:endParaRPr>
          </a:p>
          <a:p>
            <a:pPr marL="177800" indent="-177800">
              <a:buNone/>
            </a:pPr>
            <a:endParaRPr lang="en-U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Permisos - 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1163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El </a:t>
            </a:r>
            <a:r>
              <a:rPr lang="en-US" sz="1800" dirty="0" err="1" smtClean="0">
                <a:latin typeface="Perpetua" pitchFamily="18" charset="0"/>
              </a:rPr>
              <a:t>permiso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puede</a:t>
            </a:r>
            <a:r>
              <a:rPr lang="en-US" sz="1800" dirty="0" smtClean="0">
                <a:latin typeface="Perpetua" pitchFamily="18" charset="0"/>
              </a:rPr>
              <a:t> ser </a:t>
            </a:r>
            <a:r>
              <a:rPr lang="en-US" sz="1800" dirty="0" err="1" smtClean="0">
                <a:latin typeface="Perpetua" pitchFamily="18" charset="0"/>
              </a:rPr>
              <a:t>concedido</a:t>
            </a:r>
            <a:r>
              <a:rPr lang="en-US" sz="1800" dirty="0" smtClean="0">
                <a:latin typeface="Perpetua" pitchFamily="18" charset="0"/>
              </a:rPr>
              <a:t> y el </a:t>
            </a:r>
            <a:r>
              <a:rPr lang="en-US" sz="1800" dirty="0" err="1" smtClean="0">
                <a:latin typeface="Perpetua" pitchFamily="18" charset="0"/>
              </a:rPr>
              <a:t>formato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para</a:t>
            </a:r>
            <a:r>
              <a:rPr lang="en-US" sz="1800" dirty="0" smtClean="0">
                <a:latin typeface="Perpetua" pitchFamily="18" charset="0"/>
              </a:rPr>
              <a:t> los </a:t>
            </a:r>
            <a:r>
              <a:rPr lang="en-US" sz="1800" dirty="0" err="1" smtClean="0">
                <a:latin typeface="Perpetua" pitchFamily="18" charset="0"/>
              </a:rPr>
              <a:t>comandos</a:t>
            </a:r>
            <a:r>
              <a:rPr lang="en-US" sz="1800" dirty="0" smtClean="0">
                <a:latin typeface="Perpetua" pitchFamily="18" charset="0"/>
              </a:rPr>
              <a:t> GRANT, REVOKE y DENY </a:t>
            </a:r>
            <a:r>
              <a:rPr lang="en-US" sz="1800" dirty="0" err="1" smtClean="0">
                <a:latin typeface="Perpetua" pitchFamily="18" charset="0"/>
              </a:rPr>
              <a:t>varía</a:t>
            </a:r>
            <a:r>
              <a:rPr lang="en-US" sz="1800" dirty="0" smtClean="0">
                <a:latin typeface="Perpetua" pitchFamily="18" charset="0"/>
              </a:rPr>
              <a:t> en </a:t>
            </a:r>
            <a:r>
              <a:rPr lang="en-US" sz="1800" dirty="0" err="1" smtClean="0">
                <a:latin typeface="Perpetua" pitchFamily="18" charset="0"/>
              </a:rPr>
              <a:t>función</a:t>
            </a:r>
            <a:r>
              <a:rPr lang="en-US" sz="1800" dirty="0" smtClean="0">
                <a:latin typeface="Perpetua" pitchFamily="18" charset="0"/>
              </a:rPr>
              <a:t> del </a:t>
            </a:r>
            <a:r>
              <a:rPr lang="en-US" sz="1800" dirty="0" err="1" smtClean="0">
                <a:latin typeface="Perpetua" pitchFamily="18" charset="0"/>
              </a:rPr>
              <a:t>asegurable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Pueden ser </a:t>
            </a:r>
            <a:r>
              <a:rPr lang="en-US" sz="1800" dirty="0" err="1" smtClean="0">
                <a:latin typeface="Perpetua" pitchFamily="18" charset="0"/>
              </a:rPr>
              <a:t>distribuidos</a:t>
            </a:r>
            <a:r>
              <a:rPr lang="en-US" sz="1800" dirty="0" smtClean="0">
                <a:latin typeface="Perpetua" pitchFamily="18" charset="0"/>
              </a:rPr>
              <a:t> en 12 </a:t>
            </a:r>
            <a:r>
              <a:rPr lang="en-US" sz="1800" dirty="0" err="1" smtClean="0">
                <a:latin typeface="Perpetua" pitchFamily="18" charset="0"/>
              </a:rPr>
              <a:t>grupos</a:t>
            </a:r>
            <a:r>
              <a:rPr lang="en-US" sz="1800" dirty="0" smtClean="0">
                <a:latin typeface="Perpetua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 smtClean="0">
              <a:latin typeface="Perpetua" pitchFamily="18" charset="0"/>
            </a:endParaRPr>
          </a:p>
          <a:p>
            <a:pPr marL="177800" indent="-177800">
              <a:buNone/>
            </a:pPr>
            <a:endParaRPr lang="en-U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401225" y="3068960"/>
            <a:ext cx="2016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s-ES" dirty="0" smtClean="0">
                <a:latin typeface="Perpetua" pitchFamily="18" charset="0"/>
              </a:rPr>
              <a:t>Server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s-ES" dirty="0" smtClean="0">
                <a:latin typeface="Perpetua" pitchFamily="18" charset="0"/>
              </a:rPr>
              <a:t>HTTP </a:t>
            </a:r>
            <a:r>
              <a:rPr lang="es-ES" dirty="0" err="1" smtClean="0">
                <a:latin typeface="Perpetua" pitchFamily="18" charset="0"/>
              </a:rPr>
              <a:t>endpoint</a:t>
            </a:r>
            <a:endParaRPr lang="es-ES" dirty="0" smtClean="0">
              <a:latin typeface="Perpetua" pitchFamily="18" charset="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s-ES" dirty="0" err="1" smtClean="0">
                <a:latin typeface="Perpetua" pitchFamily="18" charset="0"/>
              </a:rPr>
              <a:t>Certificate</a:t>
            </a:r>
            <a:endParaRPr lang="es-ES" dirty="0" smtClean="0">
              <a:latin typeface="Perpetua" pitchFamily="18" charset="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s-ES" dirty="0" err="1" smtClean="0">
                <a:latin typeface="Perpetua" pitchFamily="18" charset="0"/>
              </a:rPr>
              <a:t>Database</a:t>
            </a:r>
            <a:endParaRPr lang="es-ES" dirty="0" smtClean="0">
              <a:latin typeface="Perpetua" pitchFamily="18" charset="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s-ES" dirty="0" err="1" smtClean="0">
                <a:latin typeface="Perpetua" pitchFamily="18" charset="0"/>
              </a:rPr>
              <a:t>Schema</a:t>
            </a:r>
            <a:endParaRPr lang="es-ES" dirty="0" smtClean="0">
              <a:latin typeface="Perpetua" pitchFamily="18" charset="0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es-ES" dirty="0" smtClean="0">
                <a:latin typeface="Perpetua" pitchFamily="18" charset="0"/>
              </a:rPr>
              <a:t>Ensamblado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369973" y="3068960"/>
            <a:ext cx="3013032" cy="188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600" indent="-177800">
              <a:buFont typeface="Arial" pitchFamily="34" charset="0"/>
              <a:buChar char="•"/>
            </a:pPr>
            <a:r>
              <a:rPr lang="es-ES" dirty="0" smtClean="0">
                <a:latin typeface="Perpetua" pitchFamily="18" charset="0"/>
              </a:rPr>
              <a:t>Tipos</a:t>
            </a:r>
          </a:p>
          <a:p>
            <a:pPr marL="355600" marR="0" lvl="0" indent="-1778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Perpetua" pitchFamily="18" charset="0"/>
              </a:rPr>
              <a:t>Catálogo de </a:t>
            </a:r>
            <a:r>
              <a:rPr lang="en-US" dirty="0" err="1" smtClean="0">
                <a:latin typeface="Perpetua" pitchFamily="18" charset="0"/>
              </a:rPr>
              <a:t>texto</a:t>
            </a:r>
            <a:r>
              <a:rPr lang="en-US" dirty="0" smtClean="0">
                <a:latin typeface="Perpetua" pitchFamily="18" charset="0"/>
              </a:rPr>
              <a:t> </a:t>
            </a:r>
            <a:r>
              <a:rPr lang="en-US" dirty="0" err="1" smtClean="0">
                <a:latin typeface="Perpetua" pitchFamily="18" charset="0"/>
              </a:rPr>
              <a:t>completo</a:t>
            </a:r>
            <a:endParaRPr lang="en-US" dirty="0" smtClean="0">
              <a:latin typeface="Perpetua" pitchFamily="18" charset="0"/>
            </a:endParaRPr>
          </a:p>
          <a:p>
            <a:pPr marL="355600" indent="-177800">
              <a:buFont typeface="Arial" pitchFamily="34" charset="0"/>
              <a:buChar char="•"/>
            </a:pPr>
            <a:r>
              <a:rPr lang="en-US" dirty="0" smtClean="0">
                <a:latin typeface="Perpetua" pitchFamily="18" charset="0"/>
              </a:rPr>
              <a:t>Service Broker</a:t>
            </a:r>
          </a:p>
          <a:p>
            <a:pPr marL="355600" indent="-177800">
              <a:buFont typeface="Arial" pitchFamily="34" charset="0"/>
              <a:buChar char="•"/>
            </a:pPr>
            <a:r>
              <a:rPr lang="en-US" dirty="0" smtClean="0">
                <a:latin typeface="Perpetua" pitchFamily="18" charset="0"/>
              </a:rPr>
              <a:t>Principales de </a:t>
            </a:r>
            <a:r>
              <a:rPr lang="en-US" dirty="0" err="1" smtClean="0">
                <a:latin typeface="Perpetua" pitchFamily="18" charset="0"/>
              </a:rPr>
              <a:t>Servidor</a:t>
            </a:r>
            <a:endParaRPr lang="en-US" dirty="0" smtClean="0">
              <a:latin typeface="Perpetua" pitchFamily="18" charset="0"/>
            </a:endParaRPr>
          </a:p>
          <a:p>
            <a:pPr marL="355600" indent="-177800">
              <a:buFont typeface="Arial" pitchFamily="34" charset="0"/>
              <a:buChar char="•"/>
            </a:pPr>
            <a:r>
              <a:rPr lang="en-US" dirty="0" smtClean="0">
                <a:latin typeface="Perpetua" pitchFamily="18" charset="0"/>
              </a:rPr>
              <a:t>Principales de Bases de </a:t>
            </a:r>
            <a:r>
              <a:rPr lang="en-US" dirty="0" err="1" smtClean="0">
                <a:latin typeface="Perpetua" pitchFamily="18" charset="0"/>
              </a:rPr>
              <a:t>Datos</a:t>
            </a:r>
            <a:endParaRPr lang="en-US" dirty="0" smtClean="0">
              <a:latin typeface="Perpetua" pitchFamily="18" charset="0"/>
            </a:endParaRPr>
          </a:p>
          <a:p>
            <a:pPr marL="355600" indent="-177800">
              <a:buFont typeface="Arial" pitchFamily="34" charset="0"/>
              <a:buChar char="•"/>
            </a:pPr>
            <a:r>
              <a:rPr lang="en-US" dirty="0" err="1" smtClean="0">
                <a:latin typeface="Perpetua" pitchFamily="18" charset="0"/>
              </a:rPr>
              <a:t>Objetos</a:t>
            </a:r>
            <a:endParaRPr lang="en-US" dirty="0" smtClean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Permisos - Gestión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113342"/>
            <a:ext cx="7772400" cy="2819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Perpetua" pitchFamily="18" charset="0"/>
              </a:rPr>
              <a:t>Tienen</a:t>
            </a:r>
            <a:r>
              <a:rPr lang="en-US" sz="1800" dirty="0" smtClean="0">
                <a:latin typeface="Perpetua" pitchFamily="18" charset="0"/>
              </a:rPr>
              <a:t> dos </a:t>
            </a:r>
            <a:r>
              <a:rPr lang="en-US" sz="1800" dirty="0" err="1" smtClean="0">
                <a:latin typeface="Perpetua" pitchFamily="18" charset="0"/>
              </a:rPr>
              <a:t>complicaciones</a:t>
            </a:r>
            <a:r>
              <a:rPr lang="en-US" sz="1800" dirty="0" smtClean="0">
                <a:latin typeface="Perpetua" pitchFamily="18" charset="0"/>
              </a:rPr>
              <a:t>:</a:t>
            </a:r>
          </a:p>
          <a:p>
            <a:pPr marL="358775" indent="-177800"/>
            <a:r>
              <a:rPr lang="en-US" sz="1800" dirty="0" err="1" smtClean="0">
                <a:latin typeface="Perpetua" pitchFamily="18" charset="0"/>
              </a:rPr>
              <a:t>Muchos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implícitamente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conceden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otros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358775" indent="-177800"/>
            <a:r>
              <a:rPr lang="en-US" sz="1800" dirty="0" err="1" smtClean="0">
                <a:latin typeface="Perpetua" pitchFamily="18" charset="0"/>
              </a:rPr>
              <a:t>Algunos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pueden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llamar</a:t>
            </a:r>
            <a:r>
              <a:rPr lang="en-US" sz="1800" dirty="0" smtClean="0">
                <a:latin typeface="Perpetua" pitchFamily="18" charset="0"/>
              </a:rPr>
              <a:t> a </a:t>
            </a:r>
            <a:r>
              <a:rPr lang="en-US" sz="1800" dirty="0" err="1" smtClean="0">
                <a:latin typeface="Perpetua" pitchFamily="18" charset="0"/>
              </a:rPr>
              <a:t>otros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sobre</a:t>
            </a:r>
            <a:r>
              <a:rPr lang="en-US" sz="1800" dirty="0" smtClean="0">
                <a:latin typeface="Perpetua" pitchFamily="18" charset="0"/>
              </a:rPr>
              <a:t> los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el principal </a:t>
            </a:r>
            <a:r>
              <a:rPr lang="en-US" sz="1800" dirty="0" err="1" smtClean="0">
                <a:latin typeface="Perpetua" pitchFamily="18" charset="0"/>
              </a:rPr>
              <a:t>podría</a:t>
            </a:r>
            <a:r>
              <a:rPr lang="en-US" sz="1800" dirty="0" smtClean="0">
                <a:latin typeface="Perpetua" pitchFamily="18" charset="0"/>
              </a:rPr>
              <a:t> no </a:t>
            </a:r>
            <a:r>
              <a:rPr lang="en-US" sz="1800" dirty="0" err="1" smtClean="0">
                <a:latin typeface="Perpetua" pitchFamily="18" charset="0"/>
              </a:rPr>
              <a:t>tener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Permisos de esquema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361170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err="1" smtClean="0">
                <a:latin typeface="Perpetua" pitchFamily="18" charset="0"/>
              </a:rPr>
              <a:t>Suministran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una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capa</a:t>
            </a:r>
            <a:r>
              <a:rPr lang="en-US" sz="1800" dirty="0" smtClean="0">
                <a:latin typeface="Perpetua" pitchFamily="18" charset="0"/>
              </a:rPr>
              <a:t> extra en la </a:t>
            </a:r>
            <a:r>
              <a:rPr lang="en-US" sz="1800" dirty="0" err="1" smtClean="0">
                <a:latin typeface="Perpetua" pitchFamily="18" charset="0"/>
              </a:rPr>
              <a:t>jerarquía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autorización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El </a:t>
            </a:r>
            <a:r>
              <a:rPr lang="en-US" sz="1800" dirty="0" err="1" smtClean="0">
                <a:latin typeface="Perpetua" pitchFamily="18" charset="0"/>
              </a:rPr>
              <a:t>propietario</a:t>
            </a:r>
            <a:r>
              <a:rPr lang="en-US" sz="1800" dirty="0" smtClean="0">
                <a:latin typeface="Perpetua" pitchFamily="18" charset="0"/>
              </a:rPr>
              <a:t> del </a:t>
            </a:r>
            <a:r>
              <a:rPr lang="en-US" sz="1800" dirty="0" err="1" smtClean="0">
                <a:latin typeface="Perpetua" pitchFamily="18" charset="0"/>
              </a:rPr>
              <a:t>esquema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tiene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automáticamente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derecho</a:t>
            </a:r>
            <a:r>
              <a:rPr lang="en-US" sz="1800" dirty="0" smtClean="0">
                <a:latin typeface="Perpetua" pitchFamily="18" charset="0"/>
              </a:rPr>
              <a:t> a </a:t>
            </a:r>
            <a:r>
              <a:rPr lang="en-US" sz="1800" dirty="0" err="1" smtClean="0">
                <a:latin typeface="Perpetua" pitchFamily="18" charset="0"/>
              </a:rPr>
              <a:t>ejecutar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sentencias</a:t>
            </a:r>
            <a:r>
              <a:rPr lang="en-US" sz="1800" dirty="0" smtClean="0">
                <a:latin typeface="Perpetua" pitchFamily="18" charset="0"/>
              </a:rPr>
              <a:t> DML’s y </a:t>
            </a:r>
            <a:r>
              <a:rPr lang="en-US" sz="1800" dirty="0" err="1" smtClean="0">
                <a:latin typeface="Perpetua" pitchFamily="18" charset="0"/>
              </a:rPr>
              <a:t>otras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operaciones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sobre</a:t>
            </a:r>
            <a:r>
              <a:rPr lang="en-US" sz="1800" dirty="0" smtClean="0">
                <a:latin typeface="Perpetua" pitchFamily="18" charset="0"/>
              </a:rPr>
              <a:t> los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contenidos</a:t>
            </a:r>
            <a:r>
              <a:rPr lang="en-US" sz="1800" dirty="0" smtClean="0">
                <a:latin typeface="Perpetua" pitchFamily="18" charset="0"/>
              </a:rPr>
              <a:t> en el </a:t>
            </a:r>
            <a:r>
              <a:rPr lang="en-US" sz="1800" dirty="0" err="1" smtClean="0">
                <a:latin typeface="Perpetua" pitchFamily="18" charset="0"/>
              </a:rPr>
              <a:t>esquema</a:t>
            </a:r>
            <a:r>
              <a:rPr lang="en-US" sz="1800" dirty="0" smtClean="0">
                <a:latin typeface="Perpetua" pitchFamily="18" charset="0"/>
              </a:rPr>
              <a:t>, </a:t>
            </a:r>
            <a:r>
              <a:rPr lang="en-US" sz="1800" dirty="0" err="1" smtClean="0">
                <a:latin typeface="Perpetua" pitchFamily="18" charset="0"/>
              </a:rPr>
              <a:t>pero</a:t>
            </a:r>
            <a:r>
              <a:rPr lang="en-US" sz="1800" dirty="0" smtClean="0">
                <a:latin typeface="Perpetua" pitchFamily="18" charset="0"/>
              </a:rPr>
              <a:t> no </a:t>
            </a:r>
            <a:r>
              <a:rPr lang="en-US" sz="1800" dirty="0" err="1" smtClean="0">
                <a:latin typeface="Perpetua" pitchFamily="18" charset="0"/>
              </a:rPr>
              <a:t>puede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crear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dentro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dicho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esquema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Hay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concederle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explícitamente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derecho</a:t>
            </a:r>
            <a:r>
              <a:rPr lang="en-US" sz="1800" dirty="0" smtClean="0">
                <a:latin typeface="Perpetua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	GRANT CREATE TABLE TO </a:t>
            </a:r>
            <a:r>
              <a:rPr lang="en-US" sz="1800" dirty="0" err="1" smtClean="0">
                <a:latin typeface="Perpetua" pitchFamily="18" charset="0"/>
              </a:rPr>
              <a:t>ana</a:t>
            </a:r>
            <a:endParaRPr lang="en-US" sz="1800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Para </a:t>
            </a:r>
            <a:r>
              <a:rPr lang="en-US" sz="1800" dirty="0" err="1" smtClean="0">
                <a:latin typeface="Perpetua" pitchFamily="18" charset="0"/>
              </a:rPr>
              <a:t>crear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en un </a:t>
            </a:r>
            <a:r>
              <a:rPr lang="en-US" sz="1800" dirty="0" err="1" smtClean="0">
                <a:latin typeface="Perpetua" pitchFamily="18" charset="0"/>
              </a:rPr>
              <a:t>esquema</a:t>
            </a:r>
            <a:r>
              <a:rPr lang="en-US" sz="1800" dirty="0" smtClean="0">
                <a:latin typeface="Perpetua" pitchFamily="18" charset="0"/>
              </a:rPr>
              <a:t>, el </a:t>
            </a:r>
            <a:r>
              <a:rPr lang="en-US" sz="1800" dirty="0" err="1" smtClean="0">
                <a:latin typeface="Perpetua" pitchFamily="18" charset="0"/>
              </a:rPr>
              <a:t>usuario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necesita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permiso</a:t>
            </a:r>
            <a:r>
              <a:rPr lang="en-US" sz="1800" dirty="0" smtClean="0">
                <a:latin typeface="Perpetua" pitchFamily="18" charset="0"/>
              </a:rPr>
              <a:t> ALTER </a:t>
            </a:r>
            <a:r>
              <a:rPr lang="en-US" sz="1800" dirty="0" err="1" smtClean="0">
                <a:latin typeface="Perpetua" pitchFamily="18" charset="0"/>
              </a:rPr>
              <a:t>sobre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esquema</a:t>
            </a:r>
            <a:r>
              <a:rPr lang="en-US" sz="1800" dirty="0" smtClean="0">
                <a:latin typeface="Perpetua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	GRANT ALTER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	ON SCHEMA::sales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	TO </a:t>
            </a:r>
            <a:r>
              <a:rPr lang="en-US" sz="1800" dirty="0" err="1" smtClean="0">
                <a:latin typeface="Perpetua" pitchFamily="18" charset="0"/>
              </a:rPr>
              <a:t>ana</a:t>
            </a:r>
            <a:endParaRPr lang="en-U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Permisos – Cadena de propiedad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94872" y="2049544"/>
            <a:ext cx="7772400" cy="3035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Perpetua" pitchFamily="18" charset="0"/>
              </a:rPr>
              <a:t>Posesión</a:t>
            </a:r>
            <a:r>
              <a:rPr lang="en-US" sz="1800" b="1" dirty="0" smtClean="0">
                <a:latin typeface="Perpetua" pitchFamily="18" charset="0"/>
              </a:rPr>
              <a:t> de la </a:t>
            </a:r>
            <a:r>
              <a:rPr lang="en-US" sz="1800" b="1" dirty="0" err="1" smtClean="0">
                <a:latin typeface="Perpetua" pitchFamily="18" charset="0"/>
              </a:rPr>
              <a:t>cadena</a:t>
            </a:r>
            <a:r>
              <a:rPr lang="en-US" sz="1800" b="1" dirty="0" smtClean="0">
                <a:latin typeface="Perpetua" pitchFamily="18" charset="0"/>
              </a:rPr>
              <a:t> de </a:t>
            </a:r>
            <a:r>
              <a:rPr lang="en-US" sz="1800" b="1" dirty="0" err="1" smtClean="0">
                <a:latin typeface="Perpetua" pitchFamily="18" charset="0"/>
              </a:rPr>
              <a:t>propiedad</a:t>
            </a:r>
            <a:endParaRPr lang="en-US" sz="1800" b="1" dirty="0" smtClean="0">
              <a:latin typeface="Perpetua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Perpetua" pitchFamily="18" charset="0"/>
              </a:rPr>
              <a:t>Si un </a:t>
            </a:r>
            <a:r>
              <a:rPr lang="en-US" sz="1800" dirty="0" err="1" smtClean="0">
                <a:latin typeface="Perpetua" pitchFamily="18" charset="0"/>
              </a:rPr>
              <a:t>objeto</a:t>
            </a:r>
            <a:r>
              <a:rPr lang="en-US" sz="1800" dirty="0" smtClean="0">
                <a:latin typeface="Perpetua" pitchFamily="18" charset="0"/>
              </a:rPr>
              <a:t> (</a:t>
            </a:r>
            <a:r>
              <a:rPr lang="en-US" sz="1800" dirty="0" err="1" smtClean="0">
                <a:latin typeface="Perpetua" pitchFamily="18" charset="0"/>
              </a:rPr>
              <a:t>procedimiento</a:t>
            </a:r>
            <a:r>
              <a:rPr lang="en-US" sz="1800" dirty="0" smtClean="0">
                <a:latin typeface="Perpetua" pitchFamily="18" charset="0"/>
              </a:rPr>
              <a:t>) accede a </a:t>
            </a:r>
            <a:r>
              <a:rPr lang="en-US" sz="1800" dirty="0" err="1" smtClean="0">
                <a:latin typeface="Perpetua" pitchFamily="18" charset="0"/>
              </a:rPr>
              <a:t>otro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objeto</a:t>
            </a:r>
            <a:r>
              <a:rPr lang="en-US" sz="1800" dirty="0" smtClean="0">
                <a:latin typeface="Perpetua" pitchFamily="18" charset="0"/>
              </a:rPr>
              <a:t> (</a:t>
            </a:r>
            <a:r>
              <a:rPr lang="en-US" sz="1800" dirty="0" err="1" smtClean="0">
                <a:latin typeface="Perpetua" pitchFamily="18" charset="0"/>
              </a:rPr>
              <a:t>tabla</a:t>
            </a:r>
            <a:r>
              <a:rPr lang="en-US" sz="1800" dirty="0" smtClean="0">
                <a:latin typeface="Perpetua" pitchFamily="18" charset="0"/>
              </a:rPr>
              <a:t>), SQL Server </a:t>
            </a:r>
            <a:r>
              <a:rPr lang="en-US" sz="1800" dirty="0" err="1" smtClean="0">
                <a:latin typeface="Perpetua" pitchFamily="18" charset="0"/>
              </a:rPr>
              <a:t>saltará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por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razón</a:t>
            </a:r>
            <a:r>
              <a:rPr lang="en-US" sz="1800" dirty="0" smtClean="0">
                <a:latin typeface="Perpetua" pitchFamily="18" charset="0"/>
              </a:rPr>
              <a:t> del </a:t>
            </a:r>
            <a:r>
              <a:rPr lang="en-US" sz="1800" dirty="0" err="1" smtClean="0">
                <a:latin typeface="Perpetua" pitchFamily="18" charset="0"/>
              </a:rPr>
              <a:t>rendimiento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chequeo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si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propietario</a:t>
            </a:r>
            <a:r>
              <a:rPr lang="en-US" sz="1800" dirty="0" smtClean="0">
                <a:latin typeface="Perpetua" pitchFamily="18" charset="0"/>
              </a:rPr>
              <a:t> de los dos </a:t>
            </a:r>
            <a:r>
              <a:rPr lang="en-US" sz="1800" dirty="0" err="1" smtClean="0">
                <a:latin typeface="Perpetua" pitchFamily="18" charset="0"/>
              </a:rPr>
              <a:t>objetos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es</a:t>
            </a:r>
            <a:r>
              <a:rPr lang="en-US" sz="1800" dirty="0" smtClean="0">
                <a:latin typeface="Perpetua" pitchFamily="18" charset="0"/>
              </a:rPr>
              <a:t> el mismo.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Si </a:t>
            </a:r>
            <a:r>
              <a:rPr lang="en-US" sz="1800" dirty="0" err="1" smtClean="0">
                <a:latin typeface="Perpetua" pitchFamily="18" charset="0"/>
              </a:rPr>
              <a:t>tienen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diferente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propietario</a:t>
            </a:r>
            <a:r>
              <a:rPr lang="en-US" sz="1800" dirty="0" smtClean="0">
                <a:latin typeface="Perpetua" pitchFamily="18" charset="0"/>
              </a:rPr>
              <a:t>, la </a:t>
            </a:r>
            <a:r>
              <a:rPr lang="en-US" sz="1800" dirty="0" err="1" smtClean="0">
                <a:latin typeface="Perpetua" pitchFamily="18" charset="0"/>
              </a:rPr>
              <a:t>cadena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propiedad</a:t>
            </a:r>
            <a:r>
              <a:rPr lang="en-US" sz="1800" dirty="0" smtClean="0">
                <a:latin typeface="Perpetua" pitchFamily="18" charset="0"/>
              </a:rPr>
              <a:t> se </a:t>
            </a:r>
            <a:r>
              <a:rPr lang="en-US" sz="1800" dirty="0" err="1" smtClean="0">
                <a:latin typeface="Perpetua" pitchFamily="18" charset="0"/>
              </a:rPr>
              <a:t>romperá</a:t>
            </a:r>
            <a:r>
              <a:rPr lang="en-US" sz="1800" dirty="0" smtClean="0">
                <a:latin typeface="Perpetua" pitchFamily="18" charset="0"/>
              </a:rPr>
              <a:t> y SQL Server </a:t>
            </a:r>
            <a:r>
              <a:rPr lang="en-US" sz="1800" dirty="0" err="1" smtClean="0">
                <a:latin typeface="Perpetua" pitchFamily="18" charset="0"/>
              </a:rPr>
              <a:t>chequeará</a:t>
            </a:r>
            <a:r>
              <a:rPr lang="en-US" sz="1800" dirty="0" smtClean="0">
                <a:latin typeface="Perpetua" pitchFamily="18" charset="0"/>
              </a:rPr>
              <a:t> los </a:t>
            </a:r>
            <a:r>
              <a:rPr lang="en-US" sz="1800" dirty="0" err="1" smtClean="0">
                <a:latin typeface="Perpetua" pitchFamily="18" charset="0"/>
              </a:rPr>
              <a:t>permisos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sobre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objeto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accedido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 smtClean="0">
                <a:latin typeface="Perpetua" pitchFamily="18" charset="0"/>
              </a:rPr>
              <a:t>Esto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puede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plantear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problemas</a:t>
            </a:r>
            <a:r>
              <a:rPr lang="en-US" sz="1800" dirty="0" smtClean="0">
                <a:latin typeface="Perpetua" pitchFamily="18" charset="0"/>
              </a:rPr>
              <a:t> en </a:t>
            </a:r>
            <a:r>
              <a:rPr lang="en-US" sz="1800" dirty="0" err="1" smtClean="0">
                <a:latin typeface="Perpetua" pitchFamily="18" charset="0"/>
              </a:rPr>
              <a:t>algunas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situaciones</a:t>
            </a:r>
            <a:r>
              <a:rPr lang="en-US" sz="1800" dirty="0" smtClean="0">
                <a:latin typeface="Perpetua" pitchFamily="18" charset="0"/>
              </a:rPr>
              <a:t>, </a:t>
            </a:r>
            <a:r>
              <a:rPr lang="en-US" sz="1800" dirty="0" err="1" smtClean="0">
                <a:latin typeface="Perpetua" pitchFamily="18" charset="0"/>
              </a:rPr>
              <a:t>ya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estamos</a:t>
            </a:r>
            <a:r>
              <a:rPr lang="en-US" sz="1800" dirty="0" smtClean="0">
                <a:latin typeface="Perpetua" pitchFamily="18" charset="0"/>
              </a:rPr>
              <a:t> forzando a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usuario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escribe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programa</a:t>
            </a:r>
            <a:r>
              <a:rPr lang="en-US" sz="1800" dirty="0" smtClean="0">
                <a:latin typeface="Perpetua" pitchFamily="18" charset="0"/>
              </a:rPr>
              <a:t> sea al mismo </a:t>
            </a:r>
            <a:r>
              <a:rPr lang="en-US" sz="1800" dirty="0" err="1" smtClean="0">
                <a:latin typeface="Perpetua" pitchFamily="18" charset="0"/>
              </a:rPr>
              <a:t>tiempo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propietario</a:t>
            </a:r>
            <a:r>
              <a:rPr lang="en-US" sz="1800" dirty="0" smtClean="0">
                <a:latin typeface="Perpetua" pitchFamily="18" charset="0"/>
              </a:rPr>
              <a:t> de la </a:t>
            </a:r>
            <a:r>
              <a:rPr lang="en-US" sz="1800" dirty="0" err="1" smtClean="0">
                <a:latin typeface="Perpetua" pitchFamily="18" charset="0"/>
              </a:rPr>
              <a:t>tabla</a:t>
            </a:r>
            <a:r>
              <a:rPr lang="en-US" sz="1800" dirty="0" smtClean="0">
                <a:latin typeface="Perpetua" pitchFamily="18" charset="0"/>
              </a:rPr>
              <a:t>. Para </a:t>
            </a:r>
            <a:r>
              <a:rPr lang="en-US" sz="1800" dirty="0" err="1" smtClean="0">
                <a:latin typeface="Perpetua" pitchFamily="18" charset="0"/>
              </a:rPr>
              <a:t>estos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casos</a:t>
            </a:r>
            <a:r>
              <a:rPr lang="en-US" sz="1800" dirty="0" smtClean="0">
                <a:latin typeface="Perpetua" pitchFamily="18" charset="0"/>
              </a:rPr>
              <a:t> se </a:t>
            </a:r>
            <a:r>
              <a:rPr lang="en-US" sz="1800" dirty="0" err="1" smtClean="0">
                <a:latin typeface="Perpetua" pitchFamily="18" charset="0"/>
              </a:rPr>
              <a:t>usa</a:t>
            </a:r>
            <a:r>
              <a:rPr lang="en-US" sz="1800" dirty="0" smtClean="0">
                <a:latin typeface="Perpetua" pitchFamily="18" charset="0"/>
              </a:rPr>
              <a:t> la </a:t>
            </a:r>
            <a:r>
              <a:rPr lang="en-US" sz="1800" dirty="0" err="1" smtClean="0">
                <a:latin typeface="Perpetua" pitchFamily="18" charset="0"/>
              </a:rPr>
              <a:t>cláusula</a:t>
            </a:r>
            <a:r>
              <a:rPr lang="en-US" sz="1800" dirty="0" smtClean="0">
                <a:latin typeface="Perpetua" pitchFamily="18" charset="0"/>
              </a:rPr>
              <a:t> EXECUTE AS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especifica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exactamente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contexto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seguridad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que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deseamos</a:t>
            </a:r>
            <a:r>
              <a:rPr lang="en-US" sz="1800" dirty="0" smtClean="0">
                <a:latin typeface="Perpetua" pitchFamily="18" charset="0"/>
              </a:rPr>
              <a:t> se </a:t>
            </a:r>
            <a:r>
              <a:rPr lang="en-US" sz="1800" dirty="0" err="1" smtClean="0">
                <a:latin typeface="Perpetua" pitchFamily="18" charset="0"/>
              </a:rPr>
              <a:t>utilice</a:t>
            </a:r>
            <a:r>
              <a:rPr lang="en-US" sz="1800" dirty="0" smtClean="0">
                <a:latin typeface="Perpetua" pitchFamily="18" charset="0"/>
              </a:rPr>
              <a:t> en el </a:t>
            </a:r>
            <a:r>
              <a:rPr lang="en-US" sz="1800" dirty="0" err="1" smtClean="0">
                <a:latin typeface="Perpetua" pitchFamily="18" charset="0"/>
              </a:rPr>
              <a:t>módulo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Perpetua" pitchFamily="18" charset="0"/>
              </a:rPr>
              <a:t>	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Permisos – Cadena de propiedad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2124646"/>
            <a:ext cx="7772400" cy="288032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Perpetua" pitchFamily="18" charset="0"/>
              </a:rPr>
              <a:t>El </a:t>
            </a:r>
            <a:r>
              <a:rPr lang="en-US" sz="1800" dirty="0" err="1" smtClean="0">
                <a:latin typeface="Perpetua" pitchFamily="18" charset="0"/>
              </a:rPr>
              <a:t>encadenamiento</a:t>
            </a:r>
            <a:r>
              <a:rPr lang="en-US" sz="1800" dirty="0" smtClean="0">
                <a:latin typeface="Perpetua" pitchFamily="18" charset="0"/>
              </a:rPr>
              <a:t> de la </a:t>
            </a:r>
            <a:r>
              <a:rPr lang="en-US" sz="1800" dirty="0" err="1" smtClean="0">
                <a:latin typeface="Perpetua" pitchFamily="18" charset="0"/>
              </a:rPr>
              <a:t>cadena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propiedad</a:t>
            </a:r>
            <a:r>
              <a:rPr lang="en-US" sz="1800" dirty="0" smtClean="0">
                <a:latin typeface="Perpetua" pitchFamily="18" charset="0"/>
              </a:rPr>
              <a:t> a </a:t>
            </a:r>
            <a:r>
              <a:rPr lang="en-US" sz="1800" dirty="0" err="1" smtClean="0">
                <a:latin typeface="Perpetua" pitchFamily="18" charset="0"/>
              </a:rPr>
              <a:t>través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las</a:t>
            </a:r>
            <a:r>
              <a:rPr lang="en-US" sz="1800" dirty="0" smtClean="0">
                <a:latin typeface="Perpetua" pitchFamily="18" charset="0"/>
              </a:rPr>
              <a:t> bases de </a:t>
            </a:r>
            <a:r>
              <a:rPr lang="en-US" sz="1800" dirty="0" err="1" smtClean="0">
                <a:latin typeface="Perpetua" pitchFamily="18" charset="0"/>
              </a:rPr>
              <a:t>datos</a:t>
            </a:r>
            <a:r>
              <a:rPr lang="en-US" sz="1800" dirty="0" smtClean="0">
                <a:latin typeface="Perpetua" pitchFamily="18" charset="0"/>
              </a:rPr>
              <a:t> se </a:t>
            </a:r>
            <a:r>
              <a:rPr lang="en-US" sz="1800" dirty="0" err="1" smtClean="0">
                <a:latin typeface="Perpetua" pitchFamily="18" charset="0"/>
              </a:rPr>
              <a:t>usa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para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permitir</a:t>
            </a:r>
            <a:r>
              <a:rPr lang="en-US" sz="1800" dirty="0" smtClean="0">
                <a:latin typeface="Perpetua" pitchFamily="18" charset="0"/>
              </a:rPr>
              <a:t> el </a:t>
            </a:r>
            <a:r>
              <a:rPr lang="en-US" sz="1800" dirty="0" err="1" smtClean="0">
                <a:latin typeface="Perpetua" pitchFamily="18" charset="0"/>
              </a:rPr>
              <a:t>acceso</a:t>
            </a:r>
            <a:r>
              <a:rPr lang="en-US" sz="1800" dirty="0" smtClean="0">
                <a:latin typeface="Perpetua" pitchFamily="18" charset="0"/>
              </a:rPr>
              <a:t> a los </a:t>
            </a:r>
            <a:r>
              <a:rPr lang="en-US" sz="1800" dirty="0" err="1" smtClean="0">
                <a:latin typeface="Perpetua" pitchFamily="18" charset="0"/>
              </a:rPr>
              <a:t>recursos</a:t>
            </a:r>
            <a:r>
              <a:rPr lang="en-US" sz="1800" dirty="0" smtClean="0">
                <a:latin typeface="Perpetua" pitchFamily="18" charset="0"/>
              </a:rPr>
              <a:t> en </a:t>
            </a:r>
            <a:r>
              <a:rPr lang="en-US" sz="1800" dirty="0" err="1" smtClean="0">
                <a:latin typeface="Perpetua" pitchFamily="18" charset="0"/>
              </a:rPr>
              <a:t>distintas</a:t>
            </a:r>
            <a:r>
              <a:rPr lang="en-US" sz="1800" dirty="0" smtClean="0">
                <a:latin typeface="Perpetua" pitchFamily="18" charset="0"/>
              </a:rPr>
              <a:t> bases de </a:t>
            </a:r>
            <a:r>
              <a:rPr lang="en-US" sz="1800" dirty="0" err="1" smtClean="0">
                <a:latin typeface="Perpetua" pitchFamily="18" charset="0"/>
              </a:rPr>
              <a:t>datos</a:t>
            </a:r>
            <a:r>
              <a:rPr lang="en-US" sz="1800" dirty="0" smtClean="0">
                <a:latin typeface="Perpetua" pitchFamily="18" charset="0"/>
              </a:rPr>
              <a:t> sin conceder </a:t>
            </a:r>
            <a:r>
              <a:rPr lang="en-US" sz="1800" dirty="0" err="1" smtClean="0">
                <a:latin typeface="Perpetua" pitchFamily="18" charset="0"/>
              </a:rPr>
              <a:t>explícitamente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acceso</a:t>
            </a:r>
            <a:r>
              <a:rPr lang="en-US" sz="1800" dirty="0" smtClean="0">
                <a:latin typeface="Perpetua" pitchFamily="18" charset="0"/>
              </a:rPr>
              <a:t> a los </a:t>
            </a:r>
            <a:r>
              <a:rPr lang="en-US" sz="1800" dirty="0" err="1" smtClean="0">
                <a:latin typeface="Perpetua" pitchFamily="18" charset="0"/>
              </a:rPr>
              <a:t>usuarios</a:t>
            </a:r>
            <a:r>
              <a:rPr lang="en-US" sz="1800" dirty="0" smtClean="0">
                <a:latin typeface="Perpetua" pitchFamily="18" charset="0"/>
              </a:rPr>
              <a:t> a la base de </a:t>
            </a:r>
            <a:r>
              <a:rPr lang="en-US" sz="1800" dirty="0" err="1" smtClean="0">
                <a:latin typeface="Perpetua" pitchFamily="18" charset="0"/>
              </a:rPr>
              <a:t>datos</a:t>
            </a:r>
            <a:r>
              <a:rPr lang="en-US" sz="1800" dirty="0" smtClean="0">
                <a:latin typeface="Perpetua" pitchFamily="18" charset="0"/>
              </a:rPr>
              <a:t> de </a:t>
            </a:r>
            <a:r>
              <a:rPr lang="en-US" sz="1800" dirty="0" err="1" smtClean="0">
                <a:latin typeface="Perpetua" pitchFamily="18" charset="0"/>
              </a:rPr>
              <a:t>producción</a:t>
            </a:r>
            <a:r>
              <a:rPr lang="en-US" sz="1800" dirty="0" smtClean="0">
                <a:latin typeface="Perpetua" pitchFamily="18" charset="0"/>
              </a:rPr>
              <a:t> o a </a:t>
            </a:r>
            <a:r>
              <a:rPr lang="en-US" sz="1800" dirty="0" err="1" smtClean="0">
                <a:latin typeface="Perpetua" pitchFamily="18" charset="0"/>
              </a:rPr>
              <a:t>las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tablas</a:t>
            </a:r>
            <a:r>
              <a:rPr lang="en-US" sz="1800" dirty="0" smtClean="0">
                <a:latin typeface="Perpetua" pitchFamily="18" charset="0"/>
              </a:rPr>
              <a:t> </a:t>
            </a:r>
            <a:r>
              <a:rPr lang="en-US" sz="1800" dirty="0" err="1" smtClean="0">
                <a:latin typeface="Perpetua" pitchFamily="18" charset="0"/>
              </a:rPr>
              <a:t>contenidaas</a:t>
            </a:r>
            <a:r>
              <a:rPr lang="en-US" sz="1800" dirty="0" smtClean="0">
                <a:latin typeface="Perpetua" pitchFamily="18" charset="0"/>
              </a:rPr>
              <a:t> en </a:t>
            </a:r>
            <a:r>
              <a:rPr lang="en-US" sz="1800" dirty="0" err="1" smtClean="0">
                <a:latin typeface="Perpetua" pitchFamily="18" charset="0"/>
              </a:rPr>
              <a:t>dichas</a:t>
            </a:r>
            <a:r>
              <a:rPr lang="en-US" sz="1800" dirty="0" smtClean="0">
                <a:latin typeface="Perpetua" pitchFamily="18" charset="0"/>
              </a:rPr>
              <a:t> bases de </a:t>
            </a:r>
            <a:r>
              <a:rPr lang="en-US" sz="1800" dirty="0" err="1" smtClean="0">
                <a:latin typeface="Perpetua" pitchFamily="18" charset="0"/>
              </a:rPr>
              <a:t>datos</a:t>
            </a:r>
            <a:r>
              <a:rPr lang="en-U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Perpetua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Perpetua" pitchFamily="18" charset="0"/>
            </a:endParaRPr>
          </a:p>
          <a:p>
            <a:pPr marL="355600" indent="0" algn="r">
              <a:buNone/>
            </a:pPr>
            <a:r>
              <a:rPr lang="en-US" sz="1800" b="1" i="1" dirty="0" smtClean="0">
                <a:latin typeface="Perpetua" pitchFamily="18" charset="0"/>
              </a:rPr>
              <a:t>2.4.1 </a:t>
            </a:r>
            <a:r>
              <a:rPr lang="en-US" sz="1800" b="1" i="1" dirty="0" err="1" smtClean="0">
                <a:latin typeface="Perpetua" pitchFamily="18" charset="0"/>
              </a:rPr>
              <a:t>Seguridad</a:t>
            </a:r>
            <a:r>
              <a:rPr lang="en-US" sz="1800" b="1" i="1" smtClean="0">
                <a:latin typeface="Perpetua" pitchFamily="18" charset="0"/>
              </a:rPr>
              <a:t> (</a:t>
            </a:r>
            <a:r>
              <a:rPr lang="en-US" sz="1800" b="1" i="1" dirty="0" err="1" smtClean="0">
                <a:latin typeface="Perpetua" pitchFamily="18" charset="0"/>
              </a:rPr>
              <a:t>Encadenamiento</a:t>
            </a:r>
            <a:r>
              <a:rPr lang="en-US" sz="1800" b="1" i="1" dirty="0" smtClean="0">
                <a:latin typeface="Perpetua" pitchFamily="18" charset="0"/>
              </a:rPr>
              <a:t> de propiedad.sql)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361</Words>
  <Application>Microsoft Office PowerPoint</Application>
  <PresentationFormat>Presentación en pantalla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Permisos</vt:lpstr>
      <vt:lpstr>Permisos - Tipos</vt:lpstr>
      <vt:lpstr>Permisos - Gestión</vt:lpstr>
      <vt:lpstr>Permisos de esquema</vt:lpstr>
      <vt:lpstr>Permisos – Cadena de propiedad</vt:lpstr>
      <vt:lpstr>Permisos – Cadena de propiedad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Vistas como herramienta de seguridad</dc:title>
  <dc:creator>ignacio</dc:creator>
  <cp:lastModifiedBy>Administrador</cp:lastModifiedBy>
  <cp:revision>120</cp:revision>
  <dcterms:created xsi:type="dcterms:W3CDTF">2011-03-28T07:41:53Z</dcterms:created>
  <dcterms:modified xsi:type="dcterms:W3CDTF">2012-01-22T13:20:37Z</dcterms:modified>
</cp:coreProperties>
</file>