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2"/>
  </p:notesMasterIdLst>
  <p:handoutMasterIdLst>
    <p:handoutMasterId r:id="rId33"/>
  </p:handoutMasterIdLst>
  <p:sldIdLst>
    <p:sldId id="258" r:id="rId2"/>
    <p:sldId id="263" r:id="rId3"/>
    <p:sldId id="264" r:id="rId4"/>
    <p:sldId id="265" r:id="rId5"/>
    <p:sldId id="356" r:id="rId6"/>
    <p:sldId id="472" r:id="rId7"/>
    <p:sldId id="481" r:id="rId8"/>
    <p:sldId id="473" r:id="rId9"/>
    <p:sldId id="480" r:id="rId10"/>
    <p:sldId id="482" r:id="rId11"/>
    <p:sldId id="483" r:id="rId12"/>
    <p:sldId id="484" r:id="rId13"/>
    <p:sldId id="485" r:id="rId14"/>
    <p:sldId id="353" r:id="rId15"/>
    <p:sldId id="469" r:id="rId16"/>
    <p:sldId id="363" r:id="rId17"/>
    <p:sldId id="364" r:id="rId18"/>
    <p:sldId id="365" r:id="rId19"/>
    <p:sldId id="367" r:id="rId20"/>
    <p:sldId id="368" r:id="rId21"/>
    <p:sldId id="369" r:id="rId22"/>
    <p:sldId id="468" r:id="rId23"/>
    <p:sldId id="443" r:id="rId24"/>
    <p:sldId id="444" r:id="rId25"/>
    <p:sldId id="445" r:id="rId26"/>
    <p:sldId id="446" r:id="rId27"/>
    <p:sldId id="447" r:id="rId28"/>
    <p:sldId id="448" r:id="rId29"/>
    <p:sldId id="449" r:id="rId30"/>
    <p:sldId id="450" r:id="rId31"/>
  </p:sldIdLst>
  <p:sldSz cx="9144000" cy="6858000" type="screen4x3"/>
  <p:notesSz cx="9856788" cy="6797675"/>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E4FF"/>
    <a:srgbClr val="81D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240" y="-102"/>
      </p:cViewPr>
      <p:guideLst>
        <p:guide orient="horz" pos="2160"/>
        <p:guide pos="2880"/>
      </p:guideLst>
    </p:cSldViewPr>
  </p:slideViewPr>
  <p:notesTextViewPr>
    <p:cViewPr>
      <p:scale>
        <a:sx n="1" d="1"/>
        <a:sy n="1" d="1"/>
      </p:scale>
      <p:origin x="0" y="0"/>
    </p:cViewPr>
  </p:notesTextViewPr>
  <p:sorterViewPr>
    <p:cViewPr>
      <p:scale>
        <a:sx n="150" d="100"/>
        <a:sy n="150" d="100"/>
      </p:scale>
      <p:origin x="0" y="91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4272349" cy="339391"/>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5582138" y="0"/>
            <a:ext cx="4272349" cy="339391"/>
          </a:xfrm>
          <a:prstGeom prst="rect">
            <a:avLst/>
          </a:prstGeom>
        </p:spPr>
        <p:txBody>
          <a:bodyPr vert="horz" lIns="91440" tIns="45720" rIns="91440" bIns="45720" rtlCol="0"/>
          <a:lstStyle>
            <a:lvl1pPr algn="r">
              <a:defRPr sz="1200"/>
            </a:lvl1pPr>
          </a:lstStyle>
          <a:p>
            <a:fld id="{6D5F7480-3D8F-4CCC-84C4-CF1CD3150F20}" type="datetimeFigureOut">
              <a:rPr lang="es-ES" smtClean="0"/>
              <a:pPr/>
              <a:t>24/01/2018</a:t>
            </a:fld>
            <a:endParaRPr lang="es-ES"/>
          </a:p>
        </p:txBody>
      </p:sp>
      <p:sp>
        <p:nvSpPr>
          <p:cNvPr id="4" name="3 Marcador de pie de página"/>
          <p:cNvSpPr>
            <a:spLocks noGrp="1"/>
          </p:cNvSpPr>
          <p:nvPr>
            <p:ph type="ftr" sz="quarter" idx="2"/>
          </p:nvPr>
        </p:nvSpPr>
        <p:spPr>
          <a:xfrm>
            <a:off x="0" y="6456094"/>
            <a:ext cx="4272349" cy="340486"/>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5582138" y="6456094"/>
            <a:ext cx="4272349" cy="340486"/>
          </a:xfrm>
          <a:prstGeom prst="rect">
            <a:avLst/>
          </a:prstGeom>
        </p:spPr>
        <p:txBody>
          <a:bodyPr vert="horz" lIns="91440" tIns="45720" rIns="91440" bIns="45720" rtlCol="0" anchor="b"/>
          <a:lstStyle>
            <a:lvl1pPr algn="r">
              <a:defRPr sz="1200"/>
            </a:lvl1pPr>
          </a:lstStyle>
          <a:p>
            <a:fld id="{39CD70FB-9A77-463C-8891-0BABE3ABD7A0}" type="slidenum">
              <a:rPr lang="es-ES" smtClean="0"/>
              <a:pPr/>
              <a:t>‹Nº›</a:t>
            </a:fld>
            <a:endParaRPr lang="es-ES"/>
          </a:p>
        </p:txBody>
      </p:sp>
    </p:spTree>
    <p:extLst>
      <p:ext uri="{BB962C8B-B14F-4D97-AF65-F5344CB8AC3E}">
        <p14:creationId xmlns:p14="http://schemas.microsoft.com/office/powerpoint/2010/main" val="3526865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1"/>
            <a:ext cx="4271275" cy="339883"/>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5583233" y="1"/>
            <a:ext cx="4271275" cy="339883"/>
          </a:xfrm>
          <a:prstGeom prst="rect">
            <a:avLst/>
          </a:prstGeom>
        </p:spPr>
        <p:txBody>
          <a:bodyPr vert="horz" lIns="91440" tIns="45720" rIns="91440" bIns="45720" rtlCol="0"/>
          <a:lstStyle>
            <a:lvl1pPr algn="r">
              <a:defRPr sz="1200"/>
            </a:lvl1pPr>
          </a:lstStyle>
          <a:p>
            <a:fld id="{5F8CC6B7-3DFD-4E91-9D8B-A175701FC307}" type="datetimeFigureOut">
              <a:rPr lang="es-ES" smtClean="0"/>
              <a:pPr/>
              <a:t>24/01/2018</a:t>
            </a:fld>
            <a:endParaRPr lang="es-ES"/>
          </a:p>
        </p:txBody>
      </p:sp>
      <p:sp>
        <p:nvSpPr>
          <p:cNvPr id="4" name="3 Marcador de imagen de diapositiva"/>
          <p:cNvSpPr>
            <a:spLocks noGrp="1" noRot="1" noChangeAspect="1"/>
          </p:cNvSpPr>
          <p:nvPr>
            <p:ph type="sldImg" idx="2"/>
          </p:nvPr>
        </p:nvSpPr>
        <p:spPr>
          <a:xfrm>
            <a:off x="3228975" y="509588"/>
            <a:ext cx="3398838" cy="2549525"/>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985680" y="3228896"/>
            <a:ext cx="7885430" cy="3058954"/>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1" y="6456612"/>
            <a:ext cx="4271275" cy="339883"/>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5583233" y="6456612"/>
            <a:ext cx="4271275" cy="339883"/>
          </a:xfrm>
          <a:prstGeom prst="rect">
            <a:avLst/>
          </a:prstGeom>
        </p:spPr>
        <p:txBody>
          <a:bodyPr vert="horz" lIns="91440" tIns="45720" rIns="91440" bIns="45720" rtlCol="0" anchor="b"/>
          <a:lstStyle>
            <a:lvl1pPr algn="r">
              <a:defRPr sz="1200"/>
            </a:lvl1pPr>
          </a:lstStyle>
          <a:p>
            <a:fld id="{2A3901AA-C8CD-4E9F-9F0B-A958A2141B63}" type="slidenum">
              <a:rPr lang="es-ES" smtClean="0"/>
              <a:pPr/>
              <a:t>‹Nº›</a:t>
            </a:fld>
            <a:endParaRPr lang="es-ES"/>
          </a:p>
        </p:txBody>
      </p:sp>
    </p:spTree>
    <p:extLst>
      <p:ext uri="{BB962C8B-B14F-4D97-AF65-F5344CB8AC3E}">
        <p14:creationId xmlns:p14="http://schemas.microsoft.com/office/powerpoint/2010/main" val="3612211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2A3901AA-C8CD-4E9F-9F0B-A958A2141B63}" type="slidenum">
              <a:rPr lang="es-ES" smtClean="0"/>
              <a:pPr/>
              <a:t>3</a:t>
            </a:fld>
            <a:endParaRPr lang="es-ES"/>
          </a:p>
        </p:txBody>
      </p:sp>
    </p:spTree>
    <p:extLst>
      <p:ext uri="{BB962C8B-B14F-4D97-AF65-F5344CB8AC3E}">
        <p14:creationId xmlns:p14="http://schemas.microsoft.com/office/powerpoint/2010/main" val="1974788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4C3BC25D-C01F-4DC7-9118-396549075B0E}" type="datetimeFigureOut">
              <a:rPr lang="es-ES" smtClean="0"/>
              <a:pPr/>
              <a:t>24/01/2018</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D82DDE22-376E-451E-A76F-5600961E3BA3}" type="slidenum">
              <a:rPr lang="es-ES" smtClean="0"/>
              <a:pPr/>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C3BC25D-C01F-4DC7-9118-396549075B0E}" type="datetimeFigureOut">
              <a:rPr lang="es-ES" smtClean="0"/>
              <a:pPr/>
              <a:t>24/01/2018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82DDE22-376E-451E-A76F-5600961E3BA3}"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C3BC25D-C01F-4DC7-9118-396549075B0E}" type="datetimeFigureOut">
              <a:rPr lang="es-ES" smtClean="0"/>
              <a:pPr/>
              <a:t>24/01/2018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82DDE22-376E-451E-A76F-5600961E3BA3}"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4C3BC25D-C01F-4DC7-9118-396549075B0E}" type="datetimeFigureOut">
              <a:rPr lang="es-ES" smtClean="0"/>
              <a:pPr/>
              <a:t>24/01/2018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82DDE22-376E-451E-A76F-5600961E3BA3}"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C3BC25D-C01F-4DC7-9118-396549075B0E}" type="datetimeFigureOut">
              <a:rPr lang="es-ES" smtClean="0"/>
              <a:pPr/>
              <a:t>24/01/2018</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D82DDE22-376E-451E-A76F-5600961E3BA3}"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4C3BC25D-C01F-4DC7-9118-396549075B0E}" type="datetimeFigureOut">
              <a:rPr lang="es-ES" smtClean="0"/>
              <a:pPr/>
              <a:t>24/01/2018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82DDE22-376E-451E-A76F-5600961E3BA3}"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4C3BC25D-C01F-4DC7-9118-396549075B0E}" type="datetimeFigureOut">
              <a:rPr lang="es-ES" smtClean="0"/>
              <a:pPr/>
              <a:t>24/01/2018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D82DDE22-376E-451E-A76F-5600961E3BA3}"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C3BC25D-C01F-4DC7-9118-396549075B0E}" type="datetimeFigureOut">
              <a:rPr lang="es-ES" smtClean="0"/>
              <a:pPr/>
              <a:t>24/01/2018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D82DDE22-376E-451E-A76F-5600961E3BA3}"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C3BC25D-C01F-4DC7-9118-396549075B0E}" type="datetimeFigureOut">
              <a:rPr lang="es-ES" smtClean="0"/>
              <a:pPr/>
              <a:t>24/01/2018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D82DDE22-376E-451E-A76F-5600961E3BA3}"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C3BC25D-C01F-4DC7-9118-396549075B0E}" type="datetimeFigureOut">
              <a:rPr lang="es-ES" smtClean="0"/>
              <a:pPr/>
              <a:t>24/01/2018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82DDE22-376E-451E-A76F-5600961E3BA3}"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C3BC25D-C01F-4DC7-9118-396549075B0E}" type="datetimeFigureOut">
              <a:rPr lang="es-ES" smtClean="0"/>
              <a:pPr/>
              <a:t>24/01/2018</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D82DDE22-376E-451E-A76F-5600961E3BA3}"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C3BC25D-C01F-4DC7-9118-396549075B0E}" type="datetimeFigureOut">
              <a:rPr lang="es-ES" smtClean="0"/>
              <a:pPr/>
              <a:t>24/01/2018</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82DDE22-376E-451E-A76F-5600961E3BA3}"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clonezilla.org/download/sourceforge/"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Logotipo SEI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0256" y="457143"/>
            <a:ext cx="2978661" cy="576064"/>
          </a:xfrm>
          <a:prstGeom prst="rect">
            <a:avLst/>
          </a:prstGeom>
          <a:noFill/>
          <a:extLst>
            <a:ext uri="{909E8E84-426E-40DD-AFC4-6F175D3DCCD1}">
              <a14:hiddenFill xmlns:a14="http://schemas.microsoft.com/office/drawing/2010/main">
                <a:solidFill>
                  <a:srgbClr val="FFFFFF"/>
                </a:solidFill>
              </a14:hiddenFill>
            </a:ext>
          </a:extLst>
        </p:spPr>
      </p:pic>
      <p:pic>
        <p:nvPicPr>
          <p:cNvPr id="5" name="2 Imagen"/>
          <p:cNvPicPr>
            <a:picLocks noChangeAspect="1" noChangeArrowheads="1"/>
          </p:cNvPicPr>
          <p:nvPr/>
        </p:nvPicPr>
        <p:blipFill>
          <a:blip r:embed="rId3" cstate="print"/>
          <a:srcRect/>
          <a:stretch>
            <a:fillRect/>
          </a:stretch>
        </p:blipFill>
        <p:spPr bwMode="auto">
          <a:xfrm>
            <a:off x="3708400" y="3619353"/>
            <a:ext cx="1073150" cy="1138237"/>
          </a:xfrm>
          <a:prstGeom prst="rect">
            <a:avLst/>
          </a:prstGeom>
          <a:noFill/>
          <a:ln w="9525">
            <a:noFill/>
            <a:miter lim="800000"/>
            <a:headEnd/>
            <a:tailEnd/>
          </a:ln>
        </p:spPr>
      </p:pic>
      <p:sp>
        <p:nvSpPr>
          <p:cNvPr id="6" name="Text Box 3"/>
          <p:cNvSpPr txBox="1">
            <a:spLocks noChangeArrowheads="1"/>
          </p:cNvSpPr>
          <p:nvPr/>
        </p:nvSpPr>
        <p:spPr bwMode="auto">
          <a:xfrm>
            <a:off x="2987675" y="5084763"/>
            <a:ext cx="2821242" cy="1296565"/>
          </a:xfrm>
          <a:prstGeom prst="rect">
            <a:avLst/>
          </a:prstGeom>
          <a:noFill/>
          <a:ln w="9525">
            <a:noFill/>
            <a:miter lim="800000"/>
            <a:headEnd/>
            <a:tailEnd/>
          </a:ln>
        </p:spPr>
        <p:txBody>
          <a:bodyPr/>
          <a:lstStyle/>
          <a:p>
            <a:pPr algn="ctr">
              <a:lnSpc>
                <a:spcPct val="144000"/>
              </a:lnSpc>
              <a:spcAft>
                <a:spcPts val="1000"/>
              </a:spcAft>
            </a:pPr>
            <a:r>
              <a:rPr lang="es-ES_tradnl" sz="2400" b="1" dirty="0">
                <a:solidFill>
                  <a:srgbClr val="0070C0"/>
                </a:solidFill>
                <a:latin typeface="Calibri" pitchFamily="34" charset="0"/>
                <a:cs typeface="Calibri" pitchFamily="34" charset="0"/>
              </a:rPr>
              <a:t>INFORMATICA Y</a:t>
            </a:r>
          </a:p>
          <a:p>
            <a:pPr algn="ctr">
              <a:lnSpc>
                <a:spcPct val="144000"/>
              </a:lnSpc>
              <a:spcAft>
                <a:spcPts val="1000"/>
              </a:spcAft>
            </a:pPr>
            <a:r>
              <a:rPr lang="es-ES_tradnl" sz="2400" b="1" dirty="0">
                <a:solidFill>
                  <a:srgbClr val="0070C0"/>
                </a:solidFill>
                <a:latin typeface="Calibri" pitchFamily="34" charset="0"/>
                <a:cs typeface="Calibri" pitchFamily="34" charset="0"/>
              </a:rPr>
              <a:t>COMUNICACIONES</a:t>
            </a:r>
            <a:endParaRPr lang="es-ES" sz="2400" dirty="0">
              <a:solidFill>
                <a:srgbClr val="0070C0"/>
              </a:solidFill>
              <a:latin typeface="Calibri" pitchFamily="34" charset="0"/>
              <a:cs typeface="Calibri" pitchFamily="34" charset="0"/>
            </a:endParaRPr>
          </a:p>
        </p:txBody>
      </p:sp>
      <p:sp>
        <p:nvSpPr>
          <p:cNvPr id="7" name="6 Rectángulo"/>
          <p:cNvSpPr/>
          <p:nvPr/>
        </p:nvSpPr>
        <p:spPr>
          <a:xfrm>
            <a:off x="1166126" y="1628800"/>
            <a:ext cx="6070169" cy="1323439"/>
          </a:xfrm>
          <a:prstGeom prst="rect">
            <a:avLst/>
          </a:prstGeom>
        </p:spPr>
        <p:txBody>
          <a:bodyPr wrap="square">
            <a:spAutoFit/>
          </a:bodyPr>
          <a:lstStyle/>
          <a:p>
            <a:pPr algn="ctr">
              <a:spcBef>
                <a:spcPct val="0"/>
              </a:spcBef>
              <a:defRPr/>
            </a:pPr>
            <a:r>
              <a:rPr lang="es-ES_tradnl" sz="4000" dirty="0">
                <a:solidFill>
                  <a:srgbClr val="FFFFFF"/>
                </a:solidFill>
                <a:latin typeface="+mj-lt"/>
                <a:ea typeface="+mj-ea"/>
                <a:cs typeface="+mj-cs"/>
              </a:rPr>
              <a:t>CICLO  FORMATIVO  DE </a:t>
            </a:r>
          </a:p>
          <a:p>
            <a:pPr algn="ctr">
              <a:spcBef>
                <a:spcPct val="0"/>
              </a:spcBef>
              <a:defRPr/>
            </a:pPr>
            <a:r>
              <a:rPr lang="es-ES_tradnl" sz="4000" dirty="0">
                <a:solidFill>
                  <a:srgbClr val="FFFFFF"/>
                </a:solidFill>
                <a:latin typeface="+mj-lt"/>
                <a:ea typeface="+mj-ea"/>
                <a:cs typeface="+mj-cs"/>
              </a:rPr>
              <a:t>GRADO  SUPERIOR  LOE</a:t>
            </a:r>
            <a:endParaRPr lang="es-ES" sz="4000" dirty="0">
              <a:solidFill>
                <a:srgbClr val="FFFFFF"/>
              </a:solidFill>
              <a:latin typeface="+mj-lt"/>
              <a:ea typeface="+mj-ea"/>
              <a:cs typeface="+mj-cs"/>
            </a:endParaRPr>
          </a:p>
        </p:txBody>
      </p:sp>
    </p:spTree>
    <p:extLst>
      <p:ext uri="{BB962C8B-B14F-4D97-AF65-F5344CB8AC3E}">
        <p14:creationId xmlns:p14="http://schemas.microsoft.com/office/powerpoint/2010/main" val="2042906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99592" y="1340768"/>
            <a:ext cx="7344816" cy="3016210"/>
          </a:xfrm>
          <a:prstGeom prst="rect">
            <a:avLst/>
          </a:prstGeom>
          <a:noFill/>
        </p:spPr>
        <p:txBody>
          <a:bodyPr wrap="square" rtlCol="0">
            <a:spAutoFit/>
          </a:bodyPr>
          <a:lstStyle/>
          <a:p>
            <a:r>
              <a:rPr lang="es-ES" sz="2000" dirty="0" smtClean="0">
                <a:latin typeface="Calibri" pitchFamily="34" charset="0"/>
                <a:cs typeface="Calibri" pitchFamily="34" charset="0"/>
              </a:rPr>
              <a:t>Una imagen del Sistema, llamada también "imagen </a:t>
            </a:r>
            <a:r>
              <a:rPr lang="es-ES" sz="2000" dirty="0" err="1" smtClean="0">
                <a:latin typeface="Calibri" pitchFamily="34" charset="0"/>
                <a:cs typeface="Calibri" pitchFamily="34" charset="0"/>
              </a:rPr>
              <a:t>Ghost</a:t>
            </a:r>
            <a:r>
              <a:rPr lang="es-ES" sz="2000" dirty="0" smtClean="0">
                <a:latin typeface="Calibri" pitchFamily="34" charset="0"/>
                <a:cs typeface="Calibri" pitchFamily="34" charset="0"/>
              </a:rPr>
              <a:t>" o "</a:t>
            </a:r>
            <a:r>
              <a:rPr lang="es-ES" sz="2000" dirty="0" err="1" smtClean="0">
                <a:latin typeface="Calibri" pitchFamily="34" charset="0"/>
                <a:cs typeface="Calibri" pitchFamily="34" charset="0"/>
              </a:rPr>
              <a:t>Ghost</a:t>
            </a:r>
            <a:r>
              <a:rPr lang="es-ES" sz="2000" dirty="0" smtClean="0">
                <a:latin typeface="Calibri" pitchFamily="34" charset="0"/>
                <a:cs typeface="Calibri" pitchFamily="34" charset="0"/>
              </a:rPr>
              <a:t>”, es una copia de respaldo de todo el contenido de una partición o disco. Se puede decir que una imagen del sistema es una "copia fiel" de la partición en un instante. </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Debemos hacer una distinción entre imagen del sistema y copia de respaldo de datos. Por lo general, las copias de respaldo son hechas de forma continua o de manera muy regular, seleccionando los </a:t>
            </a:r>
            <a:r>
              <a:rPr lang="es-ES" sz="2000" dirty="0" err="1" smtClean="0">
                <a:latin typeface="Calibri" pitchFamily="34" charset="0"/>
                <a:cs typeface="Calibri" pitchFamily="34" charset="0"/>
              </a:rPr>
              <a:t>direc</a:t>
            </a:r>
            <a:r>
              <a:rPr lang="es-ES" sz="2000" dirty="0" smtClean="0">
                <a:latin typeface="Calibri" pitchFamily="34" charset="0"/>
                <a:cs typeface="Calibri" pitchFamily="34" charset="0"/>
              </a:rPr>
              <a:t>-torios a respaldar y casi siempre de forma incremental. </a:t>
            </a:r>
            <a:br>
              <a:rPr lang="es-ES" sz="2000" dirty="0" smtClean="0">
                <a:latin typeface="Calibri" pitchFamily="34" charset="0"/>
                <a:cs typeface="Calibri" pitchFamily="34" charset="0"/>
              </a:rPr>
            </a:br>
            <a:endParaRPr lang="es-ES" sz="2000" dirty="0">
              <a:latin typeface="Calibri" pitchFamily="34" charset="0"/>
              <a:cs typeface="Calibri" pitchFamily="34" charset="0"/>
            </a:endParaRPr>
          </a:p>
        </p:txBody>
      </p:sp>
      <p:sp>
        <p:nvSpPr>
          <p:cNvPr id="3" name="2 CuadroTexto"/>
          <p:cNvSpPr txBox="1"/>
          <p:nvPr/>
        </p:nvSpPr>
        <p:spPr>
          <a:xfrm>
            <a:off x="611560" y="260648"/>
            <a:ext cx="7632848" cy="707886"/>
          </a:xfrm>
          <a:prstGeom prst="rect">
            <a:avLst/>
          </a:prstGeom>
          <a:noFill/>
        </p:spPr>
        <p:txBody>
          <a:bodyPr wrap="square" rtlCol="0">
            <a:spAutoFit/>
          </a:bodyPr>
          <a:lstStyle/>
          <a:p>
            <a:pPr>
              <a:spcBef>
                <a:spcPct val="0"/>
              </a:spcBef>
              <a:defRPr/>
            </a:pPr>
            <a:r>
              <a:rPr lang="es-ES" sz="4000" dirty="0" smtClean="0">
                <a:solidFill>
                  <a:schemeClr val="tx2"/>
                </a:solidFill>
                <a:latin typeface="+mj-lt"/>
                <a:ea typeface="+mj-ea"/>
                <a:cs typeface="+mj-cs"/>
              </a:rPr>
              <a:t>Imagen del sistema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15616" y="1124744"/>
            <a:ext cx="6696744" cy="3639458"/>
          </a:xfrm>
          <a:prstGeom prst="rect">
            <a:avLst/>
          </a:prstGeom>
          <a:noFill/>
        </p:spPr>
        <p:txBody>
          <a:bodyPr wrap="square" rtlCol="0">
            <a:spAutoFit/>
          </a:bodyPr>
          <a:lstStyle/>
          <a:p>
            <a:r>
              <a:rPr lang="es-ES" sz="2000" dirty="0" smtClean="0">
                <a:latin typeface="Calibri" pitchFamily="34" charset="0"/>
                <a:cs typeface="Calibri" pitchFamily="34" charset="0"/>
              </a:rPr>
              <a:t>En cambio, el sistema cambia muy poco por lo que no hay necesidad de crear una imagen frecuentemente. </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Para crear una imagen, debemos elegir la partición y no los directorios. </a:t>
            </a:r>
          </a:p>
          <a:p>
            <a:endParaRPr lang="es-ES" sz="1050" dirty="0" smtClean="0">
              <a:latin typeface="Calibri" pitchFamily="34" charset="0"/>
              <a:cs typeface="Calibri" pitchFamily="34" charset="0"/>
            </a:endParaRPr>
          </a:p>
          <a:p>
            <a:r>
              <a:rPr lang="es-ES" sz="2000" dirty="0" smtClean="0">
                <a:latin typeface="Calibri" pitchFamily="34" charset="0"/>
                <a:cs typeface="Calibri" pitchFamily="34" charset="0"/>
              </a:rPr>
              <a:t>La copia de seguridad incremental consiste en hacer una copia de respaldo de todo lo que se especificó la primera vez, luego solamente de los archivos modificados posteriormente, guardando aparte una copia del archivo original. </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Por lo tanto, copia de respaldo e imagen del sistema son dos cosas muy distintas en cuanto a sus objetivos y métodos. </a:t>
            </a:r>
            <a:endParaRPr lang="es-ES" sz="2000" dirty="0">
              <a:latin typeface="Calibri" pitchFamily="34" charset="0"/>
              <a:cs typeface="Calibri" pitchFamily="34" charset="0"/>
            </a:endParaRPr>
          </a:p>
        </p:txBody>
      </p:sp>
      <p:sp>
        <p:nvSpPr>
          <p:cNvPr id="3" name="2 CuadroTexto"/>
          <p:cNvSpPr txBox="1"/>
          <p:nvPr/>
        </p:nvSpPr>
        <p:spPr>
          <a:xfrm>
            <a:off x="611560" y="260648"/>
            <a:ext cx="7632848" cy="707886"/>
          </a:xfrm>
          <a:prstGeom prst="rect">
            <a:avLst/>
          </a:prstGeom>
          <a:noFill/>
        </p:spPr>
        <p:txBody>
          <a:bodyPr wrap="square" rtlCol="0">
            <a:spAutoFit/>
          </a:bodyPr>
          <a:lstStyle/>
          <a:p>
            <a:pPr>
              <a:spcBef>
                <a:spcPct val="0"/>
              </a:spcBef>
              <a:defRPr/>
            </a:pPr>
            <a:r>
              <a:rPr lang="es-ES" sz="4000" dirty="0" smtClean="0">
                <a:solidFill>
                  <a:schemeClr val="tx2"/>
                </a:solidFill>
                <a:latin typeface="+mj-lt"/>
                <a:ea typeface="+mj-ea"/>
                <a:cs typeface="+mj-cs"/>
              </a:rPr>
              <a:t>Imagen del sistema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331640" y="1412776"/>
            <a:ext cx="6480720" cy="2400657"/>
          </a:xfrm>
          <a:prstGeom prst="rect">
            <a:avLst/>
          </a:prstGeom>
          <a:noFill/>
        </p:spPr>
        <p:txBody>
          <a:bodyPr wrap="square" rtlCol="0">
            <a:spAutoFit/>
          </a:bodyPr>
          <a:lstStyle/>
          <a:p>
            <a:r>
              <a:rPr lang="es-ES" sz="2000" dirty="0" smtClean="0">
                <a:latin typeface="Calibri" pitchFamily="34" charset="0"/>
                <a:cs typeface="Calibri" pitchFamily="34" charset="0"/>
              </a:rPr>
              <a:t>El crear una imagen de disco se consigue con un programa adecuado. </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Distintos programas de creación de imágenes poseen capacidades diferentes, y pueden enfocarse en la creación de imágenes de discos duros (incluyendo la generación de copias de seguridad y restauración de discos duros), o de medios ópticos (imágenes de CD/DVD)</a:t>
            </a:r>
            <a:endParaRPr lang="es-E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71600" y="1052736"/>
            <a:ext cx="7272808" cy="3939540"/>
          </a:xfrm>
          <a:prstGeom prst="rect">
            <a:avLst/>
          </a:prstGeom>
          <a:noFill/>
        </p:spPr>
        <p:txBody>
          <a:bodyPr wrap="square" rtlCol="0">
            <a:spAutoFit/>
          </a:bodyPr>
          <a:lstStyle/>
          <a:p>
            <a:r>
              <a:rPr lang="es-ES" sz="2000" dirty="0" smtClean="0">
                <a:latin typeface="Calibri" pitchFamily="34" charset="0"/>
                <a:cs typeface="Calibri" pitchFamily="34" charset="0"/>
              </a:rPr>
              <a:t>Se puede realizar una clonación completa de disco a disco, pero también de partición a partición o de disco a imagen comprimida. </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Al clonar se crearan o remplazaran particiones en el disco destino idénticas a las del disco origen (del que se hizo una copia o clon), tanto las contraseñas, como el escritorio, programas, etc.</a:t>
            </a:r>
          </a:p>
          <a:p>
            <a:r>
              <a:rPr lang="es-ES" sz="2000" dirty="0" smtClean="0">
                <a:latin typeface="Calibri" pitchFamily="34" charset="0"/>
                <a:cs typeface="Calibri" pitchFamily="34" charset="0"/>
              </a:rPr>
              <a:t/>
            </a:r>
            <a:br>
              <a:rPr lang="es-ES" sz="2000" dirty="0" smtClean="0">
                <a:latin typeface="Calibri" pitchFamily="34" charset="0"/>
                <a:cs typeface="Calibri" pitchFamily="34" charset="0"/>
              </a:rPr>
            </a:br>
            <a:r>
              <a:rPr lang="es-ES" sz="2000" b="1" dirty="0" smtClean="0">
                <a:latin typeface="Calibri" pitchFamily="34" charset="0"/>
                <a:cs typeface="Calibri" pitchFamily="34" charset="0"/>
              </a:rPr>
              <a:t>La aplicación para esta tarea :</a:t>
            </a:r>
          </a:p>
          <a:p>
            <a:r>
              <a:rPr lang="es-ES" sz="2000" b="1" u="sng" dirty="0" err="1" smtClean="0">
                <a:latin typeface="Calibri" pitchFamily="34" charset="0"/>
                <a:cs typeface="Calibri" pitchFamily="34" charset="0"/>
              </a:rPr>
              <a:t>Norton</a:t>
            </a:r>
            <a:r>
              <a:rPr lang="es-ES" sz="2000" b="1" u="sng" dirty="0" smtClean="0">
                <a:latin typeface="Calibri" pitchFamily="34" charset="0"/>
                <a:cs typeface="Calibri" pitchFamily="34" charset="0"/>
              </a:rPr>
              <a:t> </a:t>
            </a:r>
            <a:r>
              <a:rPr lang="es-ES" sz="2000" b="1" u="sng" dirty="0" err="1" smtClean="0">
                <a:latin typeface="Calibri" pitchFamily="34" charset="0"/>
                <a:cs typeface="Calibri" pitchFamily="34" charset="0"/>
              </a:rPr>
              <a:t>Ghost</a:t>
            </a:r>
            <a:r>
              <a:rPr lang="es-ES" sz="2000" b="1" dirty="0" smtClean="0">
                <a:latin typeface="Calibri" pitchFamily="34" charset="0"/>
                <a:cs typeface="Calibri" pitchFamily="34" charset="0"/>
              </a:rPr>
              <a:t>, aunque es de pago. </a:t>
            </a:r>
          </a:p>
          <a:p>
            <a:r>
              <a:rPr lang="es-ES" sz="2000" b="1" dirty="0" smtClean="0">
                <a:latin typeface="Calibri" pitchFamily="34" charset="0"/>
                <a:cs typeface="Calibri" pitchFamily="34" charset="0"/>
              </a:rPr>
              <a:t>Afortunadamente </a:t>
            </a:r>
            <a:r>
              <a:rPr lang="es-ES" sz="2000" b="1" dirty="0" err="1" smtClean="0">
                <a:latin typeface="Calibri" pitchFamily="34" charset="0"/>
                <a:cs typeface="Calibri" pitchFamily="34" charset="0"/>
              </a:rPr>
              <a:t>exiten</a:t>
            </a:r>
            <a:r>
              <a:rPr lang="es-ES" sz="2000" b="1" dirty="0" smtClean="0">
                <a:latin typeface="Calibri" pitchFamily="34" charset="0"/>
                <a:cs typeface="Calibri" pitchFamily="34" charset="0"/>
              </a:rPr>
              <a:t> alternativas libres igual de buenas, como  </a:t>
            </a:r>
            <a:r>
              <a:rPr lang="es-ES" sz="2000" b="1" u="sng" dirty="0" err="1" smtClean="0">
                <a:latin typeface="Calibri" pitchFamily="34" charset="0"/>
                <a:cs typeface="Calibri" pitchFamily="34" charset="0"/>
              </a:rPr>
              <a:t>CloneZilla</a:t>
            </a:r>
            <a:r>
              <a:rPr lang="es-ES" sz="2000" b="1" dirty="0" smtClean="0">
                <a:latin typeface="Calibri" pitchFamily="34" charset="0"/>
                <a:cs typeface="Calibri" pitchFamily="34" charset="0"/>
              </a:rPr>
              <a:t>.</a:t>
            </a:r>
          </a:p>
          <a:p>
            <a:r>
              <a:rPr lang="es-ES" sz="2000" b="1" dirty="0" smtClean="0">
                <a:latin typeface="Calibri" pitchFamily="34" charset="0"/>
                <a:cs typeface="Calibri" pitchFamily="34" charset="0"/>
              </a:rPr>
              <a:t>Windows AIK</a:t>
            </a:r>
            <a:r>
              <a:rPr lang="es-ES" sz="2000" dirty="0" smtClean="0">
                <a:latin typeface="Calibri" pitchFamily="34" charset="0"/>
                <a:cs typeface="Calibri" pitchFamily="34" charset="0"/>
              </a:rPr>
              <a:t/>
            </a:r>
            <a:br>
              <a:rPr lang="es-ES" sz="2000" dirty="0" smtClean="0">
                <a:latin typeface="Calibri" pitchFamily="34" charset="0"/>
                <a:cs typeface="Calibri" pitchFamily="34" charset="0"/>
              </a:rPr>
            </a:br>
            <a:endParaRPr lang="es-E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ext uri="{D42A27DB-BD31-4B8C-83A1-F6EECF244321}">
                <p14:modId xmlns:p14="http://schemas.microsoft.com/office/powerpoint/2010/main" val="1663825868"/>
              </p:ext>
            </p:extLst>
          </p:nvPr>
        </p:nvGraphicFramePr>
        <p:xfrm>
          <a:off x="313903" y="174625"/>
          <a:ext cx="8576607" cy="741680"/>
        </p:xfrm>
        <a:graphic>
          <a:graphicData uri="http://schemas.openxmlformats.org/drawingml/2006/table">
            <a:tbl>
              <a:tblPr firstRow="1" bandRow="1">
                <a:tableStyleId>{5C22544A-7EE6-4342-B048-85BDC9FD1C3A}</a:tableStyleId>
              </a:tblPr>
              <a:tblGrid>
                <a:gridCol w="468472"/>
                <a:gridCol w="468472"/>
                <a:gridCol w="644683"/>
                <a:gridCol w="6994980"/>
              </a:tblGrid>
              <a:tr h="370840">
                <a:tc gridSpan="2">
                  <a:txBody>
                    <a:bodyPr/>
                    <a:lstStyle/>
                    <a:p>
                      <a:r>
                        <a:rPr kumimoji="0" lang="es-ES" sz="1800" b="1" kern="1200" dirty="0" smtClean="0">
                          <a:solidFill>
                            <a:schemeClr val="bg1"/>
                          </a:solidFill>
                          <a:effectLst/>
                          <a:latin typeface="Calibri" pitchFamily="34" charset="0"/>
                          <a:ea typeface="+mn-ea"/>
                          <a:cs typeface="Calibri" pitchFamily="34" charset="0"/>
                        </a:rPr>
                        <a:t>UD06</a:t>
                      </a:r>
                    </a:p>
                  </a:txBody>
                  <a:tcPr>
                    <a:cell3D prstMaterial="dkEdge">
                      <a:bevel/>
                      <a:lightRig rig="flood" dir="t"/>
                    </a:cell3D>
                  </a:tcPr>
                </a:tc>
                <a:tc hMerge="1">
                  <a:txBody>
                    <a:bodyPr/>
                    <a:lstStyle/>
                    <a:p>
                      <a:endParaRPr lang="es-ES"/>
                    </a:p>
                  </a:txBody>
                  <a:tcPr/>
                </a:tc>
                <a:tc gridSpan="2">
                  <a:txBody>
                    <a:bodyPr/>
                    <a:lstStyle/>
                    <a:p>
                      <a:r>
                        <a:rPr lang="es-ES" sz="1800" b="1" dirty="0" smtClean="0">
                          <a:solidFill>
                            <a:schemeClr val="bg1"/>
                          </a:solidFill>
                          <a:effectLst>
                            <a:outerShdw blurRad="38100" dist="38100" dir="2700000" algn="tl">
                              <a:srgbClr val="000000">
                                <a:alpha val="43137"/>
                              </a:srgbClr>
                            </a:outerShdw>
                          </a:effectLst>
                        </a:rPr>
                        <a:t>CLONACION DE UN SISTEMA INFORMATICO</a:t>
                      </a:r>
                      <a:endParaRPr lang="es-ES" dirty="0">
                        <a:solidFill>
                          <a:schemeClr val="bg1"/>
                        </a:solidFill>
                        <a:effectLst/>
                      </a:endParaRPr>
                    </a:p>
                  </a:txBody>
                  <a:tcPr>
                    <a:cell3D prstMaterial="dkEdge">
                      <a:bevel/>
                      <a:lightRig rig="flood" dir="t"/>
                    </a:cell3D>
                  </a:tcPr>
                </a:tc>
                <a:tc hMerge="1">
                  <a:txBody>
                    <a:bodyPr/>
                    <a:lstStyle/>
                    <a:p>
                      <a:endParaRPr lang="es-ES" dirty="0"/>
                    </a:p>
                  </a:txBody>
                  <a:tcPr/>
                </a:tc>
              </a:tr>
              <a:tr h="370840">
                <a:tc>
                  <a:txBody>
                    <a:bodyPr/>
                    <a:lstStyle/>
                    <a:p>
                      <a:endParaRPr lang="es-ES" dirty="0">
                        <a:effectLst/>
                      </a:endParaRPr>
                    </a:p>
                  </a:txBody>
                  <a:tcPr>
                    <a:cell3D prstMaterial="dkEdge">
                      <a:bevel/>
                      <a:lightRig rig="flood" dir="t"/>
                    </a:cell3D>
                    <a:no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800" b="1" kern="1200" dirty="0" smtClean="0">
                          <a:solidFill>
                            <a:srgbClr val="002060"/>
                          </a:solidFill>
                          <a:effectLst/>
                          <a:latin typeface="Calibri" pitchFamily="34" charset="0"/>
                          <a:ea typeface="+mn-ea"/>
                          <a:cs typeface="Calibri" pitchFamily="34" charset="0"/>
                        </a:rPr>
                        <a:t>UD06.1</a:t>
                      </a:r>
                    </a:p>
                  </a:txBody>
                  <a:tcPr>
                    <a:cell3D prstMaterial="dkEdge">
                      <a:bevel/>
                      <a:lightRig rig="flood" dir="t"/>
                    </a:cell3D>
                  </a:tcPr>
                </a:tc>
                <a:tc hMerge="1">
                  <a:txBody>
                    <a:bodyPr/>
                    <a:lstStyle/>
                    <a:p>
                      <a:endParaRPr kumimoji="0" lang="es-ES" sz="1800" b="1" kern="1200" dirty="0" smtClean="0">
                        <a:solidFill>
                          <a:srgbClr val="002060"/>
                        </a:solidFill>
                        <a:effectLst/>
                        <a:latin typeface="Calibri" pitchFamily="34" charset="0"/>
                        <a:ea typeface="+mn-ea"/>
                        <a:cs typeface="Calibri" pitchFamily="34" charset="0"/>
                      </a:endParaRPr>
                    </a:p>
                  </a:txBody>
                  <a:tcPr>
                    <a:cell3D prstMaterial="dkEdge">
                      <a:bevel/>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800" b="1" kern="1200" dirty="0" smtClean="0">
                          <a:solidFill>
                            <a:srgbClr val="002060"/>
                          </a:solidFill>
                          <a:effectLst>
                            <a:outerShdw blurRad="38100" dist="38100" dir="2700000" algn="tl">
                              <a:srgbClr val="000000">
                                <a:alpha val="43137"/>
                              </a:srgbClr>
                            </a:outerShdw>
                          </a:effectLst>
                          <a:latin typeface="+mn-lt"/>
                          <a:ea typeface="+mn-ea"/>
                          <a:cs typeface="+mn-cs"/>
                        </a:rPr>
                        <a:t>INTRODUCCION</a:t>
                      </a:r>
                    </a:p>
                  </a:txBody>
                  <a:tcPr>
                    <a:cell3D prstMaterial="dkEdge">
                      <a:bevel/>
                      <a:lightRig rig="flood" dir="t"/>
                    </a:cell3D>
                  </a:tcPr>
                </a:tc>
              </a:tr>
            </a:tbl>
          </a:graphicData>
        </a:graphic>
      </p:graphicFrame>
      <p:pic>
        <p:nvPicPr>
          <p:cNvPr id="5" name="Picture 2" descr="http://t2.gstatic.com/images?q=tbn:ANd9GcScw3dTp8E_22u7S7w82jWz-nzFzeNQZSFZpHv-yuj-txLoYFUacg&amp;t=1"/>
          <p:cNvPicPr>
            <a:picLocks noChangeAspect="1" noChangeArrowheads="1"/>
          </p:cNvPicPr>
          <p:nvPr/>
        </p:nvPicPr>
        <p:blipFill>
          <a:blip r:embed="rId2" cstate="print"/>
          <a:srcRect/>
          <a:stretch>
            <a:fillRect/>
          </a:stretch>
        </p:blipFill>
        <p:spPr bwMode="auto">
          <a:xfrm>
            <a:off x="2051719" y="2492896"/>
            <a:ext cx="4214559" cy="2016224"/>
          </a:xfrm>
          <a:prstGeom prst="rect">
            <a:avLst/>
          </a:prstGeom>
          <a:scene3d>
            <a:camera prst="orthographicFront"/>
            <a:lightRig rig="threePt" dir="t"/>
          </a:scene3d>
          <a:sp3d>
            <a:bevelT w="101600" prst="riblet"/>
          </a:sp3d>
        </p:spPr>
        <p:style>
          <a:lnRef idx="1">
            <a:schemeClr val="accent5"/>
          </a:lnRef>
          <a:fillRef idx="3">
            <a:schemeClr val="accent5"/>
          </a:fillRef>
          <a:effectRef idx="2">
            <a:schemeClr val="accent5"/>
          </a:effectRef>
          <a:fontRef idx="minor">
            <a:schemeClr val="lt1"/>
          </a:fontRef>
        </p:style>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ext uri="{D42A27DB-BD31-4B8C-83A1-F6EECF244321}">
                <p14:modId xmlns:p14="http://schemas.microsoft.com/office/powerpoint/2010/main" val="1663825868"/>
              </p:ext>
            </p:extLst>
          </p:nvPr>
        </p:nvGraphicFramePr>
        <p:xfrm>
          <a:off x="313903" y="174625"/>
          <a:ext cx="8576607" cy="741680"/>
        </p:xfrm>
        <a:graphic>
          <a:graphicData uri="http://schemas.openxmlformats.org/drawingml/2006/table">
            <a:tbl>
              <a:tblPr firstRow="1" bandRow="1">
                <a:tableStyleId>{5C22544A-7EE6-4342-B048-85BDC9FD1C3A}</a:tableStyleId>
              </a:tblPr>
              <a:tblGrid>
                <a:gridCol w="468472"/>
                <a:gridCol w="468472"/>
                <a:gridCol w="644683"/>
                <a:gridCol w="6994980"/>
              </a:tblGrid>
              <a:tr h="370840">
                <a:tc gridSpan="2">
                  <a:txBody>
                    <a:bodyPr/>
                    <a:lstStyle/>
                    <a:p>
                      <a:r>
                        <a:rPr kumimoji="0" lang="es-ES" sz="1800" b="1" kern="1200" dirty="0" smtClean="0">
                          <a:solidFill>
                            <a:schemeClr val="bg1"/>
                          </a:solidFill>
                          <a:effectLst/>
                          <a:latin typeface="Calibri" pitchFamily="34" charset="0"/>
                          <a:ea typeface="+mn-ea"/>
                          <a:cs typeface="Calibri" pitchFamily="34" charset="0"/>
                        </a:rPr>
                        <a:t>UD06</a:t>
                      </a:r>
                    </a:p>
                  </a:txBody>
                  <a:tcPr>
                    <a:cell3D prstMaterial="dkEdge">
                      <a:bevel/>
                      <a:lightRig rig="flood" dir="t"/>
                    </a:cell3D>
                  </a:tcPr>
                </a:tc>
                <a:tc hMerge="1">
                  <a:txBody>
                    <a:bodyPr/>
                    <a:lstStyle/>
                    <a:p>
                      <a:endParaRPr lang="es-ES"/>
                    </a:p>
                  </a:txBody>
                  <a:tcPr/>
                </a:tc>
                <a:tc gridSpan="2">
                  <a:txBody>
                    <a:bodyPr/>
                    <a:lstStyle/>
                    <a:p>
                      <a:r>
                        <a:rPr lang="es-ES" sz="1800" b="1" dirty="0" smtClean="0">
                          <a:solidFill>
                            <a:schemeClr val="bg1"/>
                          </a:solidFill>
                          <a:effectLst>
                            <a:outerShdw blurRad="38100" dist="38100" dir="2700000" algn="tl">
                              <a:srgbClr val="000000">
                                <a:alpha val="43137"/>
                              </a:srgbClr>
                            </a:outerShdw>
                          </a:effectLst>
                        </a:rPr>
                        <a:t>CLONACION DE UN SISTEMA INFORMATICO</a:t>
                      </a:r>
                      <a:endParaRPr lang="es-ES" dirty="0">
                        <a:solidFill>
                          <a:schemeClr val="bg1"/>
                        </a:solidFill>
                        <a:effectLst/>
                      </a:endParaRPr>
                    </a:p>
                  </a:txBody>
                  <a:tcPr>
                    <a:cell3D prstMaterial="dkEdge">
                      <a:bevel/>
                      <a:lightRig rig="flood" dir="t"/>
                    </a:cell3D>
                  </a:tcPr>
                </a:tc>
                <a:tc hMerge="1">
                  <a:txBody>
                    <a:bodyPr/>
                    <a:lstStyle/>
                    <a:p>
                      <a:endParaRPr lang="es-ES" dirty="0"/>
                    </a:p>
                  </a:txBody>
                  <a:tcPr/>
                </a:tc>
              </a:tr>
              <a:tr h="370840">
                <a:tc>
                  <a:txBody>
                    <a:bodyPr/>
                    <a:lstStyle/>
                    <a:p>
                      <a:endParaRPr lang="es-ES" dirty="0">
                        <a:effectLst/>
                      </a:endParaRPr>
                    </a:p>
                  </a:txBody>
                  <a:tcPr>
                    <a:cell3D prstMaterial="dkEdge">
                      <a:bevel/>
                      <a:lightRig rig="flood" dir="t"/>
                    </a:cell3D>
                    <a:no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800" b="1" kern="1200" dirty="0" smtClean="0">
                          <a:solidFill>
                            <a:srgbClr val="002060"/>
                          </a:solidFill>
                          <a:effectLst/>
                          <a:latin typeface="Calibri" pitchFamily="34" charset="0"/>
                          <a:ea typeface="+mn-ea"/>
                          <a:cs typeface="Calibri" pitchFamily="34" charset="0"/>
                        </a:rPr>
                        <a:t>UD06.1</a:t>
                      </a:r>
                    </a:p>
                  </a:txBody>
                  <a:tcPr>
                    <a:cell3D prstMaterial="dkEdge">
                      <a:bevel/>
                      <a:lightRig rig="flood" dir="t"/>
                    </a:cell3D>
                  </a:tcPr>
                </a:tc>
                <a:tc hMerge="1">
                  <a:txBody>
                    <a:bodyPr/>
                    <a:lstStyle/>
                    <a:p>
                      <a:endParaRPr kumimoji="0" lang="es-ES" sz="1800" b="1" kern="1200" dirty="0" smtClean="0">
                        <a:solidFill>
                          <a:srgbClr val="002060"/>
                        </a:solidFill>
                        <a:effectLst/>
                        <a:latin typeface="Calibri" pitchFamily="34" charset="0"/>
                        <a:ea typeface="+mn-ea"/>
                        <a:cs typeface="Calibri" pitchFamily="34" charset="0"/>
                      </a:endParaRPr>
                    </a:p>
                  </a:txBody>
                  <a:tcPr>
                    <a:cell3D prstMaterial="dkEdge">
                      <a:bevel/>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800" b="1" kern="1200" dirty="0" smtClean="0">
                          <a:solidFill>
                            <a:srgbClr val="002060"/>
                          </a:solidFill>
                          <a:effectLst>
                            <a:outerShdw blurRad="38100" dist="38100" dir="2700000" algn="tl">
                              <a:srgbClr val="000000">
                                <a:alpha val="43137"/>
                              </a:srgbClr>
                            </a:outerShdw>
                          </a:effectLst>
                          <a:latin typeface="+mn-lt"/>
                          <a:ea typeface="+mn-ea"/>
                          <a:cs typeface="+mn-cs"/>
                        </a:rPr>
                        <a:t>INTRODUCCION</a:t>
                      </a:r>
                    </a:p>
                  </a:txBody>
                  <a:tcPr>
                    <a:cell3D prstMaterial="dkEdge">
                      <a:bevel/>
                      <a:lightRig rig="flood" dir="t"/>
                    </a:cell3D>
                  </a:tcPr>
                </a:tc>
              </a:tr>
            </a:tbl>
          </a:graphicData>
        </a:graphic>
      </p:graphicFrame>
      <p:pic>
        <p:nvPicPr>
          <p:cNvPr id="5" name="Picture 2" descr="http://t2.gstatic.com/images?q=tbn:ANd9GcScw3dTp8E_22u7S7w82jWz-nzFzeNQZSFZpHv-yuj-txLoYFUacg&amp;t=1"/>
          <p:cNvPicPr>
            <a:picLocks noChangeAspect="1" noChangeArrowheads="1"/>
          </p:cNvPicPr>
          <p:nvPr/>
        </p:nvPicPr>
        <p:blipFill>
          <a:blip r:embed="rId2" cstate="print"/>
          <a:srcRect/>
          <a:stretch>
            <a:fillRect/>
          </a:stretch>
        </p:blipFill>
        <p:spPr bwMode="auto">
          <a:xfrm>
            <a:off x="2051719" y="2492896"/>
            <a:ext cx="4214559" cy="2016224"/>
          </a:xfrm>
          <a:prstGeom prst="rect">
            <a:avLst/>
          </a:prstGeom>
          <a:scene3d>
            <a:camera prst="orthographicFront"/>
            <a:lightRig rig="threePt" dir="t"/>
          </a:scene3d>
          <a:sp3d>
            <a:bevelT w="101600" prst="riblet"/>
          </a:sp3d>
        </p:spPr>
        <p:style>
          <a:lnRef idx="1">
            <a:schemeClr val="accent5"/>
          </a:lnRef>
          <a:fillRef idx="3">
            <a:schemeClr val="accent5"/>
          </a:fillRef>
          <a:effectRef idx="2">
            <a:schemeClr val="accent5"/>
          </a:effectRef>
          <a:fontRef idx="minor">
            <a:schemeClr val="lt1"/>
          </a:fontRef>
        </p:style>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15616" y="1916832"/>
            <a:ext cx="6480720" cy="2246769"/>
          </a:xfrm>
          <a:prstGeom prst="rect">
            <a:avLst/>
          </a:prstGeom>
          <a:noFill/>
        </p:spPr>
        <p:txBody>
          <a:bodyPr wrap="square" rtlCol="0">
            <a:spAutoFit/>
          </a:bodyPr>
          <a:lstStyle/>
          <a:p>
            <a:r>
              <a:rPr lang="es-ES" sz="2000" dirty="0" smtClean="0">
                <a:latin typeface="Calibri" pitchFamily="34" charset="0"/>
                <a:cs typeface="Calibri" pitchFamily="34" charset="0"/>
              </a:rPr>
              <a:t>En primer lugar, para crear una imagen del sistema se requiere: </a:t>
            </a:r>
          </a:p>
          <a:p>
            <a:endParaRPr lang="es-ES" sz="2000" dirty="0" smtClean="0">
              <a:latin typeface="Calibri" pitchFamily="34" charset="0"/>
              <a:cs typeface="Calibri" pitchFamily="34" charset="0"/>
            </a:endParaRPr>
          </a:p>
          <a:p>
            <a:pPr lvl="1">
              <a:spcAft>
                <a:spcPts val="1200"/>
              </a:spcAft>
              <a:buFont typeface="Wingdings" pitchFamily="2" charset="2"/>
              <a:buChar char="q"/>
            </a:pPr>
            <a:r>
              <a:rPr lang="es-ES" sz="2000" dirty="0" smtClean="0">
                <a:latin typeface="Calibri" pitchFamily="34" charset="0"/>
                <a:cs typeface="Calibri" pitchFamily="34" charset="0"/>
              </a:rPr>
              <a:t> tener otra partición para guardar la imagen, </a:t>
            </a:r>
          </a:p>
          <a:p>
            <a:pPr lvl="1">
              <a:spcAft>
                <a:spcPts val="1200"/>
              </a:spcAft>
              <a:buFont typeface="Wingdings" pitchFamily="2" charset="2"/>
              <a:buChar char="q"/>
            </a:pPr>
            <a:r>
              <a:rPr lang="es-ES" sz="2000" dirty="0" smtClean="0">
                <a:latin typeface="Calibri" pitchFamily="34" charset="0"/>
                <a:cs typeface="Calibri" pitchFamily="34" charset="0"/>
              </a:rPr>
              <a:t> neutralizar el funcionamiento del sistema. </a:t>
            </a:r>
          </a:p>
          <a:p>
            <a:endParaRPr lang="es-ES" sz="2000" dirty="0">
              <a:latin typeface="Calibri" pitchFamily="34" charset="0"/>
              <a:cs typeface="Calibri"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449134679"/>
              </p:ext>
            </p:extLst>
          </p:nvPr>
        </p:nvGraphicFramePr>
        <p:xfrm>
          <a:off x="313903" y="174625"/>
          <a:ext cx="8576607" cy="741680"/>
        </p:xfrm>
        <a:graphic>
          <a:graphicData uri="http://schemas.openxmlformats.org/drawingml/2006/table">
            <a:tbl>
              <a:tblPr firstRow="1" bandRow="1">
                <a:tableStyleId>{5C22544A-7EE6-4342-B048-85BDC9FD1C3A}</a:tableStyleId>
              </a:tblPr>
              <a:tblGrid>
                <a:gridCol w="468472"/>
                <a:gridCol w="468472"/>
                <a:gridCol w="644683"/>
                <a:gridCol w="6994980"/>
              </a:tblGrid>
              <a:tr h="370840">
                <a:tc gridSpan="2">
                  <a:txBody>
                    <a:bodyPr/>
                    <a:lstStyle/>
                    <a:p>
                      <a:r>
                        <a:rPr kumimoji="0" lang="es-ES" sz="1800" b="1" kern="1200" dirty="0" smtClean="0">
                          <a:solidFill>
                            <a:schemeClr val="bg1"/>
                          </a:solidFill>
                          <a:effectLst/>
                          <a:latin typeface="Calibri" pitchFamily="34" charset="0"/>
                          <a:ea typeface="+mn-ea"/>
                          <a:cs typeface="Calibri" pitchFamily="34" charset="0"/>
                        </a:rPr>
                        <a:t>UD06</a:t>
                      </a:r>
                    </a:p>
                  </a:txBody>
                  <a:tcPr>
                    <a:cell3D prstMaterial="dkEdge">
                      <a:bevel/>
                      <a:lightRig rig="flood" dir="t"/>
                    </a:cell3D>
                  </a:tcPr>
                </a:tc>
                <a:tc hMerge="1">
                  <a:txBody>
                    <a:bodyPr/>
                    <a:lstStyle/>
                    <a:p>
                      <a:endParaRPr lang="es-ES"/>
                    </a:p>
                  </a:txBody>
                  <a:tcPr/>
                </a:tc>
                <a:tc gridSpan="2">
                  <a:txBody>
                    <a:bodyPr/>
                    <a:lstStyle/>
                    <a:p>
                      <a:r>
                        <a:rPr lang="es-ES" sz="1800" b="1" dirty="0" smtClean="0">
                          <a:solidFill>
                            <a:schemeClr val="bg1"/>
                          </a:solidFill>
                          <a:effectLst>
                            <a:outerShdw blurRad="38100" dist="38100" dir="2700000" algn="tl">
                              <a:srgbClr val="000000">
                                <a:alpha val="43137"/>
                              </a:srgbClr>
                            </a:outerShdw>
                          </a:effectLst>
                        </a:rPr>
                        <a:t>CLONACION DE UN SISTEMA INFORMATICO</a:t>
                      </a:r>
                      <a:endParaRPr lang="es-ES" dirty="0">
                        <a:solidFill>
                          <a:schemeClr val="bg1"/>
                        </a:solidFill>
                        <a:effectLst/>
                      </a:endParaRPr>
                    </a:p>
                  </a:txBody>
                  <a:tcPr>
                    <a:cell3D prstMaterial="dkEdge">
                      <a:bevel/>
                      <a:lightRig rig="flood" dir="t"/>
                    </a:cell3D>
                  </a:tcPr>
                </a:tc>
                <a:tc hMerge="1">
                  <a:txBody>
                    <a:bodyPr/>
                    <a:lstStyle/>
                    <a:p>
                      <a:endParaRPr lang="es-ES" dirty="0"/>
                    </a:p>
                  </a:txBody>
                  <a:tcPr/>
                </a:tc>
              </a:tr>
              <a:tr h="370840">
                <a:tc>
                  <a:txBody>
                    <a:bodyPr/>
                    <a:lstStyle/>
                    <a:p>
                      <a:endParaRPr lang="es-ES" dirty="0">
                        <a:effectLst/>
                      </a:endParaRPr>
                    </a:p>
                  </a:txBody>
                  <a:tcPr>
                    <a:cell3D prstMaterial="dkEdge">
                      <a:bevel/>
                      <a:lightRig rig="flood" dir="t"/>
                    </a:cell3D>
                    <a:no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800" b="1" kern="1200" dirty="0" smtClean="0">
                          <a:solidFill>
                            <a:srgbClr val="002060"/>
                          </a:solidFill>
                          <a:effectLst/>
                          <a:latin typeface="Calibri" pitchFamily="34" charset="0"/>
                          <a:ea typeface="+mn-ea"/>
                          <a:cs typeface="Calibri" pitchFamily="34" charset="0"/>
                        </a:rPr>
                        <a:t>UD06.2</a:t>
                      </a:r>
                    </a:p>
                  </a:txBody>
                  <a:tcPr>
                    <a:cell3D prstMaterial="dkEdge">
                      <a:bevel/>
                      <a:lightRig rig="flood" dir="t"/>
                    </a:cell3D>
                  </a:tcPr>
                </a:tc>
                <a:tc hMerge="1">
                  <a:txBody>
                    <a:bodyPr/>
                    <a:lstStyle/>
                    <a:p>
                      <a:endParaRPr kumimoji="0" lang="es-ES" sz="1800" b="1" kern="1200" dirty="0" smtClean="0">
                        <a:solidFill>
                          <a:srgbClr val="002060"/>
                        </a:solidFill>
                        <a:effectLst/>
                        <a:latin typeface="Calibri" pitchFamily="34" charset="0"/>
                        <a:ea typeface="+mn-ea"/>
                        <a:cs typeface="Calibri" pitchFamily="34" charset="0"/>
                      </a:endParaRPr>
                    </a:p>
                  </a:txBody>
                  <a:tcPr>
                    <a:cell3D prstMaterial="dkEdge">
                      <a:bevel/>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800" b="1" kern="1200" dirty="0" smtClean="0">
                          <a:solidFill>
                            <a:srgbClr val="002060"/>
                          </a:solidFill>
                          <a:effectLst>
                            <a:outerShdw blurRad="38100" dist="38100" dir="2700000" algn="tl">
                              <a:srgbClr val="000000">
                                <a:alpha val="43137"/>
                              </a:srgbClr>
                            </a:outerShdw>
                          </a:effectLst>
                          <a:latin typeface="+mn-lt"/>
                          <a:ea typeface="+mn-ea"/>
                          <a:cs typeface="+mn-cs"/>
                        </a:rPr>
                        <a:t>PREPARACIÓN</a:t>
                      </a:r>
                      <a:r>
                        <a:rPr kumimoji="0" lang="es-ES" sz="1800" b="1" kern="1200" baseline="0" dirty="0" smtClean="0">
                          <a:solidFill>
                            <a:srgbClr val="002060"/>
                          </a:solidFill>
                          <a:effectLst>
                            <a:outerShdw blurRad="38100" dist="38100" dir="2700000" algn="tl">
                              <a:srgbClr val="000000">
                                <a:alpha val="43137"/>
                              </a:srgbClr>
                            </a:outerShdw>
                          </a:effectLst>
                          <a:latin typeface="+mn-lt"/>
                          <a:ea typeface="+mn-ea"/>
                          <a:cs typeface="+mn-cs"/>
                        </a:rPr>
                        <a:t> PARA LA CLONACIÓN</a:t>
                      </a:r>
                      <a:endParaRPr kumimoji="0" lang="es-ES" sz="1800" b="1" kern="1200" dirty="0" smtClean="0">
                        <a:solidFill>
                          <a:srgbClr val="002060"/>
                        </a:solidFill>
                        <a:effectLst>
                          <a:outerShdw blurRad="38100" dist="38100" dir="2700000" algn="tl">
                            <a:srgbClr val="000000">
                              <a:alpha val="43137"/>
                            </a:srgbClr>
                          </a:outerShdw>
                        </a:effectLst>
                        <a:latin typeface="+mn-lt"/>
                        <a:ea typeface="+mn-ea"/>
                        <a:cs typeface="+mn-cs"/>
                      </a:endParaRPr>
                    </a:p>
                  </a:txBody>
                  <a:tcPr>
                    <a:cell3D prstMaterial="dkEdge">
                      <a:bevel/>
                      <a:lightRig rig="flood" dir="t"/>
                    </a:cell3D>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99592" y="980728"/>
            <a:ext cx="7128792" cy="4247317"/>
          </a:xfrm>
          <a:prstGeom prst="rect">
            <a:avLst/>
          </a:prstGeom>
          <a:noFill/>
        </p:spPr>
        <p:txBody>
          <a:bodyPr wrap="square" rtlCol="0">
            <a:spAutoFit/>
          </a:bodyPr>
          <a:lstStyle/>
          <a:p>
            <a:r>
              <a:rPr lang="es-ES" sz="2000" dirty="0" smtClean="0">
                <a:latin typeface="Calibri" pitchFamily="34" charset="0"/>
                <a:cs typeface="Calibri" pitchFamily="34" charset="0"/>
              </a:rPr>
              <a:t>Es imposible crear la imagen del sistema en la misma partición que se hace la operación.</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Por lo tanto, debemos almacenar esta imagen en otro lugar: en otro disco, en un CD.... </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También podemos: </a:t>
            </a:r>
          </a:p>
          <a:p>
            <a:endParaRPr lang="es-ES" sz="1000" dirty="0" smtClean="0">
              <a:latin typeface="Calibri" pitchFamily="34" charset="0"/>
              <a:cs typeface="Calibri" pitchFamily="34" charset="0"/>
            </a:endParaRPr>
          </a:p>
          <a:p>
            <a:pPr marL="914400" lvl="1" indent="-457200">
              <a:buFont typeface="Wingdings" pitchFamily="2" charset="2"/>
              <a:buChar char="Ø"/>
            </a:pPr>
            <a:r>
              <a:rPr lang="es-ES" sz="2000" dirty="0" smtClean="0">
                <a:latin typeface="Calibri" pitchFamily="34" charset="0"/>
                <a:cs typeface="Calibri" pitchFamily="34" charset="0"/>
              </a:rPr>
              <a:t>crear la imagen bajo otro sistema (</a:t>
            </a:r>
            <a:r>
              <a:rPr lang="es-ES" sz="2000" dirty="0" err="1" smtClean="0">
                <a:latin typeface="Calibri" pitchFamily="34" charset="0"/>
                <a:cs typeface="Calibri" pitchFamily="34" charset="0"/>
              </a:rPr>
              <a:t>linux</a:t>
            </a:r>
            <a:r>
              <a:rPr lang="es-ES" sz="2000" dirty="0" smtClean="0">
                <a:latin typeface="Calibri" pitchFamily="34" charset="0"/>
                <a:cs typeface="Calibri" pitchFamily="34" charset="0"/>
              </a:rPr>
              <a:t>, otra versión de Windows, MS-DOS).</a:t>
            </a:r>
          </a:p>
          <a:p>
            <a:pPr marL="914400" lvl="1" indent="-457200">
              <a:buFont typeface="Wingdings" pitchFamily="2" charset="2"/>
              <a:buChar char="Ø"/>
            </a:pPr>
            <a:r>
              <a:rPr lang="es-ES" sz="2000" dirty="0" smtClean="0">
                <a:latin typeface="Calibri" pitchFamily="34" charset="0"/>
                <a:cs typeface="Calibri" pitchFamily="34" charset="0"/>
              </a:rPr>
              <a:t>"bloquear" el funcionamiento del sistema: impedir que realice otras tareas con el propósito de que los datos del sistema no sean modificados y no puedan ser copiados, </a:t>
            </a:r>
          </a:p>
          <a:p>
            <a:pPr marL="914400" lvl="1" indent="-457200">
              <a:buFont typeface="Wingdings" pitchFamily="2" charset="2"/>
              <a:buChar char="Ø"/>
            </a:pPr>
            <a:r>
              <a:rPr lang="es-ES" sz="2000" dirty="0" smtClean="0">
                <a:latin typeface="Calibri" pitchFamily="34" charset="0"/>
                <a:cs typeface="Calibri" pitchFamily="34" charset="0"/>
              </a:rPr>
              <a:t>o arrancar directamente desde un CD o un juego de disquetes para evitar que el sistema funcione.</a:t>
            </a:r>
            <a:endParaRPr lang="es-E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27584" y="980728"/>
            <a:ext cx="7344816" cy="5016758"/>
          </a:xfrm>
          <a:prstGeom prst="rect">
            <a:avLst/>
          </a:prstGeom>
          <a:noFill/>
        </p:spPr>
        <p:txBody>
          <a:bodyPr wrap="square" rtlCol="0">
            <a:spAutoFit/>
          </a:bodyPr>
          <a:lstStyle/>
          <a:p>
            <a:r>
              <a:rPr lang="es-ES" sz="2000" dirty="0" smtClean="0">
                <a:latin typeface="Calibri" pitchFamily="34" charset="0"/>
                <a:cs typeface="Calibri" pitchFamily="34" charset="0"/>
              </a:rPr>
              <a:t>La mayoría de usuarios de Windows dejan los archivos personales en la carpeta "Mis documentos”, que está en la partición de Windows. </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En el caso de una restauración del sistema habrá que restaurar los archivos personales, si existiera una copia de respaldo. ¿Por qué no moverla a otra partición y así evitar tener que restaurarla?. Esto no excluye la necesidad de hacer una copia de respaldo. </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Así mismo, podemos mover los archivos temporales, los archivos de Internet Temporales. Esto disminuirá la cantidad de archivos a desfragmentar en el disco del sistema. </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La ventaja de mover archivos y directorios que son modificados con frecuencia es que la fragmentación de la partición del sistema será más rápida y la imagen más pequeña.</a:t>
            </a:r>
          </a:p>
          <a:p>
            <a:endParaRPr lang="es-ES" sz="2000" dirty="0" smtClean="0">
              <a:latin typeface="Calibri" pitchFamily="34" charset="0"/>
              <a:cs typeface="Calibri" pitchFamily="34" charset="0"/>
            </a:endParaRPr>
          </a:p>
          <a:p>
            <a:endParaRPr lang="es-E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15616" y="1196752"/>
            <a:ext cx="6984776" cy="3170099"/>
          </a:xfrm>
          <a:prstGeom prst="rect">
            <a:avLst/>
          </a:prstGeom>
          <a:noFill/>
        </p:spPr>
        <p:txBody>
          <a:bodyPr wrap="square" rtlCol="0">
            <a:spAutoFit/>
          </a:bodyPr>
          <a:lstStyle/>
          <a:p>
            <a:r>
              <a:rPr lang="es-ES" sz="2000" dirty="0" smtClean="0">
                <a:latin typeface="Calibri" pitchFamily="34" charset="0"/>
                <a:cs typeface="Calibri" pitchFamily="34" charset="0"/>
              </a:rPr>
              <a:t>Una imagen del sistema (clon) corresponde a una configuración precisa e inmutable. </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Para instalar una imagen en varias configuraciones diferentes, es necesario crear una imagen de base desde un sistema que no tenga drivers (incluso programas, al menos sin los programas dependientes de la configuración). </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Debiendo enseguida adicionar los drivers necesarios según las configuraciones de cada equipo. </a:t>
            </a:r>
            <a:br>
              <a:rPr lang="es-ES" sz="2000" dirty="0" smtClean="0">
                <a:latin typeface="Calibri" pitchFamily="34" charset="0"/>
                <a:cs typeface="Calibri" pitchFamily="34" charset="0"/>
              </a:rPr>
            </a:br>
            <a:endParaRPr lang="es-E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p:txBody>
          <a:bodyPr>
            <a:normAutofit/>
          </a:bodyPr>
          <a:lstStyle/>
          <a:p>
            <a:pPr>
              <a:defRPr/>
            </a:pPr>
            <a:r>
              <a:rPr lang="es-ES" dirty="0" smtClean="0"/>
              <a:t>ADMINISTRACION DE SISTEMAS INFORMATICOS EN RED</a:t>
            </a:r>
            <a:endParaRPr lang="es-ES" kern="10" dirty="0">
              <a:ln w="12700">
                <a:solidFill>
                  <a:srgbClr val="3333CC"/>
                </a:solidFill>
                <a:round/>
                <a:headEnd/>
                <a:tailEnd/>
              </a:ln>
              <a:solidFill>
                <a:schemeClr val="bg1"/>
              </a:solidFill>
              <a:latin typeface="Calibri" pitchFamily="34" charset="0"/>
              <a:ea typeface="+mn-ea"/>
              <a:cs typeface="Calibri" pitchFamily="34" charset="0"/>
            </a:endParaRPr>
          </a:p>
        </p:txBody>
      </p:sp>
      <p:pic>
        <p:nvPicPr>
          <p:cNvPr id="4" name="Picture 2" descr="Logotipo SEI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0256" y="457143"/>
            <a:ext cx="2978661" cy="576064"/>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p:cNvSpPr txBox="1">
            <a:spLocks noChangeArrowheads="1"/>
          </p:cNvSpPr>
          <p:nvPr/>
        </p:nvSpPr>
        <p:spPr bwMode="auto">
          <a:xfrm>
            <a:off x="2509267" y="4042569"/>
            <a:ext cx="5040313" cy="1015663"/>
          </a:xfrm>
          <a:prstGeom prst="rect">
            <a:avLst/>
          </a:prstGeom>
          <a:noFill/>
          <a:ln w="9525">
            <a:noFill/>
            <a:miter lim="800000"/>
            <a:headEnd/>
            <a:tailEnd/>
          </a:ln>
          <a:effectLst/>
        </p:spPr>
        <p:txBody>
          <a:bodyPr>
            <a:spAutoFit/>
          </a:bodyPr>
          <a:lstStyle/>
          <a:p>
            <a:pPr>
              <a:spcBef>
                <a:spcPct val="50000"/>
              </a:spcBef>
              <a:defRPr/>
            </a:pPr>
            <a:r>
              <a:rPr lang="es-ES" sz="2400" b="1" dirty="0">
                <a:solidFill>
                  <a:srgbClr val="0070C0"/>
                </a:solidFill>
                <a:effectLst>
                  <a:outerShdw blurRad="38100" dist="38100" dir="2700000" algn="tl">
                    <a:srgbClr val="C0C0C0"/>
                  </a:outerShdw>
                </a:effectLst>
                <a:latin typeface="Calibri" pitchFamily="34" charset="0"/>
                <a:cs typeface="Calibri" pitchFamily="34" charset="0"/>
              </a:rPr>
              <a:t>PROFESOR:</a:t>
            </a:r>
          </a:p>
          <a:p>
            <a:pPr>
              <a:spcBef>
                <a:spcPct val="50000"/>
              </a:spcBef>
              <a:defRPr/>
            </a:pPr>
            <a:r>
              <a:rPr lang="es-ES" sz="2400" b="1" dirty="0">
                <a:solidFill>
                  <a:srgbClr val="0070C0"/>
                </a:solidFill>
                <a:effectLst>
                  <a:outerShdw blurRad="38100" dist="38100" dir="2700000" algn="tl">
                    <a:srgbClr val="C0C0C0"/>
                  </a:outerShdw>
                </a:effectLst>
                <a:latin typeface="Calibri" pitchFamily="34" charset="0"/>
                <a:cs typeface="Calibri" pitchFamily="34" charset="0"/>
              </a:rPr>
              <a:t>Juan Manuel Rodríguez</a:t>
            </a:r>
          </a:p>
        </p:txBody>
      </p:sp>
      <p:pic>
        <p:nvPicPr>
          <p:cNvPr id="7" name="Picture 6" descr="Profesor1"/>
          <p:cNvPicPr>
            <a:picLocks noChangeAspect="1" noChangeArrowheads="1" noCrop="1"/>
          </p:cNvPicPr>
          <p:nvPr/>
        </p:nvPicPr>
        <p:blipFill>
          <a:blip r:embed="rId3" cstate="print"/>
          <a:srcRect/>
          <a:stretch>
            <a:fillRect/>
          </a:stretch>
        </p:blipFill>
        <p:spPr bwMode="auto">
          <a:xfrm>
            <a:off x="323528" y="3573463"/>
            <a:ext cx="1943100" cy="1943100"/>
          </a:xfrm>
          <a:prstGeom prst="rect">
            <a:avLst/>
          </a:prstGeom>
          <a:noFill/>
          <a:ln w="9525">
            <a:noFill/>
            <a:miter lim="800000"/>
            <a:headEnd/>
            <a:tailEnd/>
          </a:ln>
        </p:spPr>
      </p:pic>
      <p:sp>
        <p:nvSpPr>
          <p:cNvPr id="8" name="7 CuadroTexto"/>
          <p:cNvSpPr txBox="1"/>
          <p:nvPr/>
        </p:nvSpPr>
        <p:spPr>
          <a:xfrm>
            <a:off x="2627784" y="5516563"/>
            <a:ext cx="3600400" cy="46166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defRPr/>
            </a:pPr>
            <a:r>
              <a:rPr lang="es-ES" sz="2400" b="1" dirty="0">
                <a:solidFill>
                  <a:srgbClr val="002060"/>
                </a:solidFill>
              </a:rPr>
              <a:t>juanma@centroseim.com</a:t>
            </a:r>
          </a:p>
        </p:txBody>
      </p:sp>
      <p:cxnSp>
        <p:nvCxnSpPr>
          <p:cNvPr id="10" name="9 Conector recto"/>
          <p:cNvCxnSpPr/>
          <p:nvPr/>
        </p:nvCxnSpPr>
        <p:spPr>
          <a:xfrm>
            <a:off x="2509267" y="5229200"/>
            <a:ext cx="6527229" cy="720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804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15616" y="1916832"/>
            <a:ext cx="6480720" cy="2862322"/>
          </a:xfrm>
          <a:prstGeom prst="rect">
            <a:avLst/>
          </a:prstGeom>
          <a:noFill/>
        </p:spPr>
        <p:txBody>
          <a:bodyPr wrap="square" rtlCol="0">
            <a:spAutoFit/>
          </a:bodyPr>
          <a:lstStyle/>
          <a:p>
            <a:r>
              <a:rPr lang="es-ES" sz="2000" dirty="0" smtClean="0">
                <a:latin typeface="Calibri" pitchFamily="34" charset="0"/>
                <a:cs typeface="Calibri" pitchFamily="34" charset="0"/>
              </a:rPr>
              <a:t>En el equipo de REFERENCIA</a:t>
            </a:r>
          </a:p>
          <a:p>
            <a:endParaRPr lang="es-ES" sz="2000" dirty="0" smtClean="0">
              <a:latin typeface="Calibri" pitchFamily="34" charset="0"/>
              <a:cs typeface="Calibri" pitchFamily="34" charset="0"/>
            </a:endParaRPr>
          </a:p>
          <a:p>
            <a:pPr marL="971550" lvl="1" indent="-514350">
              <a:spcAft>
                <a:spcPts val="1200"/>
              </a:spcAft>
              <a:buFont typeface="+mj-lt"/>
              <a:buAutoNum type="arabicPeriod"/>
            </a:pPr>
            <a:r>
              <a:rPr lang="es-ES" sz="2000" dirty="0" smtClean="0">
                <a:latin typeface="Calibri" pitchFamily="34" charset="0"/>
                <a:cs typeface="Calibri" pitchFamily="34" charset="0"/>
              </a:rPr>
              <a:t>Instalar el Sistema Operativo</a:t>
            </a:r>
          </a:p>
          <a:p>
            <a:pPr marL="971550" lvl="1" indent="-514350">
              <a:spcAft>
                <a:spcPts val="1200"/>
              </a:spcAft>
              <a:buFont typeface="+mj-lt"/>
              <a:buAutoNum type="arabicPeriod"/>
            </a:pPr>
            <a:r>
              <a:rPr lang="es-ES" sz="2000" dirty="0" smtClean="0">
                <a:latin typeface="Calibri" pitchFamily="34" charset="0"/>
                <a:cs typeface="Calibri" pitchFamily="34" charset="0"/>
              </a:rPr>
              <a:t>Instalar las Actualizaciones necesarias</a:t>
            </a:r>
          </a:p>
          <a:p>
            <a:pPr marL="971550" lvl="1" indent="-514350">
              <a:spcAft>
                <a:spcPts val="1200"/>
              </a:spcAft>
              <a:buFont typeface="+mj-lt"/>
              <a:buAutoNum type="arabicPeriod"/>
            </a:pPr>
            <a:r>
              <a:rPr lang="es-ES" sz="2000" dirty="0" smtClean="0">
                <a:latin typeface="Calibri" pitchFamily="34" charset="0"/>
                <a:cs typeface="Calibri" pitchFamily="34" charset="0"/>
              </a:rPr>
              <a:t>Instalar un Antivirus</a:t>
            </a:r>
          </a:p>
          <a:p>
            <a:pPr marL="971550" lvl="1" indent="-514350">
              <a:spcAft>
                <a:spcPts val="1200"/>
              </a:spcAft>
              <a:buFont typeface="+mj-lt"/>
              <a:buAutoNum type="arabicPeriod"/>
            </a:pPr>
            <a:r>
              <a:rPr lang="es-ES" sz="2000" dirty="0" smtClean="0">
                <a:latin typeface="Calibri" pitchFamily="34" charset="0"/>
                <a:cs typeface="Calibri" pitchFamily="34" charset="0"/>
              </a:rPr>
              <a:t>Instalar las Aplicaciones a utilizar</a:t>
            </a:r>
          </a:p>
          <a:p>
            <a:endParaRPr lang="es-ES" sz="2000" dirty="0">
              <a:latin typeface="Calibri" pitchFamily="34" charset="0"/>
              <a:cs typeface="Calibri" pitchFamily="34" charset="0"/>
            </a:endParaRPr>
          </a:p>
        </p:txBody>
      </p:sp>
      <p:graphicFrame>
        <p:nvGraphicFramePr>
          <p:cNvPr id="7" name="6 Tabla"/>
          <p:cNvGraphicFramePr>
            <a:graphicFrameLocks noGrp="1"/>
          </p:cNvGraphicFramePr>
          <p:nvPr>
            <p:extLst>
              <p:ext uri="{D42A27DB-BD31-4B8C-83A1-F6EECF244321}">
                <p14:modId xmlns:p14="http://schemas.microsoft.com/office/powerpoint/2010/main" val="3092741467"/>
              </p:ext>
            </p:extLst>
          </p:nvPr>
        </p:nvGraphicFramePr>
        <p:xfrm>
          <a:off x="313903" y="174625"/>
          <a:ext cx="8576607" cy="741680"/>
        </p:xfrm>
        <a:graphic>
          <a:graphicData uri="http://schemas.openxmlformats.org/drawingml/2006/table">
            <a:tbl>
              <a:tblPr firstRow="1" bandRow="1">
                <a:tableStyleId>{5C22544A-7EE6-4342-B048-85BDC9FD1C3A}</a:tableStyleId>
              </a:tblPr>
              <a:tblGrid>
                <a:gridCol w="468472"/>
                <a:gridCol w="468472"/>
                <a:gridCol w="644683"/>
                <a:gridCol w="6994980"/>
              </a:tblGrid>
              <a:tr h="370840">
                <a:tc gridSpan="2">
                  <a:txBody>
                    <a:bodyPr/>
                    <a:lstStyle/>
                    <a:p>
                      <a:r>
                        <a:rPr kumimoji="0" lang="es-ES" sz="1800" b="1" kern="1200" dirty="0" smtClean="0">
                          <a:solidFill>
                            <a:schemeClr val="bg1"/>
                          </a:solidFill>
                          <a:effectLst/>
                          <a:latin typeface="Calibri" pitchFamily="34" charset="0"/>
                          <a:ea typeface="+mn-ea"/>
                          <a:cs typeface="Calibri" pitchFamily="34" charset="0"/>
                        </a:rPr>
                        <a:t>UD06</a:t>
                      </a:r>
                    </a:p>
                  </a:txBody>
                  <a:tcPr>
                    <a:cell3D prstMaterial="dkEdge">
                      <a:bevel/>
                      <a:lightRig rig="flood" dir="t"/>
                    </a:cell3D>
                  </a:tcPr>
                </a:tc>
                <a:tc hMerge="1">
                  <a:txBody>
                    <a:bodyPr/>
                    <a:lstStyle/>
                    <a:p>
                      <a:endParaRPr lang="es-ES"/>
                    </a:p>
                  </a:txBody>
                  <a:tcPr/>
                </a:tc>
                <a:tc gridSpan="2">
                  <a:txBody>
                    <a:bodyPr/>
                    <a:lstStyle/>
                    <a:p>
                      <a:r>
                        <a:rPr lang="es-ES" sz="1800" b="1" dirty="0" smtClean="0">
                          <a:solidFill>
                            <a:schemeClr val="bg1"/>
                          </a:solidFill>
                          <a:effectLst>
                            <a:outerShdw blurRad="38100" dist="38100" dir="2700000" algn="tl">
                              <a:srgbClr val="000000">
                                <a:alpha val="43137"/>
                              </a:srgbClr>
                            </a:outerShdw>
                          </a:effectLst>
                        </a:rPr>
                        <a:t>CLONACION DE UN SISTEMA INFORMATICO</a:t>
                      </a:r>
                      <a:endParaRPr lang="es-ES" dirty="0">
                        <a:solidFill>
                          <a:schemeClr val="bg1"/>
                        </a:solidFill>
                        <a:effectLst/>
                      </a:endParaRPr>
                    </a:p>
                  </a:txBody>
                  <a:tcPr>
                    <a:cell3D prstMaterial="dkEdge">
                      <a:bevel/>
                      <a:lightRig rig="flood" dir="t"/>
                    </a:cell3D>
                  </a:tcPr>
                </a:tc>
                <a:tc hMerge="1">
                  <a:txBody>
                    <a:bodyPr/>
                    <a:lstStyle/>
                    <a:p>
                      <a:endParaRPr lang="es-ES" dirty="0"/>
                    </a:p>
                  </a:txBody>
                  <a:tcPr/>
                </a:tc>
              </a:tr>
              <a:tr h="370840">
                <a:tc>
                  <a:txBody>
                    <a:bodyPr/>
                    <a:lstStyle/>
                    <a:p>
                      <a:endParaRPr lang="es-ES" dirty="0">
                        <a:effectLst/>
                      </a:endParaRPr>
                    </a:p>
                  </a:txBody>
                  <a:tcPr>
                    <a:cell3D prstMaterial="dkEdge">
                      <a:bevel/>
                      <a:lightRig rig="flood" dir="t"/>
                    </a:cell3D>
                    <a:no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800" b="1" kern="1200" dirty="0" smtClean="0">
                          <a:solidFill>
                            <a:srgbClr val="002060"/>
                          </a:solidFill>
                          <a:effectLst/>
                          <a:latin typeface="Calibri" pitchFamily="34" charset="0"/>
                          <a:ea typeface="+mn-ea"/>
                          <a:cs typeface="Calibri" pitchFamily="34" charset="0"/>
                        </a:rPr>
                        <a:t>UD06.3</a:t>
                      </a:r>
                    </a:p>
                  </a:txBody>
                  <a:tcPr>
                    <a:cell3D prstMaterial="dkEdge">
                      <a:bevel/>
                      <a:lightRig rig="flood" dir="t"/>
                    </a:cell3D>
                  </a:tcPr>
                </a:tc>
                <a:tc hMerge="1">
                  <a:txBody>
                    <a:bodyPr/>
                    <a:lstStyle/>
                    <a:p>
                      <a:endParaRPr kumimoji="0" lang="es-ES" sz="1800" b="1" kern="1200" dirty="0" smtClean="0">
                        <a:solidFill>
                          <a:srgbClr val="002060"/>
                        </a:solidFill>
                        <a:effectLst/>
                        <a:latin typeface="Calibri" pitchFamily="34" charset="0"/>
                        <a:ea typeface="+mn-ea"/>
                        <a:cs typeface="Calibri" pitchFamily="34" charset="0"/>
                      </a:endParaRPr>
                    </a:p>
                  </a:txBody>
                  <a:tcPr>
                    <a:cell3D prstMaterial="dkEdge">
                      <a:bevel/>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800" b="1" kern="1200" dirty="0" smtClean="0">
                          <a:solidFill>
                            <a:srgbClr val="002060"/>
                          </a:solidFill>
                          <a:effectLst>
                            <a:outerShdw blurRad="38100" dist="38100" dir="2700000" algn="tl">
                              <a:srgbClr val="000000">
                                <a:alpha val="43137"/>
                              </a:srgbClr>
                            </a:outerShdw>
                          </a:effectLst>
                          <a:latin typeface="+mn-lt"/>
                          <a:ea typeface="+mn-ea"/>
                          <a:cs typeface="+mn-cs"/>
                        </a:rPr>
                        <a:t>CLONAR CON GHOST UN SISTEMA CON WIN-7</a:t>
                      </a:r>
                    </a:p>
                  </a:txBody>
                  <a:tcPr>
                    <a:cell3D prstMaterial="dkEdge">
                      <a:bevel/>
                      <a:lightRig rig="flood" dir="t"/>
                    </a:cell3D>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043608" y="1124744"/>
            <a:ext cx="6811120" cy="3323987"/>
          </a:xfrm>
          <a:prstGeom prst="rect">
            <a:avLst/>
          </a:prstGeom>
          <a:noFill/>
        </p:spPr>
        <p:txBody>
          <a:bodyPr wrap="square" rtlCol="0">
            <a:spAutoFit/>
          </a:bodyPr>
          <a:lstStyle/>
          <a:p>
            <a:pPr fontAlgn="t"/>
            <a:r>
              <a:rPr lang="es-ES" sz="2000" b="1" u="sng" dirty="0" smtClean="0">
                <a:latin typeface="Calibri" pitchFamily="34" charset="0"/>
                <a:cs typeface="Calibri" pitchFamily="34" charset="0"/>
              </a:rPr>
              <a:t>Generalizar la imagen:</a:t>
            </a:r>
          </a:p>
          <a:p>
            <a:pPr fontAlgn="t"/>
            <a:endParaRPr lang="es-ES" sz="2000" b="1" dirty="0" smtClean="0">
              <a:latin typeface="Calibri" pitchFamily="34" charset="0"/>
              <a:cs typeface="Calibri" pitchFamily="34" charset="0"/>
            </a:endParaRPr>
          </a:p>
          <a:p>
            <a:pPr fontAlgn="t"/>
            <a:r>
              <a:rPr lang="es-ES" sz="2000" dirty="0" smtClean="0">
                <a:latin typeface="Calibri" pitchFamily="34" charset="0"/>
                <a:cs typeface="Calibri" pitchFamily="34" charset="0"/>
              </a:rPr>
              <a:t>En este paso, se generaliza la imagen y se prepara para su inicio en Bienvenida de Windows después de haberla instalado en cada equipo. </a:t>
            </a:r>
          </a:p>
          <a:p>
            <a:pPr fontAlgn="t"/>
            <a:endParaRPr lang="es-ES" sz="1000" dirty="0" smtClean="0">
              <a:latin typeface="Calibri" pitchFamily="34" charset="0"/>
              <a:cs typeface="Calibri" pitchFamily="34" charset="0"/>
            </a:endParaRPr>
          </a:p>
          <a:p>
            <a:pPr fontAlgn="t"/>
            <a:r>
              <a:rPr lang="es-ES" sz="2000" dirty="0" smtClean="0">
                <a:latin typeface="Calibri" pitchFamily="34" charset="0"/>
                <a:cs typeface="Calibri" pitchFamily="34" charset="0"/>
              </a:rPr>
              <a:t>Al generalizar la imagen, se elimina de ella la información que depende de hardware, se restablece el temporizador de activación y se limpia Windows 7 para que se pueda duplicar la imagen en otros equipos.</a:t>
            </a:r>
          </a:p>
          <a:p>
            <a:endParaRPr lang="es-E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555776" y="2996952"/>
            <a:ext cx="2880320" cy="707886"/>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s-ES" sz="2000" b="1" dirty="0"/>
              <a:t>Ver PDF </a:t>
            </a:r>
          </a:p>
          <a:p>
            <a:pPr algn="ctr">
              <a:defRPr/>
            </a:pPr>
            <a:r>
              <a:rPr lang="es-ES" sz="2000" b="1" dirty="0" smtClean="0"/>
              <a:t>MOD371_UD06-3</a:t>
            </a:r>
            <a:endParaRPr lang="es-ES" sz="2000" b="1" dirty="0"/>
          </a:p>
        </p:txBody>
      </p:sp>
      <p:sp>
        <p:nvSpPr>
          <p:cNvPr id="6" name="5 Llamada de nube"/>
          <p:cNvSpPr/>
          <p:nvPr/>
        </p:nvSpPr>
        <p:spPr>
          <a:xfrm>
            <a:off x="3131840" y="692696"/>
            <a:ext cx="3672408" cy="2016224"/>
          </a:xfrm>
          <a:prstGeom prst="cloudCallout">
            <a:avLst/>
          </a:prstGeom>
          <a:solidFill>
            <a:srgbClr val="97E4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CuadroTexto"/>
          <p:cNvSpPr txBox="1"/>
          <p:nvPr/>
        </p:nvSpPr>
        <p:spPr>
          <a:xfrm>
            <a:off x="3635896" y="1268760"/>
            <a:ext cx="2592288" cy="1200329"/>
          </a:xfrm>
          <a:prstGeom prst="rect">
            <a:avLst/>
          </a:prstGeom>
          <a:noFill/>
        </p:spPr>
        <p:txBody>
          <a:bodyPr wrap="square" rtlCol="0">
            <a:spAutoFit/>
          </a:bodyPr>
          <a:lstStyle/>
          <a:p>
            <a:pPr algn="ctr"/>
            <a:r>
              <a:rPr lang="es-ES" sz="2400" b="1" dirty="0" smtClean="0">
                <a:latin typeface="Calibri" pitchFamily="34" charset="0"/>
                <a:cs typeface="Calibri" pitchFamily="34" charset="0"/>
              </a:rPr>
              <a:t>VER PROCESO DE CLONACIÓN CON GHOST</a:t>
            </a:r>
            <a:endParaRPr lang="es-ES" sz="24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4" name="Picture 4" descr="http://cdn.softsailor.com/wp-content/uploads/2010/09/Clonezilla_live_CD_Cover-0001-500x500.png"/>
          <p:cNvPicPr>
            <a:picLocks noChangeAspect="1" noChangeArrowheads="1"/>
          </p:cNvPicPr>
          <p:nvPr/>
        </p:nvPicPr>
        <p:blipFill>
          <a:blip r:embed="rId2" cstate="print"/>
          <a:srcRect/>
          <a:stretch>
            <a:fillRect/>
          </a:stretch>
        </p:blipFill>
        <p:spPr bwMode="auto">
          <a:xfrm>
            <a:off x="2339752" y="1772816"/>
            <a:ext cx="3600400" cy="3600400"/>
          </a:xfrm>
          <a:prstGeom prst="rect">
            <a:avLst/>
          </a:prstGeom>
          <a:scene3d>
            <a:camera prst="orthographicFront"/>
            <a:lightRig rig="threePt" dir="t"/>
          </a:scene3d>
          <a:sp3d>
            <a:bevelT w="101600" prst="riblet"/>
          </a:sp3d>
        </p:spPr>
        <p:style>
          <a:lnRef idx="1">
            <a:schemeClr val="accent5"/>
          </a:lnRef>
          <a:fillRef idx="3">
            <a:schemeClr val="accent5"/>
          </a:fillRef>
          <a:effectRef idx="2">
            <a:schemeClr val="accent5"/>
          </a:effectRef>
          <a:fontRef idx="minor">
            <a:schemeClr val="lt1"/>
          </a:fontRef>
        </p:style>
      </p:pic>
      <p:graphicFrame>
        <p:nvGraphicFramePr>
          <p:cNvPr id="6" name="5 Tabla"/>
          <p:cNvGraphicFramePr>
            <a:graphicFrameLocks noGrp="1"/>
          </p:cNvGraphicFramePr>
          <p:nvPr>
            <p:extLst>
              <p:ext uri="{D42A27DB-BD31-4B8C-83A1-F6EECF244321}">
                <p14:modId xmlns:p14="http://schemas.microsoft.com/office/powerpoint/2010/main" val="1779921480"/>
              </p:ext>
            </p:extLst>
          </p:nvPr>
        </p:nvGraphicFramePr>
        <p:xfrm>
          <a:off x="313903" y="174625"/>
          <a:ext cx="8576607" cy="741680"/>
        </p:xfrm>
        <a:graphic>
          <a:graphicData uri="http://schemas.openxmlformats.org/drawingml/2006/table">
            <a:tbl>
              <a:tblPr firstRow="1" bandRow="1">
                <a:tableStyleId>{5C22544A-7EE6-4342-B048-85BDC9FD1C3A}</a:tableStyleId>
              </a:tblPr>
              <a:tblGrid>
                <a:gridCol w="468472"/>
                <a:gridCol w="468472"/>
                <a:gridCol w="644683"/>
                <a:gridCol w="6994980"/>
              </a:tblGrid>
              <a:tr h="370840">
                <a:tc gridSpan="2">
                  <a:txBody>
                    <a:bodyPr/>
                    <a:lstStyle/>
                    <a:p>
                      <a:r>
                        <a:rPr kumimoji="0" lang="es-ES" sz="1800" b="1" kern="1200" dirty="0" smtClean="0">
                          <a:solidFill>
                            <a:schemeClr val="bg1"/>
                          </a:solidFill>
                          <a:effectLst/>
                          <a:latin typeface="Calibri" pitchFamily="34" charset="0"/>
                          <a:ea typeface="+mn-ea"/>
                          <a:cs typeface="Calibri" pitchFamily="34" charset="0"/>
                        </a:rPr>
                        <a:t>UD06</a:t>
                      </a:r>
                    </a:p>
                  </a:txBody>
                  <a:tcPr>
                    <a:cell3D prstMaterial="dkEdge">
                      <a:bevel/>
                      <a:lightRig rig="flood" dir="t"/>
                    </a:cell3D>
                  </a:tcPr>
                </a:tc>
                <a:tc hMerge="1">
                  <a:txBody>
                    <a:bodyPr/>
                    <a:lstStyle/>
                    <a:p>
                      <a:endParaRPr lang="es-ES"/>
                    </a:p>
                  </a:txBody>
                  <a:tcPr/>
                </a:tc>
                <a:tc gridSpan="2">
                  <a:txBody>
                    <a:bodyPr/>
                    <a:lstStyle/>
                    <a:p>
                      <a:r>
                        <a:rPr lang="es-ES" sz="1800" b="1" dirty="0" smtClean="0">
                          <a:solidFill>
                            <a:schemeClr val="bg1"/>
                          </a:solidFill>
                          <a:effectLst>
                            <a:outerShdw blurRad="38100" dist="38100" dir="2700000" algn="tl">
                              <a:srgbClr val="000000">
                                <a:alpha val="43137"/>
                              </a:srgbClr>
                            </a:outerShdw>
                          </a:effectLst>
                        </a:rPr>
                        <a:t>CLONACION DE UN SISTEMA INFORMATICO</a:t>
                      </a:r>
                      <a:endParaRPr lang="es-ES" dirty="0">
                        <a:solidFill>
                          <a:schemeClr val="bg1"/>
                        </a:solidFill>
                        <a:effectLst/>
                      </a:endParaRPr>
                    </a:p>
                  </a:txBody>
                  <a:tcPr>
                    <a:cell3D prstMaterial="dkEdge">
                      <a:bevel/>
                      <a:lightRig rig="flood" dir="t"/>
                    </a:cell3D>
                  </a:tcPr>
                </a:tc>
                <a:tc hMerge="1">
                  <a:txBody>
                    <a:bodyPr/>
                    <a:lstStyle/>
                    <a:p>
                      <a:endParaRPr lang="es-ES" dirty="0"/>
                    </a:p>
                  </a:txBody>
                  <a:tcPr/>
                </a:tc>
              </a:tr>
              <a:tr h="370840">
                <a:tc>
                  <a:txBody>
                    <a:bodyPr/>
                    <a:lstStyle/>
                    <a:p>
                      <a:endParaRPr lang="es-ES" dirty="0">
                        <a:effectLst/>
                      </a:endParaRPr>
                    </a:p>
                  </a:txBody>
                  <a:tcPr>
                    <a:cell3D prstMaterial="dkEdge">
                      <a:bevel/>
                      <a:lightRig rig="flood" dir="t"/>
                    </a:cell3D>
                    <a:no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800" b="1" kern="1200" dirty="0" smtClean="0">
                          <a:solidFill>
                            <a:srgbClr val="002060"/>
                          </a:solidFill>
                          <a:effectLst/>
                          <a:latin typeface="Calibri" pitchFamily="34" charset="0"/>
                          <a:ea typeface="+mn-ea"/>
                          <a:cs typeface="Calibri" pitchFamily="34" charset="0"/>
                        </a:rPr>
                        <a:t>UD06.5</a:t>
                      </a:r>
                    </a:p>
                  </a:txBody>
                  <a:tcPr>
                    <a:cell3D prstMaterial="dkEdge">
                      <a:bevel/>
                      <a:lightRig rig="flood" dir="t"/>
                    </a:cell3D>
                  </a:tcPr>
                </a:tc>
                <a:tc hMerge="1">
                  <a:txBody>
                    <a:bodyPr/>
                    <a:lstStyle/>
                    <a:p>
                      <a:endParaRPr kumimoji="0" lang="es-ES" sz="1800" b="1" kern="1200" dirty="0" smtClean="0">
                        <a:solidFill>
                          <a:srgbClr val="002060"/>
                        </a:solidFill>
                        <a:effectLst/>
                        <a:latin typeface="Calibri" pitchFamily="34" charset="0"/>
                        <a:ea typeface="+mn-ea"/>
                        <a:cs typeface="Calibri" pitchFamily="34" charset="0"/>
                      </a:endParaRPr>
                    </a:p>
                  </a:txBody>
                  <a:tcPr>
                    <a:cell3D prstMaterial="dkEdge">
                      <a:bevel/>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800" b="1" kern="1200" dirty="0" smtClean="0">
                          <a:solidFill>
                            <a:srgbClr val="002060"/>
                          </a:solidFill>
                          <a:effectLst>
                            <a:outerShdw blurRad="38100" dist="38100" dir="2700000" algn="tl">
                              <a:srgbClr val="000000">
                                <a:alpha val="43137"/>
                              </a:srgbClr>
                            </a:outerShdw>
                          </a:effectLst>
                          <a:latin typeface="+mn-lt"/>
                          <a:ea typeface="+mn-ea"/>
                          <a:cs typeface="+mn-cs"/>
                        </a:rPr>
                        <a:t>CLONAR EQUIPOS CON CLONEZILA</a:t>
                      </a:r>
                    </a:p>
                  </a:txBody>
                  <a:tcPr>
                    <a:cell3D prstMaterial="dkEdge">
                      <a:bevel/>
                      <a:lightRig rig="flood" dir="t"/>
                    </a:cell3D>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87624" y="620688"/>
            <a:ext cx="6768752" cy="4739759"/>
          </a:xfrm>
          <a:prstGeom prst="rect">
            <a:avLst/>
          </a:prstGeom>
          <a:noFill/>
        </p:spPr>
        <p:txBody>
          <a:bodyPr wrap="square" rtlCol="0">
            <a:spAutoFit/>
          </a:bodyPr>
          <a:lstStyle/>
          <a:p>
            <a:r>
              <a:rPr lang="es-ES" dirty="0" err="1" smtClean="0">
                <a:latin typeface="Calibri" pitchFamily="34" charset="0"/>
                <a:cs typeface="Calibri" pitchFamily="34" charset="0"/>
              </a:rPr>
              <a:t>Clonezilla</a:t>
            </a:r>
            <a:r>
              <a:rPr lang="es-ES" dirty="0" smtClean="0">
                <a:latin typeface="Calibri" pitchFamily="34" charset="0"/>
                <a:cs typeface="Calibri" pitchFamily="34" charset="0"/>
              </a:rPr>
              <a:t> es una herramienta gratuita y muy fácil de usar, que nos permite realizar copias completas de nuestro disco duro. </a:t>
            </a:r>
          </a:p>
          <a:p>
            <a:endParaRPr lang="es-ES" sz="1000" dirty="0" smtClean="0">
              <a:latin typeface="Calibri" pitchFamily="34" charset="0"/>
              <a:cs typeface="Calibri" pitchFamily="34" charset="0"/>
            </a:endParaRPr>
          </a:p>
          <a:p>
            <a:r>
              <a:rPr lang="es-ES" dirty="0" smtClean="0">
                <a:latin typeface="Calibri" pitchFamily="34" charset="0"/>
                <a:cs typeface="Calibri" pitchFamily="34" charset="0"/>
              </a:rPr>
              <a:t>Así es, un “clon” total de toda la información almacenada en nuestro HD, lista para ser utilizada como </a:t>
            </a:r>
            <a:r>
              <a:rPr lang="es-ES" dirty="0" err="1" smtClean="0">
                <a:latin typeface="Calibri" pitchFamily="34" charset="0"/>
                <a:cs typeface="Calibri" pitchFamily="34" charset="0"/>
              </a:rPr>
              <a:t>backup</a:t>
            </a:r>
            <a:r>
              <a:rPr lang="es-ES" dirty="0" smtClean="0">
                <a:latin typeface="Calibri" pitchFamily="34" charset="0"/>
                <a:cs typeface="Calibri" pitchFamily="34" charset="0"/>
              </a:rPr>
              <a:t>. </a:t>
            </a:r>
          </a:p>
          <a:p>
            <a:endParaRPr lang="es-ES" sz="1000" dirty="0" smtClean="0">
              <a:latin typeface="Calibri" pitchFamily="34" charset="0"/>
              <a:cs typeface="Calibri" pitchFamily="34" charset="0"/>
            </a:endParaRPr>
          </a:p>
          <a:p>
            <a:r>
              <a:rPr lang="es-ES" dirty="0" smtClean="0">
                <a:latin typeface="Calibri" pitchFamily="34" charset="0"/>
                <a:cs typeface="Calibri" pitchFamily="34" charset="0"/>
              </a:rPr>
              <a:t>Es, por así decirlo, una versión gratuita del popular </a:t>
            </a:r>
            <a:r>
              <a:rPr lang="es-ES" dirty="0" err="1" smtClean="0">
                <a:latin typeface="Calibri" pitchFamily="34" charset="0"/>
                <a:cs typeface="Calibri" pitchFamily="34" charset="0"/>
              </a:rPr>
              <a:t>Norton</a:t>
            </a:r>
            <a:r>
              <a:rPr lang="es-ES" dirty="0" smtClean="0">
                <a:latin typeface="Calibri" pitchFamily="34" charset="0"/>
                <a:cs typeface="Calibri" pitchFamily="34" charset="0"/>
              </a:rPr>
              <a:t> </a:t>
            </a:r>
            <a:r>
              <a:rPr lang="es-ES" dirty="0" err="1" smtClean="0">
                <a:latin typeface="Calibri" pitchFamily="34" charset="0"/>
                <a:cs typeface="Calibri" pitchFamily="34" charset="0"/>
              </a:rPr>
              <a:t>Ghost</a:t>
            </a:r>
            <a:r>
              <a:rPr lang="es-ES" dirty="0" smtClean="0">
                <a:latin typeface="Calibri" pitchFamily="34" charset="0"/>
                <a:cs typeface="Calibri" pitchFamily="34" charset="0"/>
              </a:rPr>
              <a:t>.</a:t>
            </a:r>
          </a:p>
          <a:p>
            <a:endParaRPr lang="es-ES" dirty="0" smtClean="0">
              <a:latin typeface="Calibri" pitchFamily="34" charset="0"/>
              <a:cs typeface="Calibri" pitchFamily="34" charset="0"/>
            </a:endParaRPr>
          </a:p>
          <a:p>
            <a:r>
              <a:rPr lang="es-ES" b="1" dirty="0" smtClean="0">
                <a:latin typeface="Calibri" pitchFamily="34" charset="0"/>
                <a:cs typeface="Calibri" pitchFamily="34" charset="0"/>
              </a:rPr>
              <a:t>Cómo utilizar </a:t>
            </a:r>
            <a:r>
              <a:rPr lang="es-ES" b="1" dirty="0" err="1" smtClean="0">
                <a:latin typeface="Calibri" pitchFamily="34" charset="0"/>
                <a:cs typeface="Calibri" pitchFamily="34" charset="0"/>
              </a:rPr>
              <a:t>Clonezilla</a:t>
            </a:r>
            <a:r>
              <a:rPr lang="es-ES" b="1" dirty="0" smtClean="0">
                <a:latin typeface="Calibri" pitchFamily="34" charset="0"/>
                <a:cs typeface="Calibri" pitchFamily="34" charset="0"/>
              </a:rPr>
              <a:t>?</a:t>
            </a:r>
          </a:p>
          <a:p>
            <a:r>
              <a:rPr lang="es-ES" dirty="0" smtClean="0">
                <a:latin typeface="Calibri" pitchFamily="34" charset="0"/>
                <a:cs typeface="Calibri" pitchFamily="34" charset="0"/>
              </a:rPr>
              <a:t> </a:t>
            </a:r>
          </a:p>
          <a:p>
            <a:pPr marL="342900" indent="-342900">
              <a:buFont typeface="Wingdings" pitchFamily="2" charset="2"/>
              <a:buChar char="q"/>
            </a:pPr>
            <a:r>
              <a:rPr lang="es-ES" dirty="0" smtClean="0">
                <a:latin typeface="Calibri" pitchFamily="34" charset="0"/>
                <a:cs typeface="Calibri" pitchFamily="34" charset="0"/>
              </a:rPr>
              <a:t>El programa puede ser descargado desde </a:t>
            </a:r>
            <a:r>
              <a:rPr lang="es-ES" dirty="0" smtClean="0">
                <a:latin typeface="Calibri" pitchFamily="34" charset="0"/>
                <a:cs typeface="Calibri" pitchFamily="34" charset="0"/>
                <a:hlinkClick r:id="rId2" tooltip="http://clonezilla.org/download/sourceforge/"/>
              </a:rPr>
              <a:t>http://clonezilla.org/download/sourceforge/</a:t>
            </a:r>
            <a:endParaRPr lang="es-ES" dirty="0" smtClean="0">
              <a:latin typeface="Calibri" pitchFamily="34" charset="0"/>
              <a:cs typeface="Calibri" pitchFamily="34" charset="0"/>
            </a:endParaRPr>
          </a:p>
          <a:p>
            <a:pPr marL="228600" indent="-228600">
              <a:buFont typeface="Wingdings" pitchFamily="2" charset="2"/>
              <a:buChar char="q"/>
            </a:pPr>
            <a:endParaRPr lang="es-ES" sz="1000" dirty="0" smtClean="0">
              <a:latin typeface="Calibri" pitchFamily="34" charset="0"/>
              <a:cs typeface="Calibri" pitchFamily="34" charset="0"/>
            </a:endParaRPr>
          </a:p>
          <a:p>
            <a:pPr marL="342900" indent="-342900">
              <a:buFont typeface="Wingdings" pitchFamily="2" charset="2"/>
              <a:buChar char="q"/>
            </a:pPr>
            <a:r>
              <a:rPr lang="es-ES" dirty="0" smtClean="0">
                <a:latin typeface="Calibri" pitchFamily="34" charset="0"/>
                <a:cs typeface="Calibri" pitchFamily="34" charset="0"/>
              </a:rPr>
              <a:t>Tras descargarlo grabamos en un CD.</a:t>
            </a:r>
          </a:p>
          <a:p>
            <a:pPr marL="228600" indent="-228600">
              <a:buFont typeface="Wingdings" pitchFamily="2" charset="2"/>
              <a:buChar char="q"/>
            </a:pPr>
            <a:endParaRPr lang="es-ES" sz="1000" dirty="0" smtClean="0">
              <a:latin typeface="Calibri" pitchFamily="34" charset="0"/>
              <a:cs typeface="Calibri" pitchFamily="34" charset="0"/>
            </a:endParaRPr>
          </a:p>
          <a:p>
            <a:pPr marL="342900" indent="-342900">
              <a:buFont typeface="Wingdings" pitchFamily="2" charset="2"/>
              <a:buChar char="q"/>
            </a:pPr>
            <a:r>
              <a:rPr lang="es-ES" dirty="0" smtClean="0">
                <a:latin typeface="Calibri" pitchFamily="34" charset="0"/>
                <a:cs typeface="Calibri" pitchFamily="34" charset="0"/>
              </a:rPr>
              <a:t>Debemos tener un disco duro externo (USB) o interno, de igual o mayor tamaño al original, para poder realizar la copia.</a:t>
            </a:r>
          </a:p>
          <a:p>
            <a:pPr marL="228600" indent="-228600">
              <a:buFont typeface="Wingdings" pitchFamily="2" charset="2"/>
              <a:buChar char="q"/>
            </a:pPr>
            <a:endParaRPr lang="es-ES" sz="1000" dirty="0" smtClean="0">
              <a:latin typeface="Calibri" pitchFamily="34" charset="0"/>
              <a:cs typeface="Calibri" pitchFamily="34" charset="0"/>
            </a:endParaRPr>
          </a:p>
          <a:p>
            <a:pPr marL="342900" indent="-342900">
              <a:buFont typeface="Wingdings" pitchFamily="2" charset="2"/>
              <a:buChar char="q"/>
            </a:pPr>
            <a:r>
              <a:rPr lang="es-ES" dirty="0" smtClean="0">
                <a:latin typeface="Calibri" pitchFamily="34" charset="0"/>
                <a:cs typeface="Calibri" pitchFamily="34" charset="0"/>
              </a:rPr>
              <a:t>Hecho esto, reinician la PC (cargando el disco). </a:t>
            </a:r>
            <a:endParaRPr lang="es-E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548680"/>
            <a:ext cx="7632848" cy="646331"/>
          </a:xfrm>
          <a:prstGeom prst="rect">
            <a:avLst/>
          </a:prstGeom>
          <a:noFill/>
        </p:spPr>
        <p:txBody>
          <a:bodyPr wrap="square" rtlCol="0">
            <a:spAutoFit/>
          </a:bodyPr>
          <a:lstStyle/>
          <a:p>
            <a:r>
              <a:rPr lang="es-ES" dirty="0" smtClean="0"/>
              <a:t>La primera pantalla que se verá es para elegir la resolución de nuestro monitor. Simplemente presionen </a:t>
            </a:r>
            <a:r>
              <a:rPr lang="es-ES" dirty="0" err="1" smtClean="0"/>
              <a:t>Enter</a:t>
            </a:r>
            <a:r>
              <a:rPr lang="es-ES" dirty="0" smtClean="0"/>
              <a:t>.</a:t>
            </a:r>
          </a:p>
        </p:txBody>
      </p:sp>
      <p:pic>
        <p:nvPicPr>
          <p:cNvPr id="4" name="Picture 2" descr="Screen shot 2009-09-23 at 2.53.38 AM"/>
          <p:cNvPicPr>
            <a:picLocks noChangeAspect="1" noChangeArrowheads="1"/>
          </p:cNvPicPr>
          <p:nvPr/>
        </p:nvPicPr>
        <p:blipFill>
          <a:blip r:embed="rId2" cstate="print"/>
          <a:srcRect/>
          <a:stretch>
            <a:fillRect/>
          </a:stretch>
        </p:blipFill>
        <p:spPr bwMode="auto">
          <a:xfrm>
            <a:off x="1979712" y="1772816"/>
            <a:ext cx="4464496" cy="3748569"/>
          </a:xfrm>
          <a:prstGeom prst="rect">
            <a:avLst/>
          </a:prstGeom>
          <a:noFill/>
          <a:scene3d>
            <a:camera prst="orthographicFront"/>
            <a:lightRig rig="threePt" dir="t"/>
          </a:scene3d>
          <a:sp3d>
            <a:bevelT w="101600" prst="riblet"/>
          </a:sp3d>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27584" y="620688"/>
            <a:ext cx="7632848" cy="369332"/>
          </a:xfrm>
          <a:prstGeom prst="rect">
            <a:avLst/>
          </a:prstGeom>
          <a:noFill/>
        </p:spPr>
        <p:txBody>
          <a:bodyPr wrap="square" rtlCol="0">
            <a:spAutoFit/>
          </a:bodyPr>
          <a:lstStyle/>
          <a:p>
            <a:r>
              <a:rPr lang="es-ES" dirty="0" smtClean="0"/>
              <a:t>La segunda pantalla nos permitirá elegir el idioma, así que “</a:t>
            </a:r>
            <a:r>
              <a:rPr lang="es-ES" dirty="0" err="1" smtClean="0"/>
              <a:t>Spanish</a:t>
            </a:r>
            <a:r>
              <a:rPr lang="es-ES" dirty="0" smtClean="0"/>
              <a:t>”.</a:t>
            </a:r>
            <a:endParaRPr lang="es-ES" dirty="0"/>
          </a:p>
        </p:txBody>
      </p:sp>
      <p:pic>
        <p:nvPicPr>
          <p:cNvPr id="119810" name="Picture 2" descr="Screen shot 2009-09-23 at 2.55.48 AM"/>
          <p:cNvPicPr>
            <a:picLocks noChangeAspect="1" noChangeArrowheads="1"/>
          </p:cNvPicPr>
          <p:nvPr/>
        </p:nvPicPr>
        <p:blipFill>
          <a:blip r:embed="rId2" cstate="print"/>
          <a:srcRect/>
          <a:stretch>
            <a:fillRect/>
          </a:stretch>
        </p:blipFill>
        <p:spPr bwMode="auto">
          <a:xfrm>
            <a:off x="1619672" y="1556792"/>
            <a:ext cx="5607481" cy="4536504"/>
          </a:xfrm>
          <a:prstGeom prst="rect">
            <a:avLst/>
          </a:prstGeom>
          <a:noFill/>
          <a:scene3d>
            <a:camera prst="orthographicFront"/>
            <a:lightRig rig="threePt" dir="t"/>
          </a:scene3d>
          <a:sp3d>
            <a:bevelT w="101600" prst="riblet"/>
          </a:sp3d>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27584" y="620688"/>
            <a:ext cx="7632848" cy="369332"/>
          </a:xfrm>
          <a:prstGeom prst="rect">
            <a:avLst/>
          </a:prstGeom>
          <a:noFill/>
        </p:spPr>
        <p:txBody>
          <a:bodyPr wrap="square" rtlCol="0">
            <a:spAutoFit/>
          </a:bodyPr>
          <a:lstStyle/>
          <a:p>
            <a:r>
              <a:rPr lang="es-ES" dirty="0" smtClean="0"/>
              <a:t>Ahora, simplemente volvemos a presionar </a:t>
            </a:r>
            <a:r>
              <a:rPr lang="es-ES" dirty="0" err="1" smtClean="0"/>
              <a:t>Enter</a:t>
            </a:r>
            <a:r>
              <a:rPr lang="es-ES" dirty="0" smtClean="0"/>
              <a:t> para empezar </a:t>
            </a:r>
            <a:r>
              <a:rPr lang="es-ES" dirty="0" err="1" smtClean="0"/>
              <a:t>Clonezilla</a:t>
            </a:r>
            <a:endParaRPr lang="es-ES" dirty="0"/>
          </a:p>
        </p:txBody>
      </p:sp>
      <p:pic>
        <p:nvPicPr>
          <p:cNvPr id="121858" name="Picture 2" descr="Screen shot 2009-09-23 at 2.56.20 AM"/>
          <p:cNvPicPr>
            <a:picLocks noChangeAspect="1" noChangeArrowheads="1"/>
          </p:cNvPicPr>
          <p:nvPr/>
        </p:nvPicPr>
        <p:blipFill>
          <a:blip r:embed="rId2" cstate="print"/>
          <a:srcRect/>
          <a:stretch>
            <a:fillRect/>
          </a:stretch>
        </p:blipFill>
        <p:spPr bwMode="auto">
          <a:xfrm>
            <a:off x="1979712" y="1340768"/>
            <a:ext cx="5286375" cy="4276726"/>
          </a:xfrm>
          <a:prstGeom prst="rect">
            <a:avLst/>
          </a:prstGeom>
          <a:noFill/>
          <a:scene3d>
            <a:camera prst="orthographicFront"/>
            <a:lightRig rig="threePt" dir="t"/>
          </a:scene3d>
          <a:sp3d>
            <a:bevelT w="101600" prst="riblet"/>
          </a:sp3d>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475656" y="620688"/>
            <a:ext cx="6480720" cy="646331"/>
          </a:xfrm>
          <a:prstGeom prst="rect">
            <a:avLst/>
          </a:prstGeom>
          <a:noFill/>
        </p:spPr>
        <p:txBody>
          <a:bodyPr wrap="square" rtlCol="0">
            <a:spAutoFit/>
          </a:bodyPr>
          <a:lstStyle/>
          <a:p>
            <a:r>
              <a:rPr lang="es-ES" dirty="0" smtClean="0"/>
              <a:t>Decidiremos si queremos clonar una Partición/Disco a imagen o de Disco/Partición a Disco/Partición </a:t>
            </a:r>
            <a:endParaRPr lang="es-ES" dirty="0"/>
          </a:p>
        </p:txBody>
      </p:sp>
      <p:pic>
        <p:nvPicPr>
          <p:cNvPr id="125954" name="Picture 2" descr="Screen shot 2009-09-23 at 3.02.11 AM"/>
          <p:cNvPicPr>
            <a:picLocks noChangeAspect="1" noChangeArrowheads="1"/>
          </p:cNvPicPr>
          <p:nvPr/>
        </p:nvPicPr>
        <p:blipFill>
          <a:blip r:embed="rId2" cstate="print"/>
          <a:srcRect/>
          <a:stretch>
            <a:fillRect/>
          </a:stretch>
        </p:blipFill>
        <p:spPr bwMode="auto">
          <a:xfrm>
            <a:off x="1691680" y="1412776"/>
            <a:ext cx="5785497" cy="4680520"/>
          </a:xfrm>
          <a:prstGeom prst="rect">
            <a:avLst/>
          </a:prstGeom>
          <a:noFill/>
          <a:scene3d>
            <a:camera prst="orthographicFront"/>
            <a:lightRig rig="threePt" dir="t"/>
          </a:scene3d>
          <a:sp3d>
            <a:bevelT w="101600" prst="riblet"/>
          </a:sp3d>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2" descr="Screen shot 2009-09-23 at 2.56.40 AM"/>
          <p:cNvPicPr>
            <a:picLocks noChangeAspect="1" noChangeArrowheads="1"/>
          </p:cNvPicPr>
          <p:nvPr/>
        </p:nvPicPr>
        <p:blipFill>
          <a:blip r:embed="rId2" cstate="print"/>
          <a:srcRect/>
          <a:stretch>
            <a:fillRect/>
          </a:stretch>
        </p:blipFill>
        <p:spPr bwMode="auto">
          <a:xfrm>
            <a:off x="1835696" y="926334"/>
            <a:ext cx="5976664" cy="4835176"/>
          </a:xfrm>
          <a:prstGeom prst="rect">
            <a:avLst/>
          </a:prstGeom>
          <a:noFill/>
          <a:scene3d>
            <a:camera prst="orthographicFront"/>
            <a:lightRig rig="threePt" dir="t"/>
          </a:scene3d>
          <a:sp3d>
            <a:bevelT w="101600" prst="riblet"/>
          </a:sp3d>
        </p:spPr>
      </p:pic>
      <p:sp>
        <p:nvSpPr>
          <p:cNvPr id="3" name="2 CuadroTexto"/>
          <p:cNvSpPr txBox="1"/>
          <p:nvPr/>
        </p:nvSpPr>
        <p:spPr>
          <a:xfrm>
            <a:off x="1115616" y="764704"/>
            <a:ext cx="6984776" cy="369332"/>
          </a:xfrm>
          <a:prstGeom prst="rect">
            <a:avLst/>
          </a:prstGeom>
          <a:noFill/>
        </p:spPr>
        <p:txBody>
          <a:bodyPr wrap="square" rtlCol="0">
            <a:spAutoFit/>
          </a:bodyPr>
          <a:lstStyle/>
          <a:p>
            <a:r>
              <a:rPr lang="es-ES" dirty="0" smtClean="0"/>
              <a:t>En la siguiente pantalla, basta con dejarlo en “Modo Principiante”.</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p:txBody>
          <a:bodyPr bIns="91440" anchor="ctr" anchorCtr="0">
            <a:normAutofit/>
          </a:bodyPr>
          <a:lstStyle/>
          <a:p>
            <a:r>
              <a:rPr lang="es-ES" dirty="0" smtClean="0"/>
              <a:t>ADMINISTRACION DE SISTEMAS INFORMATICOS EN RED</a:t>
            </a:r>
            <a:endParaRPr lang="es-ES" kern="10" dirty="0">
              <a:ln w="12700">
                <a:solidFill>
                  <a:srgbClr val="3333CC"/>
                </a:solidFill>
                <a:round/>
                <a:headEnd/>
                <a:tailEnd/>
              </a:ln>
              <a:solidFill>
                <a:schemeClr val="bg1"/>
              </a:solidFill>
              <a:latin typeface="Calibri" pitchFamily="34" charset="0"/>
              <a:ea typeface="+mn-ea"/>
              <a:cs typeface="Calibri" pitchFamily="34" charset="0"/>
            </a:endParaRPr>
          </a:p>
        </p:txBody>
      </p:sp>
      <p:pic>
        <p:nvPicPr>
          <p:cNvPr id="4" name="Picture 2" descr="Logotipo SEI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0256" y="457143"/>
            <a:ext cx="2978661" cy="576064"/>
          </a:xfrm>
          <a:prstGeom prst="rect">
            <a:avLst/>
          </a:prstGeom>
          <a:noFill/>
          <a:extLst>
            <a:ext uri="{909E8E84-426E-40DD-AFC4-6F175D3DCCD1}">
              <a14:hiddenFill xmlns:a14="http://schemas.microsoft.com/office/drawing/2010/main">
                <a:solidFill>
                  <a:srgbClr val="FFFFFF"/>
                </a:solidFill>
              </a14:hiddenFill>
            </a:ext>
          </a:extLst>
        </p:spPr>
      </p:pic>
      <p:sp>
        <p:nvSpPr>
          <p:cNvPr id="7" name="4 Pergamino horizontal"/>
          <p:cNvSpPr>
            <a:spLocks noChangeArrowheads="1"/>
          </p:cNvSpPr>
          <p:nvPr/>
        </p:nvSpPr>
        <p:spPr bwMode="auto">
          <a:xfrm>
            <a:off x="3492500" y="5661025"/>
            <a:ext cx="1223963" cy="647700"/>
          </a:xfrm>
          <a:prstGeom prst="horizontalScroll">
            <a:avLst>
              <a:gd name="adj" fmla="val 12500"/>
            </a:avLst>
          </a:prstGeom>
          <a:solidFill>
            <a:schemeClr val="accent1">
              <a:lumMod val="40000"/>
              <a:lumOff val="60000"/>
            </a:schemeClr>
          </a:solidFill>
          <a:ln w="9525" algn="ctr">
            <a:solidFill>
              <a:schemeClr val="tx1"/>
            </a:solidFill>
            <a:miter lim="800000"/>
            <a:headEnd/>
            <a:tailEnd/>
          </a:ln>
        </p:spPr>
        <p:txBody>
          <a:bodyPr wrap="none"/>
          <a:lstStyle/>
          <a:p>
            <a:endParaRPr lang="es-ES" sz="2400"/>
          </a:p>
        </p:txBody>
      </p:sp>
      <p:sp>
        <p:nvSpPr>
          <p:cNvPr id="8" name="7 CuadroTexto"/>
          <p:cNvSpPr txBox="1"/>
          <p:nvPr/>
        </p:nvSpPr>
        <p:spPr>
          <a:xfrm>
            <a:off x="3606800" y="5776913"/>
            <a:ext cx="1049338" cy="460375"/>
          </a:xfrm>
          <a:prstGeom prst="rect">
            <a:avLst/>
          </a:prstGeom>
          <a:noFill/>
        </p:spPr>
        <p:txBody>
          <a:bodyPr>
            <a:spAutoFit/>
          </a:bodyPr>
          <a:lstStyle/>
          <a:p>
            <a:pPr>
              <a:defRPr/>
            </a:pPr>
            <a:r>
              <a:rPr lang="es-ES" sz="2400" b="1" dirty="0" smtClean="0">
                <a:effectLst>
                  <a:outerShdw blurRad="38100" dist="38100" dir="2700000" algn="tl">
                    <a:srgbClr val="000000">
                      <a:alpha val="43137"/>
                    </a:srgbClr>
                  </a:outerShdw>
                </a:effectLst>
              </a:rPr>
              <a:t>UD06</a:t>
            </a:r>
            <a:endParaRPr lang="es-ES" sz="2400" b="1" dirty="0">
              <a:effectLst>
                <a:outerShdw blurRad="38100" dist="38100" dir="2700000" algn="tl">
                  <a:srgbClr val="000000">
                    <a:alpha val="43137"/>
                  </a:srgbClr>
                </a:outerShdw>
              </a:effectLst>
            </a:endParaRPr>
          </a:p>
        </p:txBody>
      </p:sp>
      <p:graphicFrame>
        <p:nvGraphicFramePr>
          <p:cNvPr id="9" name="8 Tabla"/>
          <p:cNvGraphicFramePr>
            <a:graphicFrameLocks noGrp="1"/>
          </p:cNvGraphicFramePr>
          <p:nvPr/>
        </p:nvGraphicFramePr>
        <p:xfrm>
          <a:off x="1259632" y="4437112"/>
          <a:ext cx="6912768" cy="1112520"/>
        </p:xfrm>
        <a:graphic>
          <a:graphicData uri="http://schemas.openxmlformats.org/drawingml/2006/table">
            <a:tbl>
              <a:tblPr firstRow="1" bandRow="1">
                <a:effectLst>
                  <a:innerShdw blurRad="114300">
                    <a:prstClr val="black"/>
                  </a:innerShdw>
                </a:effectLst>
                <a:tableStyleId>{69CF1AB2-1976-4502-BF36-3FF5EA218861}</a:tableStyleId>
              </a:tblPr>
              <a:tblGrid>
                <a:gridCol w="1296144"/>
                <a:gridCol w="5616624"/>
              </a:tblGrid>
              <a:tr h="370840">
                <a:tc gridSpan="2">
                  <a:txBody>
                    <a:bodyPr/>
                    <a:lstStyle/>
                    <a:p>
                      <a:r>
                        <a:rPr lang="es-ES" dirty="0" smtClean="0">
                          <a:latin typeface="Calibri" pitchFamily="34" charset="0"/>
                          <a:cs typeface="Calibri" pitchFamily="34" charset="0"/>
                        </a:rPr>
                        <a:t>Asociado a la unidad de competencia:</a:t>
                      </a:r>
                      <a:endParaRPr lang="es-ES" dirty="0">
                        <a:solidFill>
                          <a:srgbClr val="002060"/>
                        </a:solidFill>
                        <a:latin typeface="Calibri" pitchFamily="34" charset="0"/>
                        <a:cs typeface="Calibri" pitchFamily="34" charset="0"/>
                      </a:endParaRPr>
                    </a:p>
                  </a:txBody>
                  <a:tcPr>
                    <a:lnB w="12700" cap="flat" cmpd="sng" algn="ctr">
                      <a:solidFill>
                        <a:schemeClr val="tx1"/>
                      </a:solidFill>
                      <a:prstDash val="solid"/>
                      <a:round/>
                      <a:headEnd type="none" w="med" len="med"/>
                      <a:tailEnd type="none" w="med" len="med"/>
                    </a:lnB>
                    <a:cell3D prstMaterial="dkEdge">
                      <a:bevel/>
                      <a:lightRig rig="flood" dir="t"/>
                    </a:cell3D>
                    <a:solidFill>
                      <a:schemeClr val="accent6">
                        <a:lumMod val="60000"/>
                        <a:lumOff val="40000"/>
                      </a:schemeClr>
                    </a:solidFill>
                  </a:tcPr>
                </a:tc>
                <a:tc hMerge="1">
                  <a:txBody>
                    <a:bodyPr/>
                    <a:lstStyle/>
                    <a:p>
                      <a:endParaRPr lang="es-ES" dirty="0"/>
                    </a:p>
                  </a:txBody>
                  <a:tcPr/>
                </a:tc>
              </a:tr>
              <a:tr h="370840">
                <a:tc>
                  <a:txBody>
                    <a:bodyPr/>
                    <a:lstStyle/>
                    <a:p>
                      <a:r>
                        <a:rPr lang="es-ES" b="1" dirty="0" smtClean="0">
                          <a:solidFill>
                            <a:srgbClr val="002060"/>
                          </a:solidFill>
                          <a:latin typeface="Calibri" pitchFamily="34" charset="0"/>
                          <a:cs typeface="Calibri" pitchFamily="34" charset="0"/>
                        </a:rPr>
                        <a:t>UC0223_3</a:t>
                      </a:r>
                      <a:endParaRPr lang="es-ES" b="1" dirty="0">
                        <a:solidFill>
                          <a:srgbClr val="00206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s-ES" b="1" dirty="0" smtClean="0">
                          <a:solidFill>
                            <a:srgbClr val="002060"/>
                          </a:solidFill>
                          <a:latin typeface="Calibri" pitchFamily="34" charset="0"/>
                          <a:cs typeface="Calibri" pitchFamily="34" charset="0"/>
                        </a:rPr>
                        <a:t>Configurar y explotar Sistemas Informáticos</a:t>
                      </a:r>
                      <a:endParaRPr lang="es-ES" b="1" dirty="0">
                        <a:solidFill>
                          <a:srgbClr val="00206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370840">
                <a:tc>
                  <a:txBody>
                    <a:bodyPr/>
                    <a:lstStyle/>
                    <a:p>
                      <a:r>
                        <a:rPr lang="es-ES" b="1" dirty="0" smtClean="0">
                          <a:solidFill>
                            <a:srgbClr val="002060"/>
                          </a:solidFill>
                          <a:latin typeface="Calibri" pitchFamily="34" charset="0"/>
                          <a:cs typeface="Calibri" pitchFamily="34" charset="0"/>
                        </a:rPr>
                        <a:t>UC0484_3</a:t>
                      </a:r>
                      <a:endParaRPr lang="es-ES" b="1" dirty="0">
                        <a:solidFill>
                          <a:srgbClr val="00206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s-ES" b="1" dirty="0" smtClean="0">
                          <a:solidFill>
                            <a:srgbClr val="002060"/>
                          </a:solidFill>
                          <a:latin typeface="Calibri" pitchFamily="34" charset="0"/>
                          <a:cs typeface="Calibri" pitchFamily="34" charset="0"/>
                        </a:rPr>
                        <a:t>Administrar los dispositivos Hardware del sistema</a:t>
                      </a:r>
                      <a:endParaRPr lang="es-ES" b="1" dirty="0">
                        <a:solidFill>
                          <a:srgbClr val="00206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bl>
          </a:graphicData>
        </a:graphic>
      </p:graphicFrame>
      <p:sp>
        <p:nvSpPr>
          <p:cNvPr id="10" name="9 CuadroTexto"/>
          <p:cNvSpPr txBox="1"/>
          <p:nvPr/>
        </p:nvSpPr>
        <p:spPr>
          <a:xfrm>
            <a:off x="2483768" y="3356992"/>
            <a:ext cx="3744416" cy="830997"/>
          </a:xfrm>
          <a:prstGeom prst="rect">
            <a:avLst/>
          </a:prstGeom>
          <a:solidFill>
            <a:schemeClr val="accent6">
              <a:lumMod val="60000"/>
              <a:lumOff val="40000"/>
            </a:schemeClr>
          </a:solidFill>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s-ES" sz="2400" b="1" dirty="0">
                <a:solidFill>
                  <a:srgbClr val="002060"/>
                </a:solidFill>
                <a:effectLst>
                  <a:outerShdw blurRad="38100" dist="38100" dir="2700000" algn="tl">
                    <a:srgbClr val="000000">
                      <a:alpha val="43137"/>
                    </a:srgbClr>
                  </a:outerShdw>
                </a:effectLst>
                <a:latin typeface="Calibri" pitchFamily="34" charset="0"/>
                <a:cs typeface="Calibri" pitchFamily="34" charset="0"/>
              </a:rPr>
              <a:t>Módulo profesional  nº </a:t>
            </a:r>
            <a:r>
              <a:rPr lang="es-ES" sz="2400" b="1" dirty="0" smtClean="0">
                <a:solidFill>
                  <a:srgbClr val="002060"/>
                </a:solidFill>
                <a:effectLst>
                  <a:outerShdw blurRad="38100" dist="38100" dir="2700000" algn="tl">
                    <a:srgbClr val="000000">
                      <a:alpha val="43137"/>
                    </a:srgbClr>
                  </a:outerShdw>
                </a:effectLst>
                <a:latin typeface="Calibri" pitchFamily="34" charset="0"/>
                <a:cs typeface="Calibri" pitchFamily="34" charset="0"/>
              </a:rPr>
              <a:t>371</a:t>
            </a:r>
          </a:p>
          <a:p>
            <a:pPr algn="ctr">
              <a:defRPr/>
            </a:pPr>
            <a:r>
              <a:rPr lang="es-ES" sz="2400" b="1" dirty="0" smtClean="0">
                <a:solidFill>
                  <a:srgbClr val="002060"/>
                </a:solidFill>
                <a:effectLst>
                  <a:outerShdw blurRad="38100" dist="38100" dir="2700000" algn="tl">
                    <a:srgbClr val="000000">
                      <a:alpha val="43137"/>
                    </a:srgbClr>
                  </a:outerShdw>
                </a:effectLst>
                <a:latin typeface="Calibri" pitchFamily="34" charset="0"/>
                <a:cs typeface="Calibri" pitchFamily="34" charset="0"/>
              </a:rPr>
              <a:t>Fundamentos del Hardware</a:t>
            </a:r>
            <a:endParaRPr lang="es-ES" sz="2400" b="1" dirty="0">
              <a:solidFill>
                <a:srgbClr val="002060"/>
              </a:solidFill>
              <a:effectLst>
                <a:outerShdw blurRad="38100" dist="38100" dir="2700000" algn="tl">
                  <a:srgbClr val="000000">
                    <a:alpha val="43137"/>
                  </a:srgbClr>
                </a:outerShdw>
              </a:effectLst>
              <a:latin typeface="Calibri" pitchFamily="34" charset="0"/>
              <a:cs typeface="Calibri" pitchFamily="34" charset="0"/>
            </a:endParaRPr>
          </a:p>
        </p:txBody>
      </p:sp>
    </p:spTree>
    <p:extLst>
      <p:ext uri="{BB962C8B-B14F-4D97-AF65-F5344CB8AC3E}">
        <p14:creationId xmlns:p14="http://schemas.microsoft.com/office/powerpoint/2010/main" val="2523672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2" descr="Screen shot 2009-09-23 at 2.57.17 AM"/>
          <p:cNvPicPr>
            <a:picLocks noChangeAspect="1" noChangeArrowheads="1"/>
          </p:cNvPicPr>
          <p:nvPr/>
        </p:nvPicPr>
        <p:blipFill>
          <a:blip r:embed="rId2" cstate="print"/>
          <a:srcRect/>
          <a:stretch>
            <a:fillRect/>
          </a:stretch>
        </p:blipFill>
        <p:spPr bwMode="auto">
          <a:xfrm>
            <a:off x="1763688" y="2060848"/>
            <a:ext cx="5286375" cy="4276726"/>
          </a:xfrm>
          <a:prstGeom prst="rect">
            <a:avLst/>
          </a:prstGeom>
          <a:noFill/>
          <a:scene3d>
            <a:camera prst="orthographicFront"/>
            <a:lightRig rig="threePt" dir="t"/>
          </a:scene3d>
          <a:sp3d>
            <a:bevelT w="101600" prst="riblet"/>
          </a:sp3d>
        </p:spPr>
      </p:pic>
      <p:sp>
        <p:nvSpPr>
          <p:cNvPr id="3" name="2 CuadroTexto"/>
          <p:cNvSpPr txBox="1"/>
          <p:nvPr/>
        </p:nvSpPr>
        <p:spPr>
          <a:xfrm>
            <a:off x="1043608" y="476672"/>
            <a:ext cx="7056784" cy="1754326"/>
          </a:xfrm>
          <a:prstGeom prst="rect">
            <a:avLst/>
          </a:prstGeom>
          <a:noFill/>
        </p:spPr>
        <p:txBody>
          <a:bodyPr wrap="square" rtlCol="0">
            <a:spAutoFit/>
          </a:bodyPr>
          <a:lstStyle/>
          <a:p>
            <a:r>
              <a:rPr lang="es-ES" b="1" dirty="0" smtClean="0"/>
              <a:t>Disco local a disco local clonado –</a:t>
            </a:r>
            <a:r>
              <a:rPr lang="es-ES" dirty="0" smtClean="0"/>
              <a:t> si queremos copiar el disco duro entero </a:t>
            </a:r>
          </a:p>
          <a:p>
            <a:r>
              <a:rPr lang="es-ES" b="1" dirty="0" smtClean="0"/>
              <a:t>Partición local a partición local clonada –</a:t>
            </a:r>
            <a:r>
              <a:rPr lang="es-ES" dirty="0" smtClean="0"/>
              <a:t> si queremos copiar una partición de nuestro disco duro nada más (Por ejemplo, si tenemos C:/, D:/, E:/, </a:t>
            </a:r>
            <a:r>
              <a:rPr lang="es-ES" dirty="0" err="1" smtClean="0"/>
              <a:t>etc</a:t>
            </a:r>
            <a:r>
              <a:rPr lang="es-ES" dirty="0" smtClean="0"/>
              <a:t>, y queremos una copia </a:t>
            </a:r>
            <a:r>
              <a:rPr lang="es-ES" dirty="0" err="1" smtClean="0"/>
              <a:t>sólamente</a:t>
            </a:r>
            <a:r>
              <a:rPr lang="es-ES" dirty="0" smtClean="0"/>
              <a:t> de C:/)</a:t>
            </a:r>
          </a:p>
          <a:p>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Logotipo SEI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0256" y="457143"/>
            <a:ext cx="2978661" cy="576064"/>
          </a:xfrm>
          <a:prstGeom prst="rect">
            <a:avLst/>
          </a:prstGeom>
          <a:noFill/>
          <a:extLst>
            <a:ext uri="{909E8E84-426E-40DD-AFC4-6F175D3DCCD1}">
              <a14:hiddenFill xmlns:a14="http://schemas.microsoft.com/office/drawing/2010/main">
                <a:solidFill>
                  <a:srgbClr val="FFFFFF"/>
                </a:solidFill>
              </a14:hiddenFill>
            </a:ext>
          </a:extLst>
        </p:spPr>
      </p:pic>
      <p:sp>
        <p:nvSpPr>
          <p:cNvPr id="6" name="2 Título"/>
          <p:cNvSpPr>
            <a:spLocks noGrp="1"/>
          </p:cNvSpPr>
          <p:nvPr>
            <p:ph type="ctrTitle"/>
          </p:nvPr>
        </p:nvSpPr>
        <p:spPr>
          <a:xfrm>
            <a:off x="457200" y="1628800"/>
            <a:ext cx="8229600" cy="1347155"/>
          </a:xfrm>
        </p:spPr>
        <p:txBody>
          <a:bodyPr bIns="91440" anchor="ctr" anchorCtr="0">
            <a:noAutofit/>
          </a:bodyPr>
          <a:lstStyle/>
          <a:p>
            <a:r>
              <a:rPr lang="es-ES" sz="3200" dirty="0" smtClean="0"/>
              <a:t>UD02 </a:t>
            </a:r>
            <a:r>
              <a:rPr lang="es-ES" sz="3200" dirty="0"/>
              <a:t>–CLONACION DE UN  SISTEMA INFORMÁTICO</a:t>
            </a:r>
          </a:p>
        </p:txBody>
      </p:sp>
      <p:sp>
        <p:nvSpPr>
          <p:cNvPr id="7" name="Text Box 8"/>
          <p:cNvSpPr txBox="1">
            <a:spLocks noChangeArrowheads="1"/>
          </p:cNvSpPr>
          <p:nvPr/>
        </p:nvSpPr>
        <p:spPr bwMode="auto">
          <a:xfrm>
            <a:off x="827584" y="3284985"/>
            <a:ext cx="7704856" cy="3170099"/>
          </a:xfrm>
          <a:prstGeom prst="rect">
            <a:avLst/>
          </a:prstGeom>
          <a:noFill/>
          <a:ln w="9525">
            <a:noFill/>
            <a:miter lim="800000"/>
            <a:headEnd/>
            <a:tailEnd/>
          </a:ln>
        </p:spPr>
        <p:txBody>
          <a:bodyPr wrap="square">
            <a:spAutoFit/>
          </a:bodyPr>
          <a:lstStyle/>
          <a:p>
            <a:pPr marL="457200" indent="-457200">
              <a:spcAft>
                <a:spcPts val="600"/>
              </a:spcAft>
            </a:pPr>
            <a:r>
              <a:rPr lang="es-ES" sz="2400" b="1" dirty="0">
                <a:latin typeface="Calibri" pitchFamily="34" charset="0"/>
                <a:cs typeface="Calibri" pitchFamily="34" charset="0"/>
              </a:rPr>
              <a:t>Objetivos </a:t>
            </a:r>
            <a:r>
              <a:rPr lang="es-ES" sz="2400" dirty="0" smtClean="0">
                <a:latin typeface="Calibri" pitchFamily="34" charset="0"/>
                <a:cs typeface="Calibri" pitchFamily="34" charset="0"/>
              </a:rPr>
              <a:t>:</a:t>
            </a:r>
            <a:endParaRPr lang="es-ES" sz="2400" dirty="0">
              <a:latin typeface="Calibri" pitchFamily="34" charset="0"/>
              <a:cs typeface="Calibri" pitchFamily="34" charset="0"/>
            </a:endParaRPr>
          </a:p>
          <a:p>
            <a:pPr marL="800100" lvl="1" indent="-342900">
              <a:buFont typeface="Wingdings" pitchFamily="2" charset="2"/>
              <a:buChar char="q"/>
            </a:pPr>
            <a:r>
              <a:rPr lang="es-ES" dirty="0" smtClean="0"/>
              <a:t>Identificar los  soportes  de memoria auxiliar adecuados  para  el almacenaje y restauración de imágenes de software. </a:t>
            </a:r>
          </a:p>
          <a:p>
            <a:pPr marL="800100" lvl="1" indent="-342900">
              <a:buFont typeface="Wingdings" pitchFamily="2" charset="2"/>
              <a:buChar char="q"/>
            </a:pPr>
            <a:r>
              <a:rPr lang="es-ES" dirty="0" smtClean="0"/>
              <a:t>Reconocer la diferencia entre una instalación estándar y una preinstalación o imagen de software. </a:t>
            </a:r>
          </a:p>
          <a:p>
            <a:pPr marL="800100" lvl="1" indent="-342900">
              <a:buFont typeface="Wingdings" pitchFamily="2" charset="2"/>
              <a:buChar char="q"/>
            </a:pPr>
            <a:r>
              <a:rPr lang="es-ES" dirty="0" smtClean="0"/>
              <a:t>Utilizar distintas utilidades y soportes para realizar imágenes. </a:t>
            </a:r>
          </a:p>
          <a:p>
            <a:pPr marL="800100" lvl="1" indent="-342900">
              <a:buFont typeface="Wingdings" pitchFamily="2" charset="2"/>
              <a:buChar char="q"/>
            </a:pPr>
            <a:r>
              <a:rPr lang="es-ES" dirty="0" smtClean="0"/>
              <a:t>Restaurar imágenes desde distintas ubicaciones</a:t>
            </a:r>
          </a:p>
          <a:p>
            <a:pPr marL="800100" lvl="1" indent="-342900">
              <a:buFont typeface="Wingdings" pitchFamily="2" charset="2"/>
              <a:buChar char="q"/>
            </a:pPr>
            <a:r>
              <a:rPr lang="es-ES" dirty="0" smtClean="0"/>
              <a:t>Identificar y comprobar distintas secuencias de arranque.</a:t>
            </a:r>
          </a:p>
          <a:p>
            <a:pPr lvl="1">
              <a:spcBef>
                <a:spcPts val="600"/>
              </a:spcBef>
              <a:buFont typeface="Wingdings" pitchFamily="2" charset="2"/>
              <a:buChar char="q"/>
            </a:pPr>
            <a:endParaRPr lang="es-ES" sz="2000" dirty="0" smtClean="0">
              <a:latin typeface="Calibri" pitchFamily="34" charset="0"/>
              <a:cs typeface="Calibri" pitchFamily="34" charset="0"/>
            </a:endParaRPr>
          </a:p>
          <a:p>
            <a:pPr marL="457200" lvl="0" indent="-457200"/>
            <a:endParaRPr lang="es-ES" sz="2000" dirty="0">
              <a:latin typeface="Calibri" pitchFamily="34" charset="0"/>
              <a:cs typeface="Calibri" pitchFamily="34" charset="0"/>
            </a:endParaRPr>
          </a:p>
        </p:txBody>
      </p:sp>
    </p:spTree>
    <p:extLst>
      <p:ext uri="{BB962C8B-B14F-4D97-AF65-F5344CB8AC3E}">
        <p14:creationId xmlns:p14="http://schemas.microsoft.com/office/powerpoint/2010/main" val="1298474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99592" y="908720"/>
            <a:ext cx="7200800" cy="4401205"/>
          </a:xfrm>
          <a:prstGeom prst="rect">
            <a:avLst/>
          </a:prstGeom>
          <a:noFill/>
        </p:spPr>
        <p:txBody>
          <a:bodyPr wrap="square" rtlCol="0">
            <a:spAutoFit/>
          </a:bodyPr>
          <a:lstStyle/>
          <a:p>
            <a:r>
              <a:rPr lang="es-ES" sz="2000" dirty="0" smtClean="0">
                <a:latin typeface="Calibri" pitchFamily="34" charset="0"/>
                <a:cs typeface="Calibri" pitchFamily="34" charset="0"/>
              </a:rPr>
              <a:t>Una </a:t>
            </a:r>
            <a:r>
              <a:rPr lang="es-ES" sz="2000" b="1" dirty="0" smtClean="0">
                <a:latin typeface="Calibri" pitchFamily="34" charset="0"/>
                <a:cs typeface="Calibri" pitchFamily="34" charset="0"/>
              </a:rPr>
              <a:t>imagen de disco</a:t>
            </a:r>
            <a:r>
              <a:rPr lang="es-ES" sz="2000" dirty="0" smtClean="0">
                <a:latin typeface="Calibri" pitchFamily="34" charset="0"/>
                <a:cs typeface="Calibri" pitchFamily="34" charset="0"/>
              </a:rPr>
              <a:t> es un </a:t>
            </a:r>
            <a:r>
              <a:rPr lang="es-ES" sz="2000" u="sng" dirty="0" smtClean="0">
                <a:latin typeface="Calibri" pitchFamily="34" charset="0"/>
                <a:cs typeface="Calibri" pitchFamily="34" charset="0"/>
              </a:rPr>
              <a:t>archivo</a:t>
            </a:r>
            <a:r>
              <a:rPr lang="es-ES" sz="2000" dirty="0" smtClean="0">
                <a:latin typeface="Calibri" pitchFamily="34" charset="0"/>
                <a:cs typeface="Calibri" pitchFamily="34" charset="0"/>
              </a:rPr>
              <a:t> o un dispositivo de </a:t>
            </a:r>
            <a:r>
              <a:rPr lang="es-ES" sz="2000" dirty="0" err="1" smtClean="0">
                <a:latin typeface="Calibri" pitchFamily="34" charset="0"/>
                <a:cs typeface="Calibri" pitchFamily="34" charset="0"/>
              </a:rPr>
              <a:t>almacen</a:t>
            </a:r>
            <a:r>
              <a:rPr lang="es-ES" sz="2000" dirty="0" smtClean="0">
                <a:latin typeface="Calibri" pitchFamily="34" charset="0"/>
                <a:cs typeface="Calibri" pitchFamily="34" charset="0"/>
              </a:rPr>
              <a:t>-amiento que contiene la estructura y contenidos completos que representan a un dispositivo o medio de almacenamiento de datos, como un </a:t>
            </a:r>
            <a:r>
              <a:rPr lang="es-ES" sz="2000" u="sng" dirty="0" smtClean="0">
                <a:latin typeface="Calibri" pitchFamily="34" charset="0"/>
                <a:cs typeface="Calibri" pitchFamily="34" charset="0"/>
              </a:rPr>
              <a:t>disco duro</a:t>
            </a:r>
            <a:r>
              <a:rPr lang="es-ES" sz="2000" dirty="0" smtClean="0">
                <a:latin typeface="Calibri" pitchFamily="34" charset="0"/>
                <a:cs typeface="Calibri" pitchFamily="34" charset="0"/>
              </a:rPr>
              <a:t>, un </a:t>
            </a:r>
            <a:r>
              <a:rPr lang="es-ES" sz="2000" u="sng" dirty="0" smtClean="0">
                <a:latin typeface="Calibri" pitchFamily="34" charset="0"/>
                <a:cs typeface="Calibri" pitchFamily="34" charset="0"/>
              </a:rPr>
              <a:t>disquete</a:t>
            </a:r>
            <a:r>
              <a:rPr lang="es-ES" sz="2000" dirty="0" smtClean="0">
                <a:latin typeface="Calibri" pitchFamily="34" charset="0"/>
                <a:cs typeface="Calibri" pitchFamily="34" charset="0"/>
              </a:rPr>
              <a:t> o un </a:t>
            </a:r>
            <a:r>
              <a:rPr lang="es-ES" sz="2000" u="sng" dirty="0" smtClean="0">
                <a:latin typeface="Calibri" pitchFamily="34" charset="0"/>
                <a:cs typeface="Calibri" pitchFamily="34" charset="0"/>
              </a:rPr>
              <a:t>disco óptico</a:t>
            </a:r>
            <a:r>
              <a:rPr lang="es-ES" sz="2000" dirty="0" smtClean="0">
                <a:latin typeface="Calibri" pitchFamily="34" charset="0"/>
                <a:cs typeface="Calibri" pitchFamily="34" charset="0"/>
              </a:rPr>
              <a:t>. </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Una imagen de disco usualmente se produce creando una copia completa </a:t>
            </a:r>
            <a:r>
              <a:rPr lang="es-ES" sz="2000" u="sng" dirty="0" smtClean="0">
                <a:latin typeface="Calibri" pitchFamily="34" charset="0"/>
                <a:cs typeface="Calibri" pitchFamily="34" charset="0"/>
              </a:rPr>
              <a:t>sector</a:t>
            </a:r>
            <a:r>
              <a:rPr lang="es-ES" sz="2000" dirty="0" smtClean="0">
                <a:latin typeface="Calibri" pitchFamily="34" charset="0"/>
                <a:cs typeface="Calibri" pitchFamily="34" charset="0"/>
              </a:rPr>
              <a:t> por sector del medio de origen y por lo tanto </a:t>
            </a:r>
            <a:r>
              <a:rPr lang="es-ES" sz="2000" dirty="0" err="1" smtClean="0">
                <a:latin typeface="Calibri" pitchFamily="34" charset="0"/>
                <a:cs typeface="Calibri" pitchFamily="34" charset="0"/>
              </a:rPr>
              <a:t>repl-icando</a:t>
            </a:r>
            <a:r>
              <a:rPr lang="es-ES" sz="2000" dirty="0" smtClean="0">
                <a:latin typeface="Calibri" pitchFamily="34" charset="0"/>
                <a:cs typeface="Calibri" pitchFamily="34" charset="0"/>
              </a:rPr>
              <a:t> perfectamente la estructura y contenidos de un dispositivo de almacenamiento.</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Algunas herramientas de creación de imágenes de disco omiten el espacio no utilizado del medio de origen, o comprimen el disco que representan para reducir los requisitos de almacenamiento, aunque estos se conocen comúnmente como archivos comprimidos, ya que no son literalmente imágenes de disco.</a:t>
            </a:r>
            <a:endParaRPr lang="es-E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827584" y="1268760"/>
            <a:ext cx="7272808" cy="5262979"/>
          </a:xfrm>
          <a:prstGeom prst="rect">
            <a:avLst/>
          </a:prstGeom>
          <a:noFill/>
        </p:spPr>
        <p:txBody>
          <a:bodyPr wrap="square" rtlCol="0">
            <a:spAutoFit/>
          </a:bodyPr>
          <a:lstStyle/>
          <a:p>
            <a:r>
              <a:rPr lang="es-ES" sz="2400" dirty="0" smtClean="0"/>
              <a:t>Una imagen del sistema es una copia exacta de una unidad. De forma predeterminada, una imagen del sistema incluye:</a:t>
            </a:r>
          </a:p>
          <a:p>
            <a:pPr>
              <a:buFont typeface="Wingdings" pitchFamily="2" charset="2"/>
              <a:buChar char="ü"/>
            </a:pPr>
            <a:r>
              <a:rPr lang="es-ES" sz="2400" dirty="0" smtClean="0"/>
              <a:t> Las unidades necesarias para que se ejecute Windows. </a:t>
            </a:r>
          </a:p>
          <a:p>
            <a:pPr>
              <a:buFont typeface="Wingdings" pitchFamily="2" charset="2"/>
              <a:buChar char="ü"/>
            </a:pPr>
            <a:r>
              <a:rPr lang="es-ES" sz="2400" dirty="0" smtClean="0"/>
              <a:t> Incluye Windows y la configuración del sistema. </a:t>
            </a:r>
          </a:p>
          <a:p>
            <a:pPr>
              <a:buFont typeface="Wingdings" pitchFamily="2" charset="2"/>
              <a:buChar char="ü"/>
            </a:pPr>
            <a:r>
              <a:rPr lang="es-ES" sz="2400" dirty="0" smtClean="0"/>
              <a:t> Programas y archivos. </a:t>
            </a:r>
          </a:p>
          <a:p>
            <a:r>
              <a:rPr lang="es-ES" sz="2400" b="1" dirty="0" smtClean="0"/>
              <a:t>Usos</a:t>
            </a:r>
          </a:p>
          <a:p>
            <a:r>
              <a:rPr lang="es-ES" sz="2400" dirty="0" smtClean="0"/>
              <a:t>Puede usar una imagen del sistema para </a:t>
            </a:r>
            <a:r>
              <a:rPr lang="es-ES" sz="2400" b="1" dirty="0" smtClean="0"/>
              <a:t>restaurar el contenido del equipo </a:t>
            </a:r>
            <a:r>
              <a:rPr lang="es-ES" sz="2400" dirty="0" smtClean="0"/>
              <a:t>si el disco duro o el equipo deja de funcionar. Cuando se restaura el equipo a partir de una imagen del sistema, se realiza una restauración completa; </a:t>
            </a:r>
            <a:r>
              <a:rPr lang="es-ES" sz="2400" b="1" dirty="0" smtClean="0"/>
              <a:t>no se pueden elegir elementos individuales para restaurar</a:t>
            </a:r>
            <a:r>
              <a:rPr lang="es-ES" sz="2400" dirty="0" smtClean="0"/>
              <a:t>, así que todos los programas, la configuración del sistema y los archivos se reemplazarán por el contenido de la imagen del sistema. </a:t>
            </a:r>
            <a:endParaRPr lang="es-ES" dirty="0"/>
          </a:p>
        </p:txBody>
      </p:sp>
      <p:sp>
        <p:nvSpPr>
          <p:cNvPr id="6" name="5 CuadroTexto"/>
          <p:cNvSpPr txBox="1"/>
          <p:nvPr/>
        </p:nvSpPr>
        <p:spPr>
          <a:xfrm>
            <a:off x="611560" y="260648"/>
            <a:ext cx="7632848" cy="707886"/>
          </a:xfrm>
          <a:prstGeom prst="rect">
            <a:avLst/>
          </a:prstGeom>
          <a:noFill/>
        </p:spPr>
        <p:txBody>
          <a:bodyPr wrap="square" rtlCol="0">
            <a:spAutoFit/>
          </a:bodyPr>
          <a:lstStyle/>
          <a:p>
            <a:pPr>
              <a:spcBef>
                <a:spcPct val="0"/>
              </a:spcBef>
              <a:defRPr/>
            </a:pPr>
            <a:r>
              <a:rPr lang="es-ES" sz="4000" dirty="0" smtClean="0">
                <a:solidFill>
                  <a:schemeClr val="tx2"/>
                </a:solidFill>
                <a:latin typeface="+mj-lt"/>
                <a:ea typeface="+mj-ea"/>
                <a:cs typeface="+mj-cs"/>
              </a:rPr>
              <a:t>Imagen del sistema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43608" y="908720"/>
            <a:ext cx="7056784" cy="3939540"/>
          </a:xfrm>
          <a:prstGeom prst="rect">
            <a:avLst/>
          </a:prstGeom>
          <a:noFill/>
        </p:spPr>
        <p:txBody>
          <a:bodyPr wrap="square" rtlCol="0">
            <a:spAutoFit/>
          </a:bodyPr>
          <a:lstStyle/>
          <a:p>
            <a:r>
              <a:rPr lang="es-ES" sz="2000" dirty="0" smtClean="0">
                <a:latin typeface="Calibri" pitchFamily="34" charset="0"/>
                <a:cs typeface="Calibri" pitchFamily="34" charset="0"/>
              </a:rPr>
              <a:t>Las empresas grandes a menudo necesitan comprar o reemplazar computadoras nuevas en grandes números. </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Instalar el sistema operativo y los programas en cada una de ellas uno por uno exige mucho tiempo y esfuerzo y tiene una importante posibilidad de errores humanos. </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Por lo tanto, </a:t>
            </a:r>
            <a:r>
              <a:rPr lang="es-ES" sz="2000" b="1" dirty="0" smtClean="0">
                <a:latin typeface="Calibri" pitchFamily="34" charset="0"/>
                <a:cs typeface="Calibri" pitchFamily="34" charset="0"/>
              </a:rPr>
              <a:t>los administradores de sistema usan imágenes de disco para clonar rápidamente el entorno de software completa-mente preparado de un sistema </a:t>
            </a:r>
            <a:r>
              <a:rPr lang="es-ES" sz="2000" dirty="0" smtClean="0">
                <a:latin typeface="Calibri" pitchFamily="34" charset="0"/>
                <a:cs typeface="Calibri" pitchFamily="34" charset="0"/>
              </a:rPr>
              <a:t>que hace de referencia. </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Este método ahorra tiempo y esfuerzo y permite a los </a:t>
            </a:r>
            <a:r>
              <a:rPr lang="es-ES" sz="2000" dirty="0" err="1" smtClean="0">
                <a:latin typeface="Calibri" pitchFamily="34" charset="0"/>
                <a:cs typeface="Calibri" pitchFamily="34" charset="0"/>
              </a:rPr>
              <a:t>adminis-tradores</a:t>
            </a:r>
            <a:r>
              <a:rPr lang="es-ES" sz="2000" dirty="0" smtClean="0">
                <a:latin typeface="Calibri" pitchFamily="34" charset="0"/>
                <a:cs typeface="Calibri" pitchFamily="34" charset="0"/>
              </a:rPr>
              <a:t> enfocarse en las distinciones únicas que cada sistema deberá llevar.</a:t>
            </a:r>
            <a:endParaRPr lang="es-ES" sz="2000" dirty="0">
              <a:latin typeface="Calibri" pitchFamily="34" charset="0"/>
              <a:cs typeface="Calibri" pitchFamily="34" charset="0"/>
            </a:endParaRPr>
          </a:p>
        </p:txBody>
      </p:sp>
      <p:sp>
        <p:nvSpPr>
          <p:cNvPr id="3" name="2 CuadroTexto"/>
          <p:cNvSpPr txBox="1"/>
          <p:nvPr/>
        </p:nvSpPr>
        <p:spPr>
          <a:xfrm>
            <a:off x="611560" y="260648"/>
            <a:ext cx="7632848" cy="707886"/>
          </a:xfrm>
          <a:prstGeom prst="rect">
            <a:avLst/>
          </a:prstGeom>
          <a:noFill/>
        </p:spPr>
        <p:txBody>
          <a:bodyPr wrap="square" rtlCol="0">
            <a:spAutoFit/>
          </a:bodyPr>
          <a:lstStyle/>
          <a:p>
            <a:pPr>
              <a:spcBef>
                <a:spcPct val="0"/>
              </a:spcBef>
              <a:defRPr/>
            </a:pPr>
            <a:r>
              <a:rPr lang="es-ES" sz="4000" dirty="0" smtClean="0">
                <a:solidFill>
                  <a:schemeClr val="tx2"/>
                </a:solidFill>
                <a:latin typeface="+mj-lt"/>
                <a:ea typeface="+mj-ea"/>
                <a:cs typeface="+mj-cs"/>
              </a:rPr>
              <a:t>Imagen del sistema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827584" y="1268760"/>
            <a:ext cx="7272808" cy="4154984"/>
          </a:xfrm>
          <a:prstGeom prst="rect">
            <a:avLst/>
          </a:prstGeom>
          <a:noFill/>
        </p:spPr>
        <p:txBody>
          <a:bodyPr wrap="square" rtlCol="0">
            <a:spAutoFit/>
          </a:bodyPr>
          <a:lstStyle/>
          <a:p>
            <a:r>
              <a:rPr lang="es-ES" sz="2400" b="1" dirty="0" smtClean="0"/>
              <a:t>Imagen y Copia de seguridad</a:t>
            </a:r>
          </a:p>
          <a:p>
            <a:r>
              <a:rPr lang="es-ES" sz="2400" dirty="0" smtClean="0"/>
              <a:t>Aunque este tipo de copia de seguridad incluye los archivos personales, se recomienda que realice copias de seguridad regulares de los archivos con Copias de seguridad de Windows para que pueda restaurar los archivos y las carpetas individuales según sea necesario. </a:t>
            </a:r>
          </a:p>
          <a:p>
            <a:r>
              <a:rPr lang="es-ES" sz="2400" dirty="0" smtClean="0"/>
              <a:t>Al configurar Copias de seguridad de Windows, puede dejar que Windows elija a qué realizar copia de seguridad, lo que incluirá una imagen del sistema, o seleccionar los elementos a los que desee realizar copia de seguridad y si desea incluir una imagen del sistema. </a:t>
            </a:r>
            <a:endParaRPr lang="es-ES" dirty="0"/>
          </a:p>
        </p:txBody>
      </p:sp>
      <p:sp>
        <p:nvSpPr>
          <p:cNvPr id="6" name="5 CuadroTexto"/>
          <p:cNvSpPr txBox="1"/>
          <p:nvPr/>
        </p:nvSpPr>
        <p:spPr>
          <a:xfrm>
            <a:off x="611560" y="260648"/>
            <a:ext cx="7632848" cy="707886"/>
          </a:xfrm>
          <a:prstGeom prst="rect">
            <a:avLst/>
          </a:prstGeom>
          <a:noFill/>
        </p:spPr>
        <p:txBody>
          <a:bodyPr wrap="square" rtlCol="0">
            <a:spAutoFit/>
          </a:bodyPr>
          <a:lstStyle/>
          <a:p>
            <a:pPr>
              <a:spcBef>
                <a:spcPct val="0"/>
              </a:spcBef>
              <a:defRPr/>
            </a:pPr>
            <a:r>
              <a:rPr lang="es-ES" sz="4000" dirty="0" smtClean="0">
                <a:solidFill>
                  <a:schemeClr val="tx2"/>
                </a:solidFill>
                <a:latin typeface="+mj-lt"/>
                <a:ea typeface="+mj-ea"/>
                <a:cs typeface="+mj-cs"/>
              </a:rPr>
              <a:t>Imagen del sistema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15616" y="1628800"/>
            <a:ext cx="6696744" cy="2400657"/>
          </a:xfrm>
          <a:prstGeom prst="rect">
            <a:avLst/>
          </a:prstGeom>
          <a:noFill/>
        </p:spPr>
        <p:txBody>
          <a:bodyPr wrap="square" rtlCol="0">
            <a:spAutoFit/>
          </a:bodyPr>
          <a:lstStyle/>
          <a:p>
            <a:r>
              <a:rPr lang="es-ES" sz="2000" dirty="0" smtClean="0">
                <a:latin typeface="Calibri" pitchFamily="34" charset="0"/>
                <a:cs typeface="Calibri" pitchFamily="34" charset="0"/>
              </a:rPr>
              <a:t>Algunos programas de copias de seguridad solo copian los archivos de usuario; la información de </a:t>
            </a:r>
            <a:r>
              <a:rPr lang="es-ES" sz="2000" u="sng" dirty="0" smtClean="0">
                <a:latin typeface="Calibri" pitchFamily="34" charset="0"/>
                <a:cs typeface="Calibri" pitchFamily="34" charset="0"/>
              </a:rPr>
              <a:t>arranque</a:t>
            </a:r>
            <a:r>
              <a:rPr lang="es-ES" sz="2000" dirty="0" smtClean="0">
                <a:latin typeface="Calibri" pitchFamily="34" charset="0"/>
                <a:cs typeface="Calibri" pitchFamily="34" charset="0"/>
              </a:rPr>
              <a:t> ,los archivos bloqueados por el </a:t>
            </a:r>
            <a:r>
              <a:rPr lang="es-ES" sz="2000" u="sng" dirty="0" smtClean="0">
                <a:latin typeface="Calibri" pitchFamily="34" charset="0"/>
                <a:cs typeface="Calibri" pitchFamily="34" charset="0"/>
              </a:rPr>
              <a:t>sistema operativo</a:t>
            </a:r>
            <a:r>
              <a:rPr lang="es-ES" sz="2000" dirty="0" smtClean="0">
                <a:latin typeface="Calibri" pitchFamily="34" charset="0"/>
                <a:cs typeface="Calibri" pitchFamily="34" charset="0"/>
              </a:rPr>
              <a:t>, como aquellos en uso al momento de la copia, pueden no ser guardados. </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Una imagen de disco contiene todos los archivos, replicando fielmente todos los datos. Por esta razón, también son usadas para hacer copias de seguridad de </a:t>
            </a:r>
            <a:r>
              <a:rPr lang="es-ES" sz="2000" dirty="0" err="1" smtClean="0">
                <a:latin typeface="Calibri" pitchFamily="34" charset="0"/>
                <a:cs typeface="Calibri" pitchFamily="34" charset="0"/>
              </a:rPr>
              <a:t>CDs</a:t>
            </a:r>
            <a:r>
              <a:rPr lang="es-ES" sz="2000" dirty="0" smtClean="0">
                <a:latin typeface="Calibri" pitchFamily="34" charset="0"/>
                <a:cs typeface="Calibri" pitchFamily="34" charset="0"/>
              </a:rPr>
              <a:t> y de </a:t>
            </a:r>
            <a:r>
              <a:rPr lang="es-ES" sz="2000" dirty="0" err="1" smtClean="0">
                <a:latin typeface="Calibri" pitchFamily="34" charset="0"/>
                <a:cs typeface="Calibri" pitchFamily="34" charset="0"/>
              </a:rPr>
              <a:t>DVDs</a:t>
            </a:r>
            <a:endParaRPr lang="es-ES" sz="2000" dirty="0">
              <a:latin typeface="Calibri" pitchFamily="34" charset="0"/>
              <a:cs typeface="Calibri" pitchFamily="34" charset="0"/>
            </a:endParaRPr>
          </a:p>
        </p:txBody>
      </p:sp>
      <p:sp>
        <p:nvSpPr>
          <p:cNvPr id="3" name="2 CuadroTexto"/>
          <p:cNvSpPr txBox="1"/>
          <p:nvPr/>
        </p:nvSpPr>
        <p:spPr>
          <a:xfrm>
            <a:off x="611560" y="260648"/>
            <a:ext cx="7632848" cy="707886"/>
          </a:xfrm>
          <a:prstGeom prst="rect">
            <a:avLst/>
          </a:prstGeom>
          <a:noFill/>
        </p:spPr>
        <p:txBody>
          <a:bodyPr wrap="square" rtlCol="0">
            <a:spAutoFit/>
          </a:bodyPr>
          <a:lstStyle/>
          <a:p>
            <a:pPr>
              <a:spcBef>
                <a:spcPct val="0"/>
              </a:spcBef>
              <a:defRPr/>
            </a:pPr>
            <a:r>
              <a:rPr lang="es-ES" sz="4000" dirty="0" smtClean="0">
                <a:solidFill>
                  <a:schemeClr val="tx2"/>
                </a:solidFill>
                <a:latin typeface="+mj-lt"/>
                <a:ea typeface="+mj-ea"/>
                <a:cs typeface="+mj-cs"/>
              </a:rPr>
              <a:t>Imagen del sistema</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1447</TotalTime>
  <Words>1632</Words>
  <Application>Microsoft Office PowerPoint</Application>
  <PresentationFormat>Presentación en pantalla (4:3)</PresentationFormat>
  <Paragraphs>156</Paragraphs>
  <Slides>30</Slides>
  <Notes>1</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Equidad</vt:lpstr>
      <vt:lpstr>Presentación de PowerPoint</vt:lpstr>
      <vt:lpstr>ADMINISTRACION DE SISTEMAS INFORMATICOS EN RED</vt:lpstr>
      <vt:lpstr>ADMINISTRACION DE SISTEMAS INFORMATICOS EN RED</vt:lpstr>
      <vt:lpstr>UD02 –CLONACION DE UN  SISTEMA INFORMÁTICO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juanma</dc:creator>
  <cp:lastModifiedBy>Xabier</cp:lastModifiedBy>
  <cp:revision>107</cp:revision>
  <cp:lastPrinted>2011-06-24T16:48:12Z</cp:lastPrinted>
  <dcterms:created xsi:type="dcterms:W3CDTF">2011-06-24T14:22:51Z</dcterms:created>
  <dcterms:modified xsi:type="dcterms:W3CDTF">2018-01-24T16:07:18Z</dcterms:modified>
</cp:coreProperties>
</file>