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1" r:id="rId2"/>
    <p:sldId id="301" r:id="rId3"/>
    <p:sldId id="302" r:id="rId4"/>
    <p:sldId id="303" r:id="rId5"/>
    <p:sldId id="304" r:id="rId6"/>
    <p:sldId id="305" r:id="rId7"/>
    <p:sldId id="306" r:id="rId8"/>
    <p:sldId id="308" r:id="rId9"/>
    <p:sldId id="307" r:id="rId10"/>
    <p:sldId id="310" r:id="rId11"/>
    <p:sldId id="309" r:id="rId12"/>
    <p:sldId id="311" r:id="rId13"/>
    <p:sldId id="312" r:id="rId14"/>
    <p:sldId id="313" r:id="rId15"/>
    <p:sldId id="314" r:id="rId16"/>
    <p:sldId id="315" r:id="rId17"/>
    <p:sldId id="316" r:id="rId18"/>
    <p:sldId id="317" r:id="rId19"/>
    <p:sldId id="318" r:id="rId20"/>
    <p:sldId id="272"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1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EE595-09D3-41E9-A8A8-1136EF35B9E9}" type="datetimeFigureOut">
              <a:rPr lang="es-ES" smtClean="0"/>
              <a:pPr/>
              <a:t>14/12/2010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5D6D4-98B2-4FAE-AEEA-CBA5B594996E}"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2" name="1 Marcador de pie de página"/>
          <p:cNvSpPr>
            <a:spLocks noGrp="1"/>
          </p:cNvSpPr>
          <p:nvPr>
            <p:ph type="ftr" sz="quarter" idx="11"/>
          </p:nvPr>
        </p:nvSpPr>
        <p:spPr/>
        <p:txBody>
          <a:bodyPr/>
          <a:lstStyle/>
          <a:p>
            <a:endParaRPr lang="es-ES"/>
          </a:p>
        </p:txBody>
      </p:sp>
      <p:sp>
        <p:nvSpPr>
          <p:cNvPr id="15" name="14 Marcador de número de diapositiva"/>
          <p:cNvSpPr>
            <a:spLocks noGrp="1"/>
          </p:cNvSpPr>
          <p:nvPr>
            <p:ph type="sldNum" sz="quarter" idx="12"/>
          </p:nvPr>
        </p:nvSpPr>
        <p:spPr>
          <a:xfrm>
            <a:off x="8229600" y="6473952"/>
            <a:ext cx="758952" cy="246888"/>
          </a:xfrm>
        </p:spPr>
        <p:txBody>
          <a:bodyPr/>
          <a:lstStyle/>
          <a:p>
            <a:fld id="{F3225B57-4415-4459-B631-218D53CB4CEB}"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19" name="18 Marcador de pie de página"/>
          <p:cNvSpPr>
            <a:spLocks noGrp="1"/>
          </p:cNvSpPr>
          <p:nvPr>
            <p:ph type="ftr" sz="quarter" idx="11"/>
          </p:nvPr>
        </p:nvSpPr>
        <p:spPr>
          <a:xfrm>
            <a:off x="3581400" y="76200"/>
            <a:ext cx="2895600" cy="288925"/>
          </a:xfrm>
        </p:spPr>
        <p:txBody>
          <a:bodyPr/>
          <a:lstStyle/>
          <a:p>
            <a:endParaRPr lang="es-ES"/>
          </a:p>
        </p:txBody>
      </p:sp>
      <p:sp>
        <p:nvSpPr>
          <p:cNvPr id="16" name="15 Marcador de número de diapositiva"/>
          <p:cNvSpPr>
            <a:spLocks noGrp="1"/>
          </p:cNvSpPr>
          <p:nvPr>
            <p:ph type="sldNum" sz="quarter" idx="12"/>
          </p:nvPr>
        </p:nvSpPr>
        <p:spPr>
          <a:xfrm>
            <a:off x="8229600" y="6473952"/>
            <a:ext cx="758952" cy="246888"/>
          </a:xfrm>
        </p:spPr>
        <p:txBody>
          <a:bodyPr/>
          <a:lstStyle/>
          <a:p>
            <a:fld id="{F3225B57-4415-4459-B631-218D53CB4CEB}"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11" name="10 Marcador de pie de página"/>
          <p:cNvSpPr>
            <a:spLocks noGrp="1"/>
          </p:cNvSpPr>
          <p:nvPr>
            <p:ph type="ftr" sz="quarter" idx="11"/>
          </p:nvPr>
        </p:nvSpPr>
        <p:spPr/>
        <p:txBody>
          <a:bodyPr/>
          <a:lstStyle/>
          <a:p>
            <a:endParaRPr lang="es-ES"/>
          </a:p>
        </p:txBody>
      </p:sp>
      <p:sp>
        <p:nvSpPr>
          <p:cNvPr id="16" name="15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10" name="9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229600" y="6477000"/>
            <a:ext cx="762000" cy="246888"/>
          </a:xfrm>
        </p:spPr>
        <p:txBody>
          <a:bodyPr/>
          <a:lstStyle/>
          <a:p>
            <a:fld id="{F3225B57-4415-4459-B631-218D53CB4CEB}" type="slidenum">
              <a:rPr lang="es-ES" smtClean="0"/>
              <a:pPr/>
              <a:t>‹Nº›</a:t>
            </a:fld>
            <a:endParaRPr lang="es-E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21" name="20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24" name="23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29" name="28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8BBB5FA9-B8EF-448E-A126-98B12AEAC872}" type="datetimeFigureOut">
              <a:rPr lang="es-ES" smtClean="0"/>
              <a:pPr/>
              <a:t>14/12/2010</a:t>
            </a:fld>
            <a:endParaRPr lang="es-ES"/>
          </a:p>
        </p:txBody>
      </p:sp>
      <p:sp>
        <p:nvSpPr>
          <p:cNvPr id="5" name="4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F3225B57-4415-4459-B631-218D53CB4CEB}" type="slidenum">
              <a:rPr lang="es-ES" smtClean="0"/>
              <a:pPr/>
              <a:t>‹Nº›</a:t>
            </a:fld>
            <a:endParaRPr lang="es-E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8BBB5FA9-B8EF-448E-A126-98B12AEAC872}" type="datetimeFigureOut">
              <a:rPr lang="es-ES" smtClean="0"/>
              <a:pPr/>
              <a:t>14/12/2010</a:t>
            </a:fld>
            <a:endParaRPr lang="es-E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F3225B57-4415-4459-B631-218D53CB4CEB}" type="slidenum">
              <a:rPr lang="es-ES" smtClean="0"/>
              <a:pPr/>
              <a:t>‹Nº›</a:t>
            </a:fld>
            <a:endParaRPr lang="es-E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381000" y="4853411"/>
            <a:ext cx="8458200" cy="1222375"/>
          </a:xfrm>
        </p:spPr>
        <p:txBody>
          <a:bodyPr>
            <a:normAutofit/>
          </a:bodyPr>
          <a:lstStyle/>
          <a:p>
            <a:r>
              <a:rPr lang="es-ES" b="1" dirty="0" smtClean="0">
                <a:latin typeface="Algerian" pitchFamily="82" charset="0"/>
              </a:rPr>
              <a:t>INSTALAR  ACTIVE DIRECTORY</a:t>
            </a:r>
            <a:endParaRPr lang="es-ES" b="1" dirty="0">
              <a:latin typeface="Algerian" pitchFamily="82" charset="0"/>
            </a:endParaRPr>
          </a:p>
        </p:txBody>
      </p:sp>
      <p:pic>
        <p:nvPicPr>
          <p:cNvPr id="5" name="Picture 2" descr="http://blogs.technet.com/blogfiles/jeffa36/WindowsLiveWriter/ScreencastWindowsServer2008ServerCore_8AA8/Windows%20Server%202008%20Enterprise%20Button%20Banner_2.png"/>
          <p:cNvPicPr>
            <a:picLocks noChangeAspect="1" noChangeArrowheads="1"/>
          </p:cNvPicPr>
          <p:nvPr/>
        </p:nvPicPr>
        <p:blipFill>
          <a:blip r:embed="rId2" cstate="print"/>
          <a:srcRect/>
          <a:stretch>
            <a:fillRect/>
          </a:stretch>
        </p:blipFill>
        <p:spPr bwMode="auto">
          <a:xfrm>
            <a:off x="1259632" y="1196752"/>
            <a:ext cx="6096000" cy="268605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2708434"/>
          </a:xfrm>
          <a:prstGeom prst="rect">
            <a:avLst/>
          </a:prstGeom>
          <a:noFill/>
        </p:spPr>
        <p:txBody>
          <a:bodyPr wrap="square" rtlCol="0">
            <a:spAutoFit/>
          </a:bodyPr>
          <a:lstStyle/>
          <a:p>
            <a:r>
              <a:rPr lang="es-ES" sz="2000" dirty="0" smtClean="0">
                <a:latin typeface="Arial" pitchFamily="34" charset="0"/>
                <a:cs typeface="Arial" pitchFamily="34" charset="0"/>
              </a:rPr>
              <a:t>En </a:t>
            </a:r>
            <a:r>
              <a:rPr lang="es-ES" sz="2000" b="1" dirty="0" err="1" smtClean="0">
                <a:latin typeface="Arial" pitchFamily="34" charset="0"/>
                <a:cs typeface="Arial" pitchFamily="34" charset="0"/>
              </a:rPr>
              <a:t>Additional</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Domain</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Controller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Options</a:t>
            </a:r>
            <a:r>
              <a:rPr lang="es-ES" sz="2000" dirty="0" smtClean="0">
                <a:latin typeface="Arial" pitchFamily="34" charset="0"/>
                <a:cs typeface="Arial" pitchFamily="34" charset="0"/>
              </a:rPr>
              <a:t>, se pueden especificar algunas opciones de interés. </a:t>
            </a:r>
            <a:endParaRPr lang="es-ES" sz="2000" dirty="0" smtClean="0">
              <a:latin typeface="Arial" pitchFamily="34" charset="0"/>
              <a:cs typeface="Arial" pitchFamily="34" charset="0"/>
            </a:endParaRPr>
          </a:p>
          <a:p>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En </a:t>
            </a:r>
            <a:r>
              <a:rPr lang="es-ES" sz="2000" dirty="0" smtClean="0">
                <a:latin typeface="Arial" pitchFamily="34" charset="0"/>
                <a:cs typeface="Arial" pitchFamily="34" charset="0"/>
              </a:rPr>
              <a:t>nuestro caso, al ser el primer dominio del Bosque, por diseño del producto debe actuar como </a:t>
            </a:r>
            <a:r>
              <a:rPr lang="es-ES" sz="2000" b="1" dirty="0" smtClean="0">
                <a:latin typeface="Arial" pitchFamily="34" charset="0"/>
                <a:cs typeface="Arial" pitchFamily="34" charset="0"/>
              </a:rPr>
              <a:t>Global </a:t>
            </a:r>
            <a:r>
              <a:rPr lang="es-ES" sz="2000" b="1" dirty="0" err="1" smtClean="0">
                <a:latin typeface="Arial" pitchFamily="34" charset="0"/>
                <a:cs typeface="Arial" pitchFamily="34" charset="0"/>
              </a:rPr>
              <a:t>Catalog</a:t>
            </a:r>
            <a:r>
              <a:rPr lang="es-ES" sz="2000" dirty="0" smtClean="0">
                <a:latin typeface="Arial" pitchFamily="34" charset="0"/>
                <a:cs typeface="Arial" pitchFamily="34" charset="0"/>
              </a:rPr>
              <a:t> y no puede ser un Controlador de Dominio de Sólo Lectura (</a:t>
            </a:r>
            <a:r>
              <a:rPr lang="es-ES" sz="2000" b="1" dirty="0" smtClean="0">
                <a:latin typeface="Arial" pitchFamily="34" charset="0"/>
                <a:cs typeface="Arial" pitchFamily="34" charset="0"/>
              </a:rPr>
              <a:t>RODC, </a:t>
            </a:r>
            <a:r>
              <a:rPr lang="es-ES" sz="2000" b="1" dirty="0" err="1" smtClean="0">
                <a:latin typeface="Arial" pitchFamily="34" charset="0"/>
                <a:cs typeface="Arial" pitchFamily="34" charset="0"/>
              </a:rPr>
              <a:t>Read</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Only</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Domain</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Controller</a:t>
            </a:r>
            <a:r>
              <a:rPr lang="es-ES" sz="2000" dirty="0" smtClean="0">
                <a:latin typeface="Arial" pitchFamily="34" charset="0"/>
                <a:cs typeface="Arial" pitchFamily="34" charset="0"/>
              </a:rPr>
              <a:t>). Por lo tanto, realmente, sólo tenemos la opción del DNS server. </a:t>
            </a:r>
            <a:endParaRPr lang="es-ES" sz="2000" dirty="0" smtClean="0">
              <a:latin typeface="Arial" pitchFamily="34" charset="0"/>
              <a:cs typeface="Arial" pitchFamily="34" charset="0"/>
            </a:endParaRPr>
          </a:p>
          <a:p>
            <a:endParaRPr lang="es-ES" sz="2000" dirty="0" smtClean="0">
              <a:latin typeface="Arial" pitchFamily="34" charset="0"/>
              <a:cs typeface="Arial" pitchFamily="34" charset="0"/>
            </a:endParaRPr>
          </a:p>
        </p:txBody>
      </p:sp>
      <p:pic>
        <p:nvPicPr>
          <p:cNvPr id="3" name="2 Imagen" descr="http://www.guillesql.es/Articulos/Windows_Server_2008_ADDS_Domain_Controller_Options.jpg"/>
          <p:cNvPicPr/>
          <p:nvPr/>
        </p:nvPicPr>
        <p:blipFill>
          <a:blip r:embed="rId2" cstate="print"/>
          <a:srcRect/>
          <a:stretch>
            <a:fillRect/>
          </a:stretch>
        </p:blipFill>
        <p:spPr bwMode="auto">
          <a:xfrm>
            <a:off x="1979712" y="2924944"/>
            <a:ext cx="4104456" cy="374441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1340768"/>
            <a:ext cx="7560840" cy="2862322"/>
          </a:xfrm>
          <a:prstGeom prst="rect">
            <a:avLst/>
          </a:prstGeom>
          <a:noFill/>
        </p:spPr>
        <p:txBody>
          <a:bodyPr wrap="square" rtlCol="0">
            <a:spAutoFit/>
          </a:bodyPr>
          <a:lstStyle/>
          <a:p>
            <a:endParaRPr lang="es-ES" sz="2000" dirty="0" smtClean="0">
              <a:latin typeface="Arial" pitchFamily="34" charset="0"/>
              <a:cs typeface="Arial" pitchFamily="34" charset="0"/>
            </a:endParaRPr>
          </a:p>
          <a:p>
            <a:r>
              <a:rPr lang="es-ES" sz="2000" dirty="0" smtClean="0">
                <a:latin typeface="Arial" pitchFamily="34" charset="0"/>
                <a:cs typeface="Arial" pitchFamily="34" charset="0"/>
              </a:rPr>
              <a:t>En </a:t>
            </a:r>
            <a:r>
              <a:rPr lang="es-ES" sz="2000" dirty="0" smtClean="0">
                <a:latin typeface="Arial" pitchFamily="34" charset="0"/>
                <a:cs typeface="Arial" pitchFamily="34" charset="0"/>
              </a:rPr>
              <a:t>nuestro caso nos interesa montar DNS, ya que la instalación se preocupará de montar DNS (agregará el Role </a:t>
            </a:r>
            <a:r>
              <a:rPr lang="es-ES" sz="2000" b="1" dirty="0" smtClean="0">
                <a:latin typeface="Arial" pitchFamily="34" charset="0"/>
                <a:cs typeface="Arial" pitchFamily="34" charset="0"/>
              </a:rPr>
              <a:t>DNS Server</a:t>
            </a:r>
            <a:r>
              <a:rPr lang="es-ES" sz="2000" dirty="0" smtClean="0">
                <a:latin typeface="Arial" pitchFamily="34" charset="0"/>
                <a:cs typeface="Arial" pitchFamily="34" charset="0"/>
              </a:rPr>
              <a:t> y agregará la Característica </a:t>
            </a:r>
            <a:r>
              <a:rPr lang="es-ES" sz="2000" b="1" dirty="0" smtClean="0">
                <a:latin typeface="Arial" pitchFamily="34" charset="0"/>
                <a:cs typeface="Arial" pitchFamily="34" charset="0"/>
              </a:rPr>
              <a:t>DNS Server Tools</a:t>
            </a:r>
            <a:r>
              <a:rPr lang="es-ES" sz="2000" dirty="0" smtClean="0">
                <a:latin typeface="Arial" pitchFamily="34" charset="0"/>
                <a:cs typeface="Arial" pitchFamily="34" charset="0"/>
              </a:rPr>
              <a:t>) y de configurarlo, todo esto automáticamente (nos olvidamos nosotros de instalar manualmente el DNS, crear las zonas, configurar el servidor como cliente DNS, etc.). </a:t>
            </a:r>
            <a:endParaRPr lang="es-ES" sz="2000" dirty="0" smtClean="0">
              <a:latin typeface="Arial" pitchFamily="34" charset="0"/>
              <a:cs typeface="Arial" pitchFamily="34" charset="0"/>
            </a:endParaRPr>
          </a:p>
          <a:p>
            <a:endParaRPr lang="es-ES" sz="2000" dirty="0" smtClean="0">
              <a:latin typeface="Arial" pitchFamily="34" charset="0"/>
              <a:cs typeface="Arial" pitchFamily="34" charset="0"/>
            </a:endParaRPr>
          </a:p>
          <a:p>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smtClean="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908720"/>
            <a:ext cx="7704856" cy="1477328"/>
          </a:xfrm>
          <a:prstGeom prst="rect">
            <a:avLst/>
          </a:prstGeom>
          <a:noFill/>
        </p:spPr>
        <p:txBody>
          <a:bodyPr wrap="square" rtlCol="0">
            <a:spAutoFit/>
          </a:bodyPr>
          <a:lstStyle/>
          <a:p>
            <a:r>
              <a:rPr lang="es-ES" sz="2000" b="1" dirty="0" smtClean="0">
                <a:solidFill>
                  <a:srgbClr val="FF0000"/>
                </a:solidFill>
                <a:latin typeface="Arial" pitchFamily="34" charset="0"/>
                <a:cs typeface="Arial" pitchFamily="34" charset="0"/>
              </a:rPr>
              <a:t>Mensaje</a:t>
            </a:r>
            <a:r>
              <a:rPr lang="es-ES" sz="2000" dirty="0" smtClean="0">
                <a:latin typeface="Arial" pitchFamily="34" charset="0"/>
                <a:cs typeface="Arial" pitchFamily="34" charset="0"/>
              </a:rPr>
              <a:t>, en </a:t>
            </a:r>
            <a:r>
              <a:rPr lang="es-ES" sz="2000" dirty="0" smtClean="0">
                <a:latin typeface="Arial" pitchFamily="34" charset="0"/>
                <a:cs typeface="Arial" pitchFamily="34" charset="0"/>
              </a:rPr>
              <a:t>la máquina en la que </a:t>
            </a:r>
            <a:r>
              <a:rPr lang="es-ES" sz="2000" dirty="0" smtClean="0">
                <a:latin typeface="Arial" pitchFamily="34" charset="0"/>
                <a:cs typeface="Arial" pitchFamily="34" charset="0"/>
              </a:rPr>
              <a:t>estamos </a:t>
            </a:r>
            <a:r>
              <a:rPr lang="es-ES" sz="2000" dirty="0" smtClean="0">
                <a:latin typeface="Arial" pitchFamily="34" charset="0"/>
                <a:cs typeface="Arial" pitchFamily="34" charset="0"/>
              </a:rPr>
              <a:t>instalado Active </a:t>
            </a:r>
            <a:r>
              <a:rPr lang="es-ES" sz="2000" dirty="0" err="1" smtClean="0">
                <a:latin typeface="Arial" pitchFamily="34" charset="0"/>
                <a:cs typeface="Arial" pitchFamily="34" charset="0"/>
              </a:rPr>
              <a:t>Directory</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Domain</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Services</a:t>
            </a:r>
            <a:r>
              <a:rPr lang="es-ES" sz="2000" dirty="0" smtClean="0">
                <a:latin typeface="Arial" pitchFamily="34" charset="0"/>
                <a:cs typeface="Arial" pitchFamily="34" charset="0"/>
              </a:rPr>
              <a:t>, </a:t>
            </a:r>
            <a:r>
              <a:rPr lang="es-ES" sz="2000" dirty="0" smtClean="0">
                <a:latin typeface="Arial" pitchFamily="34" charset="0"/>
                <a:cs typeface="Arial" pitchFamily="34" charset="0"/>
              </a:rPr>
              <a:t>hay </a:t>
            </a:r>
            <a:r>
              <a:rPr lang="es-ES" sz="2000" dirty="0" smtClean="0">
                <a:latin typeface="Arial" pitchFamily="34" charset="0"/>
                <a:cs typeface="Arial" pitchFamily="34" charset="0"/>
              </a:rPr>
              <a:t>una tarjeta de red con una </a:t>
            </a:r>
            <a:r>
              <a:rPr lang="es-ES" sz="2000" dirty="0" err="1" smtClean="0">
                <a:latin typeface="Arial" pitchFamily="34" charset="0"/>
                <a:cs typeface="Arial" pitchFamily="34" charset="0"/>
              </a:rPr>
              <a:t>ip</a:t>
            </a:r>
            <a:r>
              <a:rPr lang="es-ES" sz="2000" dirty="0" smtClean="0">
                <a:latin typeface="Arial" pitchFamily="34" charset="0"/>
                <a:cs typeface="Arial" pitchFamily="34" charset="0"/>
              </a:rPr>
              <a:t> </a:t>
            </a:r>
            <a:r>
              <a:rPr lang="es-ES" sz="2000" dirty="0" smtClean="0">
                <a:latin typeface="Arial" pitchFamily="34" charset="0"/>
                <a:cs typeface="Arial" pitchFamily="34" charset="0"/>
              </a:rPr>
              <a:t>dinámica.</a:t>
            </a:r>
          </a:p>
          <a:p>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 </a:t>
            </a:r>
            <a:endParaRPr lang="es-ES" sz="2000" dirty="0" smtClean="0">
              <a:latin typeface="Arial" pitchFamily="34" charset="0"/>
              <a:cs typeface="Arial" pitchFamily="34" charset="0"/>
            </a:endParaRPr>
          </a:p>
        </p:txBody>
      </p:sp>
      <p:pic>
        <p:nvPicPr>
          <p:cNvPr id="4" name="3 Imagen" descr="http://www.guillesql.es/Articulos/Windows_Server_2008_ADDS_IP_Warning.jpg"/>
          <p:cNvPicPr/>
          <p:nvPr/>
        </p:nvPicPr>
        <p:blipFill>
          <a:blip r:embed="rId2" cstate="print"/>
          <a:srcRect/>
          <a:stretch>
            <a:fillRect/>
          </a:stretch>
        </p:blipFill>
        <p:spPr bwMode="auto">
          <a:xfrm>
            <a:off x="2051720" y="2852936"/>
            <a:ext cx="3811905" cy="1828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1340768"/>
            <a:ext cx="7704856" cy="1169551"/>
          </a:xfrm>
          <a:prstGeom prst="rect">
            <a:avLst/>
          </a:prstGeom>
          <a:noFill/>
        </p:spPr>
        <p:txBody>
          <a:bodyPr wrap="square" rtlCol="0">
            <a:spAutoFit/>
          </a:bodyPr>
          <a:lstStyle/>
          <a:p>
            <a:r>
              <a:rPr lang="es-ES" sz="2000" b="1" dirty="0" smtClean="0">
                <a:solidFill>
                  <a:srgbClr val="FF0000"/>
                </a:solidFill>
                <a:latin typeface="Arial" pitchFamily="34" charset="0"/>
                <a:cs typeface="Arial" pitchFamily="34" charset="0"/>
              </a:rPr>
              <a:t>Mensaje</a:t>
            </a:r>
            <a:r>
              <a:rPr lang="es-ES" sz="2000" dirty="0" smtClean="0">
                <a:latin typeface="Arial" pitchFamily="34" charset="0"/>
                <a:cs typeface="Arial" pitchFamily="34" charset="0"/>
              </a:rPr>
              <a:t>, </a:t>
            </a:r>
            <a:r>
              <a:rPr lang="es-ES" sz="2000" dirty="0" smtClean="0">
                <a:latin typeface="Arial" pitchFamily="34" charset="0"/>
                <a:cs typeface="Arial" pitchFamily="34" charset="0"/>
              </a:rPr>
              <a:t>El asistente intenta crear una delegación </a:t>
            </a:r>
            <a:r>
              <a:rPr lang="es-ES" sz="2000" dirty="0" smtClean="0">
                <a:latin typeface="Arial" pitchFamily="34" charset="0"/>
                <a:cs typeface="Arial" pitchFamily="34" charset="0"/>
              </a:rPr>
              <a:t>para este servidor DNS y no puede.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Yes para continuar.</a:t>
            </a:r>
            <a:endParaRPr lang="es-ES" sz="2000" dirty="0" smtClean="0">
              <a:latin typeface="Arial" pitchFamily="34" charset="0"/>
              <a:cs typeface="Arial" pitchFamily="34" charset="0"/>
            </a:endParaRPr>
          </a:p>
          <a:p>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 </a:t>
            </a:r>
            <a:endParaRPr lang="es-ES" sz="2000" dirty="0" smtClean="0">
              <a:latin typeface="Arial" pitchFamily="34" charset="0"/>
              <a:cs typeface="Arial" pitchFamily="34" charset="0"/>
            </a:endParaRPr>
          </a:p>
        </p:txBody>
      </p:sp>
      <p:pic>
        <p:nvPicPr>
          <p:cNvPr id="5" name="4 Imagen" descr="http://www.guillesql.es/Articulos/Windows_Server_2008_ADDS_DNS_Warning.jpg"/>
          <p:cNvPicPr/>
          <p:nvPr/>
        </p:nvPicPr>
        <p:blipFill>
          <a:blip r:embed="rId2" cstate="print"/>
          <a:srcRect/>
          <a:stretch>
            <a:fillRect/>
          </a:stretch>
        </p:blipFill>
        <p:spPr bwMode="auto">
          <a:xfrm>
            <a:off x="2051720" y="3789040"/>
            <a:ext cx="3811905" cy="212598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1938992"/>
          </a:xfrm>
          <a:prstGeom prst="rect">
            <a:avLst/>
          </a:prstGeom>
          <a:noFill/>
        </p:spPr>
        <p:txBody>
          <a:bodyPr wrap="square" rtlCol="0">
            <a:spAutoFit/>
          </a:bodyPr>
          <a:lstStyle/>
          <a:p>
            <a:r>
              <a:rPr lang="es-ES" sz="2000" dirty="0" smtClean="0">
                <a:latin typeface="Arial" pitchFamily="34" charset="0"/>
                <a:cs typeface="Arial" pitchFamily="34" charset="0"/>
              </a:rPr>
              <a:t>En </a:t>
            </a:r>
            <a:r>
              <a:rPr lang="es-ES" sz="2000" b="1" dirty="0" err="1" smtClean="0">
                <a:latin typeface="Arial" pitchFamily="34" charset="0"/>
                <a:cs typeface="Arial" pitchFamily="34" charset="0"/>
              </a:rPr>
              <a:t>Location</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for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Database</a:t>
            </a:r>
            <a:r>
              <a:rPr lang="es-ES" sz="2000" b="1" dirty="0" smtClean="0">
                <a:latin typeface="Arial" pitchFamily="34" charset="0"/>
                <a:cs typeface="Arial" pitchFamily="34" charset="0"/>
              </a:rPr>
              <a:t>, Log </a:t>
            </a:r>
            <a:r>
              <a:rPr lang="es-ES" sz="2000" b="1" dirty="0" err="1" smtClean="0">
                <a:latin typeface="Arial" pitchFamily="34" charset="0"/>
                <a:cs typeface="Arial" pitchFamily="34" charset="0"/>
              </a:rPr>
              <a:t>File</a:t>
            </a:r>
            <a:r>
              <a:rPr lang="es-ES" sz="2000" b="1" dirty="0" smtClean="0">
                <a:latin typeface="Arial" pitchFamily="34" charset="0"/>
                <a:cs typeface="Arial" pitchFamily="34" charset="0"/>
              </a:rPr>
              <a:t>, and SYSVOL</a:t>
            </a:r>
            <a:r>
              <a:rPr lang="es-ES" sz="2000" dirty="0" smtClean="0">
                <a:latin typeface="Arial" pitchFamily="34" charset="0"/>
                <a:cs typeface="Arial" pitchFamily="34" charset="0"/>
              </a:rPr>
              <a:t>, se nos solicita la ubicación física dónde se desea almacenar esta información. Este es un paso importante, ya que en un Directorio Activo con miles o millones de usuarios, la base de datos de directorio activo crecerá</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 </a:t>
            </a:r>
            <a:endParaRPr lang="es-ES" sz="2000" dirty="0" smtClean="0">
              <a:latin typeface="Arial" pitchFamily="34" charset="0"/>
              <a:cs typeface="Arial" pitchFamily="34" charset="0"/>
            </a:endParaRPr>
          </a:p>
        </p:txBody>
      </p:sp>
      <p:pic>
        <p:nvPicPr>
          <p:cNvPr id="4" name="3 Imagen" descr="http://www.guillesql.es/Articulos/Windows_Server_2008_ADDS_Database.jpg"/>
          <p:cNvPicPr/>
          <p:nvPr/>
        </p:nvPicPr>
        <p:blipFill>
          <a:blip r:embed="rId2" cstate="print"/>
          <a:srcRect/>
          <a:stretch>
            <a:fillRect/>
          </a:stretch>
        </p:blipFill>
        <p:spPr bwMode="auto">
          <a:xfrm>
            <a:off x="2195736" y="2420888"/>
            <a:ext cx="4104456" cy="39604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2400657"/>
          </a:xfrm>
          <a:prstGeom prst="rect">
            <a:avLst/>
          </a:prstGeom>
          <a:noFill/>
        </p:spPr>
        <p:txBody>
          <a:bodyPr wrap="square" rtlCol="0">
            <a:spAutoFit/>
          </a:bodyPr>
          <a:lstStyle/>
          <a:p>
            <a:r>
              <a:rPr lang="es-ES" sz="2000" dirty="0" smtClean="0">
                <a:latin typeface="Arial" pitchFamily="34" charset="0"/>
                <a:cs typeface="Arial" pitchFamily="34" charset="0"/>
              </a:rPr>
              <a:t>En </a:t>
            </a:r>
            <a:r>
              <a:rPr lang="es-ES" sz="2000" b="1" dirty="0" err="1" smtClean="0">
                <a:latin typeface="Arial" pitchFamily="34" charset="0"/>
                <a:cs typeface="Arial" pitchFamily="34" charset="0"/>
              </a:rPr>
              <a:t>Directory</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Services</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Restore</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Mode</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Administrator</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Password</a:t>
            </a:r>
            <a:r>
              <a:rPr lang="es-ES" sz="2000" dirty="0" smtClean="0">
                <a:latin typeface="Arial" pitchFamily="34" charset="0"/>
                <a:cs typeface="Arial" pitchFamily="34" charset="0"/>
              </a:rPr>
              <a:t>, debemos introducir la contraseña que deseamos utilizar para iniciar Windows en el modo de recuperación de Directorio Activo. </a:t>
            </a:r>
            <a:endParaRPr lang="es-ES" sz="2000" dirty="0" smtClean="0">
              <a:latin typeface="Arial" pitchFamily="34" charset="0"/>
              <a:cs typeface="Arial" pitchFamily="34" charset="0"/>
            </a:endParaRPr>
          </a:p>
          <a:p>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Ojo </a:t>
            </a:r>
            <a:r>
              <a:rPr lang="es-ES" sz="2000" dirty="0" smtClean="0">
                <a:latin typeface="Arial" pitchFamily="34" charset="0"/>
                <a:cs typeface="Arial" pitchFamily="34" charset="0"/>
              </a:rPr>
              <a:t>con esta contraseña, que más de uno la pone sin darle importancia, y cuando unos años después le hace falta resulta que no sabe qué contraseña utilizó en la </a:t>
            </a:r>
            <a:r>
              <a:rPr lang="es-ES" sz="2000" dirty="0" smtClean="0">
                <a:latin typeface="Arial" pitchFamily="34" charset="0"/>
                <a:cs typeface="Arial" pitchFamily="34" charset="0"/>
              </a:rPr>
              <a:t>instalación.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5" name="4 Imagen" descr="http://www.guillesql.es/Articulos/Windows_Server_2008_ADDS_Restore_Mode_Password.jpg"/>
          <p:cNvPicPr/>
          <p:nvPr/>
        </p:nvPicPr>
        <p:blipFill>
          <a:blip r:embed="rId2" cstate="print"/>
          <a:srcRect/>
          <a:stretch>
            <a:fillRect/>
          </a:stretch>
        </p:blipFill>
        <p:spPr bwMode="auto">
          <a:xfrm>
            <a:off x="2123728" y="2924944"/>
            <a:ext cx="3960440" cy="374441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1323439"/>
          </a:xfrm>
          <a:prstGeom prst="rect">
            <a:avLst/>
          </a:prstGeom>
          <a:noFill/>
        </p:spPr>
        <p:txBody>
          <a:bodyPr wrap="square" rtlCol="0">
            <a:spAutoFit/>
          </a:bodyPr>
          <a:lstStyle/>
          <a:p>
            <a:r>
              <a:rPr lang="es-ES" sz="2000" dirty="0" smtClean="0">
                <a:latin typeface="Arial" pitchFamily="34" charset="0"/>
                <a:cs typeface="Arial" pitchFamily="34" charset="0"/>
              </a:rPr>
              <a:t>En </a:t>
            </a:r>
            <a:r>
              <a:rPr lang="es-ES" sz="2000" b="1" dirty="0" err="1" smtClean="0">
                <a:latin typeface="Arial" pitchFamily="34" charset="0"/>
                <a:cs typeface="Arial" pitchFamily="34" charset="0"/>
              </a:rPr>
              <a:t>Summary</a:t>
            </a:r>
            <a:r>
              <a:rPr lang="es-ES" sz="2000" dirty="0" smtClean="0">
                <a:latin typeface="Arial" pitchFamily="34" charset="0"/>
                <a:cs typeface="Arial" pitchFamily="34" charset="0"/>
              </a:rPr>
              <a:t> </a:t>
            </a:r>
            <a:r>
              <a:rPr lang="es-ES" sz="2000" dirty="0" smtClean="0">
                <a:latin typeface="Arial" pitchFamily="34" charset="0"/>
                <a:cs typeface="Arial" pitchFamily="34" charset="0"/>
              </a:rPr>
              <a:t>se muestra un resumen de la configuración que hemos especificado a través de los anteriores diálogos del asistente. Lo revisamos, y si está todo bien,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4" name="3 Imagen" descr="http://www.guillesql.es/Articulos/Windows_Server_2008_ADDS_Summary.jpg"/>
          <p:cNvPicPr/>
          <p:nvPr/>
        </p:nvPicPr>
        <p:blipFill>
          <a:blip r:embed="rId2" cstate="print"/>
          <a:srcRect/>
          <a:stretch>
            <a:fillRect/>
          </a:stretch>
        </p:blipFill>
        <p:spPr bwMode="auto">
          <a:xfrm>
            <a:off x="1979712" y="2132856"/>
            <a:ext cx="4248472" cy="403244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1015663"/>
          </a:xfrm>
          <a:prstGeom prst="rect">
            <a:avLst/>
          </a:prstGeom>
          <a:noFill/>
        </p:spPr>
        <p:txBody>
          <a:bodyPr wrap="square" rtlCol="0">
            <a:spAutoFit/>
          </a:bodyPr>
          <a:lstStyle/>
          <a:p>
            <a:r>
              <a:rPr lang="es-ES" sz="2000" dirty="0" smtClean="0"/>
              <a:t>Esperamos </a:t>
            </a:r>
            <a:r>
              <a:rPr lang="es-ES" sz="2000" dirty="0" smtClean="0"/>
              <a:t>un </a:t>
            </a:r>
            <a:r>
              <a:rPr lang="es-ES" sz="2000" dirty="0" smtClean="0"/>
              <a:t>rato, </a:t>
            </a:r>
            <a:r>
              <a:rPr lang="es-ES" sz="2000" dirty="0" smtClean="0"/>
              <a:t>y pronto tendremos nuestro nuevo Bosque con nuestro nuevo Dominio de Directorio Activo corriendo en Windows Server 2008.</a:t>
            </a:r>
            <a:endParaRPr lang="es-ES" sz="2000" dirty="0"/>
          </a:p>
        </p:txBody>
      </p:sp>
      <p:pic>
        <p:nvPicPr>
          <p:cNvPr id="5" name="4 Imagen" descr="http://www.guillesql.es/Articulos/Windows_Server_2008_ADDS_Installing.jpg"/>
          <p:cNvPicPr/>
          <p:nvPr/>
        </p:nvPicPr>
        <p:blipFill>
          <a:blip r:embed="rId2" cstate="print"/>
          <a:srcRect/>
          <a:stretch>
            <a:fillRect/>
          </a:stretch>
        </p:blipFill>
        <p:spPr bwMode="auto">
          <a:xfrm>
            <a:off x="1907704" y="2132856"/>
            <a:ext cx="4392488" cy="331236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707886"/>
          </a:xfrm>
          <a:prstGeom prst="rect">
            <a:avLst/>
          </a:prstGeom>
          <a:noFill/>
        </p:spPr>
        <p:txBody>
          <a:bodyPr wrap="square" rtlCol="0">
            <a:spAutoFit/>
          </a:bodyPr>
          <a:lstStyle/>
          <a:p>
            <a:r>
              <a:rPr lang="es-ES" sz="2000" dirty="0" smtClean="0">
                <a:latin typeface="Arial" pitchFamily="34" charset="0"/>
                <a:cs typeface="Arial" pitchFamily="34" charset="0"/>
              </a:rPr>
              <a:t>Aparece la correspondiente pantalla de finalización de la instalación. </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Finish</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4" name="3 Imagen" descr="http://www.guillesql.es/Articulos/Windows_Server_2008_ADDS_Reeboot.jpg"/>
          <p:cNvPicPr/>
          <p:nvPr/>
        </p:nvPicPr>
        <p:blipFill>
          <a:blip r:embed="rId2" cstate="print"/>
          <a:srcRect/>
          <a:stretch>
            <a:fillRect/>
          </a:stretch>
        </p:blipFill>
        <p:spPr bwMode="auto">
          <a:xfrm>
            <a:off x="2123728" y="1700808"/>
            <a:ext cx="4426232" cy="417839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704856" cy="707886"/>
          </a:xfrm>
          <a:prstGeom prst="rect">
            <a:avLst/>
          </a:prstGeom>
          <a:noFill/>
        </p:spPr>
        <p:txBody>
          <a:bodyPr wrap="square" rtlCol="0">
            <a:spAutoFit/>
          </a:bodyPr>
          <a:lstStyle/>
          <a:p>
            <a:r>
              <a:rPr lang="es-ES" sz="2000" dirty="0" smtClean="0">
                <a:latin typeface="Arial" pitchFamily="34" charset="0"/>
                <a:cs typeface="Arial" pitchFamily="34" charset="0"/>
              </a:rPr>
              <a:t>Finalizada la instalación, es necesario reiniciar el servidor, para lo cual, aparecerá un diálogo sugiriendo que reiniciemos ya</a:t>
            </a:r>
            <a:endParaRPr lang="es-ES" sz="2000" dirty="0">
              <a:latin typeface="Arial" pitchFamily="34" charset="0"/>
              <a:cs typeface="Arial" pitchFamily="34" charset="0"/>
            </a:endParaRPr>
          </a:p>
        </p:txBody>
      </p:sp>
      <p:pic>
        <p:nvPicPr>
          <p:cNvPr id="5" name="4 Imagen" descr="http://www.guillesql.es/Articulos/Windows_Server_2008_ADDS_Restart.jpg"/>
          <p:cNvPicPr/>
          <p:nvPr/>
        </p:nvPicPr>
        <p:blipFill>
          <a:blip r:embed="rId2" cstate="print"/>
          <a:srcRect/>
          <a:stretch>
            <a:fillRect/>
          </a:stretch>
        </p:blipFill>
        <p:spPr bwMode="auto">
          <a:xfrm>
            <a:off x="2195736" y="2780928"/>
            <a:ext cx="3960440" cy="158417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980728"/>
            <a:ext cx="7200800" cy="4093428"/>
          </a:xfrm>
          <a:prstGeom prst="rect">
            <a:avLst/>
          </a:prstGeom>
          <a:noFill/>
        </p:spPr>
        <p:txBody>
          <a:bodyPr wrap="square" rtlCol="0">
            <a:spAutoFit/>
          </a:bodyPr>
          <a:lstStyle/>
          <a:p>
            <a:r>
              <a:rPr lang="es-ES" sz="2000" dirty="0" smtClean="0">
                <a:latin typeface="Arial" pitchFamily="34" charset="0"/>
                <a:cs typeface="Arial" pitchFamily="34" charset="0"/>
              </a:rPr>
              <a:t>Una de las principales novedades en Directorio Activo con Windows Server 2008 son los Controladores de Dominio de Sólo Lectura (</a:t>
            </a:r>
            <a:r>
              <a:rPr lang="es-ES" sz="2000" b="1" dirty="0" smtClean="0">
                <a:latin typeface="Arial" pitchFamily="34" charset="0"/>
                <a:cs typeface="Arial" pitchFamily="34" charset="0"/>
              </a:rPr>
              <a:t>RODC, </a:t>
            </a:r>
            <a:r>
              <a:rPr lang="es-ES" sz="2000" b="1" dirty="0" err="1" smtClean="0">
                <a:latin typeface="Arial" pitchFamily="34" charset="0"/>
                <a:cs typeface="Arial" pitchFamily="34" charset="0"/>
              </a:rPr>
              <a:t>Read</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Only</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Domain</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Controllers</a:t>
            </a:r>
            <a:r>
              <a:rPr lang="es-ES" sz="2000" dirty="0" smtClean="0">
                <a:latin typeface="Arial" pitchFamily="34" charset="0"/>
                <a:cs typeface="Arial" pitchFamily="34" charset="0"/>
              </a:rPr>
              <a:t>). </a:t>
            </a:r>
          </a:p>
          <a:p>
            <a:endParaRPr lang="es-ES" sz="2000" dirty="0" smtClean="0">
              <a:latin typeface="Arial" pitchFamily="34" charset="0"/>
              <a:cs typeface="Arial" pitchFamily="34" charset="0"/>
            </a:endParaRPr>
          </a:p>
          <a:p>
            <a:r>
              <a:rPr lang="es-ES" sz="2000" dirty="0" smtClean="0">
                <a:latin typeface="Arial" pitchFamily="34" charset="0"/>
                <a:cs typeface="Arial" pitchFamily="34" charset="0"/>
              </a:rPr>
              <a:t>En Windows Server 2008, es posible montar un Controlador de Dominio en modo de Sólo Lectura, actuando de forma similar a </a:t>
            </a:r>
            <a:r>
              <a:rPr lang="es-ES" sz="2000" b="1" dirty="0" smtClean="0">
                <a:latin typeface="Arial" pitchFamily="34" charset="0"/>
                <a:cs typeface="Arial" pitchFamily="34" charset="0"/>
              </a:rPr>
              <a:t>como haría un BDC en la época de Windows NT4.</a:t>
            </a:r>
            <a:endParaRPr lang="es-ES" sz="2000" dirty="0" smtClean="0">
              <a:latin typeface="Arial" pitchFamily="34" charset="0"/>
              <a:cs typeface="Arial" pitchFamily="34" charset="0"/>
            </a:endParaRPr>
          </a:p>
          <a:p>
            <a:endParaRPr lang="es-ES" sz="2000" dirty="0" smtClean="0">
              <a:latin typeface="Arial" pitchFamily="34" charset="0"/>
              <a:cs typeface="Arial" pitchFamily="34" charset="0"/>
            </a:endParaRPr>
          </a:p>
          <a:p>
            <a:r>
              <a:rPr lang="es-ES" sz="2000" dirty="0" smtClean="0">
                <a:latin typeface="Arial" pitchFamily="34" charset="0"/>
                <a:cs typeface="Arial" pitchFamily="34" charset="0"/>
              </a:rPr>
              <a:t>Esto resulta de utilidad, por ejemplo para pequeñas oficinas que no disponen de personal técnico válido. De este modo, la oficina puede ser relativamente autónoma, se optimiza el tráfico de red, etc.</a:t>
            </a:r>
          </a:p>
          <a:p>
            <a:endParaRPr lang="es-ES" sz="20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inta hacia abajo"/>
          <p:cNvSpPr/>
          <p:nvPr/>
        </p:nvSpPr>
        <p:spPr>
          <a:xfrm>
            <a:off x="1835696" y="2420888"/>
            <a:ext cx="5184576" cy="2016224"/>
          </a:xfrm>
          <a:prstGeom prst="ribb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CuadroTexto"/>
          <p:cNvSpPr txBox="1"/>
          <p:nvPr/>
        </p:nvSpPr>
        <p:spPr>
          <a:xfrm>
            <a:off x="3218106" y="3136335"/>
            <a:ext cx="2376264" cy="830997"/>
          </a:xfrm>
          <a:prstGeom prst="rect">
            <a:avLst/>
          </a:prstGeom>
          <a:noFill/>
        </p:spPr>
        <p:txBody>
          <a:bodyPr wrap="square" rtlCol="0">
            <a:spAutoFit/>
          </a:bodyPr>
          <a:lstStyle/>
          <a:p>
            <a:pPr algn="ctr"/>
            <a:r>
              <a:rPr lang="es-ES" sz="2400" b="1" dirty="0" smtClean="0">
                <a:effectLst>
                  <a:outerShdw blurRad="38100" dist="38100" dir="2700000" algn="tl">
                    <a:srgbClr val="000000">
                      <a:alpha val="43137"/>
                    </a:srgbClr>
                  </a:outerShdw>
                </a:effectLst>
                <a:latin typeface="Algerian" pitchFamily="82" charset="0"/>
                <a:cs typeface="Arial" pitchFamily="34" charset="0"/>
              </a:rPr>
              <a:t>FIN  DE  LA INSTALACIÓN</a:t>
            </a:r>
            <a:endParaRPr lang="es-ES" sz="2400" b="1" dirty="0">
              <a:effectLst>
                <a:outerShdw blurRad="38100" dist="38100" dir="2700000" algn="tl">
                  <a:srgbClr val="000000">
                    <a:alpha val="43137"/>
                  </a:srgbClr>
                </a:outerShdw>
              </a:effectLst>
              <a:latin typeface="Algerian" pitchFamily="82"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4"/>
          <p:cNvSpPr>
            <a:spLocks noChangeArrowheads="1"/>
          </p:cNvSpPr>
          <p:nvPr/>
        </p:nvSpPr>
        <p:spPr bwMode="auto">
          <a:xfrm>
            <a:off x="971600" y="1196752"/>
            <a:ext cx="7200800" cy="3016210"/>
          </a:xfrm>
          <a:prstGeom prst="rect">
            <a:avLst/>
          </a:prstGeom>
          <a:noFill/>
          <a:ln w="12700" cap="sq">
            <a:noFill/>
            <a:miter lim="800000"/>
            <a:headEnd type="none" w="sm" len="sm"/>
            <a:tailEnd type="none" w="sm" len="sm"/>
          </a:ln>
        </p:spPr>
        <p:txBody>
          <a:bodyPr wrap="square">
            <a:spAutoFit/>
          </a:bodyPr>
          <a:lstStyle/>
          <a:p>
            <a:r>
              <a:rPr lang="es-ES" sz="2000" dirty="0" smtClean="0">
                <a:latin typeface="Arial" pitchFamily="34" charset="0"/>
                <a:cs typeface="Arial" pitchFamily="34" charset="0"/>
              </a:rPr>
              <a:t>Iniciamos </a:t>
            </a:r>
            <a:r>
              <a:rPr lang="es-ES" sz="2000" b="1" i="1" u="sng" dirty="0" smtClean="0">
                <a:latin typeface="Arial" pitchFamily="34" charset="0"/>
                <a:cs typeface="Arial" pitchFamily="34" charset="0"/>
              </a:rPr>
              <a:t>ejecutar</a:t>
            </a:r>
            <a:r>
              <a:rPr lang="es-ES" sz="2000" dirty="0" smtClean="0">
                <a:latin typeface="Arial" pitchFamily="34" charset="0"/>
                <a:cs typeface="Arial" pitchFamily="34" charset="0"/>
              </a:rPr>
              <a:t> e introducimos el comando </a:t>
            </a:r>
            <a:r>
              <a:rPr lang="es-ES" sz="2000" b="1" i="1" u="sng" dirty="0" smtClean="0">
                <a:latin typeface="Arial" pitchFamily="34" charset="0"/>
                <a:cs typeface="Arial" pitchFamily="34" charset="0"/>
              </a:rPr>
              <a:t>Dcpromo.exe</a:t>
            </a:r>
            <a:r>
              <a:rPr lang="es-ES" sz="2000" dirty="0" smtClean="0">
                <a:latin typeface="Arial" pitchFamily="34" charset="0"/>
                <a:cs typeface="Arial" pitchFamily="34" charset="0"/>
              </a:rPr>
              <a:t>.</a:t>
            </a:r>
          </a:p>
          <a:p>
            <a:endParaRPr lang="es-ES" sz="1000" dirty="0" smtClean="0">
              <a:latin typeface="Arial" pitchFamily="34" charset="0"/>
              <a:cs typeface="Arial" pitchFamily="34" charset="0"/>
            </a:endParaRPr>
          </a:p>
          <a:p>
            <a:r>
              <a:rPr lang="es-ES" sz="2000" dirty="0" smtClean="0">
                <a:latin typeface="Arial" pitchFamily="34" charset="0"/>
                <a:cs typeface="Arial" pitchFamily="34" charset="0"/>
              </a:rPr>
              <a:t>Al </a:t>
            </a:r>
            <a:r>
              <a:rPr lang="es-ES" sz="2000" dirty="0" smtClean="0">
                <a:latin typeface="Arial" pitchFamily="34" charset="0"/>
                <a:cs typeface="Arial" pitchFamily="34" charset="0"/>
              </a:rPr>
              <a:t>ejecutar </a:t>
            </a:r>
            <a:r>
              <a:rPr lang="es-ES" sz="2000" dirty="0" err="1" smtClean="0">
                <a:latin typeface="Arial" pitchFamily="34" charset="0"/>
                <a:cs typeface="Arial" pitchFamily="34" charset="0"/>
              </a:rPr>
              <a:t>dcpromo</a:t>
            </a:r>
            <a:r>
              <a:rPr lang="es-ES" sz="2000" dirty="0" smtClean="0">
                <a:latin typeface="Arial" pitchFamily="34" charset="0"/>
                <a:cs typeface="Arial" pitchFamily="34" charset="0"/>
              </a:rPr>
              <a:t> en una instalación por defecto de Windows Server 2008, lo primero que conseguiremos es</a:t>
            </a:r>
            <a:r>
              <a:rPr lang="es-ES" sz="2000" dirty="0" smtClean="0">
                <a:latin typeface="Arial" pitchFamily="34" charset="0"/>
                <a:cs typeface="Arial" pitchFamily="34" charset="0"/>
              </a:rPr>
              <a:t>:</a:t>
            </a:r>
          </a:p>
          <a:p>
            <a:endParaRPr lang="es-ES" sz="2000" dirty="0" smtClean="0">
              <a:latin typeface="Arial" pitchFamily="34" charset="0"/>
              <a:cs typeface="Arial" pitchFamily="34" charset="0"/>
            </a:endParaRPr>
          </a:p>
          <a:p>
            <a:pPr marL="457200" lvl="0" indent="-457200">
              <a:buFont typeface="Wingdings" pitchFamily="2" charset="2"/>
              <a:buChar char="q"/>
            </a:pPr>
            <a:r>
              <a:rPr lang="en-US" sz="2000" dirty="0" err="1" smtClean="0">
                <a:latin typeface="Arial" pitchFamily="34" charset="0"/>
                <a:cs typeface="Arial" pitchFamily="34" charset="0"/>
              </a:rPr>
              <a:t>Agregar</a:t>
            </a:r>
            <a:r>
              <a:rPr lang="en-US" sz="2000" dirty="0" smtClean="0">
                <a:latin typeface="Arial" pitchFamily="34" charset="0"/>
                <a:cs typeface="Arial" pitchFamily="34" charset="0"/>
              </a:rPr>
              <a:t> el Role </a:t>
            </a:r>
            <a:r>
              <a:rPr lang="en-US" sz="2000" b="1" dirty="0" smtClean="0">
                <a:latin typeface="Arial" pitchFamily="34" charset="0"/>
                <a:cs typeface="Arial" pitchFamily="34" charset="0"/>
              </a:rPr>
              <a:t>Active Directory Domain Services (AD DS)</a:t>
            </a:r>
            <a:r>
              <a:rPr lang="en-US" sz="2000" dirty="0" smtClean="0">
                <a:latin typeface="Arial" pitchFamily="34" charset="0"/>
                <a:cs typeface="Arial" pitchFamily="34" charset="0"/>
              </a:rPr>
              <a:t>. </a:t>
            </a:r>
            <a:endParaRPr lang="es-ES" sz="2000" dirty="0" smtClean="0">
              <a:latin typeface="Arial" pitchFamily="34" charset="0"/>
              <a:cs typeface="Arial" pitchFamily="34" charset="0"/>
            </a:endParaRPr>
          </a:p>
          <a:p>
            <a:pPr marL="457200" lvl="0" indent="-457200">
              <a:buFont typeface="Wingdings" pitchFamily="2" charset="2"/>
              <a:buChar char="q"/>
            </a:pPr>
            <a:r>
              <a:rPr lang="en-US" sz="2000" dirty="0" err="1" smtClean="0">
                <a:latin typeface="Arial" pitchFamily="34" charset="0"/>
                <a:cs typeface="Arial" pitchFamily="34" charset="0"/>
              </a:rPr>
              <a:t>Agregar</a:t>
            </a:r>
            <a:r>
              <a:rPr lang="en-US" sz="2000" dirty="0" smtClean="0">
                <a:latin typeface="Arial" pitchFamily="34" charset="0"/>
                <a:cs typeface="Arial" pitchFamily="34" charset="0"/>
              </a:rPr>
              <a:t> la </a:t>
            </a:r>
            <a:r>
              <a:rPr lang="en-US" sz="2000" dirty="0" err="1" smtClean="0">
                <a:latin typeface="Arial" pitchFamily="34" charset="0"/>
                <a:cs typeface="Arial" pitchFamily="34" charset="0"/>
              </a:rPr>
              <a:t>Característica</a:t>
            </a:r>
            <a:r>
              <a:rPr lang="en-US" sz="2000" dirty="0" smtClean="0">
                <a:latin typeface="Arial" pitchFamily="34" charset="0"/>
                <a:cs typeface="Arial" pitchFamily="34" charset="0"/>
              </a:rPr>
              <a:t> (Feature) </a:t>
            </a:r>
            <a:r>
              <a:rPr lang="en-US" sz="2000" b="1" dirty="0" smtClean="0">
                <a:latin typeface="Arial" pitchFamily="34" charset="0"/>
                <a:cs typeface="Arial" pitchFamily="34" charset="0"/>
              </a:rPr>
              <a:t>Active Directory Domain Services Tools (AD DS Tools)</a:t>
            </a:r>
            <a:r>
              <a:rPr lang="en-US" sz="2000" dirty="0" smtClean="0">
                <a:latin typeface="Arial" pitchFamily="34" charset="0"/>
                <a:cs typeface="Arial" pitchFamily="34" charset="0"/>
              </a:rPr>
              <a:t>.</a:t>
            </a:r>
            <a:endParaRPr lang="es-ES" sz="2000" dirty="0" smtClean="0">
              <a:latin typeface="Arial" pitchFamily="34" charset="0"/>
              <a:cs typeface="Arial" pitchFamily="34" charset="0"/>
            </a:endParaRPr>
          </a:p>
          <a:p>
            <a:endParaRPr lang="es-E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707886"/>
          </a:xfrm>
          <a:prstGeom prst="rect">
            <a:avLst/>
          </a:prstGeom>
          <a:noFill/>
        </p:spPr>
        <p:txBody>
          <a:bodyPr wrap="square" rtlCol="0">
            <a:spAutoFit/>
          </a:bodyPr>
          <a:lstStyle/>
          <a:p>
            <a:r>
              <a:rPr lang="es-ES" sz="2000" dirty="0" smtClean="0">
                <a:latin typeface="Arial" pitchFamily="34" charset="0"/>
                <a:cs typeface="Arial" pitchFamily="34" charset="0"/>
              </a:rPr>
              <a:t>Se iniciará el asistente para instalación de Active </a:t>
            </a:r>
            <a:r>
              <a:rPr lang="es-ES" sz="2000" dirty="0" err="1" smtClean="0">
                <a:latin typeface="Arial" pitchFamily="34" charset="0"/>
                <a:cs typeface="Arial" pitchFamily="34" charset="0"/>
              </a:rPr>
              <a:t>Directory</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Domain</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Services</a:t>
            </a:r>
            <a:r>
              <a:rPr lang="es-ES" sz="2000" dirty="0" smtClean="0">
                <a:latin typeface="Arial" pitchFamily="34" charset="0"/>
                <a:cs typeface="Arial" pitchFamily="34" charset="0"/>
              </a:rPr>
              <a:t> (AD </a:t>
            </a:r>
            <a:r>
              <a:rPr lang="es-ES" sz="2000" dirty="0" smtClean="0">
                <a:latin typeface="Arial" pitchFamily="34" charset="0"/>
                <a:cs typeface="Arial" pitchFamily="34" charset="0"/>
              </a:rPr>
              <a:t>DS).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3" name="2 Imagen" descr="http://www.guillesql.es/Articulos/Windows_Server_2008_ADDS_Welcome.jpg"/>
          <p:cNvPicPr/>
          <p:nvPr/>
        </p:nvPicPr>
        <p:blipFill>
          <a:blip r:embed="rId2" cstate="print"/>
          <a:srcRect/>
          <a:stretch>
            <a:fillRect/>
          </a:stretch>
        </p:blipFill>
        <p:spPr bwMode="auto">
          <a:xfrm>
            <a:off x="2051720" y="1772816"/>
            <a:ext cx="4464496" cy="396044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1015663"/>
          </a:xfrm>
          <a:prstGeom prst="rect">
            <a:avLst/>
          </a:prstGeom>
          <a:noFill/>
        </p:spPr>
        <p:txBody>
          <a:bodyPr wrap="square" rtlCol="0">
            <a:spAutoFit/>
          </a:bodyPr>
          <a:lstStyle/>
          <a:p>
            <a:r>
              <a:rPr lang="es-ES" sz="2000" dirty="0" smtClean="0">
                <a:latin typeface="Arial" pitchFamily="34" charset="0"/>
                <a:cs typeface="Arial" pitchFamily="34" charset="0"/>
              </a:rPr>
              <a:t>Mensaje </a:t>
            </a:r>
            <a:r>
              <a:rPr lang="es-ES" sz="2000" dirty="0" smtClean="0">
                <a:latin typeface="Arial" pitchFamily="34" charset="0"/>
                <a:cs typeface="Arial" pitchFamily="34" charset="0"/>
              </a:rPr>
              <a:t>de advertencia en relación con posibles problemas que podríamos tener con versiones antiguas de </a:t>
            </a:r>
            <a:r>
              <a:rPr lang="es-ES" sz="2000" dirty="0" err="1" smtClean="0">
                <a:latin typeface="Arial" pitchFamily="34" charset="0"/>
                <a:cs typeface="Arial" pitchFamily="34" charset="0"/>
              </a:rPr>
              <a:t>Windows.Click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4" name="3 Imagen" descr="http://www.guillesql.es/Articulos/Windows_Server_2008_ADDS_Compatibility.jpg"/>
          <p:cNvPicPr/>
          <p:nvPr/>
        </p:nvPicPr>
        <p:blipFill>
          <a:blip r:embed="rId2" cstate="print"/>
          <a:srcRect/>
          <a:stretch>
            <a:fillRect/>
          </a:stretch>
        </p:blipFill>
        <p:spPr bwMode="auto">
          <a:xfrm>
            <a:off x="2267744" y="1700808"/>
            <a:ext cx="4392488" cy="43924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1015663"/>
          </a:xfrm>
          <a:prstGeom prst="rect">
            <a:avLst/>
          </a:prstGeom>
          <a:noFill/>
        </p:spPr>
        <p:txBody>
          <a:bodyPr wrap="square" rtlCol="0">
            <a:spAutoFit/>
          </a:bodyPr>
          <a:lstStyle/>
          <a:p>
            <a:r>
              <a:rPr lang="es-ES" sz="2000" dirty="0" smtClean="0">
                <a:latin typeface="Arial" pitchFamily="34" charset="0"/>
                <a:cs typeface="Arial" pitchFamily="34" charset="0"/>
              </a:rPr>
              <a:t>Nos pregunta </a:t>
            </a:r>
            <a:r>
              <a:rPr lang="es-ES" sz="2000" dirty="0" smtClean="0">
                <a:latin typeface="Arial" pitchFamily="34" charset="0"/>
                <a:cs typeface="Arial" pitchFamily="34" charset="0"/>
              </a:rPr>
              <a:t>qué </a:t>
            </a:r>
            <a:r>
              <a:rPr lang="es-ES" sz="2000" dirty="0" smtClean="0">
                <a:latin typeface="Arial" pitchFamily="34" charset="0"/>
                <a:cs typeface="Arial" pitchFamily="34" charset="0"/>
              </a:rPr>
              <a:t>queremos, si agregarnos a un Bosque existente o crear un nuevo Bosque. En nuestro caso, queremos crear un nuevo </a:t>
            </a:r>
            <a:r>
              <a:rPr lang="es-ES" sz="2000" dirty="0" smtClean="0">
                <a:latin typeface="Arial" pitchFamily="34" charset="0"/>
                <a:cs typeface="Arial" pitchFamily="34" charset="0"/>
              </a:rPr>
              <a:t>Bosque. </a:t>
            </a:r>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pic>
        <p:nvPicPr>
          <p:cNvPr id="5" name="4 Imagen" descr="http://www.guillesql.es/Articulos/Windows_Server_2008_ADDS_Create_Forest.jpg"/>
          <p:cNvPicPr/>
          <p:nvPr/>
        </p:nvPicPr>
        <p:blipFill>
          <a:blip r:embed="rId2" cstate="print"/>
          <a:srcRect/>
          <a:stretch>
            <a:fillRect/>
          </a:stretch>
        </p:blipFill>
        <p:spPr bwMode="auto">
          <a:xfrm>
            <a:off x="2339752" y="1988840"/>
            <a:ext cx="4320480" cy="403244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707886"/>
          </a:xfrm>
          <a:prstGeom prst="rect">
            <a:avLst/>
          </a:prstGeom>
          <a:noFill/>
        </p:spPr>
        <p:txBody>
          <a:bodyPr wrap="square" rtlCol="0">
            <a:spAutoFit/>
          </a:bodyPr>
          <a:lstStyle/>
          <a:p>
            <a:r>
              <a:rPr lang="es-ES" sz="2000" dirty="0" smtClean="0"/>
              <a:t>En </a:t>
            </a:r>
            <a:r>
              <a:rPr lang="es-ES" sz="2000" b="1" dirty="0" err="1" smtClean="0"/>
              <a:t>Name</a:t>
            </a:r>
            <a:r>
              <a:rPr lang="es-ES" sz="2000" b="1" dirty="0" smtClean="0"/>
              <a:t> </a:t>
            </a:r>
            <a:r>
              <a:rPr lang="es-ES" sz="2000" b="1" dirty="0" err="1" smtClean="0"/>
              <a:t>the</a:t>
            </a:r>
            <a:r>
              <a:rPr lang="es-ES" sz="2000" b="1" dirty="0" smtClean="0"/>
              <a:t> </a:t>
            </a:r>
            <a:r>
              <a:rPr lang="es-ES" sz="2000" b="1" dirty="0" err="1" smtClean="0"/>
              <a:t>Forest</a:t>
            </a:r>
            <a:r>
              <a:rPr lang="es-ES" sz="2000" b="1" dirty="0" smtClean="0"/>
              <a:t> </a:t>
            </a:r>
            <a:r>
              <a:rPr lang="es-ES" sz="2000" b="1" dirty="0" err="1" smtClean="0"/>
              <a:t>Root</a:t>
            </a:r>
            <a:r>
              <a:rPr lang="es-ES" sz="2000" b="1" dirty="0" smtClean="0"/>
              <a:t> </a:t>
            </a:r>
            <a:r>
              <a:rPr lang="es-ES" sz="2000" b="1" dirty="0" err="1" smtClean="0"/>
              <a:t>Domain</a:t>
            </a:r>
            <a:r>
              <a:rPr lang="es-ES" sz="2000" dirty="0" smtClean="0"/>
              <a:t>, nos solicitan el nombre DNS para el nuevo Dominio</a:t>
            </a:r>
            <a:r>
              <a:rPr lang="es-ES" sz="2000" dirty="0" smtClean="0"/>
              <a:t>. </a:t>
            </a:r>
            <a:r>
              <a:rPr lang="es-ES" sz="2000" dirty="0" err="1" smtClean="0"/>
              <a:t>Click</a:t>
            </a:r>
            <a:r>
              <a:rPr lang="es-ES" sz="2000" dirty="0" smtClean="0"/>
              <a:t> </a:t>
            </a:r>
            <a:r>
              <a:rPr lang="es-ES" sz="2000" dirty="0" err="1" smtClean="0"/>
              <a:t>Next</a:t>
            </a:r>
            <a:r>
              <a:rPr lang="es-ES" sz="2000" dirty="0" smtClean="0"/>
              <a:t> para continuar.</a:t>
            </a:r>
            <a:endParaRPr lang="es-ES" sz="2000" dirty="0">
              <a:latin typeface="Arial" pitchFamily="34" charset="0"/>
              <a:cs typeface="Arial" pitchFamily="34" charset="0"/>
            </a:endParaRPr>
          </a:p>
        </p:txBody>
      </p:sp>
      <p:pic>
        <p:nvPicPr>
          <p:cNvPr id="4" name="3 Imagen" descr="http://www.guillesql.es/Articulos/Windows_Server_2008_ADDS_Name_Forest.jpg"/>
          <p:cNvPicPr/>
          <p:nvPr/>
        </p:nvPicPr>
        <p:blipFill>
          <a:blip r:embed="rId2" cstate="print"/>
          <a:srcRect/>
          <a:stretch>
            <a:fillRect/>
          </a:stretch>
        </p:blipFill>
        <p:spPr bwMode="auto">
          <a:xfrm>
            <a:off x="1763688" y="1626870"/>
            <a:ext cx="4968551" cy="425040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476672"/>
            <a:ext cx="7704856" cy="707886"/>
          </a:xfrm>
          <a:prstGeom prst="rect">
            <a:avLst/>
          </a:prstGeom>
          <a:noFill/>
        </p:spPr>
        <p:txBody>
          <a:bodyPr wrap="square" rtlCol="0">
            <a:spAutoFit/>
          </a:bodyPr>
          <a:lstStyle/>
          <a:p>
            <a:r>
              <a:rPr lang="es-ES" sz="2000" dirty="0" smtClean="0">
                <a:latin typeface="Arial" pitchFamily="34" charset="0"/>
                <a:cs typeface="Arial" pitchFamily="34" charset="0"/>
              </a:rPr>
              <a:t>En </a:t>
            </a:r>
            <a:r>
              <a:rPr lang="es-ES" sz="2000" b="1" dirty="0" smtClean="0">
                <a:latin typeface="Arial" pitchFamily="34" charset="0"/>
                <a:cs typeface="Arial" pitchFamily="34" charset="0"/>
              </a:rPr>
              <a:t>Set </a:t>
            </a:r>
            <a:r>
              <a:rPr lang="es-ES" sz="2000" b="1" dirty="0" err="1" smtClean="0">
                <a:latin typeface="Arial" pitchFamily="34" charset="0"/>
                <a:cs typeface="Arial" pitchFamily="34" charset="0"/>
              </a:rPr>
              <a:t>Forest</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Functional</a:t>
            </a:r>
            <a:r>
              <a:rPr lang="es-ES" sz="2000" b="1" dirty="0" smtClean="0">
                <a:latin typeface="Arial" pitchFamily="34" charset="0"/>
                <a:cs typeface="Arial" pitchFamily="34" charset="0"/>
              </a:rPr>
              <a:t> </a:t>
            </a:r>
            <a:r>
              <a:rPr lang="es-ES" sz="2000" b="1" dirty="0" err="1" smtClean="0">
                <a:latin typeface="Arial" pitchFamily="34" charset="0"/>
                <a:cs typeface="Arial" pitchFamily="34" charset="0"/>
              </a:rPr>
              <a:t>Level</a:t>
            </a:r>
            <a:r>
              <a:rPr lang="es-ES" sz="2000" dirty="0" smtClean="0">
                <a:latin typeface="Arial" pitchFamily="34" charset="0"/>
                <a:cs typeface="Arial" pitchFamily="34" charset="0"/>
              </a:rPr>
              <a:t>, debemos seleccionar el modo funcional de nuestro Bosque. </a:t>
            </a:r>
            <a:endParaRPr lang="es-ES" sz="2000" dirty="0" smtClean="0">
              <a:latin typeface="Arial" pitchFamily="34" charset="0"/>
              <a:cs typeface="Arial" pitchFamily="34" charset="0"/>
            </a:endParaRPr>
          </a:p>
        </p:txBody>
      </p:sp>
      <p:pic>
        <p:nvPicPr>
          <p:cNvPr id="3" name="2 Imagen" descr="http://www.guillesql.es/Articulos/Windows_Server_2008_ADDS_Forest_Functional_Level.jpg"/>
          <p:cNvPicPr/>
          <p:nvPr/>
        </p:nvPicPr>
        <p:blipFill>
          <a:blip r:embed="rId2" cstate="print"/>
          <a:srcRect/>
          <a:stretch>
            <a:fillRect/>
          </a:stretch>
        </p:blipFill>
        <p:spPr bwMode="auto">
          <a:xfrm>
            <a:off x="1979712" y="1484784"/>
            <a:ext cx="4642256" cy="446642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908720"/>
            <a:ext cx="7488832" cy="4401205"/>
          </a:xfrm>
          <a:prstGeom prst="rect">
            <a:avLst/>
          </a:prstGeom>
          <a:noFill/>
        </p:spPr>
        <p:txBody>
          <a:bodyPr wrap="square" rtlCol="0">
            <a:spAutoFit/>
          </a:bodyPr>
          <a:lstStyle/>
          <a:p>
            <a:pPr marL="457200" indent="-457200">
              <a:buFont typeface="Wingdings" pitchFamily="2" charset="2"/>
              <a:buChar char="q"/>
            </a:pPr>
            <a:r>
              <a:rPr lang="es-ES" sz="2000" dirty="0" smtClean="0">
                <a:latin typeface="Arial" pitchFamily="34" charset="0"/>
                <a:cs typeface="Arial" pitchFamily="34" charset="0"/>
              </a:rPr>
              <a:t>El </a:t>
            </a:r>
            <a:r>
              <a:rPr lang="es-ES" sz="2000" dirty="0" smtClean="0">
                <a:latin typeface="Arial" pitchFamily="34" charset="0"/>
                <a:cs typeface="Arial" pitchFamily="34" charset="0"/>
              </a:rPr>
              <a:t>modo Windows Server </a:t>
            </a:r>
            <a:r>
              <a:rPr lang="es-ES" sz="2000" dirty="0" smtClean="0">
                <a:latin typeface="Arial" pitchFamily="34" charset="0"/>
                <a:cs typeface="Arial" pitchFamily="34" charset="0"/>
              </a:rPr>
              <a:t>2003 incluye </a:t>
            </a:r>
            <a:r>
              <a:rPr lang="es-ES" sz="2000" dirty="0" smtClean="0">
                <a:latin typeface="Arial" pitchFamily="34" charset="0"/>
                <a:cs typeface="Arial" pitchFamily="34" charset="0"/>
              </a:rPr>
              <a:t>varias mejoras frente a Windows 2000 </a:t>
            </a:r>
            <a:r>
              <a:rPr lang="es-ES" sz="2000" dirty="0" smtClean="0">
                <a:latin typeface="Arial" pitchFamily="34" charset="0"/>
                <a:cs typeface="Arial" pitchFamily="34" charset="0"/>
              </a:rPr>
              <a:t>(en </a:t>
            </a:r>
            <a:r>
              <a:rPr lang="es-ES" sz="2000" dirty="0" smtClean="0">
                <a:latin typeface="Arial" pitchFamily="34" charset="0"/>
                <a:cs typeface="Arial" pitchFamily="34" charset="0"/>
              </a:rPr>
              <a:t>la replicación, </a:t>
            </a:r>
            <a:r>
              <a:rPr lang="es-ES" sz="2000" dirty="0" smtClean="0">
                <a:latin typeface="Arial" pitchFamily="34" charset="0"/>
                <a:cs typeface="Arial" pitchFamily="34" charset="0"/>
              </a:rPr>
              <a:t>en </a:t>
            </a:r>
            <a:r>
              <a:rPr lang="es-ES" sz="2000" dirty="0" smtClean="0">
                <a:latin typeface="Arial" pitchFamily="34" charset="0"/>
                <a:cs typeface="Arial" pitchFamily="34" charset="0"/>
              </a:rPr>
              <a:t>la implementación de KCC para entornos de Directorio Activo con replicación entre múltiples Sitios o Subredes, etc</a:t>
            </a:r>
            <a:r>
              <a:rPr lang="es-ES" sz="2000" dirty="0" smtClean="0">
                <a:latin typeface="Arial" pitchFamily="34" charset="0"/>
                <a:cs typeface="Arial" pitchFamily="34" charset="0"/>
              </a:rPr>
              <a:t>.). </a:t>
            </a:r>
          </a:p>
          <a:p>
            <a:pPr marL="457200" indent="-457200">
              <a:buFont typeface="Wingdings" pitchFamily="2" charset="2"/>
              <a:buChar char="q"/>
            </a:pPr>
            <a:endParaRPr lang="es-ES" sz="2000" dirty="0" smtClean="0">
              <a:latin typeface="Arial" pitchFamily="34" charset="0"/>
              <a:cs typeface="Arial" pitchFamily="34" charset="0"/>
            </a:endParaRPr>
          </a:p>
          <a:p>
            <a:pPr marL="457200" indent="-457200">
              <a:buFont typeface="Wingdings" pitchFamily="2" charset="2"/>
              <a:buChar char="q"/>
            </a:pPr>
            <a:r>
              <a:rPr lang="es-ES" sz="2000" dirty="0" smtClean="0">
                <a:latin typeface="Arial" pitchFamily="34" charset="0"/>
                <a:cs typeface="Arial" pitchFamily="34" charset="0"/>
              </a:rPr>
              <a:t>El </a:t>
            </a:r>
            <a:r>
              <a:rPr lang="es-ES" sz="2000" dirty="0" smtClean="0">
                <a:latin typeface="Arial" pitchFamily="34" charset="0"/>
                <a:cs typeface="Arial" pitchFamily="34" charset="0"/>
              </a:rPr>
              <a:t>modo </a:t>
            </a:r>
            <a:r>
              <a:rPr lang="es-ES" sz="2000" dirty="0" smtClean="0">
                <a:latin typeface="Arial" pitchFamily="34" charset="0"/>
                <a:cs typeface="Arial" pitchFamily="34" charset="0"/>
              </a:rPr>
              <a:t>Windows </a:t>
            </a:r>
            <a:r>
              <a:rPr lang="es-ES" sz="2000" dirty="0" smtClean="0">
                <a:latin typeface="Arial" pitchFamily="34" charset="0"/>
                <a:cs typeface="Arial" pitchFamily="34" charset="0"/>
              </a:rPr>
              <a:t>Server 2008 no incluye mejoras, simplemente obliga a que todos los Controladores de Dominio sean Windows Server 2008. </a:t>
            </a:r>
            <a:endParaRPr lang="es-ES" sz="2000" dirty="0" smtClean="0">
              <a:latin typeface="Arial" pitchFamily="34" charset="0"/>
              <a:cs typeface="Arial" pitchFamily="34" charset="0"/>
            </a:endParaRPr>
          </a:p>
          <a:p>
            <a:endParaRPr lang="es-ES" sz="2000" dirty="0" smtClean="0">
              <a:latin typeface="Arial" pitchFamily="34" charset="0"/>
              <a:cs typeface="Arial" pitchFamily="34" charset="0"/>
            </a:endParaRPr>
          </a:p>
          <a:p>
            <a:r>
              <a:rPr lang="es-ES" sz="2000" dirty="0" smtClean="0">
                <a:latin typeface="Arial" pitchFamily="34" charset="0"/>
                <a:cs typeface="Arial" pitchFamily="34" charset="0"/>
              </a:rPr>
              <a:t>Ojo</a:t>
            </a:r>
            <a:r>
              <a:rPr lang="es-ES" sz="2000" dirty="0" smtClean="0">
                <a:latin typeface="Arial" pitchFamily="34" charset="0"/>
                <a:cs typeface="Arial" pitchFamily="34" charset="0"/>
              </a:rPr>
              <a:t>, en principio no incluye mejoras, pero recordemos la instalación Server </a:t>
            </a:r>
            <a:r>
              <a:rPr lang="es-ES" sz="2000" dirty="0" err="1" smtClean="0">
                <a:latin typeface="Arial" pitchFamily="34" charset="0"/>
                <a:cs typeface="Arial" pitchFamily="34" charset="0"/>
              </a:rPr>
              <a:t>Core</a:t>
            </a:r>
            <a:r>
              <a:rPr lang="es-ES" sz="2000" dirty="0" smtClean="0">
                <a:latin typeface="Arial" pitchFamily="34" charset="0"/>
                <a:cs typeface="Arial" pitchFamily="34" charset="0"/>
              </a:rPr>
              <a:t> y los Controladores de Dominio de Sólo Lectura (RODC, </a:t>
            </a:r>
            <a:r>
              <a:rPr lang="es-ES" sz="2000" dirty="0" err="1" smtClean="0">
                <a:latin typeface="Arial" pitchFamily="34" charset="0"/>
                <a:cs typeface="Arial" pitchFamily="34" charset="0"/>
              </a:rPr>
              <a:t>Read</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Only</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Domain</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Controller</a:t>
            </a:r>
            <a:r>
              <a:rPr lang="es-ES" sz="2000" dirty="0" smtClean="0">
                <a:latin typeface="Arial" pitchFamily="34" charset="0"/>
                <a:cs typeface="Arial" pitchFamily="34" charset="0"/>
              </a:rPr>
              <a:t>). </a:t>
            </a:r>
            <a:endParaRPr lang="es-ES" sz="2000" dirty="0" smtClean="0">
              <a:latin typeface="Arial" pitchFamily="34" charset="0"/>
              <a:cs typeface="Arial" pitchFamily="34" charset="0"/>
            </a:endParaRPr>
          </a:p>
          <a:p>
            <a:endParaRPr lang="es-ES" sz="2000" dirty="0" smtClean="0">
              <a:latin typeface="Arial" pitchFamily="34" charset="0"/>
              <a:cs typeface="Arial" pitchFamily="34" charset="0"/>
            </a:endParaRPr>
          </a:p>
          <a:p>
            <a:r>
              <a:rPr lang="es-ES" sz="2000" dirty="0" err="1" smtClean="0">
                <a:latin typeface="Arial" pitchFamily="34" charset="0"/>
                <a:cs typeface="Arial" pitchFamily="34" charset="0"/>
              </a:rPr>
              <a:t>Click</a:t>
            </a:r>
            <a:r>
              <a:rPr lang="es-ES" sz="2000" dirty="0" smtClean="0">
                <a:latin typeface="Arial" pitchFamily="34" charset="0"/>
                <a:cs typeface="Arial" pitchFamily="34" charset="0"/>
              </a:rPr>
              <a:t> </a:t>
            </a:r>
            <a:r>
              <a:rPr lang="es-ES" sz="2000" dirty="0" err="1" smtClean="0">
                <a:latin typeface="Arial" pitchFamily="34" charset="0"/>
                <a:cs typeface="Arial" pitchFamily="34" charset="0"/>
              </a:rPr>
              <a:t>Next</a:t>
            </a:r>
            <a:r>
              <a:rPr lang="es-ES" sz="2000" dirty="0" smtClean="0">
                <a:latin typeface="Arial" pitchFamily="34" charset="0"/>
                <a:cs typeface="Arial" pitchFamily="34" charset="0"/>
              </a:rPr>
              <a:t> para continuar.</a:t>
            </a:r>
            <a:endParaRPr lang="es-ES" sz="20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103</TotalTime>
  <Words>762</Words>
  <Application>Microsoft Office PowerPoint</Application>
  <PresentationFormat>Presentación en pantalla (4:3)</PresentationFormat>
  <Paragraphs>47</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Viajes</vt:lpstr>
      <vt:lpstr>INSTALAR  ACTIVE DIRECTORY</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  WINDOWS  Server 2008</dc:title>
  <dc:creator>juanma</dc:creator>
  <cp:lastModifiedBy>juanma</cp:lastModifiedBy>
  <cp:revision>14</cp:revision>
  <dcterms:created xsi:type="dcterms:W3CDTF">2010-12-14T10:20:30Z</dcterms:created>
  <dcterms:modified xsi:type="dcterms:W3CDTF">2010-12-14T12:46:29Z</dcterms:modified>
</cp:coreProperties>
</file>