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84"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C93AF-6C69-45A8-B514-7BAB05EA17A5}" type="datetimeFigureOut">
              <a:rPr lang="es-ES" smtClean="0"/>
              <a:t>07/03/2018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83D45B-69F9-48AF-B972-E242910C9767}" type="slidenum">
              <a:rPr lang="es-ES" smtClean="0"/>
              <a:t>‹Nº›</a:t>
            </a:fld>
            <a:endParaRPr lang="es-ES"/>
          </a:p>
        </p:txBody>
      </p:sp>
    </p:spTree>
    <p:extLst>
      <p:ext uri="{BB962C8B-B14F-4D97-AF65-F5344CB8AC3E}">
        <p14:creationId xmlns:p14="http://schemas.microsoft.com/office/powerpoint/2010/main" val="3166270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2A3901AA-C8CD-4E9F-9F0B-A958A2141B63}" type="slidenum">
              <a:rPr lang="es-ES" smtClean="0"/>
              <a:pPr/>
              <a:t>5</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2A3901AA-C8CD-4E9F-9F0B-A958A2141B63}" type="slidenum">
              <a:rPr lang="es-ES" smtClean="0"/>
              <a:pPr/>
              <a:t>13</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564CF2E0-CCC4-4E1E-9902-C3C36AB3FDA4}" type="datetimeFigureOut">
              <a:rPr lang="en-US" smtClean="0"/>
              <a:t>3/7/2018</a:t>
            </a:fld>
            <a:endParaRPr lang="en-US"/>
          </a:p>
        </p:txBody>
      </p:sp>
      <p:sp>
        <p:nvSpPr>
          <p:cNvPr id="17" name="16 Marcador de pie de página"/>
          <p:cNvSpPr>
            <a:spLocks noGrp="1"/>
          </p:cNvSpPr>
          <p:nvPr>
            <p:ph type="ftr" sz="quarter" idx="11"/>
          </p:nvPr>
        </p:nvSpPr>
        <p:spPr/>
        <p:txBody>
          <a:bodyPr/>
          <a:lstStyle/>
          <a:p>
            <a:endParaRPr kumimoji="0" lang="en-U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t>‹Nº›</a:t>
            </a:fld>
            <a:endParaRPr kumimoji="0" lang="en-US" sz="1400" dirty="0">
              <a:solidFill>
                <a:srgbClr val="FFFFFF"/>
              </a:solidFill>
            </a:endParaRPr>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64CF2E0-CCC4-4E1E-9902-C3C36AB3FDA4}" type="datetimeFigureOut">
              <a:rPr lang="en-US" smtClean="0"/>
              <a:t>3/7/2018</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64CF2E0-CCC4-4E1E-9902-C3C36AB3FDA4}" type="datetimeFigureOut">
              <a:rPr lang="en-US" smtClean="0"/>
              <a:t>3/7/2018</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564CF2E0-CCC4-4E1E-9902-C3C36AB3FDA4}" type="datetimeFigureOut">
              <a:rPr lang="en-US" smtClean="0"/>
              <a:t>3/7/2018</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564CF2E0-CCC4-4E1E-9902-C3C36AB3FDA4}" type="datetimeFigureOut">
              <a:rPr lang="en-US" smtClean="0"/>
              <a:t>3/7/2018</a:t>
            </a:fld>
            <a:endParaRPr lang="en-US"/>
          </a:p>
        </p:txBody>
      </p:sp>
      <p:sp>
        <p:nvSpPr>
          <p:cNvPr id="5" name="4 Marcador de pie de página"/>
          <p:cNvSpPr>
            <a:spLocks noGrp="1"/>
          </p:cNvSpPr>
          <p:nvPr>
            <p:ph type="ftr" sz="quarter" idx="11"/>
          </p:nvPr>
        </p:nvSpPr>
        <p:spPr>
          <a:xfrm>
            <a:off x="800100" y="6172200"/>
            <a:ext cx="4000500" cy="457200"/>
          </a:xfrm>
        </p:spPr>
        <p:txBody>
          <a:bodyPr/>
          <a:lstStyle/>
          <a:p>
            <a:endParaRPr kumimoji="0" lang="en-US" dirty="0"/>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6F42FDE4-A7DD-41A7-A0A6-9B649FB43336}" type="slidenum">
              <a:rPr kumimoji="0" lang="en-US" smtClean="0"/>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564CF2E0-CCC4-4E1E-9902-C3C36AB3FDA4}" type="datetimeFigureOut">
              <a:rPr lang="en-US" smtClean="0"/>
              <a:t>3/7/2018</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564CF2E0-CCC4-4E1E-9902-C3C36AB3FDA4}" type="datetimeFigureOut">
              <a:rPr lang="en-US" smtClean="0"/>
              <a:t>3/7/2018</a:t>
            </a:fld>
            <a:endParaRPr lang="en-US"/>
          </a:p>
        </p:txBody>
      </p:sp>
      <p:sp>
        <p:nvSpPr>
          <p:cNvPr id="8" name="7 Marcador de pie de página"/>
          <p:cNvSpPr>
            <a:spLocks noGrp="1"/>
          </p:cNvSpPr>
          <p:nvPr>
            <p:ph type="ftr" sz="quarter" idx="11"/>
          </p:nvPr>
        </p:nvSpPr>
        <p:spPr/>
        <p:txBody>
          <a:bodyPr/>
          <a:lstStyle/>
          <a:p>
            <a:endParaRPr kumimoji="0" lang="en-US"/>
          </a:p>
        </p:txBody>
      </p:sp>
      <p:sp>
        <p:nvSpPr>
          <p:cNvPr id="9" name="8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564CF2E0-CCC4-4E1E-9902-C3C36AB3FDA4}" type="datetimeFigureOut">
              <a:rPr lang="en-US" smtClean="0"/>
              <a:t>3/7/2018</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64CF2E0-CCC4-4E1E-9902-C3C36AB3FDA4}" type="datetimeFigureOut">
              <a:rPr lang="en-US" smtClean="0"/>
              <a:t>3/7/2018</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564CF2E0-CCC4-4E1E-9902-C3C36AB3FDA4}" type="datetimeFigureOut">
              <a:rPr lang="en-US" smtClean="0"/>
              <a:t>3/7/2018</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564CF2E0-CCC4-4E1E-9902-C3C36AB3FDA4}" type="datetimeFigureOut">
              <a:rPr lang="en-US" smtClean="0"/>
              <a:t>3/7/2018</a:t>
            </a:fld>
            <a:endParaRPr lang="en-US"/>
          </a:p>
        </p:txBody>
      </p:sp>
      <p:sp>
        <p:nvSpPr>
          <p:cNvPr id="6" name="5 Marcador de pie de página"/>
          <p:cNvSpPr>
            <a:spLocks noGrp="1"/>
          </p:cNvSpPr>
          <p:nvPr>
            <p:ph type="ftr" sz="quarter" idx="11"/>
          </p:nvPr>
        </p:nvSpPr>
        <p:spPr>
          <a:xfrm>
            <a:off x="914400" y="6172200"/>
            <a:ext cx="3886200" cy="457200"/>
          </a:xfrm>
        </p:spPr>
        <p:txBody>
          <a:bodyPr/>
          <a:lstStyle/>
          <a:p>
            <a:endParaRPr kumimoji="0" lang="en-US" dirty="0"/>
          </a:p>
        </p:txBody>
      </p:sp>
      <p:sp>
        <p:nvSpPr>
          <p:cNvPr id="7" name="6 Marcador de número de diapositiva"/>
          <p:cNvSpPr>
            <a:spLocks noGrp="1"/>
          </p:cNvSpPr>
          <p:nvPr>
            <p:ph type="sldNum" sz="quarter" idx="12"/>
          </p:nvPr>
        </p:nvSpPr>
        <p:spPr>
          <a:xfrm>
            <a:off x="146304" y="6208776"/>
            <a:ext cx="457200" cy="457200"/>
          </a:xfrm>
        </p:spPr>
        <p:txBody>
          <a:bodyPr/>
          <a:lstStyle/>
          <a:p>
            <a:fld id="{6F42FDE4-A7DD-41A7-A0A6-9B649FB43336}" type="slidenum">
              <a:rPr kumimoji="0" lang="en-US" smtClean="0"/>
              <a:t>‹Nº›</a:t>
            </a:fld>
            <a:endParaRPr kumimoji="0" lang="en-US" dirty="0"/>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t>3/7/2018</a:t>
            </a:fld>
            <a:endParaRPr lang="en-US" sz="1400" dirty="0">
              <a:solidFill>
                <a:schemeClr val="tx2"/>
              </a:solidFill>
            </a:endParaRPr>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t>‹Nº›</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a:spLocks noGrp="1"/>
          </p:cNvSpPr>
          <p:nvPr>
            <p:ph type="subTitle" idx="1"/>
          </p:nvPr>
        </p:nvSpPr>
        <p:spPr/>
        <p:txBody>
          <a:bodyPr/>
          <a:lstStyle/>
          <a:p>
            <a:endParaRPr lang="es-ES"/>
          </a:p>
        </p:txBody>
      </p:sp>
      <p:sp>
        <p:nvSpPr>
          <p:cNvPr id="3" name="2 Título"/>
          <p:cNvSpPr>
            <a:spLocks noGrp="1"/>
          </p:cNvSpPr>
          <p:nvPr>
            <p:ph type="ctrTitle"/>
          </p:nvPr>
        </p:nvSpPr>
        <p:spPr/>
        <p:txBody>
          <a:bodyPr/>
          <a:lstStyle/>
          <a:p>
            <a:r>
              <a:rPr lang="es-ES" smtClean="0"/>
              <a:t>UD-6 Introducción AD</a:t>
            </a:r>
            <a:endParaRPr lang="es-ES"/>
          </a:p>
        </p:txBody>
      </p:sp>
    </p:spTree>
    <p:extLst>
      <p:ext uri="{BB962C8B-B14F-4D97-AF65-F5344CB8AC3E}">
        <p14:creationId xmlns:p14="http://schemas.microsoft.com/office/powerpoint/2010/main" val="27414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908720"/>
            <a:ext cx="7632848" cy="2585323"/>
          </a:xfrm>
          <a:prstGeom prst="rect">
            <a:avLst/>
          </a:prstGeom>
        </p:spPr>
        <p:txBody>
          <a:bodyPr wrap="square">
            <a:spAutoFit/>
          </a:bodyPr>
          <a:lstStyle/>
          <a:p>
            <a:pPr algn="just"/>
            <a:r>
              <a:rPr lang="es-ES" dirty="0" smtClean="0">
                <a:latin typeface="Calibri" pitchFamily="34" charset="0"/>
                <a:cs typeface="Calibri" pitchFamily="34" charset="0"/>
              </a:rPr>
              <a:t>Las características son programas de software que, aunque no forman parte directamente de los roles, pueden complementar o aumentar su funcionalidad, o mejorar la funcionalidad del servidor, independientemente de los roles que estén instalados. </a:t>
            </a:r>
          </a:p>
          <a:p>
            <a:pPr algn="just"/>
            <a:endParaRPr lang="es-ES" sz="900" dirty="0" smtClean="0">
              <a:latin typeface="Calibri" pitchFamily="34" charset="0"/>
              <a:cs typeface="Calibri" pitchFamily="34" charset="0"/>
            </a:endParaRPr>
          </a:p>
          <a:p>
            <a:pPr algn="just"/>
            <a:r>
              <a:rPr lang="es-ES" dirty="0" smtClean="0">
                <a:latin typeface="Calibri" pitchFamily="34" charset="0"/>
                <a:cs typeface="Calibri" pitchFamily="34" charset="0"/>
              </a:rPr>
              <a:t>Por ejemplo, la característica Clúster de conmutación por error aumenta la funcionalidad de otros roles, como Servicios de archivo y Servidor DHCP, ya que permite a estos roles unirse a clústeres de servidores para obtener una mayor redundancia y rendimiento. </a:t>
            </a:r>
          </a:p>
          <a:p>
            <a:pPr algn="just"/>
            <a:endParaRPr lang="es-ES" sz="900" dirty="0" smtClean="0">
              <a:latin typeface="Calibri" pitchFamily="34" charset="0"/>
              <a:cs typeface="Calibri" pitchFamily="34" charset="0"/>
            </a:endParaRPr>
          </a:p>
        </p:txBody>
      </p:sp>
      <p:sp>
        <p:nvSpPr>
          <p:cNvPr id="3" name="2 Rectángulo"/>
          <p:cNvSpPr/>
          <p:nvPr/>
        </p:nvSpPr>
        <p:spPr>
          <a:xfrm>
            <a:off x="611560" y="188640"/>
            <a:ext cx="2736304" cy="461665"/>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400" b="1" dirty="0" smtClean="0">
                <a:latin typeface="Calibri" pitchFamily="34" charset="0"/>
                <a:cs typeface="Calibri" pitchFamily="34" charset="0"/>
              </a:rPr>
              <a:t>Características</a:t>
            </a:r>
          </a:p>
        </p:txBody>
      </p:sp>
      <p:pic>
        <p:nvPicPr>
          <p:cNvPr id="3074" name="Picture 2"/>
          <p:cNvPicPr>
            <a:picLocks noChangeAspect="1" noChangeArrowheads="1"/>
          </p:cNvPicPr>
          <p:nvPr/>
        </p:nvPicPr>
        <p:blipFill>
          <a:blip r:embed="rId2" cstate="print"/>
          <a:srcRect/>
          <a:stretch>
            <a:fillRect/>
          </a:stretch>
        </p:blipFill>
        <p:spPr bwMode="auto">
          <a:xfrm>
            <a:off x="2853955" y="3429000"/>
            <a:ext cx="3012043" cy="3240360"/>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80360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476672"/>
            <a:ext cx="5838826" cy="446276"/>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5"/>
          </a:lnRef>
          <a:fillRef idx="2">
            <a:schemeClr val="accent5"/>
          </a:fillRef>
          <a:effectRef idx="1">
            <a:schemeClr val="accent5"/>
          </a:effectRef>
          <a:fontRef idx="minor">
            <a:schemeClr val="dk1"/>
          </a:fontRef>
        </p:style>
        <p:txBody>
          <a:bodyPr rIns="91440" anchor="b">
            <a:noAutofit/>
            <a:scene3d>
              <a:camera prst="orthographicFront"/>
              <a:lightRig rig="soft" dir="t">
                <a:rot lat="0" lon="0" rev="2400000"/>
              </a:lightRig>
            </a:scene3d>
            <a:sp3d>
              <a:bevelT w="19050" h="12700"/>
            </a:sp3d>
          </a:bodyPr>
          <a:lstStyle>
            <a:defPPr>
              <a:defRPr lang="es-ES"/>
            </a:defPPr>
            <a:lvl1pPr marL="54864" algn="ctr">
              <a:defRPr sz="2600" b="1">
                <a:solidFill>
                  <a:schemeClr val="dk1"/>
                </a:solidFill>
                <a:effectLst>
                  <a:outerShdw blurRad="38100" dist="38100" dir="2700000" algn="tl">
                    <a:srgbClr val="000000">
                      <a:alpha val="43137"/>
                    </a:srgbClr>
                  </a:outerShdw>
                </a:effectLst>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ES" sz="2400" dirty="0" smtClean="0">
                <a:effectLst/>
                <a:latin typeface="Calibri" pitchFamily="34" charset="0"/>
                <a:cs typeface="Calibri" pitchFamily="34" charset="0"/>
              </a:rPr>
              <a:t>¿</a:t>
            </a:r>
            <a:r>
              <a:rPr lang="es-ES" sz="2400" dirty="0">
                <a:effectLst/>
                <a:latin typeface="Calibri" pitchFamily="34" charset="0"/>
                <a:cs typeface="Calibri" pitchFamily="34" charset="0"/>
              </a:rPr>
              <a:t>QUE ES EL SERVICIO DE DIRECTORIO AD?</a:t>
            </a:r>
          </a:p>
        </p:txBody>
      </p:sp>
      <p:pic>
        <p:nvPicPr>
          <p:cNvPr id="105475" name="Picture 3"/>
          <p:cNvPicPr>
            <a:picLocks noChangeAspect="1" noChangeArrowheads="1"/>
          </p:cNvPicPr>
          <p:nvPr/>
        </p:nvPicPr>
        <p:blipFill>
          <a:blip r:embed="rId2" cstate="print"/>
          <a:srcRect/>
          <a:stretch>
            <a:fillRect/>
          </a:stretch>
        </p:blipFill>
        <p:spPr bwMode="auto">
          <a:xfrm>
            <a:off x="1403647" y="1844824"/>
            <a:ext cx="5838825" cy="4400550"/>
          </a:xfrm>
          <a:prstGeom prst="rect">
            <a:avLst/>
          </a:prstGeom>
          <a:noFill/>
          <a:ln w="9525">
            <a:noFill/>
            <a:miter lim="800000"/>
            <a:headEnd/>
            <a:tailEnd/>
          </a:ln>
          <a:scene3d>
            <a:camera prst="orthographicFront"/>
            <a:lightRig rig="threePt" dir="t"/>
          </a:scene3d>
          <a:sp3d>
            <a:bevelT w="101600" prst="riblet"/>
          </a:sp3d>
        </p:spPr>
      </p:pic>
      <p:pic>
        <p:nvPicPr>
          <p:cNvPr id="105476" name="Picture 4"/>
          <p:cNvPicPr>
            <a:picLocks noChangeAspect="1" noChangeArrowheads="1"/>
          </p:cNvPicPr>
          <p:nvPr/>
        </p:nvPicPr>
        <p:blipFill>
          <a:blip r:embed="rId3" cstate="print"/>
          <a:srcRect/>
          <a:stretch>
            <a:fillRect/>
          </a:stretch>
        </p:blipFill>
        <p:spPr bwMode="auto">
          <a:xfrm>
            <a:off x="5148063" y="2708920"/>
            <a:ext cx="2333625" cy="2905125"/>
          </a:xfrm>
          <a:prstGeom prst="rect">
            <a:avLst/>
          </a:prstGeom>
          <a:noFill/>
          <a:ln w="9525">
            <a:noFill/>
            <a:miter lim="800000"/>
            <a:headEnd/>
            <a:tailEnd/>
          </a:ln>
          <a:scene3d>
            <a:camera prst="orthographicFront"/>
            <a:lightRig rig="threePt" dir="t"/>
          </a:scene3d>
          <a:sp3d>
            <a:bevelT w="101600" prst="riblet"/>
          </a:sp3d>
        </p:spPr>
      </p:pic>
    </p:spTree>
    <p:extLst>
      <p:ext uri="{BB962C8B-B14F-4D97-AF65-F5344CB8AC3E}">
        <p14:creationId xmlns:p14="http://schemas.microsoft.com/office/powerpoint/2010/main" val="37187583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55576" y="548680"/>
            <a:ext cx="7632848" cy="4985980"/>
          </a:xfrm>
          <a:prstGeom prst="rect">
            <a:avLst/>
          </a:prstGeom>
          <a:noFill/>
        </p:spPr>
        <p:txBody>
          <a:bodyPr wrap="square" rtlCol="0">
            <a:spAutoFit/>
          </a:bodyPr>
          <a:lstStyle/>
          <a:p>
            <a:pPr algn="l"/>
            <a:r>
              <a:rPr lang="es-ES" dirty="0" smtClean="0">
                <a:latin typeface="Calibri" pitchFamily="34" charset="0"/>
                <a:cs typeface="Calibri" pitchFamily="34" charset="0"/>
              </a:rPr>
              <a:t>Active </a:t>
            </a:r>
            <a:r>
              <a:rPr lang="es-ES" dirty="0" err="1" smtClean="0">
                <a:latin typeface="Calibri" pitchFamily="34" charset="0"/>
                <a:cs typeface="Calibri" pitchFamily="34" charset="0"/>
              </a:rPr>
              <a:t>Directory</a:t>
            </a:r>
            <a:r>
              <a:rPr lang="es-ES" dirty="0" smtClean="0">
                <a:latin typeface="Calibri" pitchFamily="34" charset="0"/>
                <a:cs typeface="Calibri" pitchFamily="34" charset="0"/>
              </a:rPr>
              <a:t> es el servicio de directorio de la familia de Windows Server. Amplía la funcionalidad básica de un servicio de directorio para proporcionar las siguientes ventajas:</a:t>
            </a:r>
          </a:p>
          <a:p>
            <a:pPr algn="l"/>
            <a:r>
              <a:rPr lang="es-ES" dirty="0" smtClean="0">
                <a:latin typeface="Calibri" pitchFamily="34" charset="0"/>
                <a:cs typeface="Calibri" pitchFamily="34" charset="0"/>
              </a:rPr>
              <a:t> </a:t>
            </a:r>
          </a:p>
          <a:p>
            <a:pPr marL="342900" lvl="0" indent="-342900" algn="l">
              <a:spcAft>
                <a:spcPts val="1200"/>
              </a:spcAft>
              <a:buFont typeface="Wingdings" pitchFamily="2" charset="2"/>
              <a:buChar char="q"/>
            </a:pPr>
            <a:r>
              <a:rPr lang="es-ES" b="1" dirty="0" smtClean="0">
                <a:latin typeface="Calibri" pitchFamily="34" charset="0"/>
                <a:cs typeface="Calibri" pitchFamily="34" charset="0"/>
              </a:rPr>
              <a:t>Integración de DNS</a:t>
            </a:r>
            <a:r>
              <a:rPr lang="es-ES" dirty="0" smtClean="0">
                <a:latin typeface="Calibri" pitchFamily="34" charset="0"/>
                <a:cs typeface="Calibri" pitchFamily="34" charset="0"/>
              </a:rPr>
              <a:t>. Utiliza las convenciones de nomenclatura del Sistema de nombres de dominio </a:t>
            </a:r>
            <a:r>
              <a:rPr lang="es-ES" dirty="0">
                <a:latin typeface="Calibri" pitchFamily="34" charset="0"/>
                <a:cs typeface="Calibri" pitchFamily="34" charset="0"/>
              </a:rPr>
              <a:t>p</a:t>
            </a:r>
            <a:r>
              <a:rPr lang="es-ES" dirty="0" smtClean="0">
                <a:latin typeface="Calibri" pitchFamily="34" charset="0"/>
                <a:cs typeface="Calibri" pitchFamily="34" charset="0"/>
              </a:rPr>
              <a:t>ara crear una estructura jerárquica que </a:t>
            </a:r>
            <a:r>
              <a:rPr lang="es-ES" dirty="0" err="1" smtClean="0">
                <a:latin typeface="Calibri" pitchFamily="34" charset="0"/>
                <a:cs typeface="Calibri" pitchFamily="34" charset="0"/>
              </a:rPr>
              <a:t>propor-cione</a:t>
            </a:r>
            <a:r>
              <a:rPr lang="es-ES" dirty="0" smtClean="0">
                <a:latin typeface="Calibri" pitchFamily="34" charset="0"/>
                <a:cs typeface="Calibri" pitchFamily="34" charset="0"/>
              </a:rPr>
              <a:t> una vista familiar, ordenada y escalable de las conexiones de red. </a:t>
            </a:r>
          </a:p>
          <a:p>
            <a:pPr marL="342900" lvl="0" indent="-342900" algn="l">
              <a:spcAft>
                <a:spcPts val="1200"/>
              </a:spcAft>
              <a:buFont typeface="Wingdings" pitchFamily="2" charset="2"/>
              <a:buChar char="q"/>
            </a:pPr>
            <a:r>
              <a:rPr lang="es-ES" dirty="0" smtClean="0">
                <a:latin typeface="Calibri" pitchFamily="34" charset="0"/>
                <a:cs typeface="Calibri" pitchFamily="34" charset="0"/>
              </a:rPr>
              <a:t> </a:t>
            </a:r>
            <a:r>
              <a:rPr lang="es-ES" b="1" dirty="0" smtClean="0">
                <a:latin typeface="Calibri" pitchFamily="34" charset="0"/>
                <a:cs typeface="Calibri" pitchFamily="34" charset="0"/>
              </a:rPr>
              <a:t>Escalabilidad</a:t>
            </a:r>
            <a:r>
              <a:rPr lang="es-ES" dirty="0" smtClean="0">
                <a:latin typeface="Calibri" pitchFamily="34" charset="0"/>
                <a:cs typeface="Calibri" pitchFamily="34" charset="0"/>
              </a:rPr>
              <a:t> . Se organiza en secciones que permiten almacenar  una gran cantidad de objetos. Como resultado, Active </a:t>
            </a:r>
            <a:r>
              <a:rPr lang="es-ES" dirty="0" err="1" smtClean="0">
                <a:latin typeface="Calibri" pitchFamily="34" charset="0"/>
                <a:cs typeface="Calibri" pitchFamily="34" charset="0"/>
              </a:rPr>
              <a:t>Directory</a:t>
            </a:r>
            <a:r>
              <a:rPr lang="es-ES" dirty="0" smtClean="0">
                <a:latin typeface="Calibri" pitchFamily="34" charset="0"/>
                <a:cs typeface="Calibri" pitchFamily="34" charset="0"/>
              </a:rPr>
              <a:t> se puede ampliar a medida que la organización crece. </a:t>
            </a:r>
          </a:p>
          <a:p>
            <a:pPr marL="342900" lvl="0" indent="-342900">
              <a:spcAft>
                <a:spcPts val="1200"/>
              </a:spcAft>
              <a:buFont typeface="Wingdings" pitchFamily="2" charset="2"/>
              <a:buChar char="q"/>
            </a:pPr>
            <a:r>
              <a:rPr lang="es-ES" b="1" dirty="0">
                <a:latin typeface="Calibri" pitchFamily="34" charset="0"/>
                <a:cs typeface="Calibri" pitchFamily="34" charset="0"/>
              </a:rPr>
              <a:t>Administración centralizada</a:t>
            </a:r>
            <a:r>
              <a:rPr lang="es-ES" dirty="0">
                <a:latin typeface="Calibri" pitchFamily="34" charset="0"/>
                <a:cs typeface="Calibri" pitchFamily="34" charset="0"/>
              </a:rPr>
              <a:t>. Permite a los administradores controlar escritorios distribuidos, servicios de red y aplicaciones desde una ubicación central, al tiempo que utiliza una interfaz de administración coherente. </a:t>
            </a:r>
            <a:endParaRPr lang="es-ES" dirty="0" smtClean="0">
              <a:latin typeface="Calibri" pitchFamily="34" charset="0"/>
              <a:cs typeface="Calibri" pitchFamily="34" charset="0"/>
            </a:endParaRPr>
          </a:p>
          <a:p>
            <a:pPr marL="342900" lvl="0" indent="-342900">
              <a:spcAft>
                <a:spcPts val="1200"/>
              </a:spcAft>
              <a:buFont typeface="Wingdings" pitchFamily="2" charset="2"/>
              <a:buChar char="q"/>
            </a:pPr>
            <a:r>
              <a:rPr lang="es-ES" b="1" dirty="0" smtClean="0">
                <a:latin typeface="Calibri" pitchFamily="34" charset="0"/>
                <a:cs typeface="Calibri" pitchFamily="34" charset="0"/>
              </a:rPr>
              <a:t>Administración </a:t>
            </a:r>
            <a:r>
              <a:rPr lang="es-ES" b="1" dirty="0">
                <a:latin typeface="Calibri" pitchFamily="34" charset="0"/>
                <a:cs typeface="Calibri" pitchFamily="34" charset="0"/>
              </a:rPr>
              <a:t>delegada</a:t>
            </a:r>
            <a:r>
              <a:rPr lang="es-ES" dirty="0">
                <a:latin typeface="Calibri" pitchFamily="34" charset="0"/>
                <a:cs typeface="Calibri" pitchFamily="34" charset="0"/>
              </a:rPr>
              <a:t>. La estructura jerárquica de Active </a:t>
            </a:r>
            <a:r>
              <a:rPr lang="es-ES" dirty="0" err="1">
                <a:latin typeface="Calibri" pitchFamily="34" charset="0"/>
                <a:cs typeface="Calibri" pitchFamily="34" charset="0"/>
              </a:rPr>
              <a:t>Directory</a:t>
            </a:r>
            <a:r>
              <a:rPr lang="es-ES" dirty="0">
                <a:latin typeface="Calibri" pitchFamily="34" charset="0"/>
                <a:cs typeface="Calibri" pitchFamily="34" charset="0"/>
              </a:rPr>
              <a:t> permite que el control administrativo se delegue para segmentos específicos de la jerarquía. </a:t>
            </a:r>
          </a:p>
        </p:txBody>
      </p:sp>
    </p:spTree>
    <p:extLst>
      <p:ext uri="{BB962C8B-B14F-4D97-AF65-F5344CB8AC3E}">
        <p14:creationId xmlns:p14="http://schemas.microsoft.com/office/powerpoint/2010/main" val="2011913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555776" y="2996952"/>
            <a:ext cx="2880320" cy="1323439"/>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s-ES" sz="2000" b="1" dirty="0"/>
              <a:t>Ver PDF </a:t>
            </a:r>
          </a:p>
          <a:p>
            <a:pPr algn="ctr">
              <a:defRPr/>
            </a:pPr>
            <a:r>
              <a:rPr lang="es-ES" sz="2000" b="1" dirty="0" smtClean="0"/>
              <a:t>MOD369_UD06 Win2008_SRV-Instalar_AD</a:t>
            </a:r>
            <a:endParaRPr lang="es-ES" sz="2000" b="1" dirty="0"/>
          </a:p>
        </p:txBody>
      </p:sp>
      <p:sp>
        <p:nvSpPr>
          <p:cNvPr id="6" name="5 Llamada de nube"/>
          <p:cNvSpPr/>
          <p:nvPr/>
        </p:nvSpPr>
        <p:spPr>
          <a:xfrm>
            <a:off x="3131840" y="692696"/>
            <a:ext cx="3672408" cy="2016224"/>
          </a:xfrm>
          <a:prstGeom prst="cloudCallout">
            <a:avLst/>
          </a:prstGeom>
          <a:solidFill>
            <a:srgbClr val="97E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CuadroTexto"/>
          <p:cNvSpPr txBox="1"/>
          <p:nvPr/>
        </p:nvSpPr>
        <p:spPr>
          <a:xfrm>
            <a:off x="3635896" y="1268760"/>
            <a:ext cx="2592288" cy="830997"/>
          </a:xfrm>
          <a:prstGeom prst="rect">
            <a:avLst/>
          </a:prstGeom>
          <a:noFill/>
        </p:spPr>
        <p:txBody>
          <a:bodyPr wrap="square" rtlCol="0">
            <a:spAutoFit/>
          </a:bodyPr>
          <a:lstStyle/>
          <a:p>
            <a:pPr algn="ctr"/>
            <a:r>
              <a:rPr lang="es-ES" sz="2400" b="1" dirty="0" smtClean="0">
                <a:latin typeface="Calibri" pitchFamily="34" charset="0"/>
                <a:cs typeface="Calibri" pitchFamily="34" charset="0"/>
              </a:rPr>
              <a:t>INSTALACIÓN DEL Directorio Activo</a:t>
            </a:r>
            <a:endParaRPr lang="es-ES" sz="2400" b="1" dirty="0">
              <a:latin typeface="Calibri" pitchFamily="34" charset="0"/>
              <a:cs typeface="Calibri" pitchFamily="34" charset="0"/>
            </a:endParaRPr>
          </a:p>
        </p:txBody>
      </p:sp>
    </p:spTree>
    <p:extLst>
      <p:ext uri="{BB962C8B-B14F-4D97-AF65-F5344CB8AC3E}">
        <p14:creationId xmlns:p14="http://schemas.microsoft.com/office/powerpoint/2010/main" val="212635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3" name="Rectangle 5"/>
          <p:cNvSpPr>
            <a:spLocks noChangeArrowheads="1"/>
          </p:cNvSpPr>
          <p:nvPr/>
        </p:nvSpPr>
        <p:spPr bwMode="auto">
          <a:xfrm>
            <a:off x="827584" y="1772816"/>
            <a:ext cx="7560840" cy="3323987"/>
          </a:xfrm>
          <a:prstGeom prst="rect">
            <a:avLst/>
          </a:prstGeom>
          <a:noFill/>
          <a:ln w="12700" cap="sq">
            <a:noFill/>
            <a:miter lim="800000"/>
            <a:headEnd type="none" w="sm" len="sm"/>
            <a:tailEnd type="none" w="sm" len="sm"/>
          </a:ln>
          <a:effectLst/>
        </p:spPr>
        <p:txBody>
          <a:bodyPr wrap="square" anchor="ctr">
            <a:spAutoFit/>
          </a:bodyPr>
          <a:lstStyle/>
          <a:p>
            <a:pPr algn="l">
              <a:defRPr/>
            </a:pPr>
            <a:r>
              <a:rPr lang="es-ES" sz="2000" dirty="0">
                <a:latin typeface="Calibri" pitchFamily="34" charset="0"/>
                <a:cs typeface="Calibri" pitchFamily="34" charset="0"/>
              </a:rPr>
              <a:t>El dominio toma prestados conceptos de trabajo en grupo y servicios de directorio. </a:t>
            </a:r>
          </a:p>
          <a:p>
            <a:pPr algn="l">
              <a:defRPr/>
            </a:pPr>
            <a:endParaRPr lang="es-ES" sz="1000" dirty="0">
              <a:latin typeface="Calibri" pitchFamily="34" charset="0"/>
              <a:cs typeface="Calibri" pitchFamily="34" charset="0"/>
            </a:endParaRPr>
          </a:p>
          <a:p>
            <a:pPr algn="l">
              <a:defRPr/>
            </a:pPr>
            <a:r>
              <a:rPr lang="es-ES" sz="2000" dirty="0">
                <a:latin typeface="Calibri" pitchFamily="34" charset="0"/>
                <a:cs typeface="Calibri" pitchFamily="34" charset="0"/>
              </a:rPr>
              <a:t>Igual que los servicios de directorio, coloca los recursos de varios servidores en una única estructura organizativa. </a:t>
            </a:r>
          </a:p>
          <a:p>
            <a:pPr algn="l">
              <a:defRPr/>
            </a:pPr>
            <a:endParaRPr lang="es-ES" sz="1000" dirty="0">
              <a:latin typeface="Calibri" pitchFamily="34" charset="0"/>
              <a:cs typeface="Calibri" pitchFamily="34" charset="0"/>
            </a:endParaRPr>
          </a:p>
          <a:p>
            <a:pPr algn="l">
              <a:defRPr/>
            </a:pPr>
            <a:r>
              <a:rPr lang="es-ES" sz="2000" dirty="0">
                <a:latin typeface="Calibri" pitchFamily="34" charset="0"/>
                <a:cs typeface="Calibri" pitchFamily="34" charset="0"/>
              </a:rPr>
              <a:t>Así, a los usuarios se les conceden privilegios de conectarse a un dominio en lugar de conectarse a servidores independientes</a:t>
            </a:r>
            <a:r>
              <a:rPr lang="es-ES" sz="2000" dirty="0" smtClean="0">
                <a:latin typeface="Calibri" pitchFamily="34" charset="0"/>
                <a:cs typeface="Calibri" pitchFamily="34" charset="0"/>
              </a:rPr>
              <a:t>.</a:t>
            </a:r>
          </a:p>
          <a:p>
            <a:pPr algn="l">
              <a:defRPr/>
            </a:pPr>
            <a:endParaRPr lang="es-ES" sz="1000" dirty="0" smtClean="0">
              <a:latin typeface="Calibri" pitchFamily="34" charset="0"/>
              <a:cs typeface="Calibri" pitchFamily="34" charset="0"/>
            </a:endParaRPr>
          </a:p>
          <a:p>
            <a:pPr algn="l">
              <a:defRPr/>
            </a:pPr>
            <a:r>
              <a:rPr lang="es-ES" sz="2000" dirty="0" smtClean="0">
                <a:latin typeface="Calibri" pitchFamily="34" charset="0"/>
                <a:cs typeface="Calibri" pitchFamily="34" charset="0"/>
              </a:rPr>
              <a:t>Los servidores que forman parte de un dominio muestran sus servicios a los usuarios y éstos pueden conectarse a aquellos a los que se les ha concedido permiso.</a:t>
            </a:r>
            <a:endParaRPr lang="es-ES" sz="2000" dirty="0">
              <a:latin typeface="Calibri" pitchFamily="34" charset="0"/>
              <a:cs typeface="Calibri" pitchFamily="34" charset="0"/>
            </a:endParaRPr>
          </a:p>
        </p:txBody>
      </p:sp>
      <p:sp>
        <p:nvSpPr>
          <p:cNvPr id="4" name="Rectangle 4"/>
          <p:cNvSpPr txBox="1">
            <a:spLocks noChangeArrowheads="1"/>
          </p:cNvSpPr>
          <p:nvPr/>
        </p:nvSpPr>
        <p:spPr bwMode="auto">
          <a:xfrm>
            <a:off x="827584" y="476672"/>
            <a:ext cx="4104456" cy="504056"/>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5"/>
          </a:lnRef>
          <a:fillRef idx="2">
            <a:schemeClr val="accent5"/>
          </a:fillRef>
          <a:effectRef idx="1">
            <a:schemeClr val="accent5"/>
          </a:effectRef>
          <a:fontRef idx="minor">
            <a:schemeClr val="dk1"/>
          </a:fontRef>
        </p:style>
        <p:txBody>
          <a:bodyPr rIns="91440" anchor="b">
            <a:noAutofit/>
            <a:scene3d>
              <a:camera prst="orthographicFront"/>
              <a:lightRig rig="soft" dir="t">
                <a:rot lat="0" lon="0" rev="2400000"/>
              </a:lightRig>
            </a:scene3d>
            <a:sp3d>
              <a:bevelT w="19050" h="12700"/>
            </a:sp3d>
          </a:bodyPr>
          <a:lstStyle/>
          <a:p>
            <a:pPr marL="54864" marR="0" lvl="0" indent="0" algn="ctr" defTabSz="914400">
              <a:lnSpc>
                <a:spcPct val="100000"/>
              </a:lnSpc>
              <a:buClrTx/>
              <a:buSzTx/>
              <a:tabLst/>
              <a:defRPr/>
            </a:pPr>
            <a:r>
              <a:rPr lang="es-ES" sz="2400" b="1" dirty="0" smtClean="0">
                <a:solidFill>
                  <a:schemeClr val="tx1"/>
                </a:solidFill>
                <a:latin typeface="Calibri" pitchFamily="34" charset="0"/>
                <a:cs typeface="Calibri" pitchFamily="34" charset="0"/>
              </a:rPr>
              <a:t>DEFINICION DE DOMINIO</a:t>
            </a:r>
          </a:p>
        </p:txBody>
      </p:sp>
    </p:spTree>
    <p:extLst>
      <p:ext uri="{BB962C8B-B14F-4D97-AF65-F5344CB8AC3E}">
        <p14:creationId xmlns:p14="http://schemas.microsoft.com/office/powerpoint/2010/main" val="4124617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1187624" y="620688"/>
            <a:ext cx="6552728" cy="522312"/>
          </a:xfrm>
          <a:scene3d>
            <a:camera prst="orthographicFront"/>
            <a:lightRig rig="soft" dir="t">
              <a:rot lat="0" lon="0" rev="2400000"/>
            </a:lightRig>
          </a:scene3d>
          <a:sp3d>
            <a:bevelT prst="angle"/>
          </a:sp3d>
        </p:spPr>
        <p:style>
          <a:lnRef idx="1">
            <a:schemeClr val="accent5"/>
          </a:lnRef>
          <a:fillRef idx="2">
            <a:schemeClr val="accent5"/>
          </a:fillRef>
          <a:effectRef idx="1">
            <a:schemeClr val="accent5"/>
          </a:effectRef>
          <a:fontRef idx="minor">
            <a:schemeClr val="dk1"/>
          </a:fontRef>
        </p:style>
        <p:txBody>
          <a:bodyPr rIns="91440" anchor="b">
            <a:noAutofit/>
            <a:scene3d>
              <a:camera prst="orthographicFront"/>
              <a:lightRig rig="soft" dir="t">
                <a:rot lat="0" lon="0" rev="2400000"/>
              </a:lightRig>
            </a:scene3d>
            <a:sp3d>
              <a:bevelT w="19050" h="12700"/>
            </a:sp3d>
          </a:bodyPr>
          <a:lstStyle/>
          <a:p>
            <a:pPr algn="ctr" eaLnBrk="1" fontAlgn="base" hangingPunct="1">
              <a:spcAft>
                <a:spcPct val="0"/>
              </a:spcAft>
              <a:defRPr/>
            </a:pPr>
            <a:r>
              <a:rPr lang="es-ES" sz="2800" b="1" smtClean="0">
                <a:solidFill>
                  <a:schemeClr val="tx1"/>
                </a:solidFill>
                <a:effectLst>
                  <a:outerShdw blurRad="38100" dist="38100" dir="2700000" algn="tl">
                    <a:srgbClr val="000000">
                      <a:alpha val="43137"/>
                    </a:srgbClr>
                  </a:outerShdw>
                </a:effectLst>
                <a:latin typeface="+mn-lt"/>
                <a:ea typeface="+mn-ea"/>
                <a:cs typeface="+mn-cs"/>
              </a:rPr>
              <a:t> CARACTERÍSTICAS DE UN DOMINIO</a:t>
            </a:r>
          </a:p>
        </p:txBody>
      </p:sp>
      <p:sp>
        <p:nvSpPr>
          <p:cNvPr id="35843" name="Rectangle 3"/>
          <p:cNvSpPr>
            <a:spLocks noChangeArrowheads="1"/>
          </p:cNvSpPr>
          <p:nvPr/>
        </p:nvSpPr>
        <p:spPr bwMode="auto">
          <a:xfrm>
            <a:off x="783321" y="1553020"/>
            <a:ext cx="7242175" cy="5008563"/>
          </a:xfrm>
          <a:prstGeom prst="rect">
            <a:avLst/>
          </a:prstGeom>
          <a:gradFill rotWithShape="0">
            <a:gsLst>
              <a:gs pos="0">
                <a:srgbClr val="FCFEB9"/>
              </a:gs>
              <a:gs pos="100000">
                <a:srgbClr val="FFCC66"/>
              </a:gs>
            </a:gsLst>
            <a:lin ang="5400000" scaled="1"/>
          </a:gradFill>
          <a:ln w="9525">
            <a:noFill/>
            <a:miter lim="800000"/>
            <a:headEnd/>
            <a:tailEnd/>
          </a:ln>
        </p:spPr>
        <p:txBody>
          <a:bodyPr wrap="none" anchor="ctr"/>
          <a:lstStyle/>
          <a:p>
            <a:endParaRPr lang="es-ES"/>
          </a:p>
        </p:txBody>
      </p:sp>
      <p:grpSp>
        <p:nvGrpSpPr>
          <p:cNvPr id="2" name="Group 4"/>
          <p:cNvGrpSpPr>
            <a:grpSpLocks/>
          </p:cNvGrpSpPr>
          <p:nvPr/>
        </p:nvGrpSpPr>
        <p:grpSpPr bwMode="auto">
          <a:xfrm>
            <a:off x="4728259" y="1714945"/>
            <a:ext cx="2679700" cy="2125663"/>
            <a:chOff x="728" y="729"/>
            <a:chExt cx="1688" cy="1339"/>
          </a:xfrm>
        </p:grpSpPr>
        <p:sp>
          <p:nvSpPr>
            <p:cNvPr id="374789" name="Rectangle 5"/>
            <p:cNvSpPr>
              <a:spLocks noChangeArrowheads="1"/>
            </p:cNvSpPr>
            <p:nvPr/>
          </p:nvSpPr>
          <p:spPr bwMode="auto">
            <a:xfrm>
              <a:off x="728" y="729"/>
              <a:ext cx="1688" cy="1339"/>
            </a:xfrm>
            <a:prstGeom prst="rect">
              <a:avLst/>
            </a:prstGeom>
            <a:gradFill rotWithShape="0">
              <a:gsLst>
                <a:gs pos="0">
                  <a:srgbClr val="0066CC"/>
                </a:gs>
                <a:gs pos="100000">
                  <a:srgbClr val="FFFFCC"/>
                </a:gs>
              </a:gsLst>
              <a:lin ang="5400000" scaled="1"/>
            </a:gradFill>
            <a:ln w="15875">
              <a:noFill/>
              <a:miter lim="800000"/>
              <a:headEnd/>
              <a:tailEnd/>
            </a:ln>
            <a:effectLst/>
          </p:spPr>
          <p:txBody>
            <a:bodyPr/>
            <a:lstStyle/>
            <a:p>
              <a:pPr algn="ctr">
                <a:defRPr/>
              </a:pPr>
              <a:r>
                <a:rPr lang="es-ES_tradnl" sz="2000" b="1">
                  <a:solidFill>
                    <a:srgbClr val="FFFFFF"/>
                  </a:solidFill>
                  <a:effectLst>
                    <a:outerShdw blurRad="38100" dist="38100" dir="2700000" algn="tl">
                      <a:srgbClr val="000000"/>
                    </a:outerShdw>
                  </a:effectLst>
                  <a:latin typeface="Arial Narrow" pitchFamily="34" charset="0"/>
                </a:rPr>
                <a:t>Cuenta de usuario única</a:t>
              </a:r>
            </a:p>
          </p:txBody>
        </p:sp>
        <p:grpSp>
          <p:nvGrpSpPr>
            <p:cNvPr id="3" name="Group 6"/>
            <p:cNvGrpSpPr>
              <a:grpSpLocks/>
            </p:cNvGrpSpPr>
            <p:nvPr/>
          </p:nvGrpSpPr>
          <p:grpSpPr bwMode="auto">
            <a:xfrm>
              <a:off x="1369" y="1043"/>
              <a:ext cx="449" cy="936"/>
              <a:chOff x="3604" y="2644"/>
              <a:chExt cx="332" cy="626"/>
            </a:xfrm>
          </p:grpSpPr>
          <p:grpSp>
            <p:nvGrpSpPr>
              <p:cNvPr id="4" name="Group 7"/>
              <p:cNvGrpSpPr>
                <a:grpSpLocks/>
              </p:cNvGrpSpPr>
              <p:nvPr/>
            </p:nvGrpSpPr>
            <p:grpSpPr bwMode="auto">
              <a:xfrm>
                <a:off x="3604" y="2644"/>
                <a:ext cx="245" cy="626"/>
                <a:chOff x="2073" y="2933"/>
                <a:chExt cx="238" cy="611"/>
              </a:xfrm>
            </p:grpSpPr>
            <p:sp>
              <p:nvSpPr>
                <p:cNvPr id="374792" name="Oval 8"/>
                <p:cNvSpPr>
                  <a:spLocks noChangeArrowheads="1"/>
                </p:cNvSpPr>
                <p:nvPr/>
              </p:nvSpPr>
              <p:spPr bwMode="auto">
                <a:xfrm>
                  <a:off x="2139" y="2933"/>
                  <a:ext cx="98" cy="101"/>
                </a:xfrm>
                <a:prstGeom prst="ellipse">
                  <a:avLst/>
                </a:prstGeom>
                <a:gradFill rotWithShape="0">
                  <a:gsLst>
                    <a:gs pos="0">
                      <a:srgbClr val="F95AB7">
                        <a:gamma/>
                        <a:tint val="52549"/>
                        <a:invGamma/>
                      </a:srgbClr>
                    </a:gs>
                    <a:gs pos="100000">
                      <a:srgbClr val="F95AB7"/>
                    </a:gs>
                  </a:gsLst>
                  <a:path path="shape">
                    <a:fillToRect l="50000" t="50000" r="50000" b="50000"/>
                  </a:path>
                </a:gradFill>
                <a:ln w="12700">
                  <a:noFill/>
                  <a:round/>
                  <a:headEnd/>
                  <a:tailEnd/>
                </a:ln>
                <a:effectLst>
                  <a:outerShdw dist="35921" dir="2700000" algn="ctr" rotWithShape="0">
                    <a:schemeClr val="tx1"/>
                  </a:outerShdw>
                </a:effectLst>
              </p:spPr>
              <p:txBody>
                <a:bodyPr wrap="none" anchor="ctr"/>
                <a:lstStyle/>
                <a:p>
                  <a:pPr>
                    <a:defRPr/>
                  </a:pPr>
                  <a:endParaRPr lang="es-ES"/>
                </a:p>
              </p:txBody>
            </p:sp>
            <p:sp>
              <p:nvSpPr>
                <p:cNvPr id="374793" name="Freeform 9"/>
                <p:cNvSpPr>
                  <a:spLocks/>
                </p:cNvSpPr>
                <p:nvPr/>
              </p:nvSpPr>
              <p:spPr bwMode="auto">
                <a:xfrm>
                  <a:off x="2073" y="3048"/>
                  <a:ext cx="238" cy="496"/>
                </a:xfrm>
                <a:custGeom>
                  <a:avLst/>
                  <a:gdLst/>
                  <a:ahLst/>
                  <a:cxnLst>
                    <a:cxn ang="0">
                      <a:pos x="186" y="0"/>
                    </a:cxn>
                    <a:cxn ang="0">
                      <a:pos x="195" y="3"/>
                    </a:cxn>
                    <a:cxn ang="0">
                      <a:pos x="204" y="4"/>
                    </a:cxn>
                    <a:cxn ang="0">
                      <a:pos x="212" y="9"/>
                    </a:cxn>
                    <a:cxn ang="0">
                      <a:pos x="224" y="13"/>
                    </a:cxn>
                    <a:cxn ang="0">
                      <a:pos x="230" y="24"/>
                    </a:cxn>
                    <a:cxn ang="0">
                      <a:pos x="237" y="34"/>
                    </a:cxn>
                    <a:cxn ang="0">
                      <a:pos x="237" y="226"/>
                    </a:cxn>
                    <a:cxn ang="0">
                      <a:pos x="234" y="232"/>
                    </a:cxn>
                    <a:cxn ang="0">
                      <a:pos x="230" y="239"/>
                    </a:cxn>
                    <a:cxn ang="0">
                      <a:pos x="221" y="242"/>
                    </a:cxn>
                    <a:cxn ang="0">
                      <a:pos x="212" y="244"/>
                    </a:cxn>
                    <a:cxn ang="0">
                      <a:pos x="204" y="242"/>
                    </a:cxn>
                    <a:cxn ang="0">
                      <a:pos x="200" y="235"/>
                    </a:cxn>
                    <a:cxn ang="0">
                      <a:pos x="195" y="230"/>
                    </a:cxn>
                    <a:cxn ang="0">
                      <a:pos x="195" y="84"/>
                    </a:cxn>
                    <a:cxn ang="0">
                      <a:pos x="182" y="471"/>
                    </a:cxn>
                    <a:cxn ang="0">
                      <a:pos x="177" y="483"/>
                    </a:cxn>
                    <a:cxn ang="0">
                      <a:pos x="170" y="491"/>
                    </a:cxn>
                    <a:cxn ang="0">
                      <a:pos x="161" y="495"/>
                    </a:cxn>
                    <a:cxn ang="0">
                      <a:pos x="152" y="495"/>
                    </a:cxn>
                    <a:cxn ang="0">
                      <a:pos x="140" y="492"/>
                    </a:cxn>
                    <a:cxn ang="0">
                      <a:pos x="132" y="486"/>
                    </a:cxn>
                    <a:cxn ang="0">
                      <a:pos x="128" y="479"/>
                    </a:cxn>
                    <a:cxn ang="0">
                      <a:pos x="126" y="470"/>
                    </a:cxn>
                    <a:cxn ang="0">
                      <a:pos x="111" y="470"/>
                    </a:cxn>
                    <a:cxn ang="0">
                      <a:pos x="107" y="479"/>
                    </a:cxn>
                    <a:cxn ang="0">
                      <a:pos x="101" y="491"/>
                    </a:cxn>
                    <a:cxn ang="0">
                      <a:pos x="89" y="495"/>
                    </a:cxn>
                    <a:cxn ang="0">
                      <a:pos x="77" y="495"/>
                    </a:cxn>
                    <a:cxn ang="0">
                      <a:pos x="69" y="491"/>
                    </a:cxn>
                    <a:cxn ang="0">
                      <a:pos x="60" y="486"/>
                    </a:cxn>
                    <a:cxn ang="0">
                      <a:pos x="56" y="477"/>
                    </a:cxn>
                    <a:cxn ang="0">
                      <a:pos x="56" y="84"/>
                    </a:cxn>
                    <a:cxn ang="0">
                      <a:pos x="42" y="227"/>
                    </a:cxn>
                    <a:cxn ang="0">
                      <a:pos x="38" y="235"/>
                    </a:cxn>
                    <a:cxn ang="0">
                      <a:pos x="33" y="239"/>
                    </a:cxn>
                    <a:cxn ang="0">
                      <a:pos x="26" y="244"/>
                    </a:cxn>
                    <a:cxn ang="0">
                      <a:pos x="17" y="244"/>
                    </a:cxn>
                    <a:cxn ang="0">
                      <a:pos x="9" y="239"/>
                    </a:cxn>
                    <a:cxn ang="0">
                      <a:pos x="5" y="238"/>
                    </a:cxn>
                    <a:cxn ang="0">
                      <a:pos x="0" y="230"/>
                    </a:cxn>
                    <a:cxn ang="0">
                      <a:pos x="0" y="39"/>
                    </a:cxn>
                    <a:cxn ang="0">
                      <a:pos x="5" y="25"/>
                    </a:cxn>
                    <a:cxn ang="0">
                      <a:pos x="14" y="13"/>
                    </a:cxn>
                    <a:cxn ang="0">
                      <a:pos x="30" y="7"/>
                    </a:cxn>
                    <a:cxn ang="0">
                      <a:pos x="44" y="3"/>
                    </a:cxn>
                  </a:cxnLst>
                  <a:rect l="0" t="0" r="r" b="b"/>
                  <a:pathLst>
                    <a:path w="238" h="496">
                      <a:moveTo>
                        <a:pt x="56" y="0"/>
                      </a:moveTo>
                      <a:lnTo>
                        <a:pt x="182" y="0"/>
                      </a:lnTo>
                      <a:lnTo>
                        <a:pt x="186" y="0"/>
                      </a:lnTo>
                      <a:lnTo>
                        <a:pt x="188" y="0"/>
                      </a:lnTo>
                      <a:lnTo>
                        <a:pt x="191" y="0"/>
                      </a:lnTo>
                      <a:lnTo>
                        <a:pt x="195" y="3"/>
                      </a:lnTo>
                      <a:lnTo>
                        <a:pt x="198" y="3"/>
                      </a:lnTo>
                      <a:lnTo>
                        <a:pt x="200" y="3"/>
                      </a:lnTo>
                      <a:lnTo>
                        <a:pt x="204" y="4"/>
                      </a:lnTo>
                      <a:lnTo>
                        <a:pt x="207" y="4"/>
                      </a:lnTo>
                      <a:lnTo>
                        <a:pt x="209" y="7"/>
                      </a:lnTo>
                      <a:lnTo>
                        <a:pt x="212" y="9"/>
                      </a:lnTo>
                      <a:lnTo>
                        <a:pt x="216" y="9"/>
                      </a:lnTo>
                      <a:lnTo>
                        <a:pt x="219" y="12"/>
                      </a:lnTo>
                      <a:lnTo>
                        <a:pt x="224" y="13"/>
                      </a:lnTo>
                      <a:lnTo>
                        <a:pt x="225" y="18"/>
                      </a:lnTo>
                      <a:lnTo>
                        <a:pt x="228" y="21"/>
                      </a:lnTo>
                      <a:lnTo>
                        <a:pt x="230" y="24"/>
                      </a:lnTo>
                      <a:lnTo>
                        <a:pt x="234" y="28"/>
                      </a:lnTo>
                      <a:lnTo>
                        <a:pt x="234" y="30"/>
                      </a:lnTo>
                      <a:lnTo>
                        <a:pt x="237" y="34"/>
                      </a:lnTo>
                      <a:lnTo>
                        <a:pt x="237" y="39"/>
                      </a:lnTo>
                      <a:lnTo>
                        <a:pt x="237" y="42"/>
                      </a:lnTo>
                      <a:lnTo>
                        <a:pt x="237" y="226"/>
                      </a:lnTo>
                      <a:lnTo>
                        <a:pt x="237" y="227"/>
                      </a:lnTo>
                      <a:lnTo>
                        <a:pt x="234" y="230"/>
                      </a:lnTo>
                      <a:lnTo>
                        <a:pt x="234" y="232"/>
                      </a:lnTo>
                      <a:lnTo>
                        <a:pt x="234" y="235"/>
                      </a:lnTo>
                      <a:lnTo>
                        <a:pt x="233" y="238"/>
                      </a:lnTo>
                      <a:lnTo>
                        <a:pt x="230" y="239"/>
                      </a:lnTo>
                      <a:lnTo>
                        <a:pt x="228" y="239"/>
                      </a:lnTo>
                      <a:lnTo>
                        <a:pt x="224" y="242"/>
                      </a:lnTo>
                      <a:lnTo>
                        <a:pt x="221" y="242"/>
                      </a:lnTo>
                      <a:lnTo>
                        <a:pt x="219" y="244"/>
                      </a:lnTo>
                      <a:lnTo>
                        <a:pt x="216" y="244"/>
                      </a:lnTo>
                      <a:lnTo>
                        <a:pt x="212" y="244"/>
                      </a:lnTo>
                      <a:lnTo>
                        <a:pt x="209" y="242"/>
                      </a:lnTo>
                      <a:lnTo>
                        <a:pt x="207" y="242"/>
                      </a:lnTo>
                      <a:lnTo>
                        <a:pt x="204" y="242"/>
                      </a:lnTo>
                      <a:lnTo>
                        <a:pt x="203" y="239"/>
                      </a:lnTo>
                      <a:lnTo>
                        <a:pt x="200" y="238"/>
                      </a:lnTo>
                      <a:lnTo>
                        <a:pt x="200" y="235"/>
                      </a:lnTo>
                      <a:lnTo>
                        <a:pt x="198" y="235"/>
                      </a:lnTo>
                      <a:lnTo>
                        <a:pt x="195" y="232"/>
                      </a:lnTo>
                      <a:lnTo>
                        <a:pt x="195" y="230"/>
                      </a:lnTo>
                      <a:lnTo>
                        <a:pt x="195" y="227"/>
                      </a:lnTo>
                      <a:lnTo>
                        <a:pt x="195" y="226"/>
                      </a:lnTo>
                      <a:lnTo>
                        <a:pt x="195" y="84"/>
                      </a:lnTo>
                      <a:lnTo>
                        <a:pt x="182" y="84"/>
                      </a:lnTo>
                      <a:lnTo>
                        <a:pt x="182" y="467"/>
                      </a:lnTo>
                      <a:lnTo>
                        <a:pt x="182" y="471"/>
                      </a:lnTo>
                      <a:lnTo>
                        <a:pt x="182" y="474"/>
                      </a:lnTo>
                      <a:lnTo>
                        <a:pt x="179" y="479"/>
                      </a:lnTo>
                      <a:lnTo>
                        <a:pt x="177" y="483"/>
                      </a:lnTo>
                      <a:lnTo>
                        <a:pt x="174" y="486"/>
                      </a:lnTo>
                      <a:lnTo>
                        <a:pt x="173" y="488"/>
                      </a:lnTo>
                      <a:lnTo>
                        <a:pt x="170" y="491"/>
                      </a:lnTo>
                      <a:lnTo>
                        <a:pt x="165" y="492"/>
                      </a:lnTo>
                      <a:lnTo>
                        <a:pt x="162" y="492"/>
                      </a:lnTo>
                      <a:lnTo>
                        <a:pt x="161" y="495"/>
                      </a:lnTo>
                      <a:lnTo>
                        <a:pt x="156" y="495"/>
                      </a:lnTo>
                      <a:lnTo>
                        <a:pt x="153" y="495"/>
                      </a:lnTo>
                      <a:lnTo>
                        <a:pt x="152" y="495"/>
                      </a:lnTo>
                      <a:lnTo>
                        <a:pt x="147" y="495"/>
                      </a:lnTo>
                      <a:lnTo>
                        <a:pt x="144" y="492"/>
                      </a:lnTo>
                      <a:lnTo>
                        <a:pt x="140" y="492"/>
                      </a:lnTo>
                      <a:lnTo>
                        <a:pt x="137" y="491"/>
                      </a:lnTo>
                      <a:lnTo>
                        <a:pt x="135" y="488"/>
                      </a:lnTo>
                      <a:lnTo>
                        <a:pt x="132" y="486"/>
                      </a:lnTo>
                      <a:lnTo>
                        <a:pt x="131" y="483"/>
                      </a:lnTo>
                      <a:lnTo>
                        <a:pt x="128" y="482"/>
                      </a:lnTo>
                      <a:lnTo>
                        <a:pt x="128" y="479"/>
                      </a:lnTo>
                      <a:lnTo>
                        <a:pt x="126" y="477"/>
                      </a:lnTo>
                      <a:lnTo>
                        <a:pt x="126" y="474"/>
                      </a:lnTo>
                      <a:lnTo>
                        <a:pt x="126" y="470"/>
                      </a:lnTo>
                      <a:lnTo>
                        <a:pt x="126" y="238"/>
                      </a:lnTo>
                      <a:lnTo>
                        <a:pt x="111" y="238"/>
                      </a:lnTo>
                      <a:lnTo>
                        <a:pt x="111" y="470"/>
                      </a:lnTo>
                      <a:lnTo>
                        <a:pt x="111" y="471"/>
                      </a:lnTo>
                      <a:lnTo>
                        <a:pt x="110" y="477"/>
                      </a:lnTo>
                      <a:lnTo>
                        <a:pt x="107" y="479"/>
                      </a:lnTo>
                      <a:lnTo>
                        <a:pt x="107" y="483"/>
                      </a:lnTo>
                      <a:lnTo>
                        <a:pt x="105" y="486"/>
                      </a:lnTo>
                      <a:lnTo>
                        <a:pt x="101" y="491"/>
                      </a:lnTo>
                      <a:lnTo>
                        <a:pt x="98" y="491"/>
                      </a:lnTo>
                      <a:lnTo>
                        <a:pt x="93" y="492"/>
                      </a:lnTo>
                      <a:lnTo>
                        <a:pt x="89" y="495"/>
                      </a:lnTo>
                      <a:lnTo>
                        <a:pt x="86" y="495"/>
                      </a:lnTo>
                      <a:lnTo>
                        <a:pt x="81" y="495"/>
                      </a:lnTo>
                      <a:lnTo>
                        <a:pt x="77" y="495"/>
                      </a:lnTo>
                      <a:lnTo>
                        <a:pt x="75" y="495"/>
                      </a:lnTo>
                      <a:lnTo>
                        <a:pt x="72" y="492"/>
                      </a:lnTo>
                      <a:lnTo>
                        <a:pt x="69" y="491"/>
                      </a:lnTo>
                      <a:lnTo>
                        <a:pt x="65" y="491"/>
                      </a:lnTo>
                      <a:lnTo>
                        <a:pt x="63" y="486"/>
                      </a:lnTo>
                      <a:lnTo>
                        <a:pt x="60" y="486"/>
                      </a:lnTo>
                      <a:lnTo>
                        <a:pt x="59" y="482"/>
                      </a:lnTo>
                      <a:lnTo>
                        <a:pt x="59" y="479"/>
                      </a:lnTo>
                      <a:lnTo>
                        <a:pt x="56" y="477"/>
                      </a:lnTo>
                      <a:lnTo>
                        <a:pt x="56" y="474"/>
                      </a:lnTo>
                      <a:lnTo>
                        <a:pt x="56" y="470"/>
                      </a:lnTo>
                      <a:lnTo>
                        <a:pt x="56" y="84"/>
                      </a:lnTo>
                      <a:lnTo>
                        <a:pt x="42" y="84"/>
                      </a:lnTo>
                      <a:lnTo>
                        <a:pt x="42" y="226"/>
                      </a:lnTo>
                      <a:lnTo>
                        <a:pt x="42" y="227"/>
                      </a:lnTo>
                      <a:lnTo>
                        <a:pt x="39" y="230"/>
                      </a:lnTo>
                      <a:lnTo>
                        <a:pt x="39" y="232"/>
                      </a:lnTo>
                      <a:lnTo>
                        <a:pt x="38" y="235"/>
                      </a:lnTo>
                      <a:lnTo>
                        <a:pt x="35" y="238"/>
                      </a:lnTo>
                      <a:lnTo>
                        <a:pt x="35" y="239"/>
                      </a:lnTo>
                      <a:lnTo>
                        <a:pt x="33" y="239"/>
                      </a:lnTo>
                      <a:lnTo>
                        <a:pt x="30" y="242"/>
                      </a:lnTo>
                      <a:lnTo>
                        <a:pt x="29" y="242"/>
                      </a:lnTo>
                      <a:lnTo>
                        <a:pt x="26" y="244"/>
                      </a:lnTo>
                      <a:lnTo>
                        <a:pt x="23" y="244"/>
                      </a:lnTo>
                      <a:lnTo>
                        <a:pt x="18" y="244"/>
                      </a:lnTo>
                      <a:lnTo>
                        <a:pt x="17" y="244"/>
                      </a:lnTo>
                      <a:lnTo>
                        <a:pt x="14" y="242"/>
                      </a:lnTo>
                      <a:lnTo>
                        <a:pt x="12" y="242"/>
                      </a:lnTo>
                      <a:lnTo>
                        <a:pt x="9" y="239"/>
                      </a:lnTo>
                      <a:lnTo>
                        <a:pt x="8" y="239"/>
                      </a:lnTo>
                      <a:lnTo>
                        <a:pt x="8" y="238"/>
                      </a:lnTo>
                      <a:lnTo>
                        <a:pt x="5" y="238"/>
                      </a:lnTo>
                      <a:lnTo>
                        <a:pt x="3" y="235"/>
                      </a:lnTo>
                      <a:lnTo>
                        <a:pt x="3" y="232"/>
                      </a:lnTo>
                      <a:lnTo>
                        <a:pt x="0" y="230"/>
                      </a:lnTo>
                      <a:lnTo>
                        <a:pt x="0" y="227"/>
                      </a:lnTo>
                      <a:lnTo>
                        <a:pt x="0" y="226"/>
                      </a:lnTo>
                      <a:lnTo>
                        <a:pt x="0" y="39"/>
                      </a:lnTo>
                      <a:lnTo>
                        <a:pt x="0" y="34"/>
                      </a:lnTo>
                      <a:lnTo>
                        <a:pt x="3" y="30"/>
                      </a:lnTo>
                      <a:lnTo>
                        <a:pt x="5" y="25"/>
                      </a:lnTo>
                      <a:lnTo>
                        <a:pt x="8" y="21"/>
                      </a:lnTo>
                      <a:lnTo>
                        <a:pt x="12" y="18"/>
                      </a:lnTo>
                      <a:lnTo>
                        <a:pt x="14" y="13"/>
                      </a:lnTo>
                      <a:lnTo>
                        <a:pt x="18" y="12"/>
                      </a:lnTo>
                      <a:lnTo>
                        <a:pt x="26" y="9"/>
                      </a:lnTo>
                      <a:lnTo>
                        <a:pt x="30" y="7"/>
                      </a:lnTo>
                      <a:lnTo>
                        <a:pt x="33" y="4"/>
                      </a:lnTo>
                      <a:lnTo>
                        <a:pt x="39" y="3"/>
                      </a:lnTo>
                      <a:lnTo>
                        <a:pt x="44" y="3"/>
                      </a:lnTo>
                      <a:lnTo>
                        <a:pt x="51" y="0"/>
                      </a:lnTo>
                      <a:lnTo>
                        <a:pt x="56" y="0"/>
                      </a:lnTo>
                    </a:path>
                  </a:pathLst>
                </a:custGeom>
                <a:gradFill rotWithShape="0">
                  <a:gsLst>
                    <a:gs pos="0">
                      <a:srgbClr val="F95AB7">
                        <a:gamma/>
                        <a:tint val="52549"/>
                        <a:invGamma/>
                      </a:srgbClr>
                    </a:gs>
                    <a:gs pos="100000">
                      <a:srgbClr val="F95AB7"/>
                    </a:gs>
                  </a:gsLst>
                  <a:path path="rect">
                    <a:fillToRect l="50000" t="50000" r="50000" b="50000"/>
                  </a:path>
                </a:gradFill>
                <a:ln w="12700" cap="rnd" cmpd="sng">
                  <a:noFill/>
                  <a:prstDash val="solid"/>
                  <a:round/>
                  <a:headEnd type="none" w="med" len="med"/>
                  <a:tailEnd type="none" w="med" len="med"/>
                </a:ln>
                <a:effectLst>
                  <a:outerShdw dist="35921" dir="2700000" algn="ctr" rotWithShape="0">
                    <a:schemeClr val="tx1"/>
                  </a:outerShdw>
                </a:effectLst>
              </p:spPr>
              <p:txBody>
                <a:bodyPr/>
                <a:lstStyle/>
                <a:p>
                  <a:pPr>
                    <a:defRPr/>
                  </a:pPr>
                  <a:endParaRPr lang="es-ES"/>
                </a:p>
              </p:txBody>
            </p:sp>
          </p:grpSp>
          <p:sp>
            <p:nvSpPr>
              <p:cNvPr id="35932" name="AutoShape 10"/>
              <p:cNvSpPr>
                <a:spLocks noChangeArrowheads="1"/>
              </p:cNvSpPr>
              <p:nvPr/>
            </p:nvSpPr>
            <p:spPr bwMode="auto">
              <a:xfrm rot="1965645" flipV="1">
                <a:off x="3756" y="2800"/>
                <a:ext cx="180" cy="250"/>
              </a:xfrm>
              <a:prstGeom prst="foldedCorner">
                <a:avLst>
                  <a:gd name="adj" fmla="val 29269"/>
                </a:avLst>
              </a:prstGeom>
              <a:solidFill>
                <a:schemeClr val="bg1"/>
              </a:solidFill>
              <a:ln w="6350">
                <a:solidFill>
                  <a:schemeClr val="tx1"/>
                </a:solidFill>
                <a:round/>
                <a:headEnd/>
                <a:tailEnd/>
              </a:ln>
            </p:spPr>
            <p:txBody>
              <a:bodyPr tIns="27432" bIns="27432" anchor="ctr">
                <a:spAutoFit/>
              </a:bodyPr>
              <a:lstStyle/>
              <a:p>
                <a:endParaRPr lang="es-ES"/>
              </a:p>
            </p:txBody>
          </p:sp>
        </p:grpSp>
      </p:grpSp>
      <p:grpSp>
        <p:nvGrpSpPr>
          <p:cNvPr id="5" name="Group 11"/>
          <p:cNvGrpSpPr>
            <a:grpSpLocks/>
          </p:cNvGrpSpPr>
          <p:nvPr/>
        </p:nvGrpSpPr>
        <p:grpSpPr bwMode="auto">
          <a:xfrm>
            <a:off x="1232584" y="1743520"/>
            <a:ext cx="2522537" cy="2125663"/>
            <a:chOff x="815" y="2275"/>
            <a:chExt cx="1589" cy="1339"/>
          </a:xfrm>
        </p:grpSpPr>
        <p:sp>
          <p:nvSpPr>
            <p:cNvPr id="374796" name="Rectangle 12"/>
            <p:cNvSpPr>
              <a:spLocks noChangeArrowheads="1"/>
            </p:cNvSpPr>
            <p:nvPr/>
          </p:nvSpPr>
          <p:spPr bwMode="auto">
            <a:xfrm>
              <a:off x="815" y="2275"/>
              <a:ext cx="1589" cy="1339"/>
            </a:xfrm>
            <a:prstGeom prst="rect">
              <a:avLst/>
            </a:prstGeom>
            <a:gradFill rotWithShape="0">
              <a:gsLst>
                <a:gs pos="0">
                  <a:srgbClr val="0066CC"/>
                </a:gs>
                <a:gs pos="100000">
                  <a:srgbClr val="FFFFCC"/>
                </a:gs>
              </a:gsLst>
              <a:lin ang="5400000" scaled="1"/>
            </a:gradFill>
            <a:ln w="15875">
              <a:noFill/>
              <a:miter lim="800000"/>
              <a:headEnd/>
              <a:tailEnd/>
            </a:ln>
            <a:effectLst/>
          </p:spPr>
          <p:txBody>
            <a:bodyPr/>
            <a:lstStyle/>
            <a:p>
              <a:pPr algn="ctr">
                <a:defRPr/>
              </a:pPr>
              <a:r>
                <a:rPr lang="es-ES_tradnl" sz="2000" b="1">
                  <a:solidFill>
                    <a:srgbClr val="FFFFFF"/>
                  </a:solidFill>
                  <a:effectLst>
                    <a:outerShdw blurRad="38100" dist="38100" dir="2700000" algn="tl">
                      <a:srgbClr val="000000"/>
                    </a:outerShdw>
                  </a:effectLst>
                  <a:latin typeface="Arial Narrow" pitchFamily="34" charset="0"/>
                </a:rPr>
                <a:t>Inicio de sesión único</a:t>
              </a:r>
            </a:p>
          </p:txBody>
        </p:sp>
        <p:grpSp>
          <p:nvGrpSpPr>
            <p:cNvPr id="6" name="Group 13"/>
            <p:cNvGrpSpPr>
              <a:grpSpLocks/>
            </p:cNvGrpSpPr>
            <p:nvPr/>
          </p:nvGrpSpPr>
          <p:grpSpPr bwMode="auto">
            <a:xfrm>
              <a:off x="871" y="2567"/>
              <a:ext cx="1270" cy="1015"/>
              <a:chOff x="716" y="2567"/>
              <a:chExt cx="1270" cy="1015"/>
            </a:xfrm>
          </p:grpSpPr>
          <p:grpSp>
            <p:nvGrpSpPr>
              <p:cNvPr id="7" name="Group 14"/>
              <p:cNvGrpSpPr>
                <a:grpSpLocks/>
              </p:cNvGrpSpPr>
              <p:nvPr/>
            </p:nvGrpSpPr>
            <p:grpSpPr bwMode="auto">
              <a:xfrm>
                <a:off x="1056" y="3238"/>
                <a:ext cx="647" cy="271"/>
                <a:chOff x="1585" y="1673"/>
                <a:chExt cx="709" cy="297"/>
              </a:xfrm>
            </p:grpSpPr>
            <p:sp>
              <p:nvSpPr>
                <p:cNvPr id="35922" name="Freeform 15"/>
                <p:cNvSpPr>
                  <a:spLocks/>
                </p:cNvSpPr>
                <p:nvPr/>
              </p:nvSpPr>
              <p:spPr bwMode="auto">
                <a:xfrm>
                  <a:off x="1585" y="1673"/>
                  <a:ext cx="709" cy="297"/>
                </a:xfrm>
                <a:custGeom>
                  <a:avLst/>
                  <a:gdLst>
                    <a:gd name="T0" fmla="*/ 872 w 872"/>
                    <a:gd name="T1" fmla="*/ 178 h 366"/>
                    <a:gd name="T2" fmla="*/ 872 w 872"/>
                    <a:gd name="T3" fmla="*/ 246 h 366"/>
                    <a:gd name="T4" fmla="*/ 682 w 872"/>
                    <a:gd name="T5" fmla="*/ 366 h 366"/>
                    <a:gd name="T6" fmla="*/ 0 w 872"/>
                    <a:gd name="T7" fmla="*/ 170 h 366"/>
                    <a:gd name="T8" fmla="*/ 0 w 872"/>
                    <a:gd name="T9" fmla="*/ 142 h 366"/>
                    <a:gd name="T10" fmla="*/ 230 w 872"/>
                    <a:gd name="T11" fmla="*/ 0 h 366"/>
                    <a:gd name="T12" fmla="*/ 872 w 872"/>
                    <a:gd name="T13" fmla="*/ 178 h 366"/>
                    <a:gd name="T14" fmla="*/ 0 60000 65536"/>
                    <a:gd name="T15" fmla="*/ 0 60000 65536"/>
                    <a:gd name="T16" fmla="*/ 0 60000 65536"/>
                    <a:gd name="T17" fmla="*/ 0 60000 65536"/>
                    <a:gd name="T18" fmla="*/ 0 60000 65536"/>
                    <a:gd name="T19" fmla="*/ 0 60000 65536"/>
                    <a:gd name="T20" fmla="*/ 0 60000 65536"/>
                    <a:gd name="T21" fmla="*/ 0 w 872"/>
                    <a:gd name="T22" fmla="*/ 0 h 366"/>
                    <a:gd name="T23" fmla="*/ 872 w 872"/>
                    <a:gd name="T24" fmla="*/ 366 h 3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2" h="366">
                      <a:moveTo>
                        <a:pt x="872" y="178"/>
                      </a:moveTo>
                      <a:lnTo>
                        <a:pt x="872" y="246"/>
                      </a:lnTo>
                      <a:lnTo>
                        <a:pt x="682" y="366"/>
                      </a:lnTo>
                      <a:lnTo>
                        <a:pt x="0" y="170"/>
                      </a:lnTo>
                      <a:lnTo>
                        <a:pt x="0" y="142"/>
                      </a:lnTo>
                      <a:lnTo>
                        <a:pt x="230" y="0"/>
                      </a:lnTo>
                      <a:lnTo>
                        <a:pt x="872" y="178"/>
                      </a:lnTo>
                      <a:close/>
                    </a:path>
                  </a:pathLst>
                </a:custGeom>
                <a:gradFill rotWithShape="0">
                  <a:gsLst>
                    <a:gs pos="0">
                      <a:srgbClr val="B2B2B2"/>
                    </a:gs>
                    <a:gs pos="100000">
                      <a:srgbClr val="E5E5E5"/>
                    </a:gs>
                  </a:gsLst>
                  <a:path path="rect">
                    <a:fillToRect l="100000" t="100000"/>
                  </a:path>
                </a:gradFill>
                <a:ln w="3175" cap="flat" cmpd="sng">
                  <a:solidFill>
                    <a:schemeClr val="tx1"/>
                  </a:solidFill>
                  <a:prstDash val="solid"/>
                  <a:round/>
                  <a:headEnd type="none" w="med" len="med"/>
                  <a:tailEnd type="none" w="med" len="med"/>
                </a:ln>
              </p:spPr>
              <p:txBody>
                <a:bodyPr wrap="none" tIns="27432" bIns="27432" anchor="ctr">
                  <a:spAutoFit/>
                </a:bodyPr>
                <a:lstStyle/>
                <a:p>
                  <a:endParaRPr lang="es-ES"/>
                </a:p>
              </p:txBody>
            </p:sp>
            <p:sp>
              <p:nvSpPr>
                <p:cNvPr id="35923" name="Freeform 16"/>
                <p:cNvSpPr>
                  <a:spLocks/>
                </p:cNvSpPr>
                <p:nvPr/>
              </p:nvSpPr>
              <p:spPr bwMode="auto">
                <a:xfrm>
                  <a:off x="1596" y="1679"/>
                  <a:ext cx="690" cy="264"/>
                </a:xfrm>
                <a:custGeom>
                  <a:avLst/>
                  <a:gdLst>
                    <a:gd name="T0" fmla="*/ 848 w 848"/>
                    <a:gd name="T1" fmla="*/ 174 h 324"/>
                    <a:gd name="T2" fmla="*/ 216 w 848"/>
                    <a:gd name="T3" fmla="*/ 0 h 324"/>
                    <a:gd name="T4" fmla="*/ 0 w 848"/>
                    <a:gd name="T5" fmla="*/ 134 h 324"/>
                    <a:gd name="T6" fmla="*/ 666 w 848"/>
                    <a:gd name="T7" fmla="*/ 324 h 324"/>
                    <a:gd name="T8" fmla="*/ 848 w 848"/>
                    <a:gd name="T9" fmla="*/ 174 h 324"/>
                    <a:gd name="T10" fmla="*/ 0 60000 65536"/>
                    <a:gd name="T11" fmla="*/ 0 60000 65536"/>
                    <a:gd name="T12" fmla="*/ 0 60000 65536"/>
                    <a:gd name="T13" fmla="*/ 0 60000 65536"/>
                    <a:gd name="T14" fmla="*/ 0 60000 65536"/>
                    <a:gd name="T15" fmla="*/ 0 w 848"/>
                    <a:gd name="T16" fmla="*/ 0 h 324"/>
                    <a:gd name="T17" fmla="*/ 848 w 848"/>
                    <a:gd name="T18" fmla="*/ 324 h 324"/>
                  </a:gdLst>
                  <a:ahLst/>
                  <a:cxnLst>
                    <a:cxn ang="T10">
                      <a:pos x="T0" y="T1"/>
                    </a:cxn>
                    <a:cxn ang="T11">
                      <a:pos x="T2" y="T3"/>
                    </a:cxn>
                    <a:cxn ang="T12">
                      <a:pos x="T4" y="T5"/>
                    </a:cxn>
                    <a:cxn ang="T13">
                      <a:pos x="T6" y="T7"/>
                    </a:cxn>
                    <a:cxn ang="T14">
                      <a:pos x="T8" y="T9"/>
                    </a:cxn>
                  </a:cxnLst>
                  <a:rect l="T15" t="T16" r="T17" b="T18"/>
                  <a:pathLst>
                    <a:path w="848" h="324">
                      <a:moveTo>
                        <a:pt x="848" y="174"/>
                      </a:moveTo>
                      <a:lnTo>
                        <a:pt x="216" y="0"/>
                      </a:lnTo>
                      <a:lnTo>
                        <a:pt x="0" y="134"/>
                      </a:lnTo>
                      <a:lnTo>
                        <a:pt x="666" y="324"/>
                      </a:lnTo>
                      <a:lnTo>
                        <a:pt x="848" y="174"/>
                      </a:lnTo>
                      <a:close/>
                    </a:path>
                  </a:pathLst>
                </a:custGeom>
                <a:solidFill>
                  <a:schemeClr val="bg1"/>
                </a:solidFill>
                <a:ln w="3175" cap="flat" cmpd="sng">
                  <a:noFill/>
                  <a:prstDash val="solid"/>
                  <a:round/>
                  <a:headEnd type="none" w="med" len="med"/>
                  <a:tailEnd type="none" w="med" len="med"/>
                </a:ln>
              </p:spPr>
              <p:txBody>
                <a:bodyPr wrap="none" tIns="27432" bIns="27432" anchor="ctr">
                  <a:spAutoFit/>
                </a:bodyPr>
                <a:lstStyle/>
                <a:p>
                  <a:endParaRPr lang="es-ES"/>
                </a:p>
              </p:txBody>
            </p:sp>
            <p:sp>
              <p:nvSpPr>
                <p:cNvPr id="35924" name="Freeform 17"/>
                <p:cNvSpPr>
                  <a:spLocks/>
                </p:cNvSpPr>
                <p:nvPr/>
              </p:nvSpPr>
              <p:spPr bwMode="auto">
                <a:xfrm>
                  <a:off x="1766" y="1694"/>
                  <a:ext cx="388" cy="112"/>
                </a:xfrm>
                <a:custGeom>
                  <a:avLst/>
                  <a:gdLst>
                    <a:gd name="T0" fmla="*/ 0 w 477"/>
                    <a:gd name="T1" fmla="*/ 12 h 138"/>
                    <a:gd name="T2" fmla="*/ 456 w 477"/>
                    <a:gd name="T3" fmla="*/ 138 h 138"/>
                    <a:gd name="T4" fmla="*/ 477 w 477"/>
                    <a:gd name="T5" fmla="*/ 125 h 138"/>
                    <a:gd name="T6" fmla="*/ 20 w 477"/>
                    <a:gd name="T7" fmla="*/ 0 h 138"/>
                    <a:gd name="T8" fmla="*/ 0 60000 65536"/>
                    <a:gd name="T9" fmla="*/ 0 60000 65536"/>
                    <a:gd name="T10" fmla="*/ 0 60000 65536"/>
                    <a:gd name="T11" fmla="*/ 0 60000 65536"/>
                    <a:gd name="T12" fmla="*/ 0 w 477"/>
                    <a:gd name="T13" fmla="*/ 0 h 138"/>
                    <a:gd name="T14" fmla="*/ 477 w 477"/>
                    <a:gd name="T15" fmla="*/ 138 h 138"/>
                  </a:gdLst>
                  <a:ahLst/>
                  <a:cxnLst>
                    <a:cxn ang="T8">
                      <a:pos x="T0" y="T1"/>
                    </a:cxn>
                    <a:cxn ang="T9">
                      <a:pos x="T2" y="T3"/>
                    </a:cxn>
                    <a:cxn ang="T10">
                      <a:pos x="T4" y="T5"/>
                    </a:cxn>
                    <a:cxn ang="T11">
                      <a:pos x="T6" y="T7"/>
                    </a:cxn>
                  </a:cxnLst>
                  <a:rect l="T12" t="T13" r="T14" b="T15"/>
                  <a:pathLst>
                    <a:path w="477" h="138">
                      <a:moveTo>
                        <a:pt x="0" y="12"/>
                      </a:moveTo>
                      <a:lnTo>
                        <a:pt x="456" y="138"/>
                      </a:lnTo>
                      <a:lnTo>
                        <a:pt x="477" y="125"/>
                      </a:lnTo>
                      <a:lnTo>
                        <a:pt x="20" y="0"/>
                      </a:lnTo>
                    </a:path>
                  </a:pathLst>
                </a:custGeom>
                <a:solidFill>
                  <a:srgbClr val="B2B2B2"/>
                </a:solidFill>
                <a:ln w="12700" cap="rnd" cmpd="sng">
                  <a:noFill/>
                  <a:prstDash val="solid"/>
                  <a:round/>
                  <a:headEnd type="none" w="med" len="med"/>
                  <a:tailEnd type="none" w="med" len="med"/>
                </a:ln>
              </p:spPr>
              <p:txBody>
                <a:bodyPr/>
                <a:lstStyle/>
                <a:p>
                  <a:endParaRPr lang="es-ES"/>
                </a:p>
              </p:txBody>
            </p:sp>
            <p:sp>
              <p:nvSpPr>
                <p:cNvPr id="35925" name="Freeform 18"/>
                <p:cNvSpPr>
                  <a:spLocks/>
                </p:cNvSpPr>
                <p:nvPr/>
              </p:nvSpPr>
              <p:spPr bwMode="auto">
                <a:xfrm>
                  <a:off x="1654" y="1717"/>
                  <a:ext cx="404" cy="143"/>
                </a:xfrm>
                <a:custGeom>
                  <a:avLst/>
                  <a:gdLst>
                    <a:gd name="T0" fmla="*/ 0 w 496"/>
                    <a:gd name="T1" fmla="*/ 66 h 177"/>
                    <a:gd name="T2" fmla="*/ 21 w 496"/>
                    <a:gd name="T3" fmla="*/ 73 h 177"/>
                    <a:gd name="T4" fmla="*/ 45 w 496"/>
                    <a:gd name="T5" fmla="*/ 61 h 177"/>
                    <a:gd name="T6" fmla="*/ 60 w 496"/>
                    <a:gd name="T7" fmla="*/ 66 h 177"/>
                    <a:gd name="T8" fmla="*/ 45 w 496"/>
                    <a:gd name="T9" fmla="*/ 80 h 177"/>
                    <a:gd name="T10" fmla="*/ 344 w 496"/>
                    <a:gd name="T11" fmla="*/ 163 h 177"/>
                    <a:gd name="T12" fmla="*/ 360 w 496"/>
                    <a:gd name="T13" fmla="*/ 151 h 177"/>
                    <a:gd name="T14" fmla="*/ 386 w 496"/>
                    <a:gd name="T15" fmla="*/ 158 h 177"/>
                    <a:gd name="T16" fmla="*/ 370 w 496"/>
                    <a:gd name="T17" fmla="*/ 170 h 177"/>
                    <a:gd name="T18" fmla="*/ 396 w 496"/>
                    <a:gd name="T19" fmla="*/ 177 h 177"/>
                    <a:gd name="T20" fmla="*/ 496 w 496"/>
                    <a:gd name="T21" fmla="*/ 106 h 177"/>
                    <a:gd name="T22" fmla="*/ 111 w 496"/>
                    <a:gd name="T23" fmla="*/ 0 h 1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
                    <a:gd name="T37" fmla="*/ 0 h 177"/>
                    <a:gd name="T38" fmla="*/ 496 w 496"/>
                    <a:gd name="T39" fmla="*/ 177 h 1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 h="177">
                      <a:moveTo>
                        <a:pt x="0" y="66"/>
                      </a:moveTo>
                      <a:lnTo>
                        <a:pt x="21" y="73"/>
                      </a:lnTo>
                      <a:lnTo>
                        <a:pt x="45" y="61"/>
                      </a:lnTo>
                      <a:lnTo>
                        <a:pt x="60" y="66"/>
                      </a:lnTo>
                      <a:lnTo>
                        <a:pt x="45" y="80"/>
                      </a:lnTo>
                      <a:lnTo>
                        <a:pt x="344" y="163"/>
                      </a:lnTo>
                      <a:lnTo>
                        <a:pt x="360" y="151"/>
                      </a:lnTo>
                      <a:lnTo>
                        <a:pt x="386" y="158"/>
                      </a:lnTo>
                      <a:lnTo>
                        <a:pt x="370" y="170"/>
                      </a:lnTo>
                      <a:lnTo>
                        <a:pt x="396" y="177"/>
                      </a:lnTo>
                      <a:lnTo>
                        <a:pt x="496" y="106"/>
                      </a:lnTo>
                      <a:lnTo>
                        <a:pt x="111" y="0"/>
                      </a:lnTo>
                    </a:path>
                  </a:pathLst>
                </a:custGeom>
                <a:solidFill>
                  <a:srgbClr val="B2B2B2"/>
                </a:solidFill>
                <a:ln w="12700" cap="rnd" cmpd="sng">
                  <a:noFill/>
                  <a:prstDash val="solid"/>
                  <a:round/>
                  <a:headEnd type="none" w="med" len="med"/>
                  <a:tailEnd type="none" w="med" len="med"/>
                </a:ln>
              </p:spPr>
              <p:txBody>
                <a:bodyPr/>
                <a:lstStyle/>
                <a:p>
                  <a:endParaRPr lang="es-ES"/>
                </a:p>
              </p:txBody>
            </p:sp>
            <p:sp>
              <p:nvSpPr>
                <p:cNvPr id="35926" name="Freeform 19"/>
                <p:cNvSpPr>
                  <a:spLocks/>
                </p:cNvSpPr>
                <p:nvPr/>
              </p:nvSpPr>
              <p:spPr bwMode="auto">
                <a:xfrm>
                  <a:off x="2044" y="1810"/>
                  <a:ext cx="88" cy="35"/>
                </a:xfrm>
                <a:custGeom>
                  <a:avLst/>
                  <a:gdLst>
                    <a:gd name="T0" fmla="*/ 40 w 108"/>
                    <a:gd name="T1" fmla="*/ 0 h 44"/>
                    <a:gd name="T2" fmla="*/ 107 w 108"/>
                    <a:gd name="T3" fmla="*/ 17 h 44"/>
                    <a:gd name="T4" fmla="*/ 69 w 108"/>
                    <a:gd name="T5" fmla="*/ 43 h 44"/>
                    <a:gd name="T6" fmla="*/ 0 w 108"/>
                    <a:gd name="T7" fmla="*/ 25 h 44"/>
                    <a:gd name="T8" fmla="*/ 40 w 108"/>
                    <a:gd name="T9" fmla="*/ 0 h 44"/>
                    <a:gd name="T10" fmla="*/ 0 60000 65536"/>
                    <a:gd name="T11" fmla="*/ 0 60000 65536"/>
                    <a:gd name="T12" fmla="*/ 0 60000 65536"/>
                    <a:gd name="T13" fmla="*/ 0 60000 65536"/>
                    <a:gd name="T14" fmla="*/ 0 60000 65536"/>
                    <a:gd name="T15" fmla="*/ 0 w 108"/>
                    <a:gd name="T16" fmla="*/ 0 h 44"/>
                    <a:gd name="T17" fmla="*/ 108 w 108"/>
                    <a:gd name="T18" fmla="*/ 44 h 44"/>
                  </a:gdLst>
                  <a:ahLst/>
                  <a:cxnLst>
                    <a:cxn ang="T10">
                      <a:pos x="T0" y="T1"/>
                    </a:cxn>
                    <a:cxn ang="T11">
                      <a:pos x="T2" y="T3"/>
                    </a:cxn>
                    <a:cxn ang="T12">
                      <a:pos x="T4" y="T5"/>
                    </a:cxn>
                    <a:cxn ang="T13">
                      <a:pos x="T6" y="T7"/>
                    </a:cxn>
                    <a:cxn ang="T14">
                      <a:pos x="T8" y="T9"/>
                    </a:cxn>
                  </a:cxnLst>
                  <a:rect l="T15" t="T16" r="T17" b="T18"/>
                  <a:pathLst>
                    <a:path w="108" h="44">
                      <a:moveTo>
                        <a:pt x="40" y="0"/>
                      </a:moveTo>
                      <a:lnTo>
                        <a:pt x="107" y="17"/>
                      </a:lnTo>
                      <a:lnTo>
                        <a:pt x="69" y="43"/>
                      </a:lnTo>
                      <a:lnTo>
                        <a:pt x="0" y="25"/>
                      </a:lnTo>
                      <a:lnTo>
                        <a:pt x="40" y="0"/>
                      </a:lnTo>
                    </a:path>
                  </a:pathLst>
                </a:custGeom>
                <a:solidFill>
                  <a:srgbClr val="B2B2B2"/>
                </a:solidFill>
                <a:ln w="12700" cap="rnd" cmpd="sng">
                  <a:noFill/>
                  <a:prstDash val="solid"/>
                  <a:round/>
                  <a:headEnd type="none" w="med" len="med"/>
                  <a:tailEnd type="none" w="med" len="med"/>
                </a:ln>
              </p:spPr>
              <p:txBody>
                <a:bodyPr/>
                <a:lstStyle/>
                <a:p>
                  <a:endParaRPr lang="es-ES"/>
                </a:p>
              </p:txBody>
            </p:sp>
            <p:sp>
              <p:nvSpPr>
                <p:cNvPr id="35927" name="Freeform 20"/>
                <p:cNvSpPr>
                  <a:spLocks/>
                </p:cNvSpPr>
                <p:nvPr/>
              </p:nvSpPr>
              <p:spPr bwMode="auto">
                <a:xfrm>
                  <a:off x="1994" y="1848"/>
                  <a:ext cx="79" cy="34"/>
                </a:xfrm>
                <a:custGeom>
                  <a:avLst/>
                  <a:gdLst>
                    <a:gd name="T0" fmla="*/ 21 w 97"/>
                    <a:gd name="T1" fmla="*/ 7 h 42"/>
                    <a:gd name="T2" fmla="*/ 46 w 97"/>
                    <a:gd name="T3" fmla="*/ 11 h 42"/>
                    <a:gd name="T4" fmla="*/ 60 w 97"/>
                    <a:gd name="T5" fmla="*/ 0 h 42"/>
                    <a:gd name="T6" fmla="*/ 84 w 97"/>
                    <a:gd name="T7" fmla="*/ 8 h 42"/>
                    <a:gd name="T8" fmla="*/ 72 w 97"/>
                    <a:gd name="T9" fmla="*/ 19 h 42"/>
                    <a:gd name="T10" fmla="*/ 96 w 97"/>
                    <a:gd name="T11" fmla="*/ 25 h 42"/>
                    <a:gd name="T12" fmla="*/ 77 w 97"/>
                    <a:gd name="T13" fmla="*/ 41 h 42"/>
                    <a:gd name="T14" fmla="*/ 0 w 97"/>
                    <a:gd name="T15" fmla="*/ 21 h 42"/>
                    <a:gd name="T16" fmla="*/ 21 w 97"/>
                    <a:gd name="T17" fmla="*/ 7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42"/>
                    <a:gd name="T29" fmla="*/ 97 w 9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42">
                      <a:moveTo>
                        <a:pt x="21" y="7"/>
                      </a:moveTo>
                      <a:lnTo>
                        <a:pt x="46" y="11"/>
                      </a:lnTo>
                      <a:lnTo>
                        <a:pt x="60" y="0"/>
                      </a:lnTo>
                      <a:lnTo>
                        <a:pt x="84" y="8"/>
                      </a:lnTo>
                      <a:lnTo>
                        <a:pt x="72" y="19"/>
                      </a:lnTo>
                      <a:lnTo>
                        <a:pt x="96" y="25"/>
                      </a:lnTo>
                      <a:lnTo>
                        <a:pt x="77" y="41"/>
                      </a:lnTo>
                      <a:lnTo>
                        <a:pt x="0" y="21"/>
                      </a:lnTo>
                      <a:lnTo>
                        <a:pt x="21" y="7"/>
                      </a:lnTo>
                    </a:path>
                  </a:pathLst>
                </a:custGeom>
                <a:solidFill>
                  <a:srgbClr val="B2B2B2"/>
                </a:solidFill>
                <a:ln w="12700" cap="rnd" cmpd="sng">
                  <a:noFill/>
                  <a:prstDash val="solid"/>
                  <a:round/>
                  <a:headEnd type="none" w="med" len="med"/>
                  <a:tailEnd type="none" w="med" len="med"/>
                </a:ln>
              </p:spPr>
              <p:txBody>
                <a:bodyPr/>
                <a:lstStyle/>
                <a:p>
                  <a:endParaRPr lang="es-ES"/>
                </a:p>
              </p:txBody>
            </p:sp>
            <p:sp>
              <p:nvSpPr>
                <p:cNvPr id="35928" name="Freeform 21"/>
                <p:cNvSpPr>
                  <a:spLocks/>
                </p:cNvSpPr>
                <p:nvPr/>
              </p:nvSpPr>
              <p:spPr bwMode="auto">
                <a:xfrm>
                  <a:off x="2073" y="1825"/>
                  <a:ext cx="150" cy="80"/>
                </a:xfrm>
                <a:custGeom>
                  <a:avLst/>
                  <a:gdLst>
                    <a:gd name="T0" fmla="*/ 101 w 185"/>
                    <a:gd name="T1" fmla="*/ 0 h 97"/>
                    <a:gd name="T2" fmla="*/ 185 w 185"/>
                    <a:gd name="T3" fmla="*/ 22 h 97"/>
                    <a:gd name="T4" fmla="*/ 83 w 185"/>
                    <a:gd name="T5" fmla="*/ 97 h 97"/>
                    <a:gd name="T6" fmla="*/ 0 w 185"/>
                    <a:gd name="T7" fmla="*/ 74 h 97"/>
                    <a:gd name="T8" fmla="*/ 101 w 185"/>
                    <a:gd name="T9" fmla="*/ 0 h 97"/>
                    <a:gd name="T10" fmla="*/ 0 60000 65536"/>
                    <a:gd name="T11" fmla="*/ 0 60000 65536"/>
                    <a:gd name="T12" fmla="*/ 0 60000 65536"/>
                    <a:gd name="T13" fmla="*/ 0 60000 65536"/>
                    <a:gd name="T14" fmla="*/ 0 60000 65536"/>
                    <a:gd name="T15" fmla="*/ 0 w 185"/>
                    <a:gd name="T16" fmla="*/ 0 h 97"/>
                    <a:gd name="T17" fmla="*/ 185 w 185"/>
                    <a:gd name="T18" fmla="*/ 97 h 97"/>
                  </a:gdLst>
                  <a:ahLst/>
                  <a:cxnLst>
                    <a:cxn ang="T10">
                      <a:pos x="T0" y="T1"/>
                    </a:cxn>
                    <a:cxn ang="T11">
                      <a:pos x="T2" y="T3"/>
                    </a:cxn>
                    <a:cxn ang="T12">
                      <a:pos x="T4" y="T5"/>
                    </a:cxn>
                    <a:cxn ang="T13">
                      <a:pos x="T6" y="T7"/>
                    </a:cxn>
                    <a:cxn ang="T14">
                      <a:pos x="T8" y="T9"/>
                    </a:cxn>
                  </a:cxnLst>
                  <a:rect l="T15" t="T16" r="T17" b="T18"/>
                  <a:pathLst>
                    <a:path w="185" h="97">
                      <a:moveTo>
                        <a:pt x="101" y="0"/>
                      </a:moveTo>
                      <a:lnTo>
                        <a:pt x="185" y="22"/>
                      </a:lnTo>
                      <a:lnTo>
                        <a:pt x="83" y="97"/>
                      </a:lnTo>
                      <a:lnTo>
                        <a:pt x="0" y="74"/>
                      </a:lnTo>
                      <a:lnTo>
                        <a:pt x="101" y="0"/>
                      </a:lnTo>
                    </a:path>
                  </a:pathLst>
                </a:custGeom>
                <a:solidFill>
                  <a:srgbClr val="B2B2B2"/>
                </a:solidFill>
                <a:ln w="12700" cap="rnd" cmpd="sng">
                  <a:noFill/>
                  <a:prstDash val="solid"/>
                  <a:round/>
                  <a:headEnd type="none" w="med" len="med"/>
                  <a:tailEnd type="none" w="med" len="med"/>
                </a:ln>
              </p:spPr>
              <p:txBody>
                <a:bodyPr/>
                <a:lstStyle/>
                <a:p>
                  <a:endParaRPr lang="es-ES"/>
                </a:p>
              </p:txBody>
            </p:sp>
          </p:grpSp>
          <p:grpSp>
            <p:nvGrpSpPr>
              <p:cNvPr id="8" name="Group 22"/>
              <p:cNvGrpSpPr>
                <a:grpSpLocks/>
              </p:cNvGrpSpPr>
              <p:nvPr/>
            </p:nvGrpSpPr>
            <p:grpSpPr bwMode="auto">
              <a:xfrm>
                <a:off x="1249" y="2985"/>
                <a:ext cx="696" cy="376"/>
                <a:chOff x="2614" y="1299"/>
                <a:chExt cx="763" cy="412"/>
              </a:xfrm>
            </p:grpSpPr>
            <p:sp>
              <p:nvSpPr>
                <p:cNvPr id="35908" name="Freeform 23"/>
                <p:cNvSpPr>
                  <a:spLocks noChangeAspect="1"/>
                </p:cNvSpPr>
                <p:nvPr/>
              </p:nvSpPr>
              <p:spPr bwMode="auto">
                <a:xfrm>
                  <a:off x="3113" y="1406"/>
                  <a:ext cx="263" cy="305"/>
                </a:xfrm>
                <a:custGeom>
                  <a:avLst/>
                  <a:gdLst>
                    <a:gd name="T0" fmla="*/ 3 w 364"/>
                    <a:gd name="T1" fmla="*/ 212 h 422"/>
                    <a:gd name="T2" fmla="*/ 364 w 364"/>
                    <a:gd name="T3" fmla="*/ 0 h 422"/>
                    <a:gd name="T4" fmla="*/ 364 w 364"/>
                    <a:gd name="T5" fmla="*/ 180 h 422"/>
                    <a:gd name="T6" fmla="*/ 0 w 364"/>
                    <a:gd name="T7" fmla="*/ 422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s-ES"/>
                </a:p>
              </p:txBody>
            </p:sp>
            <p:sp>
              <p:nvSpPr>
                <p:cNvPr id="35909" name="Freeform 24"/>
                <p:cNvSpPr>
                  <a:spLocks noChangeAspect="1"/>
                </p:cNvSpPr>
                <p:nvPr/>
              </p:nvSpPr>
              <p:spPr bwMode="auto">
                <a:xfrm>
                  <a:off x="2614" y="1299"/>
                  <a:ext cx="763" cy="264"/>
                </a:xfrm>
                <a:custGeom>
                  <a:avLst/>
                  <a:gdLst>
                    <a:gd name="T0" fmla="*/ 715 w 1091"/>
                    <a:gd name="T1" fmla="*/ 376 h 377"/>
                    <a:gd name="T2" fmla="*/ 0 w 1091"/>
                    <a:gd name="T3" fmla="*/ 187 h 377"/>
                    <a:gd name="T4" fmla="*/ 397 w 1091"/>
                    <a:gd name="T5" fmla="*/ 0 h 377"/>
                    <a:gd name="T6" fmla="*/ 1090 w 1091"/>
                    <a:gd name="T7" fmla="*/ 152 h 377"/>
                    <a:gd name="T8" fmla="*/ 715 w 1091"/>
                    <a:gd name="T9" fmla="*/ 376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s-ES"/>
                </a:p>
              </p:txBody>
            </p:sp>
            <p:sp>
              <p:nvSpPr>
                <p:cNvPr id="35910" name="Freeform 25"/>
                <p:cNvSpPr>
                  <a:spLocks noChangeAspect="1"/>
                </p:cNvSpPr>
                <p:nvPr/>
              </p:nvSpPr>
              <p:spPr bwMode="auto">
                <a:xfrm>
                  <a:off x="2614" y="1429"/>
                  <a:ext cx="499" cy="282"/>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s-ES"/>
                </a:p>
              </p:txBody>
            </p:sp>
            <p:sp>
              <p:nvSpPr>
                <p:cNvPr id="35911" name="Freeform 26"/>
                <p:cNvSpPr>
                  <a:spLocks noChangeAspect="1"/>
                </p:cNvSpPr>
                <p:nvPr/>
              </p:nvSpPr>
              <p:spPr bwMode="auto">
                <a:xfrm>
                  <a:off x="2875" y="1529"/>
                  <a:ext cx="196" cy="137"/>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w="6350" cap="rnd" cmpd="sng">
                  <a:noFill/>
                  <a:prstDash val="solid"/>
                  <a:round/>
                  <a:headEnd type="none" w="med" len="med"/>
                  <a:tailEnd type="none" w="med" len="med"/>
                </a:ln>
              </p:spPr>
              <p:txBody>
                <a:bodyPr/>
                <a:lstStyle/>
                <a:p>
                  <a:endParaRPr lang="es-ES"/>
                </a:p>
              </p:txBody>
            </p:sp>
            <p:sp>
              <p:nvSpPr>
                <p:cNvPr id="35912" name="Freeform 27"/>
                <p:cNvSpPr>
                  <a:spLocks noChangeAspect="1" noChangeArrowheads="1"/>
                </p:cNvSpPr>
                <p:nvPr/>
              </p:nvSpPr>
              <p:spPr bwMode="auto">
                <a:xfrm>
                  <a:off x="2879" y="1580"/>
                  <a:ext cx="189" cy="49"/>
                </a:xfrm>
                <a:custGeom>
                  <a:avLst/>
                  <a:gdLst>
                    <a:gd name="T0" fmla="*/ 0 w 261"/>
                    <a:gd name="T1" fmla="*/ 0 h 69"/>
                    <a:gd name="T2" fmla="*/ 261 w 261"/>
                    <a:gd name="T3" fmla="*/ 6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a:solidFill>
                    <a:srgbClr val="777777"/>
                  </a:solidFill>
                  <a:round/>
                  <a:headEnd/>
                  <a:tailEnd/>
                </a:ln>
              </p:spPr>
              <p:txBody>
                <a:bodyPr wrap="none" anchor="ctr"/>
                <a:lstStyle/>
                <a:p>
                  <a:endParaRPr lang="es-ES"/>
                </a:p>
              </p:txBody>
            </p:sp>
            <p:sp>
              <p:nvSpPr>
                <p:cNvPr id="35913" name="Freeform 28"/>
                <p:cNvSpPr>
                  <a:spLocks/>
                </p:cNvSpPr>
                <p:nvPr/>
              </p:nvSpPr>
              <p:spPr bwMode="auto">
                <a:xfrm>
                  <a:off x="2874" y="1528"/>
                  <a:ext cx="196" cy="83"/>
                </a:xfrm>
                <a:custGeom>
                  <a:avLst/>
                  <a:gdLst>
                    <a:gd name="T0" fmla="*/ 0 w 270"/>
                    <a:gd name="T1" fmla="*/ 116 h 116"/>
                    <a:gd name="T2" fmla="*/ 1 w 270"/>
                    <a:gd name="T3" fmla="*/ 0 h 116"/>
                    <a:gd name="T4" fmla="*/ 270 w 270"/>
                    <a:gd name="T5" fmla="*/ 75 h 116"/>
                    <a:gd name="T6" fmla="*/ 0 60000 65536"/>
                    <a:gd name="T7" fmla="*/ 0 60000 65536"/>
                    <a:gd name="T8" fmla="*/ 0 60000 65536"/>
                    <a:gd name="T9" fmla="*/ 0 w 270"/>
                    <a:gd name="T10" fmla="*/ 0 h 116"/>
                    <a:gd name="T11" fmla="*/ 270 w 270"/>
                    <a:gd name="T12" fmla="*/ 116 h 116"/>
                  </a:gdLst>
                  <a:ahLst/>
                  <a:cxnLst>
                    <a:cxn ang="T6">
                      <a:pos x="T0" y="T1"/>
                    </a:cxn>
                    <a:cxn ang="T7">
                      <a:pos x="T2" y="T3"/>
                    </a:cxn>
                    <a:cxn ang="T8">
                      <a:pos x="T4" y="T5"/>
                    </a:cxn>
                  </a:cxnLst>
                  <a:rect l="T9" t="T10" r="T11" b="T12"/>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p:spPr>
              <p:txBody>
                <a:bodyPr wrap="none" tIns="27432" bIns="27432" anchor="ctr">
                  <a:spAutoFit/>
                </a:bodyPr>
                <a:lstStyle/>
                <a:p>
                  <a:endParaRPr lang="es-ES"/>
                </a:p>
              </p:txBody>
            </p:sp>
            <p:sp>
              <p:nvSpPr>
                <p:cNvPr id="35914" name="Line 29"/>
                <p:cNvSpPr>
                  <a:spLocks noChangeShapeType="1"/>
                </p:cNvSpPr>
                <p:nvPr/>
              </p:nvSpPr>
              <p:spPr bwMode="auto">
                <a:xfrm>
                  <a:off x="2892" y="1556"/>
                  <a:ext cx="153" cy="38"/>
                </a:xfrm>
                <a:prstGeom prst="line">
                  <a:avLst/>
                </a:prstGeom>
                <a:noFill/>
                <a:ln w="3175">
                  <a:solidFill>
                    <a:srgbClr val="777777"/>
                  </a:solidFill>
                  <a:round/>
                  <a:headEnd/>
                  <a:tailEnd/>
                </a:ln>
              </p:spPr>
              <p:txBody>
                <a:bodyPr wrap="none" tIns="27432" bIns="27432" anchor="ctr">
                  <a:spAutoFit/>
                </a:bodyPr>
                <a:lstStyle/>
                <a:p>
                  <a:endParaRPr lang="es-ES"/>
                </a:p>
              </p:txBody>
            </p:sp>
            <p:sp>
              <p:nvSpPr>
                <p:cNvPr id="35915" name="Line 30"/>
                <p:cNvSpPr>
                  <a:spLocks noChangeShapeType="1"/>
                </p:cNvSpPr>
                <p:nvPr/>
              </p:nvSpPr>
              <p:spPr bwMode="auto">
                <a:xfrm>
                  <a:off x="3022" y="1634"/>
                  <a:ext cx="29" cy="6"/>
                </a:xfrm>
                <a:prstGeom prst="line">
                  <a:avLst/>
                </a:prstGeom>
                <a:noFill/>
                <a:ln w="19050">
                  <a:solidFill>
                    <a:schemeClr val="accent2"/>
                  </a:solidFill>
                  <a:round/>
                  <a:headEnd/>
                  <a:tailEnd/>
                </a:ln>
              </p:spPr>
              <p:txBody>
                <a:bodyPr wrap="none" tIns="27432" bIns="27432" anchor="ctr">
                  <a:spAutoFit/>
                </a:bodyPr>
                <a:lstStyle/>
                <a:p>
                  <a:endParaRPr lang="es-ES"/>
                </a:p>
              </p:txBody>
            </p:sp>
            <p:sp>
              <p:nvSpPr>
                <p:cNvPr id="35916" name="Freeform 31"/>
                <p:cNvSpPr>
                  <a:spLocks/>
                </p:cNvSpPr>
                <p:nvPr/>
              </p:nvSpPr>
              <p:spPr bwMode="auto">
                <a:xfrm>
                  <a:off x="2940" y="1566"/>
                  <a:ext cx="47" cy="25"/>
                </a:xfrm>
                <a:custGeom>
                  <a:avLst/>
                  <a:gdLst>
                    <a:gd name="T0" fmla="*/ 0 w 64"/>
                    <a:gd name="T1" fmla="*/ 0 h 35"/>
                    <a:gd name="T2" fmla="*/ 1 w 64"/>
                    <a:gd name="T3" fmla="*/ 18 h 35"/>
                    <a:gd name="T4" fmla="*/ 64 w 64"/>
                    <a:gd name="T5" fmla="*/ 35 h 35"/>
                    <a:gd name="T6" fmla="*/ 64 w 64"/>
                    <a:gd name="T7" fmla="*/ 19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w="19050" cap="flat" cmpd="sng">
                  <a:noFill/>
                  <a:prstDash val="solid"/>
                  <a:round/>
                  <a:headEnd type="none" w="med" len="med"/>
                  <a:tailEnd type="none" w="med" len="med"/>
                </a:ln>
              </p:spPr>
              <p:txBody>
                <a:bodyPr tIns="27432" bIns="27432" anchor="ctr">
                  <a:spAutoFit/>
                </a:bodyPr>
                <a:lstStyle/>
                <a:p>
                  <a:endParaRPr lang="es-ES"/>
                </a:p>
              </p:txBody>
            </p:sp>
            <p:sp>
              <p:nvSpPr>
                <p:cNvPr id="35917" name="Line 32"/>
                <p:cNvSpPr>
                  <a:spLocks noChangeShapeType="1"/>
                </p:cNvSpPr>
                <p:nvPr/>
              </p:nvSpPr>
              <p:spPr bwMode="auto">
                <a:xfrm>
                  <a:off x="2627" y="1459"/>
                  <a:ext cx="202" cy="57"/>
                </a:xfrm>
                <a:prstGeom prst="line">
                  <a:avLst/>
                </a:prstGeom>
                <a:noFill/>
                <a:ln w="6350">
                  <a:solidFill>
                    <a:srgbClr val="777777"/>
                  </a:solidFill>
                  <a:round/>
                  <a:headEnd/>
                  <a:tailEnd/>
                </a:ln>
              </p:spPr>
              <p:txBody>
                <a:bodyPr tIns="27432" bIns="27432" anchor="ctr">
                  <a:spAutoFit/>
                </a:bodyPr>
                <a:lstStyle/>
                <a:p>
                  <a:endParaRPr lang="es-ES"/>
                </a:p>
              </p:txBody>
            </p:sp>
            <p:sp>
              <p:nvSpPr>
                <p:cNvPr id="35918" name="Line 33"/>
                <p:cNvSpPr>
                  <a:spLocks noChangeShapeType="1"/>
                </p:cNvSpPr>
                <p:nvPr/>
              </p:nvSpPr>
              <p:spPr bwMode="auto">
                <a:xfrm>
                  <a:off x="2627" y="1481"/>
                  <a:ext cx="202" cy="56"/>
                </a:xfrm>
                <a:prstGeom prst="line">
                  <a:avLst/>
                </a:prstGeom>
                <a:noFill/>
                <a:ln w="6350">
                  <a:solidFill>
                    <a:srgbClr val="777777"/>
                  </a:solidFill>
                  <a:round/>
                  <a:headEnd/>
                  <a:tailEnd/>
                </a:ln>
              </p:spPr>
              <p:txBody>
                <a:bodyPr tIns="27432" bIns="27432" anchor="ctr">
                  <a:spAutoFit/>
                </a:bodyPr>
                <a:lstStyle/>
                <a:p>
                  <a:endParaRPr lang="es-ES"/>
                </a:p>
              </p:txBody>
            </p:sp>
            <p:sp>
              <p:nvSpPr>
                <p:cNvPr id="35919" name="Line 34"/>
                <p:cNvSpPr>
                  <a:spLocks noChangeShapeType="1"/>
                </p:cNvSpPr>
                <p:nvPr/>
              </p:nvSpPr>
              <p:spPr bwMode="auto">
                <a:xfrm>
                  <a:off x="2627" y="1504"/>
                  <a:ext cx="202" cy="57"/>
                </a:xfrm>
                <a:prstGeom prst="line">
                  <a:avLst/>
                </a:prstGeom>
                <a:noFill/>
                <a:ln w="6350">
                  <a:solidFill>
                    <a:srgbClr val="777777"/>
                  </a:solidFill>
                  <a:round/>
                  <a:headEnd/>
                  <a:tailEnd/>
                </a:ln>
              </p:spPr>
              <p:txBody>
                <a:bodyPr tIns="27432" bIns="27432" anchor="ctr">
                  <a:spAutoFit/>
                </a:bodyPr>
                <a:lstStyle/>
                <a:p>
                  <a:endParaRPr lang="es-ES"/>
                </a:p>
              </p:txBody>
            </p:sp>
            <p:sp>
              <p:nvSpPr>
                <p:cNvPr id="35920" name="Line 35"/>
                <p:cNvSpPr>
                  <a:spLocks noChangeShapeType="1"/>
                </p:cNvSpPr>
                <p:nvPr/>
              </p:nvSpPr>
              <p:spPr bwMode="auto">
                <a:xfrm>
                  <a:off x="2627" y="1526"/>
                  <a:ext cx="202" cy="56"/>
                </a:xfrm>
                <a:prstGeom prst="line">
                  <a:avLst/>
                </a:prstGeom>
                <a:noFill/>
                <a:ln w="6350">
                  <a:solidFill>
                    <a:srgbClr val="777777"/>
                  </a:solidFill>
                  <a:round/>
                  <a:headEnd/>
                  <a:tailEnd/>
                </a:ln>
              </p:spPr>
              <p:txBody>
                <a:bodyPr tIns="27432" bIns="27432" anchor="ctr">
                  <a:spAutoFit/>
                </a:bodyPr>
                <a:lstStyle/>
                <a:p>
                  <a:endParaRPr lang="es-ES"/>
                </a:p>
              </p:txBody>
            </p:sp>
            <p:sp>
              <p:nvSpPr>
                <p:cNvPr id="35921" name="Freeform 36"/>
                <p:cNvSpPr>
                  <a:spLocks/>
                </p:cNvSpPr>
                <p:nvPr/>
              </p:nvSpPr>
              <p:spPr bwMode="auto">
                <a:xfrm>
                  <a:off x="2877" y="1588"/>
                  <a:ext cx="198" cy="84"/>
                </a:xfrm>
                <a:custGeom>
                  <a:avLst/>
                  <a:gdLst>
                    <a:gd name="T0" fmla="*/ 0 w 275"/>
                    <a:gd name="T1" fmla="*/ 40 h 117"/>
                    <a:gd name="T2" fmla="*/ 275 w 275"/>
                    <a:gd name="T3" fmla="*/ 117 h 117"/>
                    <a:gd name="T4" fmla="*/ 275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p:spPr>
              <p:txBody>
                <a:bodyPr wrap="none" tIns="27432" bIns="27432" anchor="ctr">
                  <a:spAutoFit/>
                </a:bodyPr>
                <a:lstStyle/>
                <a:p>
                  <a:endParaRPr lang="es-ES"/>
                </a:p>
              </p:txBody>
            </p:sp>
          </p:grpSp>
          <p:grpSp>
            <p:nvGrpSpPr>
              <p:cNvPr id="9" name="Group 37"/>
              <p:cNvGrpSpPr>
                <a:grpSpLocks/>
              </p:cNvGrpSpPr>
              <p:nvPr/>
            </p:nvGrpSpPr>
            <p:grpSpPr bwMode="auto">
              <a:xfrm>
                <a:off x="1335" y="2567"/>
                <a:ext cx="651" cy="613"/>
                <a:chOff x="2676" y="840"/>
                <a:chExt cx="714" cy="672"/>
              </a:xfrm>
            </p:grpSpPr>
            <p:sp>
              <p:nvSpPr>
                <p:cNvPr id="35897" name="Freeform 38"/>
                <p:cNvSpPr>
                  <a:spLocks/>
                </p:cNvSpPr>
                <p:nvPr/>
              </p:nvSpPr>
              <p:spPr bwMode="auto">
                <a:xfrm>
                  <a:off x="2730" y="127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p:spPr>
              <p:txBody>
                <a:bodyPr/>
                <a:lstStyle/>
                <a:p>
                  <a:endParaRPr lang="es-ES"/>
                </a:p>
              </p:txBody>
            </p:sp>
            <p:sp>
              <p:nvSpPr>
                <p:cNvPr id="35898" name="Freeform 39"/>
                <p:cNvSpPr>
                  <a:spLocks/>
                </p:cNvSpPr>
                <p:nvPr/>
              </p:nvSpPr>
              <p:spPr bwMode="auto">
                <a:xfrm>
                  <a:off x="2737" y="128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w="6350" cap="rnd" cmpd="sng">
                  <a:noFill/>
                  <a:prstDash val="solid"/>
                  <a:round/>
                  <a:headEnd type="none" w="med" len="med"/>
                  <a:tailEnd type="none" w="med" len="med"/>
                </a:ln>
              </p:spPr>
              <p:txBody>
                <a:bodyPr/>
                <a:lstStyle/>
                <a:p>
                  <a:endParaRPr lang="es-ES"/>
                </a:p>
              </p:txBody>
            </p:sp>
            <p:sp>
              <p:nvSpPr>
                <p:cNvPr id="35899" name="Oval 40"/>
                <p:cNvSpPr>
                  <a:spLocks noChangeArrowheads="1"/>
                </p:cNvSpPr>
                <p:nvPr/>
              </p:nvSpPr>
              <p:spPr bwMode="auto">
                <a:xfrm>
                  <a:off x="2871" y="1333"/>
                  <a:ext cx="280" cy="112"/>
                </a:xfrm>
                <a:prstGeom prst="ellipse">
                  <a:avLst/>
                </a:prstGeom>
                <a:solidFill>
                  <a:srgbClr val="B2B2B2"/>
                </a:solidFill>
                <a:ln w="3175" cap="rnd">
                  <a:solidFill>
                    <a:schemeClr val="tx1"/>
                  </a:solidFill>
                  <a:round/>
                  <a:headEnd/>
                  <a:tailEnd/>
                </a:ln>
              </p:spPr>
              <p:txBody>
                <a:bodyPr/>
                <a:lstStyle/>
                <a:p>
                  <a:endParaRPr lang="es-ES"/>
                </a:p>
              </p:txBody>
            </p:sp>
            <p:sp>
              <p:nvSpPr>
                <p:cNvPr id="35900" name="Freeform 41"/>
                <p:cNvSpPr>
                  <a:spLocks/>
                </p:cNvSpPr>
                <p:nvPr/>
              </p:nvSpPr>
              <p:spPr bwMode="auto">
                <a:xfrm>
                  <a:off x="2718" y="1337"/>
                  <a:ext cx="452" cy="126"/>
                </a:xfrm>
                <a:custGeom>
                  <a:avLst/>
                  <a:gdLst>
                    <a:gd name="T0" fmla="*/ 0 w 646"/>
                    <a:gd name="T1" fmla="*/ 0 h 180"/>
                    <a:gd name="T2" fmla="*/ 20 w 646"/>
                    <a:gd name="T3" fmla="*/ 36 h 180"/>
                    <a:gd name="T4" fmla="*/ 574 w 646"/>
                    <a:gd name="T5" fmla="*/ 180 h 180"/>
                    <a:gd name="T6" fmla="*/ 646 w 646"/>
                    <a:gd name="T7" fmla="*/ 158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p:spPr>
              <p:txBody>
                <a:bodyPr/>
                <a:lstStyle/>
                <a:p>
                  <a:endParaRPr lang="es-ES"/>
                </a:p>
              </p:txBody>
            </p:sp>
            <p:sp>
              <p:nvSpPr>
                <p:cNvPr id="35901" name="Freeform 42"/>
                <p:cNvSpPr>
                  <a:spLocks noChangeAspect="1"/>
                </p:cNvSpPr>
                <p:nvPr/>
              </p:nvSpPr>
              <p:spPr bwMode="auto">
                <a:xfrm>
                  <a:off x="2826" y="840"/>
                  <a:ext cx="564" cy="520"/>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s-ES"/>
                </a:p>
              </p:txBody>
            </p:sp>
            <p:sp>
              <p:nvSpPr>
                <p:cNvPr id="35902" name="Freeform 43"/>
                <p:cNvSpPr>
                  <a:spLocks noChangeAspect="1"/>
                </p:cNvSpPr>
                <p:nvPr/>
              </p:nvSpPr>
              <p:spPr bwMode="auto">
                <a:xfrm>
                  <a:off x="3178" y="955"/>
                  <a:ext cx="113" cy="506"/>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s-ES"/>
                </a:p>
              </p:txBody>
            </p:sp>
            <p:sp>
              <p:nvSpPr>
                <p:cNvPr id="35903" name="Freeform 44"/>
                <p:cNvSpPr>
                  <a:spLocks noChangeAspect="1"/>
                </p:cNvSpPr>
                <p:nvPr/>
              </p:nvSpPr>
              <p:spPr bwMode="auto">
                <a:xfrm>
                  <a:off x="2676" y="846"/>
                  <a:ext cx="615"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p:spPr>
              <p:txBody>
                <a:bodyPr/>
                <a:lstStyle/>
                <a:p>
                  <a:endParaRPr lang="es-ES"/>
                </a:p>
              </p:txBody>
            </p:sp>
            <p:sp>
              <p:nvSpPr>
                <p:cNvPr id="35904" name="Freeform 45"/>
                <p:cNvSpPr>
                  <a:spLocks noChangeAspect="1"/>
                </p:cNvSpPr>
                <p:nvPr/>
              </p:nvSpPr>
              <p:spPr bwMode="auto">
                <a:xfrm>
                  <a:off x="2676" y="897"/>
                  <a:ext cx="502" cy="566"/>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s-ES"/>
                </a:p>
              </p:txBody>
            </p:sp>
            <p:sp>
              <p:nvSpPr>
                <p:cNvPr id="35905" name="Freeform 46"/>
                <p:cNvSpPr>
                  <a:spLocks noChangeAspect="1"/>
                </p:cNvSpPr>
                <p:nvPr/>
              </p:nvSpPr>
              <p:spPr bwMode="auto">
                <a:xfrm>
                  <a:off x="2715" y="947"/>
                  <a:ext cx="425" cy="464"/>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p:spPr>
              <p:txBody>
                <a:bodyPr/>
                <a:lstStyle/>
                <a:p>
                  <a:endParaRPr lang="es-ES"/>
                </a:p>
              </p:txBody>
            </p:sp>
            <p:sp>
              <p:nvSpPr>
                <p:cNvPr id="374831" name="Freeform 47"/>
                <p:cNvSpPr>
                  <a:spLocks/>
                </p:cNvSpPr>
                <p:nvPr/>
              </p:nvSpPr>
              <p:spPr bwMode="auto">
                <a:xfrm>
                  <a:off x="2741" y="978"/>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defRPr/>
                  </a:pPr>
                  <a:endParaRPr lang="es-ES"/>
                </a:p>
              </p:txBody>
            </p:sp>
            <p:sp>
              <p:nvSpPr>
                <p:cNvPr id="35907" name="Line 48"/>
                <p:cNvSpPr>
                  <a:spLocks noChangeShapeType="1"/>
                </p:cNvSpPr>
                <p:nvPr/>
              </p:nvSpPr>
              <p:spPr bwMode="auto">
                <a:xfrm>
                  <a:off x="2774" y="1011"/>
                  <a:ext cx="0" cy="61"/>
                </a:xfrm>
                <a:prstGeom prst="line">
                  <a:avLst/>
                </a:prstGeom>
                <a:noFill/>
                <a:ln w="25400">
                  <a:solidFill>
                    <a:schemeClr val="bg1"/>
                  </a:solidFill>
                  <a:round/>
                  <a:headEnd/>
                  <a:tailEnd/>
                </a:ln>
              </p:spPr>
              <p:txBody>
                <a:bodyPr wrap="none" anchor="ctr"/>
                <a:lstStyle/>
                <a:p>
                  <a:endParaRPr lang="es-ES"/>
                </a:p>
              </p:txBody>
            </p:sp>
          </p:grpSp>
          <p:grpSp>
            <p:nvGrpSpPr>
              <p:cNvPr id="10" name="Group 49"/>
              <p:cNvGrpSpPr>
                <a:grpSpLocks/>
              </p:cNvGrpSpPr>
              <p:nvPr/>
            </p:nvGrpSpPr>
            <p:grpSpPr bwMode="auto">
              <a:xfrm flipH="1">
                <a:off x="716" y="2580"/>
                <a:ext cx="731" cy="1002"/>
                <a:chOff x="4146" y="1294"/>
                <a:chExt cx="836" cy="1145"/>
              </a:xfrm>
            </p:grpSpPr>
            <p:sp>
              <p:nvSpPr>
                <p:cNvPr id="35887" name="Freeform 50"/>
                <p:cNvSpPr>
                  <a:spLocks/>
                </p:cNvSpPr>
                <p:nvPr/>
              </p:nvSpPr>
              <p:spPr bwMode="auto">
                <a:xfrm>
                  <a:off x="4556" y="1515"/>
                  <a:ext cx="359" cy="341"/>
                </a:xfrm>
                <a:custGeom>
                  <a:avLst/>
                  <a:gdLst>
                    <a:gd name="T0" fmla="*/ 21 w 359"/>
                    <a:gd name="T1" fmla="*/ 20 h 341"/>
                    <a:gd name="T2" fmla="*/ 18 w 359"/>
                    <a:gd name="T3" fmla="*/ 39 h 341"/>
                    <a:gd name="T4" fmla="*/ 18 w 359"/>
                    <a:gd name="T5" fmla="*/ 56 h 341"/>
                    <a:gd name="T6" fmla="*/ 19 w 359"/>
                    <a:gd name="T7" fmla="*/ 78 h 341"/>
                    <a:gd name="T8" fmla="*/ 13 w 359"/>
                    <a:gd name="T9" fmla="*/ 95 h 341"/>
                    <a:gd name="T10" fmla="*/ 6 w 359"/>
                    <a:gd name="T11" fmla="*/ 107 h 341"/>
                    <a:gd name="T12" fmla="*/ 0 w 359"/>
                    <a:gd name="T13" fmla="*/ 116 h 341"/>
                    <a:gd name="T14" fmla="*/ 0 w 359"/>
                    <a:gd name="T15" fmla="*/ 125 h 341"/>
                    <a:gd name="T16" fmla="*/ 6 w 359"/>
                    <a:gd name="T17" fmla="*/ 132 h 341"/>
                    <a:gd name="T18" fmla="*/ 19 w 359"/>
                    <a:gd name="T19" fmla="*/ 136 h 341"/>
                    <a:gd name="T20" fmla="*/ 29 w 359"/>
                    <a:gd name="T21" fmla="*/ 143 h 341"/>
                    <a:gd name="T22" fmla="*/ 30 w 359"/>
                    <a:gd name="T23" fmla="*/ 147 h 341"/>
                    <a:gd name="T24" fmla="*/ 33 w 359"/>
                    <a:gd name="T25" fmla="*/ 162 h 341"/>
                    <a:gd name="T26" fmla="*/ 33 w 359"/>
                    <a:gd name="T27" fmla="*/ 176 h 341"/>
                    <a:gd name="T28" fmla="*/ 38 w 359"/>
                    <a:gd name="T29" fmla="*/ 180 h 341"/>
                    <a:gd name="T30" fmla="*/ 45 w 359"/>
                    <a:gd name="T31" fmla="*/ 183 h 341"/>
                    <a:gd name="T32" fmla="*/ 49 w 359"/>
                    <a:gd name="T33" fmla="*/ 187 h 341"/>
                    <a:gd name="T34" fmla="*/ 46 w 359"/>
                    <a:gd name="T35" fmla="*/ 194 h 341"/>
                    <a:gd name="T36" fmla="*/ 49 w 359"/>
                    <a:gd name="T37" fmla="*/ 201 h 341"/>
                    <a:gd name="T38" fmla="*/ 55 w 359"/>
                    <a:gd name="T39" fmla="*/ 208 h 341"/>
                    <a:gd name="T40" fmla="*/ 65 w 359"/>
                    <a:gd name="T41" fmla="*/ 214 h 341"/>
                    <a:gd name="T42" fmla="*/ 67 w 359"/>
                    <a:gd name="T43" fmla="*/ 224 h 341"/>
                    <a:gd name="T44" fmla="*/ 67 w 359"/>
                    <a:gd name="T45" fmla="*/ 236 h 341"/>
                    <a:gd name="T46" fmla="*/ 70 w 359"/>
                    <a:gd name="T47" fmla="*/ 248 h 341"/>
                    <a:gd name="T48" fmla="*/ 77 w 359"/>
                    <a:gd name="T49" fmla="*/ 256 h 341"/>
                    <a:gd name="T50" fmla="*/ 90 w 359"/>
                    <a:gd name="T51" fmla="*/ 262 h 341"/>
                    <a:gd name="T52" fmla="*/ 106 w 359"/>
                    <a:gd name="T53" fmla="*/ 256 h 341"/>
                    <a:gd name="T54" fmla="*/ 129 w 359"/>
                    <a:gd name="T55" fmla="*/ 252 h 341"/>
                    <a:gd name="T56" fmla="*/ 146 w 359"/>
                    <a:gd name="T57" fmla="*/ 245 h 341"/>
                    <a:gd name="T58" fmla="*/ 161 w 359"/>
                    <a:gd name="T59" fmla="*/ 241 h 341"/>
                    <a:gd name="T60" fmla="*/ 172 w 359"/>
                    <a:gd name="T61" fmla="*/ 248 h 341"/>
                    <a:gd name="T62" fmla="*/ 187 w 359"/>
                    <a:gd name="T63" fmla="*/ 265 h 341"/>
                    <a:gd name="T64" fmla="*/ 194 w 359"/>
                    <a:gd name="T65" fmla="*/ 282 h 341"/>
                    <a:gd name="T66" fmla="*/ 206 w 359"/>
                    <a:gd name="T67" fmla="*/ 300 h 341"/>
                    <a:gd name="T68" fmla="*/ 213 w 359"/>
                    <a:gd name="T69" fmla="*/ 316 h 341"/>
                    <a:gd name="T70" fmla="*/ 219 w 359"/>
                    <a:gd name="T71" fmla="*/ 329 h 341"/>
                    <a:gd name="T72" fmla="*/ 227 w 359"/>
                    <a:gd name="T73" fmla="*/ 341 h 341"/>
                    <a:gd name="T74" fmla="*/ 238 w 359"/>
                    <a:gd name="T75" fmla="*/ 321 h 341"/>
                    <a:gd name="T76" fmla="*/ 247 w 359"/>
                    <a:gd name="T77" fmla="*/ 309 h 341"/>
                    <a:gd name="T78" fmla="*/ 259 w 359"/>
                    <a:gd name="T79" fmla="*/ 296 h 341"/>
                    <a:gd name="T80" fmla="*/ 276 w 359"/>
                    <a:gd name="T81" fmla="*/ 280 h 341"/>
                    <a:gd name="T82" fmla="*/ 359 w 359"/>
                    <a:gd name="T83" fmla="*/ 231 h 341"/>
                    <a:gd name="T84" fmla="*/ 317 w 359"/>
                    <a:gd name="T85" fmla="*/ 148 h 341"/>
                    <a:gd name="T86" fmla="*/ 97 w 359"/>
                    <a:gd name="T87" fmla="*/ 0 h 341"/>
                    <a:gd name="T88" fmla="*/ 21 w 359"/>
                    <a:gd name="T89" fmla="*/ 20 h 34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59"/>
                    <a:gd name="T136" fmla="*/ 0 h 341"/>
                    <a:gd name="T137" fmla="*/ 359 w 359"/>
                    <a:gd name="T138" fmla="*/ 341 h 34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59" h="341">
                      <a:moveTo>
                        <a:pt x="21" y="20"/>
                      </a:moveTo>
                      <a:lnTo>
                        <a:pt x="18" y="39"/>
                      </a:lnTo>
                      <a:lnTo>
                        <a:pt x="18" y="56"/>
                      </a:lnTo>
                      <a:lnTo>
                        <a:pt x="19" y="78"/>
                      </a:lnTo>
                      <a:lnTo>
                        <a:pt x="13" y="95"/>
                      </a:lnTo>
                      <a:lnTo>
                        <a:pt x="6" y="107"/>
                      </a:lnTo>
                      <a:lnTo>
                        <a:pt x="0" y="116"/>
                      </a:lnTo>
                      <a:lnTo>
                        <a:pt x="0" y="125"/>
                      </a:lnTo>
                      <a:lnTo>
                        <a:pt x="6" y="132"/>
                      </a:lnTo>
                      <a:lnTo>
                        <a:pt x="19" y="136"/>
                      </a:lnTo>
                      <a:lnTo>
                        <a:pt x="29" y="143"/>
                      </a:lnTo>
                      <a:lnTo>
                        <a:pt x="30" y="147"/>
                      </a:lnTo>
                      <a:lnTo>
                        <a:pt x="33" y="162"/>
                      </a:lnTo>
                      <a:lnTo>
                        <a:pt x="33" y="176"/>
                      </a:lnTo>
                      <a:lnTo>
                        <a:pt x="38" y="180"/>
                      </a:lnTo>
                      <a:lnTo>
                        <a:pt x="45" y="183"/>
                      </a:lnTo>
                      <a:lnTo>
                        <a:pt x="49" y="187"/>
                      </a:lnTo>
                      <a:lnTo>
                        <a:pt x="46" y="194"/>
                      </a:lnTo>
                      <a:lnTo>
                        <a:pt x="49" y="201"/>
                      </a:lnTo>
                      <a:lnTo>
                        <a:pt x="55" y="208"/>
                      </a:lnTo>
                      <a:lnTo>
                        <a:pt x="65" y="214"/>
                      </a:lnTo>
                      <a:lnTo>
                        <a:pt x="67" y="224"/>
                      </a:lnTo>
                      <a:lnTo>
                        <a:pt x="67" y="236"/>
                      </a:lnTo>
                      <a:lnTo>
                        <a:pt x="70" y="248"/>
                      </a:lnTo>
                      <a:lnTo>
                        <a:pt x="77" y="256"/>
                      </a:lnTo>
                      <a:lnTo>
                        <a:pt x="90" y="262"/>
                      </a:lnTo>
                      <a:lnTo>
                        <a:pt x="106" y="256"/>
                      </a:lnTo>
                      <a:lnTo>
                        <a:pt x="129" y="252"/>
                      </a:lnTo>
                      <a:lnTo>
                        <a:pt x="146" y="245"/>
                      </a:lnTo>
                      <a:lnTo>
                        <a:pt x="161" y="241"/>
                      </a:lnTo>
                      <a:lnTo>
                        <a:pt x="172" y="248"/>
                      </a:lnTo>
                      <a:lnTo>
                        <a:pt x="187" y="265"/>
                      </a:lnTo>
                      <a:lnTo>
                        <a:pt x="194" y="282"/>
                      </a:lnTo>
                      <a:lnTo>
                        <a:pt x="206" y="300"/>
                      </a:lnTo>
                      <a:lnTo>
                        <a:pt x="213" y="316"/>
                      </a:lnTo>
                      <a:lnTo>
                        <a:pt x="219" y="329"/>
                      </a:lnTo>
                      <a:lnTo>
                        <a:pt x="227" y="341"/>
                      </a:lnTo>
                      <a:lnTo>
                        <a:pt x="238" y="321"/>
                      </a:lnTo>
                      <a:lnTo>
                        <a:pt x="247" y="309"/>
                      </a:lnTo>
                      <a:lnTo>
                        <a:pt x="259" y="296"/>
                      </a:lnTo>
                      <a:lnTo>
                        <a:pt x="276" y="280"/>
                      </a:lnTo>
                      <a:lnTo>
                        <a:pt x="359" y="231"/>
                      </a:lnTo>
                      <a:lnTo>
                        <a:pt x="317" y="148"/>
                      </a:lnTo>
                      <a:lnTo>
                        <a:pt x="97" y="0"/>
                      </a:lnTo>
                      <a:lnTo>
                        <a:pt x="21" y="20"/>
                      </a:lnTo>
                    </a:path>
                  </a:pathLst>
                </a:custGeom>
                <a:solidFill>
                  <a:srgbClr val="FDF3CF"/>
                </a:solidFill>
                <a:ln w="3175" cap="rnd" cmpd="sng">
                  <a:solidFill>
                    <a:srgbClr val="808080"/>
                  </a:solidFill>
                  <a:prstDash val="solid"/>
                  <a:round/>
                  <a:headEnd type="none" w="med" len="med"/>
                  <a:tailEnd type="none" w="med" len="med"/>
                </a:ln>
              </p:spPr>
              <p:txBody>
                <a:bodyPr/>
                <a:lstStyle/>
                <a:p>
                  <a:endParaRPr lang="es-ES"/>
                </a:p>
              </p:txBody>
            </p:sp>
            <p:sp>
              <p:nvSpPr>
                <p:cNvPr id="35888" name="Freeform 51"/>
                <p:cNvSpPr>
                  <a:spLocks/>
                </p:cNvSpPr>
                <p:nvPr/>
              </p:nvSpPr>
              <p:spPr bwMode="auto">
                <a:xfrm flipH="1">
                  <a:off x="4532" y="1294"/>
                  <a:ext cx="449" cy="414"/>
                </a:xfrm>
                <a:custGeom>
                  <a:avLst/>
                  <a:gdLst>
                    <a:gd name="T0" fmla="*/ 481 w 529"/>
                    <a:gd name="T1" fmla="*/ 305 h 491"/>
                    <a:gd name="T2" fmla="*/ 503 w 529"/>
                    <a:gd name="T3" fmla="*/ 281 h 491"/>
                    <a:gd name="T4" fmla="*/ 517 w 529"/>
                    <a:gd name="T5" fmla="*/ 261 h 491"/>
                    <a:gd name="T6" fmla="*/ 526 w 529"/>
                    <a:gd name="T7" fmla="*/ 237 h 491"/>
                    <a:gd name="T8" fmla="*/ 528 w 529"/>
                    <a:gd name="T9" fmla="*/ 203 h 491"/>
                    <a:gd name="T10" fmla="*/ 526 w 529"/>
                    <a:gd name="T11" fmla="*/ 185 h 491"/>
                    <a:gd name="T12" fmla="*/ 519 w 529"/>
                    <a:gd name="T13" fmla="*/ 157 h 491"/>
                    <a:gd name="T14" fmla="*/ 508 w 529"/>
                    <a:gd name="T15" fmla="*/ 126 h 491"/>
                    <a:gd name="T16" fmla="*/ 483 w 529"/>
                    <a:gd name="T17" fmla="*/ 91 h 491"/>
                    <a:gd name="T18" fmla="*/ 457 w 529"/>
                    <a:gd name="T19" fmla="*/ 59 h 491"/>
                    <a:gd name="T20" fmla="*/ 419 w 529"/>
                    <a:gd name="T21" fmla="*/ 33 h 491"/>
                    <a:gd name="T22" fmla="*/ 399 w 529"/>
                    <a:gd name="T23" fmla="*/ 20 h 491"/>
                    <a:gd name="T24" fmla="*/ 365 w 529"/>
                    <a:gd name="T25" fmla="*/ 7 h 491"/>
                    <a:gd name="T26" fmla="*/ 330 w 529"/>
                    <a:gd name="T27" fmla="*/ 0 h 491"/>
                    <a:gd name="T28" fmla="*/ 287 w 529"/>
                    <a:gd name="T29" fmla="*/ 2 h 491"/>
                    <a:gd name="T30" fmla="*/ 234 w 529"/>
                    <a:gd name="T31" fmla="*/ 7 h 491"/>
                    <a:gd name="T32" fmla="*/ 183 w 529"/>
                    <a:gd name="T33" fmla="*/ 22 h 491"/>
                    <a:gd name="T34" fmla="*/ 125 w 529"/>
                    <a:gd name="T35" fmla="*/ 61 h 491"/>
                    <a:gd name="T36" fmla="*/ 87 w 529"/>
                    <a:gd name="T37" fmla="*/ 111 h 491"/>
                    <a:gd name="T38" fmla="*/ 62 w 529"/>
                    <a:gd name="T39" fmla="*/ 148 h 491"/>
                    <a:gd name="T40" fmla="*/ 45 w 529"/>
                    <a:gd name="T41" fmla="*/ 179 h 491"/>
                    <a:gd name="T42" fmla="*/ 31 w 529"/>
                    <a:gd name="T43" fmla="*/ 242 h 491"/>
                    <a:gd name="T44" fmla="*/ 22 w 529"/>
                    <a:gd name="T45" fmla="*/ 303 h 491"/>
                    <a:gd name="T46" fmla="*/ 9 w 529"/>
                    <a:gd name="T47" fmla="*/ 333 h 491"/>
                    <a:gd name="T48" fmla="*/ 0 w 529"/>
                    <a:gd name="T49" fmla="*/ 366 h 491"/>
                    <a:gd name="T50" fmla="*/ 9 w 529"/>
                    <a:gd name="T51" fmla="*/ 401 h 491"/>
                    <a:gd name="T52" fmla="*/ 40 w 529"/>
                    <a:gd name="T53" fmla="*/ 433 h 491"/>
                    <a:gd name="T54" fmla="*/ 96 w 529"/>
                    <a:gd name="T55" fmla="*/ 457 h 491"/>
                    <a:gd name="T56" fmla="*/ 216 w 529"/>
                    <a:gd name="T57" fmla="*/ 481 h 491"/>
                    <a:gd name="T58" fmla="*/ 307 w 529"/>
                    <a:gd name="T59" fmla="*/ 486 h 491"/>
                    <a:gd name="T60" fmla="*/ 332 w 529"/>
                    <a:gd name="T61" fmla="*/ 468 h 491"/>
                    <a:gd name="T62" fmla="*/ 345 w 529"/>
                    <a:gd name="T63" fmla="*/ 468 h 491"/>
                    <a:gd name="T64" fmla="*/ 340 w 529"/>
                    <a:gd name="T65" fmla="*/ 490 h 491"/>
                    <a:gd name="T66" fmla="*/ 380 w 529"/>
                    <a:gd name="T67" fmla="*/ 488 h 491"/>
                    <a:gd name="T68" fmla="*/ 414 w 529"/>
                    <a:gd name="T69" fmla="*/ 478 h 491"/>
                    <a:gd name="T70" fmla="*/ 374 w 529"/>
                    <a:gd name="T71" fmla="*/ 440 h 491"/>
                    <a:gd name="T72" fmla="*/ 356 w 529"/>
                    <a:gd name="T73" fmla="*/ 406 h 491"/>
                    <a:gd name="T74" fmla="*/ 356 w 529"/>
                    <a:gd name="T75" fmla="*/ 358 h 491"/>
                    <a:gd name="T76" fmla="*/ 372 w 529"/>
                    <a:gd name="T77" fmla="*/ 314 h 491"/>
                    <a:gd name="T78" fmla="*/ 388 w 529"/>
                    <a:gd name="T79" fmla="*/ 297 h 491"/>
                    <a:gd name="T80" fmla="*/ 438 w 529"/>
                    <a:gd name="T81" fmla="*/ 299 h 491"/>
                    <a:gd name="T82" fmla="*/ 481 w 529"/>
                    <a:gd name="T83" fmla="*/ 305 h 4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9"/>
                    <a:gd name="T127" fmla="*/ 0 h 491"/>
                    <a:gd name="T128" fmla="*/ 529 w 529"/>
                    <a:gd name="T129" fmla="*/ 491 h 4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9" h="491">
                      <a:moveTo>
                        <a:pt x="481" y="305"/>
                      </a:moveTo>
                      <a:lnTo>
                        <a:pt x="503" y="281"/>
                      </a:lnTo>
                      <a:lnTo>
                        <a:pt x="517" y="261"/>
                      </a:lnTo>
                      <a:lnTo>
                        <a:pt x="526" y="237"/>
                      </a:lnTo>
                      <a:lnTo>
                        <a:pt x="528" y="203"/>
                      </a:lnTo>
                      <a:lnTo>
                        <a:pt x="526" y="185"/>
                      </a:lnTo>
                      <a:lnTo>
                        <a:pt x="519" y="157"/>
                      </a:lnTo>
                      <a:lnTo>
                        <a:pt x="508" y="126"/>
                      </a:lnTo>
                      <a:lnTo>
                        <a:pt x="483" y="91"/>
                      </a:lnTo>
                      <a:lnTo>
                        <a:pt x="457" y="59"/>
                      </a:lnTo>
                      <a:lnTo>
                        <a:pt x="419" y="33"/>
                      </a:lnTo>
                      <a:lnTo>
                        <a:pt x="399" y="20"/>
                      </a:lnTo>
                      <a:lnTo>
                        <a:pt x="365" y="7"/>
                      </a:lnTo>
                      <a:lnTo>
                        <a:pt x="330" y="0"/>
                      </a:lnTo>
                      <a:lnTo>
                        <a:pt x="287" y="2"/>
                      </a:lnTo>
                      <a:lnTo>
                        <a:pt x="234" y="7"/>
                      </a:lnTo>
                      <a:lnTo>
                        <a:pt x="183" y="22"/>
                      </a:lnTo>
                      <a:lnTo>
                        <a:pt x="125" y="61"/>
                      </a:lnTo>
                      <a:lnTo>
                        <a:pt x="87" y="111"/>
                      </a:lnTo>
                      <a:lnTo>
                        <a:pt x="62" y="148"/>
                      </a:lnTo>
                      <a:lnTo>
                        <a:pt x="45" y="179"/>
                      </a:lnTo>
                      <a:lnTo>
                        <a:pt x="31" y="242"/>
                      </a:lnTo>
                      <a:lnTo>
                        <a:pt x="22" y="303"/>
                      </a:lnTo>
                      <a:lnTo>
                        <a:pt x="9" y="333"/>
                      </a:lnTo>
                      <a:lnTo>
                        <a:pt x="0" y="366"/>
                      </a:lnTo>
                      <a:lnTo>
                        <a:pt x="9" y="401"/>
                      </a:lnTo>
                      <a:lnTo>
                        <a:pt x="40" y="433"/>
                      </a:lnTo>
                      <a:lnTo>
                        <a:pt x="96" y="457"/>
                      </a:lnTo>
                      <a:lnTo>
                        <a:pt x="216" y="481"/>
                      </a:lnTo>
                      <a:lnTo>
                        <a:pt x="307" y="486"/>
                      </a:lnTo>
                      <a:lnTo>
                        <a:pt x="332" y="468"/>
                      </a:lnTo>
                      <a:lnTo>
                        <a:pt x="345" y="468"/>
                      </a:lnTo>
                      <a:lnTo>
                        <a:pt x="340" y="490"/>
                      </a:lnTo>
                      <a:lnTo>
                        <a:pt x="380" y="488"/>
                      </a:lnTo>
                      <a:lnTo>
                        <a:pt x="414" y="478"/>
                      </a:lnTo>
                      <a:lnTo>
                        <a:pt x="374" y="440"/>
                      </a:lnTo>
                      <a:lnTo>
                        <a:pt x="356" y="406"/>
                      </a:lnTo>
                      <a:lnTo>
                        <a:pt x="356" y="358"/>
                      </a:lnTo>
                      <a:lnTo>
                        <a:pt x="372" y="314"/>
                      </a:lnTo>
                      <a:lnTo>
                        <a:pt x="388" y="297"/>
                      </a:lnTo>
                      <a:lnTo>
                        <a:pt x="438" y="299"/>
                      </a:lnTo>
                      <a:lnTo>
                        <a:pt x="481" y="305"/>
                      </a:lnTo>
                    </a:path>
                  </a:pathLst>
                </a:custGeom>
                <a:gradFill rotWithShape="0">
                  <a:gsLst>
                    <a:gs pos="0">
                      <a:srgbClr val="969696"/>
                    </a:gs>
                    <a:gs pos="100000">
                      <a:srgbClr val="454545"/>
                    </a:gs>
                  </a:gsLst>
                  <a:lin ang="5400000" scaled="1"/>
                </a:gradFill>
                <a:ln w="6350" cap="rnd" cmpd="sng">
                  <a:noFill/>
                  <a:prstDash val="solid"/>
                  <a:round/>
                  <a:headEnd type="none" w="med" len="med"/>
                  <a:tailEnd type="none" w="med" len="med"/>
                </a:ln>
              </p:spPr>
              <p:txBody>
                <a:bodyPr/>
                <a:lstStyle/>
                <a:p>
                  <a:endParaRPr lang="es-ES"/>
                </a:p>
              </p:txBody>
            </p:sp>
            <p:sp>
              <p:nvSpPr>
                <p:cNvPr id="35889" name="Freeform 52"/>
                <p:cNvSpPr>
                  <a:spLocks/>
                </p:cNvSpPr>
                <p:nvPr/>
              </p:nvSpPr>
              <p:spPr bwMode="auto">
                <a:xfrm flipH="1">
                  <a:off x="4600" y="1582"/>
                  <a:ext cx="35" cy="13"/>
                </a:xfrm>
                <a:custGeom>
                  <a:avLst/>
                  <a:gdLst>
                    <a:gd name="T0" fmla="*/ 0 w 41"/>
                    <a:gd name="T1" fmla="*/ 0 h 15"/>
                    <a:gd name="T2" fmla="*/ 40 w 41"/>
                    <a:gd name="T3" fmla="*/ 6 h 15"/>
                    <a:gd name="T4" fmla="*/ 34 w 41"/>
                    <a:gd name="T5" fmla="*/ 14 h 15"/>
                    <a:gd name="T6" fmla="*/ 0 w 41"/>
                    <a:gd name="T7" fmla="*/ 0 h 15"/>
                    <a:gd name="T8" fmla="*/ 0 60000 65536"/>
                    <a:gd name="T9" fmla="*/ 0 60000 65536"/>
                    <a:gd name="T10" fmla="*/ 0 60000 65536"/>
                    <a:gd name="T11" fmla="*/ 0 60000 65536"/>
                    <a:gd name="T12" fmla="*/ 0 w 41"/>
                    <a:gd name="T13" fmla="*/ 0 h 15"/>
                    <a:gd name="T14" fmla="*/ 41 w 41"/>
                    <a:gd name="T15" fmla="*/ 15 h 15"/>
                  </a:gdLst>
                  <a:ahLst/>
                  <a:cxnLst>
                    <a:cxn ang="T8">
                      <a:pos x="T0" y="T1"/>
                    </a:cxn>
                    <a:cxn ang="T9">
                      <a:pos x="T2" y="T3"/>
                    </a:cxn>
                    <a:cxn ang="T10">
                      <a:pos x="T4" y="T5"/>
                    </a:cxn>
                    <a:cxn ang="T11">
                      <a:pos x="T6" y="T7"/>
                    </a:cxn>
                  </a:cxnLst>
                  <a:rect l="T12" t="T13" r="T14" b="T15"/>
                  <a:pathLst>
                    <a:path w="41" h="15">
                      <a:moveTo>
                        <a:pt x="0" y="0"/>
                      </a:moveTo>
                      <a:lnTo>
                        <a:pt x="40" y="6"/>
                      </a:lnTo>
                      <a:lnTo>
                        <a:pt x="34" y="14"/>
                      </a:lnTo>
                      <a:lnTo>
                        <a:pt x="0" y="0"/>
                      </a:lnTo>
                    </a:path>
                  </a:pathLst>
                </a:custGeom>
                <a:solidFill>
                  <a:srgbClr val="969696"/>
                </a:solidFill>
                <a:ln w="6350" cap="rnd" cmpd="sng">
                  <a:solidFill>
                    <a:srgbClr val="969696"/>
                  </a:solidFill>
                  <a:prstDash val="solid"/>
                  <a:round/>
                  <a:headEnd type="none" w="med" len="med"/>
                  <a:tailEnd type="none" w="med" len="med"/>
                </a:ln>
              </p:spPr>
              <p:txBody>
                <a:bodyPr/>
                <a:lstStyle/>
                <a:p>
                  <a:endParaRPr lang="es-ES"/>
                </a:p>
              </p:txBody>
            </p:sp>
            <p:sp>
              <p:nvSpPr>
                <p:cNvPr id="35890" name="Freeform 53"/>
                <p:cNvSpPr>
                  <a:spLocks/>
                </p:cNvSpPr>
                <p:nvPr/>
              </p:nvSpPr>
              <p:spPr bwMode="auto">
                <a:xfrm flipH="1">
                  <a:off x="4497" y="2079"/>
                  <a:ext cx="146" cy="115"/>
                </a:xfrm>
                <a:custGeom>
                  <a:avLst/>
                  <a:gdLst>
                    <a:gd name="T0" fmla="*/ 399 w 574"/>
                    <a:gd name="T1" fmla="*/ 32 h 447"/>
                    <a:gd name="T2" fmla="*/ 449 w 574"/>
                    <a:gd name="T3" fmla="*/ 67 h 447"/>
                    <a:gd name="T4" fmla="*/ 499 w 574"/>
                    <a:gd name="T5" fmla="*/ 105 h 447"/>
                    <a:gd name="T6" fmla="*/ 524 w 574"/>
                    <a:gd name="T7" fmla="*/ 136 h 447"/>
                    <a:gd name="T8" fmla="*/ 526 w 574"/>
                    <a:gd name="T9" fmla="*/ 169 h 447"/>
                    <a:gd name="T10" fmla="*/ 543 w 574"/>
                    <a:gd name="T11" fmla="*/ 176 h 447"/>
                    <a:gd name="T12" fmla="*/ 563 w 574"/>
                    <a:gd name="T13" fmla="*/ 201 h 447"/>
                    <a:gd name="T14" fmla="*/ 572 w 574"/>
                    <a:gd name="T15" fmla="*/ 220 h 447"/>
                    <a:gd name="T16" fmla="*/ 561 w 574"/>
                    <a:gd name="T17" fmla="*/ 238 h 447"/>
                    <a:gd name="T18" fmla="*/ 551 w 574"/>
                    <a:gd name="T19" fmla="*/ 259 h 447"/>
                    <a:gd name="T20" fmla="*/ 536 w 574"/>
                    <a:gd name="T21" fmla="*/ 261 h 447"/>
                    <a:gd name="T22" fmla="*/ 499 w 574"/>
                    <a:gd name="T23" fmla="*/ 240 h 447"/>
                    <a:gd name="T24" fmla="*/ 438 w 574"/>
                    <a:gd name="T25" fmla="*/ 192 h 447"/>
                    <a:gd name="T26" fmla="*/ 422 w 574"/>
                    <a:gd name="T27" fmla="*/ 153 h 447"/>
                    <a:gd name="T28" fmla="*/ 380 w 574"/>
                    <a:gd name="T29" fmla="*/ 174 h 447"/>
                    <a:gd name="T30" fmla="*/ 334 w 574"/>
                    <a:gd name="T31" fmla="*/ 176 h 447"/>
                    <a:gd name="T32" fmla="*/ 317 w 574"/>
                    <a:gd name="T33" fmla="*/ 167 h 447"/>
                    <a:gd name="T34" fmla="*/ 311 w 574"/>
                    <a:gd name="T35" fmla="*/ 167 h 447"/>
                    <a:gd name="T36" fmla="*/ 307 w 574"/>
                    <a:gd name="T37" fmla="*/ 176 h 447"/>
                    <a:gd name="T38" fmla="*/ 305 w 574"/>
                    <a:gd name="T39" fmla="*/ 186 h 447"/>
                    <a:gd name="T40" fmla="*/ 300 w 574"/>
                    <a:gd name="T41" fmla="*/ 182 h 447"/>
                    <a:gd name="T42" fmla="*/ 292 w 574"/>
                    <a:gd name="T43" fmla="*/ 178 h 447"/>
                    <a:gd name="T44" fmla="*/ 280 w 574"/>
                    <a:gd name="T45" fmla="*/ 178 h 447"/>
                    <a:gd name="T46" fmla="*/ 259 w 574"/>
                    <a:gd name="T47" fmla="*/ 186 h 447"/>
                    <a:gd name="T48" fmla="*/ 240 w 574"/>
                    <a:gd name="T49" fmla="*/ 192 h 447"/>
                    <a:gd name="T50" fmla="*/ 215 w 574"/>
                    <a:gd name="T51" fmla="*/ 211 h 447"/>
                    <a:gd name="T52" fmla="*/ 188 w 574"/>
                    <a:gd name="T53" fmla="*/ 236 h 447"/>
                    <a:gd name="T54" fmla="*/ 171 w 574"/>
                    <a:gd name="T55" fmla="*/ 272 h 447"/>
                    <a:gd name="T56" fmla="*/ 184 w 574"/>
                    <a:gd name="T57" fmla="*/ 307 h 447"/>
                    <a:gd name="T58" fmla="*/ 217 w 574"/>
                    <a:gd name="T59" fmla="*/ 328 h 447"/>
                    <a:gd name="T60" fmla="*/ 244 w 574"/>
                    <a:gd name="T61" fmla="*/ 338 h 447"/>
                    <a:gd name="T62" fmla="*/ 267 w 574"/>
                    <a:gd name="T63" fmla="*/ 322 h 447"/>
                    <a:gd name="T64" fmla="*/ 315 w 574"/>
                    <a:gd name="T65" fmla="*/ 324 h 447"/>
                    <a:gd name="T66" fmla="*/ 371 w 574"/>
                    <a:gd name="T67" fmla="*/ 345 h 447"/>
                    <a:gd name="T68" fmla="*/ 378 w 574"/>
                    <a:gd name="T69" fmla="*/ 376 h 447"/>
                    <a:gd name="T70" fmla="*/ 355 w 574"/>
                    <a:gd name="T71" fmla="*/ 407 h 447"/>
                    <a:gd name="T72" fmla="*/ 330 w 574"/>
                    <a:gd name="T73" fmla="*/ 424 h 447"/>
                    <a:gd name="T74" fmla="*/ 286 w 574"/>
                    <a:gd name="T75" fmla="*/ 439 h 447"/>
                    <a:gd name="T76" fmla="*/ 190 w 574"/>
                    <a:gd name="T77" fmla="*/ 447 h 447"/>
                    <a:gd name="T78" fmla="*/ 92 w 574"/>
                    <a:gd name="T79" fmla="*/ 434 h 447"/>
                    <a:gd name="T80" fmla="*/ 50 w 574"/>
                    <a:gd name="T81" fmla="*/ 416 h 447"/>
                    <a:gd name="T82" fmla="*/ 52 w 574"/>
                    <a:gd name="T83" fmla="*/ 359 h 447"/>
                    <a:gd name="T84" fmla="*/ 37 w 574"/>
                    <a:gd name="T85" fmla="*/ 251 h 447"/>
                    <a:gd name="T86" fmla="*/ 16 w 574"/>
                    <a:gd name="T87" fmla="*/ 123 h 447"/>
                    <a:gd name="T88" fmla="*/ 2 w 574"/>
                    <a:gd name="T89" fmla="*/ 71 h 447"/>
                    <a:gd name="T90" fmla="*/ 14 w 574"/>
                    <a:gd name="T91" fmla="*/ 78 h 447"/>
                    <a:gd name="T92" fmla="*/ 56 w 574"/>
                    <a:gd name="T93" fmla="*/ 80 h 447"/>
                    <a:gd name="T94" fmla="*/ 117 w 574"/>
                    <a:gd name="T95" fmla="*/ 67 h 447"/>
                    <a:gd name="T96" fmla="*/ 231 w 574"/>
                    <a:gd name="T97" fmla="*/ 32 h 447"/>
                    <a:gd name="T98" fmla="*/ 282 w 574"/>
                    <a:gd name="T99" fmla="*/ 15 h 447"/>
                    <a:gd name="T100" fmla="*/ 336 w 574"/>
                    <a:gd name="T101" fmla="*/ 0 h 447"/>
                    <a:gd name="T102" fmla="*/ 371 w 574"/>
                    <a:gd name="T103" fmla="*/ 5 h 4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4"/>
                    <a:gd name="T157" fmla="*/ 0 h 447"/>
                    <a:gd name="T158" fmla="*/ 574 w 574"/>
                    <a:gd name="T159" fmla="*/ 447 h 4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4" h="447">
                      <a:moveTo>
                        <a:pt x="384" y="15"/>
                      </a:moveTo>
                      <a:lnTo>
                        <a:pt x="392" y="25"/>
                      </a:lnTo>
                      <a:lnTo>
                        <a:pt x="399" y="32"/>
                      </a:lnTo>
                      <a:lnTo>
                        <a:pt x="411" y="40"/>
                      </a:lnTo>
                      <a:lnTo>
                        <a:pt x="422" y="50"/>
                      </a:lnTo>
                      <a:lnTo>
                        <a:pt x="449" y="67"/>
                      </a:lnTo>
                      <a:lnTo>
                        <a:pt x="476" y="86"/>
                      </a:lnTo>
                      <a:lnTo>
                        <a:pt x="488" y="96"/>
                      </a:lnTo>
                      <a:lnTo>
                        <a:pt x="499" y="105"/>
                      </a:lnTo>
                      <a:lnTo>
                        <a:pt x="509" y="115"/>
                      </a:lnTo>
                      <a:lnTo>
                        <a:pt x="518" y="124"/>
                      </a:lnTo>
                      <a:lnTo>
                        <a:pt x="524" y="136"/>
                      </a:lnTo>
                      <a:lnTo>
                        <a:pt x="528" y="146"/>
                      </a:lnTo>
                      <a:lnTo>
                        <a:pt x="528" y="157"/>
                      </a:lnTo>
                      <a:lnTo>
                        <a:pt x="526" y="169"/>
                      </a:lnTo>
                      <a:lnTo>
                        <a:pt x="530" y="169"/>
                      </a:lnTo>
                      <a:lnTo>
                        <a:pt x="536" y="171"/>
                      </a:lnTo>
                      <a:lnTo>
                        <a:pt x="543" y="176"/>
                      </a:lnTo>
                      <a:lnTo>
                        <a:pt x="549" y="184"/>
                      </a:lnTo>
                      <a:lnTo>
                        <a:pt x="557" y="194"/>
                      </a:lnTo>
                      <a:lnTo>
                        <a:pt x="563" y="201"/>
                      </a:lnTo>
                      <a:lnTo>
                        <a:pt x="568" y="211"/>
                      </a:lnTo>
                      <a:lnTo>
                        <a:pt x="574" y="217"/>
                      </a:lnTo>
                      <a:lnTo>
                        <a:pt x="572" y="220"/>
                      </a:lnTo>
                      <a:lnTo>
                        <a:pt x="568" y="226"/>
                      </a:lnTo>
                      <a:lnTo>
                        <a:pt x="565" y="232"/>
                      </a:lnTo>
                      <a:lnTo>
                        <a:pt x="561" y="238"/>
                      </a:lnTo>
                      <a:lnTo>
                        <a:pt x="557" y="245"/>
                      </a:lnTo>
                      <a:lnTo>
                        <a:pt x="553" y="251"/>
                      </a:lnTo>
                      <a:lnTo>
                        <a:pt x="551" y="259"/>
                      </a:lnTo>
                      <a:lnTo>
                        <a:pt x="549" y="265"/>
                      </a:lnTo>
                      <a:lnTo>
                        <a:pt x="543" y="265"/>
                      </a:lnTo>
                      <a:lnTo>
                        <a:pt x="536" y="261"/>
                      </a:lnTo>
                      <a:lnTo>
                        <a:pt x="528" y="257"/>
                      </a:lnTo>
                      <a:lnTo>
                        <a:pt x="518" y="251"/>
                      </a:lnTo>
                      <a:lnTo>
                        <a:pt x="499" y="240"/>
                      </a:lnTo>
                      <a:lnTo>
                        <a:pt x="478" y="222"/>
                      </a:lnTo>
                      <a:lnTo>
                        <a:pt x="457" y="207"/>
                      </a:lnTo>
                      <a:lnTo>
                        <a:pt x="438" y="192"/>
                      </a:lnTo>
                      <a:lnTo>
                        <a:pt x="421" y="178"/>
                      </a:lnTo>
                      <a:lnTo>
                        <a:pt x="409" y="169"/>
                      </a:lnTo>
                      <a:lnTo>
                        <a:pt x="422" y="153"/>
                      </a:lnTo>
                      <a:lnTo>
                        <a:pt x="409" y="163"/>
                      </a:lnTo>
                      <a:lnTo>
                        <a:pt x="396" y="169"/>
                      </a:lnTo>
                      <a:lnTo>
                        <a:pt x="380" y="174"/>
                      </a:lnTo>
                      <a:lnTo>
                        <a:pt x="365" y="178"/>
                      </a:lnTo>
                      <a:lnTo>
                        <a:pt x="350" y="180"/>
                      </a:lnTo>
                      <a:lnTo>
                        <a:pt x="334" y="176"/>
                      </a:lnTo>
                      <a:lnTo>
                        <a:pt x="328" y="174"/>
                      </a:lnTo>
                      <a:lnTo>
                        <a:pt x="323" y="171"/>
                      </a:lnTo>
                      <a:lnTo>
                        <a:pt x="317" y="167"/>
                      </a:lnTo>
                      <a:lnTo>
                        <a:pt x="311" y="161"/>
                      </a:lnTo>
                      <a:lnTo>
                        <a:pt x="311" y="165"/>
                      </a:lnTo>
                      <a:lnTo>
                        <a:pt x="311" y="167"/>
                      </a:lnTo>
                      <a:lnTo>
                        <a:pt x="309" y="171"/>
                      </a:lnTo>
                      <a:lnTo>
                        <a:pt x="309" y="172"/>
                      </a:lnTo>
                      <a:lnTo>
                        <a:pt x="307" y="176"/>
                      </a:lnTo>
                      <a:lnTo>
                        <a:pt x="307" y="178"/>
                      </a:lnTo>
                      <a:lnTo>
                        <a:pt x="305" y="182"/>
                      </a:lnTo>
                      <a:lnTo>
                        <a:pt x="305" y="186"/>
                      </a:lnTo>
                      <a:lnTo>
                        <a:pt x="303" y="184"/>
                      </a:lnTo>
                      <a:lnTo>
                        <a:pt x="302" y="184"/>
                      </a:lnTo>
                      <a:lnTo>
                        <a:pt x="300" y="182"/>
                      </a:lnTo>
                      <a:lnTo>
                        <a:pt x="296" y="182"/>
                      </a:lnTo>
                      <a:lnTo>
                        <a:pt x="294" y="180"/>
                      </a:lnTo>
                      <a:lnTo>
                        <a:pt x="292" y="178"/>
                      </a:lnTo>
                      <a:lnTo>
                        <a:pt x="290" y="178"/>
                      </a:lnTo>
                      <a:lnTo>
                        <a:pt x="288" y="176"/>
                      </a:lnTo>
                      <a:lnTo>
                        <a:pt x="280" y="178"/>
                      </a:lnTo>
                      <a:lnTo>
                        <a:pt x="273" y="180"/>
                      </a:lnTo>
                      <a:lnTo>
                        <a:pt x="267" y="182"/>
                      </a:lnTo>
                      <a:lnTo>
                        <a:pt x="259" y="186"/>
                      </a:lnTo>
                      <a:lnTo>
                        <a:pt x="254" y="188"/>
                      </a:lnTo>
                      <a:lnTo>
                        <a:pt x="246" y="192"/>
                      </a:lnTo>
                      <a:lnTo>
                        <a:pt x="240" y="192"/>
                      </a:lnTo>
                      <a:lnTo>
                        <a:pt x="232" y="194"/>
                      </a:lnTo>
                      <a:lnTo>
                        <a:pt x="225" y="201"/>
                      </a:lnTo>
                      <a:lnTo>
                        <a:pt x="215" y="211"/>
                      </a:lnTo>
                      <a:lnTo>
                        <a:pt x="208" y="219"/>
                      </a:lnTo>
                      <a:lnTo>
                        <a:pt x="198" y="226"/>
                      </a:lnTo>
                      <a:lnTo>
                        <a:pt x="188" y="236"/>
                      </a:lnTo>
                      <a:lnTo>
                        <a:pt x="181" y="247"/>
                      </a:lnTo>
                      <a:lnTo>
                        <a:pt x="175" y="259"/>
                      </a:lnTo>
                      <a:lnTo>
                        <a:pt x="171" y="272"/>
                      </a:lnTo>
                      <a:lnTo>
                        <a:pt x="171" y="288"/>
                      </a:lnTo>
                      <a:lnTo>
                        <a:pt x="175" y="297"/>
                      </a:lnTo>
                      <a:lnTo>
                        <a:pt x="184" y="307"/>
                      </a:lnTo>
                      <a:lnTo>
                        <a:pt x="194" y="315"/>
                      </a:lnTo>
                      <a:lnTo>
                        <a:pt x="206" y="322"/>
                      </a:lnTo>
                      <a:lnTo>
                        <a:pt x="217" y="328"/>
                      </a:lnTo>
                      <a:lnTo>
                        <a:pt x="229" y="332"/>
                      </a:lnTo>
                      <a:lnTo>
                        <a:pt x="238" y="336"/>
                      </a:lnTo>
                      <a:lnTo>
                        <a:pt x="244" y="338"/>
                      </a:lnTo>
                      <a:lnTo>
                        <a:pt x="252" y="330"/>
                      </a:lnTo>
                      <a:lnTo>
                        <a:pt x="257" y="326"/>
                      </a:lnTo>
                      <a:lnTo>
                        <a:pt x="267" y="322"/>
                      </a:lnTo>
                      <a:lnTo>
                        <a:pt x="275" y="320"/>
                      </a:lnTo>
                      <a:lnTo>
                        <a:pt x="294" y="320"/>
                      </a:lnTo>
                      <a:lnTo>
                        <a:pt x="315" y="324"/>
                      </a:lnTo>
                      <a:lnTo>
                        <a:pt x="334" y="330"/>
                      </a:lnTo>
                      <a:lnTo>
                        <a:pt x="353" y="338"/>
                      </a:lnTo>
                      <a:lnTo>
                        <a:pt x="371" y="345"/>
                      </a:lnTo>
                      <a:lnTo>
                        <a:pt x="384" y="353"/>
                      </a:lnTo>
                      <a:lnTo>
                        <a:pt x="382" y="364"/>
                      </a:lnTo>
                      <a:lnTo>
                        <a:pt x="378" y="376"/>
                      </a:lnTo>
                      <a:lnTo>
                        <a:pt x="373" y="387"/>
                      </a:lnTo>
                      <a:lnTo>
                        <a:pt x="365" y="397"/>
                      </a:lnTo>
                      <a:lnTo>
                        <a:pt x="355" y="407"/>
                      </a:lnTo>
                      <a:lnTo>
                        <a:pt x="346" y="414"/>
                      </a:lnTo>
                      <a:lnTo>
                        <a:pt x="338" y="420"/>
                      </a:lnTo>
                      <a:lnTo>
                        <a:pt x="330" y="424"/>
                      </a:lnTo>
                      <a:lnTo>
                        <a:pt x="317" y="430"/>
                      </a:lnTo>
                      <a:lnTo>
                        <a:pt x="303" y="435"/>
                      </a:lnTo>
                      <a:lnTo>
                        <a:pt x="286" y="439"/>
                      </a:lnTo>
                      <a:lnTo>
                        <a:pt x="269" y="441"/>
                      </a:lnTo>
                      <a:lnTo>
                        <a:pt x="231" y="447"/>
                      </a:lnTo>
                      <a:lnTo>
                        <a:pt x="190" y="447"/>
                      </a:lnTo>
                      <a:lnTo>
                        <a:pt x="148" y="445"/>
                      </a:lnTo>
                      <a:lnTo>
                        <a:pt x="110" y="439"/>
                      </a:lnTo>
                      <a:lnTo>
                        <a:pt x="92" y="434"/>
                      </a:lnTo>
                      <a:lnTo>
                        <a:pt x="77" y="430"/>
                      </a:lnTo>
                      <a:lnTo>
                        <a:pt x="62" y="424"/>
                      </a:lnTo>
                      <a:lnTo>
                        <a:pt x="50" y="416"/>
                      </a:lnTo>
                      <a:lnTo>
                        <a:pt x="52" y="397"/>
                      </a:lnTo>
                      <a:lnTo>
                        <a:pt x="52" y="378"/>
                      </a:lnTo>
                      <a:lnTo>
                        <a:pt x="52" y="359"/>
                      </a:lnTo>
                      <a:lnTo>
                        <a:pt x="52" y="338"/>
                      </a:lnTo>
                      <a:lnTo>
                        <a:pt x="46" y="295"/>
                      </a:lnTo>
                      <a:lnTo>
                        <a:pt x="37" y="251"/>
                      </a:lnTo>
                      <a:lnTo>
                        <a:pt x="29" y="207"/>
                      </a:lnTo>
                      <a:lnTo>
                        <a:pt x="21" y="165"/>
                      </a:lnTo>
                      <a:lnTo>
                        <a:pt x="16" y="123"/>
                      </a:lnTo>
                      <a:lnTo>
                        <a:pt x="12" y="82"/>
                      </a:lnTo>
                      <a:lnTo>
                        <a:pt x="0" y="67"/>
                      </a:lnTo>
                      <a:lnTo>
                        <a:pt x="2" y="71"/>
                      </a:lnTo>
                      <a:lnTo>
                        <a:pt x="4" y="73"/>
                      </a:lnTo>
                      <a:lnTo>
                        <a:pt x="8" y="76"/>
                      </a:lnTo>
                      <a:lnTo>
                        <a:pt x="14" y="78"/>
                      </a:lnTo>
                      <a:lnTo>
                        <a:pt x="25" y="80"/>
                      </a:lnTo>
                      <a:lnTo>
                        <a:pt x="39" y="80"/>
                      </a:lnTo>
                      <a:lnTo>
                        <a:pt x="56" y="80"/>
                      </a:lnTo>
                      <a:lnTo>
                        <a:pt x="75" y="76"/>
                      </a:lnTo>
                      <a:lnTo>
                        <a:pt x="96" y="73"/>
                      </a:lnTo>
                      <a:lnTo>
                        <a:pt x="117" y="67"/>
                      </a:lnTo>
                      <a:lnTo>
                        <a:pt x="158" y="55"/>
                      </a:lnTo>
                      <a:lnTo>
                        <a:pt x="198" y="42"/>
                      </a:lnTo>
                      <a:lnTo>
                        <a:pt x="231" y="32"/>
                      </a:lnTo>
                      <a:lnTo>
                        <a:pt x="250" y="27"/>
                      </a:lnTo>
                      <a:lnTo>
                        <a:pt x="265" y="21"/>
                      </a:lnTo>
                      <a:lnTo>
                        <a:pt x="282" y="15"/>
                      </a:lnTo>
                      <a:lnTo>
                        <a:pt x="300" y="9"/>
                      </a:lnTo>
                      <a:lnTo>
                        <a:pt x="317" y="4"/>
                      </a:lnTo>
                      <a:lnTo>
                        <a:pt x="336" y="0"/>
                      </a:lnTo>
                      <a:lnTo>
                        <a:pt x="353" y="0"/>
                      </a:lnTo>
                      <a:lnTo>
                        <a:pt x="361" y="2"/>
                      </a:lnTo>
                      <a:lnTo>
                        <a:pt x="371" y="5"/>
                      </a:lnTo>
                      <a:lnTo>
                        <a:pt x="378" y="9"/>
                      </a:lnTo>
                      <a:lnTo>
                        <a:pt x="384" y="15"/>
                      </a:lnTo>
                      <a:close/>
                    </a:path>
                  </a:pathLst>
                </a:custGeom>
                <a:solidFill>
                  <a:srgbClr val="FDF3CF"/>
                </a:solidFill>
                <a:ln w="3175" cap="rnd" cmpd="sng">
                  <a:solidFill>
                    <a:srgbClr val="969696"/>
                  </a:solidFill>
                  <a:prstDash val="solid"/>
                  <a:round/>
                  <a:headEnd type="none" w="med" len="med"/>
                  <a:tailEnd type="none" w="med" len="med"/>
                </a:ln>
              </p:spPr>
              <p:txBody>
                <a:bodyPr/>
                <a:lstStyle/>
                <a:p>
                  <a:endParaRPr lang="es-ES"/>
                </a:p>
              </p:txBody>
            </p:sp>
            <p:sp>
              <p:nvSpPr>
                <p:cNvPr id="35891" name="Freeform 54"/>
                <p:cNvSpPr>
                  <a:spLocks/>
                </p:cNvSpPr>
                <p:nvPr/>
              </p:nvSpPr>
              <p:spPr bwMode="auto">
                <a:xfrm rot="1622053" flipH="1">
                  <a:off x="4146" y="2220"/>
                  <a:ext cx="449" cy="153"/>
                </a:xfrm>
                <a:custGeom>
                  <a:avLst/>
                  <a:gdLst>
                    <a:gd name="T0" fmla="*/ 455 w 556"/>
                    <a:gd name="T1" fmla="*/ 32 h 190"/>
                    <a:gd name="T2" fmla="*/ 468 w 556"/>
                    <a:gd name="T3" fmla="*/ 46 h 190"/>
                    <a:gd name="T4" fmla="*/ 487 w 556"/>
                    <a:gd name="T5" fmla="*/ 65 h 190"/>
                    <a:gd name="T6" fmla="*/ 498 w 556"/>
                    <a:gd name="T7" fmla="*/ 74 h 190"/>
                    <a:gd name="T8" fmla="*/ 504 w 556"/>
                    <a:gd name="T9" fmla="*/ 90 h 190"/>
                    <a:gd name="T10" fmla="*/ 517 w 556"/>
                    <a:gd name="T11" fmla="*/ 104 h 190"/>
                    <a:gd name="T12" fmla="*/ 527 w 556"/>
                    <a:gd name="T13" fmla="*/ 112 h 190"/>
                    <a:gd name="T14" fmla="*/ 539 w 556"/>
                    <a:gd name="T15" fmla="*/ 116 h 190"/>
                    <a:gd name="T16" fmla="*/ 555 w 556"/>
                    <a:gd name="T17" fmla="*/ 124 h 190"/>
                    <a:gd name="T18" fmla="*/ 553 w 556"/>
                    <a:gd name="T19" fmla="*/ 138 h 190"/>
                    <a:gd name="T20" fmla="*/ 543 w 556"/>
                    <a:gd name="T21" fmla="*/ 144 h 190"/>
                    <a:gd name="T22" fmla="*/ 527 w 556"/>
                    <a:gd name="T23" fmla="*/ 146 h 190"/>
                    <a:gd name="T24" fmla="*/ 513 w 556"/>
                    <a:gd name="T25" fmla="*/ 138 h 190"/>
                    <a:gd name="T26" fmla="*/ 489 w 556"/>
                    <a:gd name="T27" fmla="*/ 130 h 190"/>
                    <a:gd name="T28" fmla="*/ 463 w 556"/>
                    <a:gd name="T29" fmla="*/ 130 h 190"/>
                    <a:gd name="T30" fmla="*/ 452 w 556"/>
                    <a:gd name="T31" fmla="*/ 129 h 190"/>
                    <a:gd name="T32" fmla="*/ 428 w 556"/>
                    <a:gd name="T33" fmla="*/ 135 h 190"/>
                    <a:gd name="T34" fmla="*/ 392 w 556"/>
                    <a:gd name="T35" fmla="*/ 158 h 190"/>
                    <a:gd name="T36" fmla="*/ 359 w 556"/>
                    <a:gd name="T37" fmla="*/ 178 h 190"/>
                    <a:gd name="T38" fmla="*/ 325 w 556"/>
                    <a:gd name="T39" fmla="*/ 185 h 190"/>
                    <a:gd name="T40" fmla="*/ 284 w 556"/>
                    <a:gd name="T41" fmla="*/ 189 h 190"/>
                    <a:gd name="T42" fmla="*/ 249 w 556"/>
                    <a:gd name="T43" fmla="*/ 185 h 190"/>
                    <a:gd name="T44" fmla="*/ 210 w 556"/>
                    <a:gd name="T45" fmla="*/ 182 h 190"/>
                    <a:gd name="T46" fmla="*/ 178 w 556"/>
                    <a:gd name="T47" fmla="*/ 176 h 190"/>
                    <a:gd name="T48" fmla="*/ 134 w 556"/>
                    <a:gd name="T49" fmla="*/ 169 h 190"/>
                    <a:gd name="T50" fmla="*/ 82 w 556"/>
                    <a:gd name="T51" fmla="*/ 156 h 190"/>
                    <a:gd name="T52" fmla="*/ 30 w 556"/>
                    <a:gd name="T53" fmla="*/ 139 h 190"/>
                    <a:gd name="T54" fmla="*/ 8 w 556"/>
                    <a:gd name="T55" fmla="*/ 124 h 190"/>
                    <a:gd name="T56" fmla="*/ 0 w 556"/>
                    <a:gd name="T57" fmla="*/ 122 h 190"/>
                    <a:gd name="T58" fmla="*/ 35 w 556"/>
                    <a:gd name="T59" fmla="*/ 90 h 190"/>
                    <a:gd name="T60" fmla="*/ 68 w 556"/>
                    <a:gd name="T61" fmla="*/ 49 h 190"/>
                    <a:gd name="T62" fmla="*/ 72 w 556"/>
                    <a:gd name="T63" fmla="*/ 29 h 190"/>
                    <a:gd name="T64" fmla="*/ 129 w 556"/>
                    <a:gd name="T65" fmla="*/ 53 h 190"/>
                    <a:gd name="T66" fmla="*/ 180 w 556"/>
                    <a:gd name="T67" fmla="*/ 74 h 190"/>
                    <a:gd name="T68" fmla="*/ 236 w 556"/>
                    <a:gd name="T69" fmla="*/ 93 h 190"/>
                    <a:gd name="T70" fmla="*/ 273 w 556"/>
                    <a:gd name="T71" fmla="*/ 99 h 190"/>
                    <a:gd name="T72" fmla="*/ 296 w 556"/>
                    <a:gd name="T73" fmla="*/ 72 h 190"/>
                    <a:gd name="T74" fmla="*/ 323 w 556"/>
                    <a:gd name="T75" fmla="*/ 48 h 190"/>
                    <a:gd name="T76" fmla="*/ 347 w 556"/>
                    <a:gd name="T77" fmla="*/ 27 h 190"/>
                    <a:gd name="T78" fmla="*/ 368 w 556"/>
                    <a:gd name="T79" fmla="*/ 7 h 190"/>
                    <a:gd name="T80" fmla="*/ 398 w 556"/>
                    <a:gd name="T81" fmla="*/ 0 h 190"/>
                    <a:gd name="T82" fmla="*/ 409 w 556"/>
                    <a:gd name="T83" fmla="*/ 6 h 190"/>
                    <a:gd name="T84" fmla="*/ 421 w 556"/>
                    <a:gd name="T85" fmla="*/ 18 h 190"/>
                    <a:gd name="T86" fmla="*/ 438 w 556"/>
                    <a:gd name="T87" fmla="*/ 24 h 190"/>
                    <a:gd name="T88" fmla="*/ 455 w 556"/>
                    <a:gd name="T89" fmla="*/ 32 h 1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6"/>
                    <a:gd name="T136" fmla="*/ 0 h 190"/>
                    <a:gd name="T137" fmla="*/ 556 w 556"/>
                    <a:gd name="T138" fmla="*/ 190 h 19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6" h="190">
                      <a:moveTo>
                        <a:pt x="455" y="32"/>
                      </a:moveTo>
                      <a:lnTo>
                        <a:pt x="468" y="46"/>
                      </a:lnTo>
                      <a:lnTo>
                        <a:pt x="487" y="65"/>
                      </a:lnTo>
                      <a:lnTo>
                        <a:pt x="498" y="74"/>
                      </a:lnTo>
                      <a:lnTo>
                        <a:pt x="504" y="90"/>
                      </a:lnTo>
                      <a:lnTo>
                        <a:pt x="517" y="104"/>
                      </a:lnTo>
                      <a:lnTo>
                        <a:pt x="527" y="112"/>
                      </a:lnTo>
                      <a:lnTo>
                        <a:pt x="539" y="116"/>
                      </a:lnTo>
                      <a:lnTo>
                        <a:pt x="555" y="124"/>
                      </a:lnTo>
                      <a:lnTo>
                        <a:pt x="553" y="138"/>
                      </a:lnTo>
                      <a:lnTo>
                        <a:pt x="543" y="144"/>
                      </a:lnTo>
                      <a:lnTo>
                        <a:pt x="527" y="146"/>
                      </a:lnTo>
                      <a:lnTo>
                        <a:pt x="513" y="138"/>
                      </a:lnTo>
                      <a:lnTo>
                        <a:pt x="489" y="130"/>
                      </a:lnTo>
                      <a:lnTo>
                        <a:pt x="463" y="130"/>
                      </a:lnTo>
                      <a:lnTo>
                        <a:pt x="452" y="129"/>
                      </a:lnTo>
                      <a:lnTo>
                        <a:pt x="428" y="135"/>
                      </a:lnTo>
                      <a:lnTo>
                        <a:pt x="392" y="158"/>
                      </a:lnTo>
                      <a:lnTo>
                        <a:pt x="359" y="178"/>
                      </a:lnTo>
                      <a:lnTo>
                        <a:pt x="325" y="185"/>
                      </a:lnTo>
                      <a:lnTo>
                        <a:pt x="284" y="189"/>
                      </a:lnTo>
                      <a:lnTo>
                        <a:pt x="249" y="185"/>
                      </a:lnTo>
                      <a:lnTo>
                        <a:pt x="210" y="182"/>
                      </a:lnTo>
                      <a:lnTo>
                        <a:pt x="178" y="176"/>
                      </a:lnTo>
                      <a:lnTo>
                        <a:pt x="134" y="169"/>
                      </a:lnTo>
                      <a:lnTo>
                        <a:pt x="82" y="156"/>
                      </a:lnTo>
                      <a:lnTo>
                        <a:pt x="30" y="139"/>
                      </a:lnTo>
                      <a:lnTo>
                        <a:pt x="8" y="124"/>
                      </a:lnTo>
                      <a:lnTo>
                        <a:pt x="0" y="122"/>
                      </a:lnTo>
                      <a:lnTo>
                        <a:pt x="35" y="90"/>
                      </a:lnTo>
                      <a:lnTo>
                        <a:pt x="68" y="49"/>
                      </a:lnTo>
                      <a:lnTo>
                        <a:pt x="72" y="29"/>
                      </a:lnTo>
                      <a:lnTo>
                        <a:pt x="129" y="53"/>
                      </a:lnTo>
                      <a:lnTo>
                        <a:pt x="180" y="74"/>
                      </a:lnTo>
                      <a:lnTo>
                        <a:pt x="236" y="93"/>
                      </a:lnTo>
                      <a:lnTo>
                        <a:pt x="273" y="99"/>
                      </a:lnTo>
                      <a:lnTo>
                        <a:pt x="296" y="72"/>
                      </a:lnTo>
                      <a:lnTo>
                        <a:pt x="323" y="48"/>
                      </a:lnTo>
                      <a:lnTo>
                        <a:pt x="347" y="27"/>
                      </a:lnTo>
                      <a:lnTo>
                        <a:pt x="368" y="7"/>
                      </a:lnTo>
                      <a:lnTo>
                        <a:pt x="398" y="0"/>
                      </a:lnTo>
                      <a:lnTo>
                        <a:pt x="409" y="6"/>
                      </a:lnTo>
                      <a:lnTo>
                        <a:pt x="421" y="18"/>
                      </a:lnTo>
                      <a:lnTo>
                        <a:pt x="438" y="24"/>
                      </a:lnTo>
                      <a:lnTo>
                        <a:pt x="455" y="32"/>
                      </a:lnTo>
                    </a:path>
                  </a:pathLst>
                </a:custGeom>
                <a:solidFill>
                  <a:srgbClr val="FDF3CF"/>
                </a:solidFill>
                <a:ln w="3175" cap="rnd" cmpd="sng">
                  <a:solidFill>
                    <a:srgbClr val="808080"/>
                  </a:solidFill>
                  <a:prstDash val="solid"/>
                  <a:round/>
                  <a:headEnd type="none" w="med" len="med"/>
                  <a:tailEnd type="none" w="med" len="med"/>
                </a:ln>
              </p:spPr>
              <p:txBody>
                <a:bodyPr/>
                <a:lstStyle/>
                <a:p>
                  <a:endParaRPr lang="es-ES"/>
                </a:p>
              </p:txBody>
            </p:sp>
            <p:sp>
              <p:nvSpPr>
                <p:cNvPr id="35892" name="Freeform 55"/>
                <p:cNvSpPr>
                  <a:spLocks/>
                </p:cNvSpPr>
                <p:nvPr/>
              </p:nvSpPr>
              <p:spPr bwMode="auto">
                <a:xfrm flipH="1">
                  <a:off x="4315" y="1726"/>
                  <a:ext cx="667" cy="713"/>
                </a:xfrm>
                <a:custGeom>
                  <a:avLst/>
                  <a:gdLst>
                    <a:gd name="T0" fmla="*/ 68 w 825"/>
                    <a:gd name="T1" fmla="*/ 0 h 882"/>
                    <a:gd name="T2" fmla="*/ 208 w 825"/>
                    <a:gd name="T3" fmla="*/ 76 h 882"/>
                    <a:gd name="T4" fmla="*/ 256 w 825"/>
                    <a:gd name="T5" fmla="*/ 104 h 882"/>
                    <a:gd name="T6" fmla="*/ 280 w 825"/>
                    <a:gd name="T7" fmla="*/ 164 h 882"/>
                    <a:gd name="T8" fmla="*/ 304 w 825"/>
                    <a:gd name="T9" fmla="*/ 216 h 882"/>
                    <a:gd name="T10" fmla="*/ 328 w 825"/>
                    <a:gd name="T11" fmla="*/ 236 h 882"/>
                    <a:gd name="T12" fmla="*/ 368 w 825"/>
                    <a:gd name="T13" fmla="*/ 284 h 882"/>
                    <a:gd name="T14" fmla="*/ 432 w 825"/>
                    <a:gd name="T15" fmla="*/ 416 h 882"/>
                    <a:gd name="T16" fmla="*/ 444 w 825"/>
                    <a:gd name="T17" fmla="*/ 500 h 882"/>
                    <a:gd name="T18" fmla="*/ 456 w 825"/>
                    <a:gd name="T19" fmla="*/ 606 h 882"/>
                    <a:gd name="T20" fmla="*/ 477 w 825"/>
                    <a:gd name="T21" fmla="*/ 654 h 882"/>
                    <a:gd name="T22" fmla="*/ 534 w 825"/>
                    <a:gd name="T23" fmla="*/ 681 h 882"/>
                    <a:gd name="T24" fmla="*/ 618 w 825"/>
                    <a:gd name="T25" fmla="*/ 708 h 882"/>
                    <a:gd name="T26" fmla="*/ 708 w 825"/>
                    <a:gd name="T27" fmla="*/ 708 h 882"/>
                    <a:gd name="T28" fmla="*/ 774 w 825"/>
                    <a:gd name="T29" fmla="*/ 768 h 882"/>
                    <a:gd name="T30" fmla="*/ 825 w 825"/>
                    <a:gd name="T31" fmla="*/ 816 h 882"/>
                    <a:gd name="T32" fmla="*/ 792 w 825"/>
                    <a:gd name="T33" fmla="*/ 870 h 882"/>
                    <a:gd name="T34" fmla="*/ 572 w 825"/>
                    <a:gd name="T35" fmla="*/ 878 h 882"/>
                    <a:gd name="T36" fmla="*/ 4 w 825"/>
                    <a:gd name="T37" fmla="*/ 878 h 882"/>
                    <a:gd name="T38" fmla="*/ 4 w 825"/>
                    <a:gd name="T39" fmla="*/ 48 h 882"/>
                    <a:gd name="T40" fmla="*/ 64 w 825"/>
                    <a:gd name="T41" fmla="*/ 0 h 8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25"/>
                    <a:gd name="T64" fmla="*/ 0 h 882"/>
                    <a:gd name="T65" fmla="*/ 825 w 825"/>
                    <a:gd name="T66" fmla="*/ 882 h 8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25" h="882">
                      <a:moveTo>
                        <a:pt x="68" y="0"/>
                      </a:moveTo>
                      <a:cubicBezTo>
                        <a:pt x="118" y="17"/>
                        <a:pt x="156" y="63"/>
                        <a:pt x="208" y="76"/>
                      </a:cubicBezTo>
                      <a:cubicBezTo>
                        <a:pt x="225" y="87"/>
                        <a:pt x="240" y="93"/>
                        <a:pt x="256" y="104"/>
                      </a:cubicBezTo>
                      <a:cubicBezTo>
                        <a:pt x="272" y="128"/>
                        <a:pt x="271" y="137"/>
                        <a:pt x="280" y="164"/>
                      </a:cubicBezTo>
                      <a:cubicBezTo>
                        <a:pt x="283" y="191"/>
                        <a:pt x="278" y="207"/>
                        <a:pt x="304" y="216"/>
                      </a:cubicBezTo>
                      <a:cubicBezTo>
                        <a:pt x="311" y="223"/>
                        <a:pt x="321" y="228"/>
                        <a:pt x="328" y="236"/>
                      </a:cubicBezTo>
                      <a:cubicBezTo>
                        <a:pt x="344" y="254"/>
                        <a:pt x="348" y="270"/>
                        <a:pt x="368" y="284"/>
                      </a:cubicBezTo>
                      <a:cubicBezTo>
                        <a:pt x="384" y="331"/>
                        <a:pt x="422" y="365"/>
                        <a:pt x="432" y="416"/>
                      </a:cubicBezTo>
                      <a:cubicBezTo>
                        <a:pt x="438" y="444"/>
                        <a:pt x="444" y="500"/>
                        <a:pt x="444" y="500"/>
                      </a:cubicBezTo>
                      <a:cubicBezTo>
                        <a:pt x="451" y="530"/>
                        <a:pt x="448" y="584"/>
                        <a:pt x="456" y="606"/>
                      </a:cubicBezTo>
                      <a:cubicBezTo>
                        <a:pt x="461" y="632"/>
                        <a:pt x="464" y="642"/>
                        <a:pt x="477" y="654"/>
                      </a:cubicBezTo>
                      <a:cubicBezTo>
                        <a:pt x="490" y="666"/>
                        <a:pt x="511" y="672"/>
                        <a:pt x="534" y="681"/>
                      </a:cubicBezTo>
                      <a:cubicBezTo>
                        <a:pt x="557" y="690"/>
                        <a:pt x="589" y="704"/>
                        <a:pt x="618" y="708"/>
                      </a:cubicBezTo>
                      <a:cubicBezTo>
                        <a:pt x="674" y="706"/>
                        <a:pt x="648" y="669"/>
                        <a:pt x="708" y="708"/>
                      </a:cubicBezTo>
                      <a:cubicBezTo>
                        <a:pt x="721" y="728"/>
                        <a:pt x="762" y="741"/>
                        <a:pt x="774" y="768"/>
                      </a:cubicBezTo>
                      <a:cubicBezTo>
                        <a:pt x="795" y="775"/>
                        <a:pt x="817" y="792"/>
                        <a:pt x="825" y="816"/>
                      </a:cubicBezTo>
                      <a:cubicBezTo>
                        <a:pt x="825" y="828"/>
                        <a:pt x="803" y="858"/>
                        <a:pt x="792" y="870"/>
                      </a:cubicBezTo>
                      <a:cubicBezTo>
                        <a:pt x="747" y="882"/>
                        <a:pt x="748" y="880"/>
                        <a:pt x="572" y="878"/>
                      </a:cubicBezTo>
                      <a:cubicBezTo>
                        <a:pt x="616" y="878"/>
                        <a:pt x="236" y="878"/>
                        <a:pt x="4" y="878"/>
                      </a:cubicBezTo>
                      <a:cubicBezTo>
                        <a:pt x="8" y="622"/>
                        <a:pt x="0" y="248"/>
                        <a:pt x="4" y="48"/>
                      </a:cubicBezTo>
                      <a:cubicBezTo>
                        <a:pt x="12" y="23"/>
                        <a:pt x="51" y="9"/>
                        <a:pt x="64" y="0"/>
                      </a:cubicBezTo>
                    </a:path>
                  </a:pathLst>
                </a:custGeom>
                <a:gradFill rotWithShape="0">
                  <a:gsLst>
                    <a:gs pos="0">
                      <a:srgbClr val="FFCC99"/>
                    </a:gs>
                    <a:gs pos="100000">
                      <a:srgbClr val="FFCC00"/>
                    </a:gs>
                  </a:gsLst>
                  <a:lin ang="5400000" scaled="1"/>
                </a:gradFill>
                <a:ln w="3175" cap="flat" cmpd="sng">
                  <a:solidFill>
                    <a:srgbClr val="777777"/>
                  </a:solidFill>
                  <a:prstDash val="solid"/>
                  <a:round/>
                  <a:headEnd type="none" w="med" len="med"/>
                  <a:tailEnd type="none" w="med" len="med"/>
                </a:ln>
              </p:spPr>
              <p:txBody>
                <a:bodyPr/>
                <a:lstStyle/>
                <a:p>
                  <a:endParaRPr lang="es-ES"/>
                </a:p>
              </p:txBody>
            </p:sp>
            <p:sp>
              <p:nvSpPr>
                <p:cNvPr id="35893" name="Freeform 56"/>
                <p:cNvSpPr>
                  <a:spLocks/>
                </p:cNvSpPr>
                <p:nvPr/>
              </p:nvSpPr>
              <p:spPr bwMode="auto">
                <a:xfrm flipH="1">
                  <a:off x="4685" y="1840"/>
                  <a:ext cx="291" cy="593"/>
                </a:xfrm>
                <a:custGeom>
                  <a:avLst/>
                  <a:gdLst>
                    <a:gd name="T0" fmla="*/ 3 w 360"/>
                    <a:gd name="T1" fmla="*/ 732 h 734"/>
                    <a:gd name="T2" fmla="*/ 336 w 360"/>
                    <a:gd name="T3" fmla="*/ 729 h 734"/>
                    <a:gd name="T4" fmla="*/ 292 w 360"/>
                    <a:gd name="T5" fmla="*/ 713 h 734"/>
                    <a:gd name="T6" fmla="*/ 348 w 360"/>
                    <a:gd name="T7" fmla="*/ 709 h 734"/>
                    <a:gd name="T8" fmla="*/ 312 w 360"/>
                    <a:gd name="T9" fmla="*/ 695 h 734"/>
                    <a:gd name="T10" fmla="*/ 320 w 360"/>
                    <a:gd name="T11" fmla="*/ 630 h 734"/>
                    <a:gd name="T12" fmla="*/ 308 w 360"/>
                    <a:gd name="T13" fmla="*/ 634 h 734"/>
                    <a:gd name="T14" fmla="*/ 280 w 360"/>
                    <a:gd name="T15" fmla="*/ 673 h 734"/>
                    <a:gd name="T16" fmla="*/ 236 w 360"/>
                    <a:gd name="T17" fmla="*/ 569 h 734"/>
                    <a:gd name="T18" fmla="*/ 208 w 360"/>
                    <a:gd name="T19" fmla="*/ 522 h 734"/>
                    <a:gd name="T20" fmla="*/ 192 w 360"/>
                    <a:gd name="T21" fmla="*/ 313 h 734"/>
                    <a:gd name="T22" fmla="*/ 156 w 360"/>
                    <a:gd name="T23" fmla="*/ 187 h 734"/>
                    <a:gd name="T24" fmla="*/ 140 w 360"/>
                    <a:gd name="T25" fmla="*/ 288 h 734"/>
                    <a:gd name="T26" fmla="*/ 124 w 360"/>
                    <a:gd name="T27" fmla="*/ 284 h 734"/>
                    <a:gd name="T28" fmla="*/ 116 w 360"/>
                    <a:gd name="T29" fmla="*/ 277 h 734"/>
                    <a:gd name="T30" fmla="*/ 156 w 360"/>
                    <a:gd name="T31" fmla="*/ 446 h 734"/>
                    <a:gd name="T32" fmla="*/ 176 w 360"/>
                    <a:gd name="T33" fmla="*/ 497 h 734"/>
                    <a:gd name="T34" fmla="*/ 184 w 360"/>
                    <a:gd name="T35" fmla="*/ 526 h 734"/>
                    <a:gd name="T36" fmla="*/ 220 w 360"/>
                    <a:gd name="T37" fmla="*/ 619 h 734"/>
                    <a:gd name="T38" fmla="*/ 248 w 360"/>
                    <a:gd name="T39" fmla="*/ 662 h 734"/>
                    <a:gd name="T40" fmla="*/ 208 w 360"/>
                    <a:gd name="T41" fmla="*/ 648 h 734"/>
                    <a:gd name="T42" fmla="*/ 180 w 360"/>
                    <a:gd name="T43" fmla="*/ 634 h 734"/>
                    <a:gd name="T44" fmla="*/ 156 w 360"/>
                    <a:gd name="T45" fmla="*/ 619 h 734"/>
                    <a:gd name="T46" fmla="*/ 116 w 360"/>
                    <a:gd name="T47" fmla="*/ 623 h 734"/>
                    <a:gd name="T48" fmla="*/ 48 w 360"/>
                    <a:gd name="T49" fmla="*/ 425 h 734"/>
                    <a:gd name="T50" fmla="*/ 40 w 360"/>
                    <a:gd name="T51" fmla="*/ 363 h 734"/>
                    <a:gd name="T52" fmla="*/ 36 w 360"/>
                    <a:gd name="T53" fmla="*/ 338 h 734"/>
                    <a:gd name="T54" fmla="*/ 28 w 360"/>
                    <a:gd name="T55" fmla="*/ 317 h 734"/>
                    <a:gd name="T56" fmla="*/ 32 w 360"/>
                    <a:gd name="T57" fmla="*/ 111 h 734"/>
                    <a:gd name="T58" fmla="*/ 40 w 360"/>
                    <a:gd name="T59" fmla="*/ 89 h 734"/>
                    <a:gd name="T60" fmla="*/ 96 w 360"/>
                    <a:gd name="T61" fmla="*/ 32 h 734"/>
                    <a:gd name="T62" fmla="*/ 156 w 360"/>
                    <a:gd name="T63" fmla="*/ 79 h 734"/>
                    <a:gd name="T64" fmla="*/ 236 w 360"/>
                    <a:gd name="T65" fmla="*/ 126 h 734"/>
                    <a:gd name="T66" fmla="*/ 216 w 360"/>
                    <a:gd name="T67" fmla="*/ 97 h 734"/>
                    <a:gd name="T68" fmla="*/ 136 w 360"/>
                    <a:gd name="T69" fmla="*/ 53 h 734"/>
                    <a:gd name="T70" fmla="*/ 72 w 360"/>
                    <a:gd name="T71" fmla="*/ 17 h 734"/>
                    <a:gd name="T72" fmla="*/ 40 w 360"/>
                    <a:gd name="T73" fmla="*/ 10 h 734"/>
                    <a:gd name="T74" fmla="*/ 0 w 360"/>
                    <a:gd name="T75" fmla="*/ 0 h 734"/>
                    <a:gd name="T76" fmla="*/ 3 w 360"/>
                    <a:gd name="T77" fmla="*/ 732 h 7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60"/>
                    <a:gd name="T118" fmla="*/ 0 h 734"/>
                    <a:gd name="T119" fmla="*/ 360 w 360"/>
                    <a:gd name="T120" fmla="*/ 734 h 7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60" h="734">
                      <a:moveTo>
                        <a:pt x="3" y="732"/>
                      </a:moveTo>
                      <a:cubicBezTo>
                        <a:pt x="71" y="733"/>
                        <a:pt x="334" y="734"/>
                        <a:pt x="336" y="729"/>
                      </a:cubicBezTo>
                      <a:cubicBezTo>
                        <a:pt x="301" y="728"/>
                        <a:pt x="228" y="713"/>
                        <a:pt x="292" y="713"/>
                      </a:cubicBezTo>
                      <a:cubicBezTo>
                        <a:pt x="311" y="713"/>
                        <a:pt x="330" y="716"/>
                        <a:pt x="348" y="709"/>
                      </a:cubicBezTo>
                      <a:cubicBezTo>
                        <a:pt x="360" y="705"/>
                        <a:pt x="323" y="701"/>
                        <a:pt x="312" y="695"/>
                      </a:cubicBezTo>
                      <a:cubicBezTo>
                        <a:pt x="291" y="666"/>
                        <a:pt x="309" y="660"/>
                        <a:pt x="320" y="630"/>
                      </a:cubicBezTo>
                      <a:cubicBezTo>
                        <a:pt x="321" y="626"/>
                        <a:pt x="312" y="633"/>
                        <a:pt x="308" y="634"/>
                      </a:cubicBezTo>
                      <a:cubicBezTo>
                        <a:pt x="301" y="653"/>
                        <a:pt x="299" y="662"/>
                        <a:pt x="280" y="673"/>
                      </a:cubicBezTo>
                      <a:cubicBezTo>
                        <a:pt x="252" y="648"/>
                        <a:pt x="246" y="603"/>
                        <a:pt x="236" y="569"/>
                      </a:cubicBezTo>
                      <a:cubicBezTo>
                        <a:pt x="234" y="548"/>
                        <a:pt x="242" y="501"/>
                        <a:pt x="208" y="522"/>
                      </a:cubicBezTo>
                      <a:cubicBezTo>
                        <a:pt x="184" y="436"/>
                        <a:pt x="200" y="492"/>
                        <a:pt x="192" y="313"/>
                      </a:cubicBezTo>
                      <a:cubicBezTo>
                        <a:pt x="190" y="269"/>
                        <a:pt x="171" y="227"/>
                        <a:pt x="156" y="187"/>
                      </a:cubicBezTo>
                      <a:cubicBezTo>
                        <a:pt x="132" y="219"/>
                        <a:pt x="142" y="240"/>
                        <a:pt x="140" y="288"/>
                      </a:cubicBezTo>
                      <a:cubicBezTo>
                        <a:pt x="135" y="287"/>
                        <a:pt x="128" y="288"/>
                        <a:pt x="124" y="284"/>
                      </a:cubicBezTo>
                      <a:cubicBezTo>
                        <a:pt x="115" y="274"/>
                        <a:pt x="125" y="253"/>
                        <a:pt x="116" y="277"/>
                      </a:cubicBezTo>
                      <a:cubicBezTo>
                        <a:pt x="119" y="346"/>
                        <a:pt x="123" y="387"/>
                        <a:pt x="156" y="446"/>
                      </a:cubicBezTo>
                      <a:cubicBezTo>
                        <a:pt x="160" y="466"/>
                        <a:pt x="171" y="477"/>
                        <a:pt x="176" y="497"/>
                      </a:cubicBezTo>
                      <a:cubicBezTo>
                        <a:pt x="179" y="507"/>
                        <a:pt x="184" y="526"/>
                        <a:pt x="184" y="526"/>
                      </a:cubicBezTo>
                      <a:cubicBezTo>
                        <a:pt x="188" y="554"/>
                        <a:pt x="182" y="611"/>
                        <a:pt x="220" y="619"/>
                      </a:cubicBezTo>
                      <a:cubicBezTo>
                        <a:pt x="233" y="631"/>
                        <a:pt x="242" y="646"/>
                        <a:pt x="248" y="662"/>
                      </a:cubicBezTo>
                      <a:cubicBezTo>
                        <a:pt x="218" y="670"/>
                        <a:pt x="234" y="656"/>
                        <a:pt x="208" y="648"/>
                      </a:cubicBezTo>
                      <a:cubicBezTo>
                        <a:pt x="181" y="624"/>
                        <a:pt x="212" y="648"/>
                        <a:pt x="180" y="634"/>
                      </a:cubicBezTo>
                      <a:cubicBezTo>
                        <a:pt x="171" y="630"/>
                        <a:pt x="156" y="619"/>
                        <a:pt x="156" y="619"/>
                      </a:cubicBezTo>
                      <a:cubicBezTo>
                        <a:pt x="140" y="623"/>
                        <a:pt x="132" y="627"/>
                        <a:pt x="116" y="623"/>
                      </a:cubicBezTo>
                      <a:cubicBezTo>
                        <a:pt x="72" y="583"/>
                        <a:pt x="62" y="480"/>
                        <a:pt x="48" y="425"/>
                      </a:cubicBezTo>
                      <a:cubicBezTo>
                        <a:pt x="43" y="403"/>
                        <a:pt x="43" y="388"/>
                        <a:pt x="40" y="363"/>
                      </a:cubicBezTo>
                      <a:cubicBezTo>
                        <a:pt x="39" y="355"/>
                        <a:pt x="38" y="346"/>
                        <a:pt x="36" y="338"/>
                      </a:cubicBezTo>
                      <a:cubicBezTo>
                        <a:pt x="34" y="331"/>
                        <a:pt x="28" y="317"/>
                        <a:pt x="28" y="317"/>
                      </a:cubicBezTo>
                      <a:cubicBezTo>
                        <a:pt x="29" y="248"/>
                        <a:pt x="28" y="180"/>
                        <a:pt x="32" y="111"/>
                      </a:cubicBezTo>
                      <a:cubicBezTo>
                        <a:pt x="32" y="104"/>
                        <a:pt x="40" y="89"/>
                        <a:pt x="40" y="89"/>
                      </a:cubicBezTo>
                      <a:cubicBezTo>
                        <a:pt x="44" y="26"/>
                        <a:pt x="28" y="19"/>
                        <a:pt x="96" y="32"/>
                      </a:cubicBezTo>
                      <a:cubicBezTo>
                        <a:pt x="118" y="45"/>
                        <a:pt x="131" y="67"/>
                        <a:pt x="156" y="79"/>
                      </a:cubicBezTo>
                      <a:cubicBezTo>
                        <a:pt x="188" y="93"/>
                        <a:pt x="215" y="97"/>
                        <a:pt x="236" y="126"/>
                      </a:cubicBezTo>
                      <a:cubicBezTo>
                        <a:pt x="263" y="117"/>
                        <a:pt x="230" y="101"/>
                        <a:pt x="216" y="97"/>
                      </a:cubicBezTo>
                      <a:cubicBezTo>
                        <a:pt x="194" y="77"/>
                        <a:pt x="163" y="67"/>
                        <a:pt x="136" y="53"/>
                      </a:cubicBezTo>
                      <a:cubicBezTo>
                        <a:pt x="117" y="44"/>
                        <a:pt x="93" y="24"/>
                        <a:pt x="72" y="17"/>
                      </a:cubicBezTo>
                      <a:cubicBezTo>
                        <a:pt x="36" y="7"/>
                        <a:pt x="93" y="23"/>
                        <a:pt x="40" y="10"/>
                      </a:cubicBezTo>
                      <a:cubicBezTo>
                        <a:pt x="32" y="8"/>
                        <a:pt x="0" y="0"/>
                        <a:pt x="0" y="0"/>
                      </a:cubicBezTo>
                      <a:cubicBezTo>
                        <a:pt x="3" y="124"/>
                        <a:pt x="4" y="593"/>
                        <a:pt x="3" y="732"/>
                      </a:cubicBezTo>
                      <a:close/>
                    </a:path>
                  </a:pathLst>
                </a:custGeom>
                <a:solidFill>
                  <a:srgbClr val="969696"/>
                </a:solidFill>
                <a:ln w="6350" cap="rnd" cmpd="sng">
                  <a:noFill/>
                  <a:prstDash val="solid"/>
                  <a:round/>
                  <a:headEnd type="none" w="med" len="med"/>
                  <a:tailEnd type="none" w="med" len="med"/>
                </a:ln>
              </p:spPr>
              <p:txBody>
                <a:bodyPr/>
                <a:lstStyle/>
                <a:p>
                  <a:endParaRPr lang="es-ES"/>
                </a:p>
              </p:txBody>
            </p:sp>
            <p:sp>
              <p:nvSpPr>
                <p:cNvPr id="35894" name="Rectangle 57"/>
                <p:cNvSpPr>
                  <a:spLocks noChangeArrowheads="1"/>
                </p:cNvSpPr>
                <p:nvPr/>
              </p:nvSpPr>
              <p:spPr bwMode="auto">
                <a:xfrm flipH="1">
                  <a:off x="4956" y="1844"/>
                  <a:ext cx="24" cy="592"/>
                </a:xfrm>
                <a:prstGeom prst="rect">
                  <a:avLst/>
                </a:prstGeom>
                <a:solidFill>
                  <a:srgbClr val="969696"/>
                </a:solidFill>
                <a:ln w="6350" cap="rnd">
                  <a:noFill/>
                  <a:miter lim="800000"/>
                  <a:headEnd/>
                  <a:tailEnd/>
                </a:ln>
              </p:spPr>
              <p:txBody>
                <a:bodyPr/>
                <a:lstStyle/>
                <a:p>
                  <a:endParaRPr lang="es-ES"/>
                </a:p>
              </p:txBody>
            </p:sp>
            <p:sp>
              <p:nvSpPr>
                <p:cNvPr id="35895" name="Rectangle 58"/>
                <p:cNvSpPr>
                  <a:spLocks noChangeArrowheads="1"/>
                </p:cNvSpPr>
                <p:nvPr/>
              </p:nvSpPr>
              <p:spPr bwMode="auto">
                <a:xfrm rot="16200000" flipH="1">
                  <a:off x="4864" y="2322"/>
                  <a:ext cx="24" cy="206"/>
                </a:xfrm>
                <a:prstGeom prst="rect">
                  <a:avLst/>
                </a:prstGeom>
                <a:solidFill>
                  <a:srgbClr val="969696"/>
                </a:solidFill>
                <a:ln w="6350" cap="rnd">
                  <a:noFill/>
                  <a:miter lim="800000"/>
                  <a:headEnd/>
                  <a:tailEnd/>
                </a:ln>
              </p:spPr>
              <p:txBody>
                <a:bodyPr/>
                <a:lstStyle/>
                <a:p>
                  <a:endParaRPr lang="es-ES"/>
                </a:p>
              </p:txBody>
            </p:sp>
            <p:sp>
              <p:nvSpPr>
                <p:cNvPr id="35896" name="Freeform 59"/>
                <p:cNvSpPr>
                  <a:spLocks/>
                </p:cNvSpPr>
                <p:nvPr/>
              </p:nvSpPr>
              <p:spPr bwMode="auto">
                <a:xfrm flipH="1">
                  <a:off x="4456" y="2283"/>
                  <a:ext cx="163" cy="66"/>
                </a:xfrm>
                <a:custGeom>
                  <a:avLst/>
                  <a:gdLst>
                    <a:gd name="T0" fmla="*/ 67 w 202"/>
                    <a:gd name="T1" fmla="*/ 11 h 82"/>
                    <a:gd name="T2" fmla="*/ 141 w 202"/>
                    <a:gd name="T3" fmla="*/ 19 h 82"/>
                    <a:gd name="T4" fmla="*/ 173 w 202"/>
                    <a:gd name="T5" fmla="*/ 27 h 82"/>
                    <a:gd name="T6" fmla="*/ 185 w 202"/>
                    <a:gd name="T7" fmla="*/ 31 h 82"/>
                    <a:gd name="T8" fmla="*/ 165 w 202"/>
                    <a:gd name="T9" fmla="*/ 27 h 82"/>
                    <a:gd name="T10" fmla="*/ 139 w 202"/>
                    <a:gd name="T11" fmla="*/ 29 h 82"/>
                    <a:gd name="T12" fmla="*/ 141 w 202"/>
                    <a:gd name="T13" fmla="*/ 39 h 82"/>
                    <a:gd name="T14" fmla="*/ 135 w 202"/>
                    <a:gd name="T15" fmla="*/ 43 h 82"/>
                    <a:gd name="T16" fmla="*/ 105 w 202"/>
                    <a:gd name="T17" fmla="*/ 45 h 82"/>
                    <a:gd name="T18" fmla="*/ 4 w 202"/>
                    <a:gd name="T19" fmla="*/ 82 h 82"/>
                    <a:gd name="T20" fmla="*/ 45 w 202"/>
                    <a:gd name="T21" fmla="*/ 21 h 82"/>
                    <a:gd name="T22" fmla="*/ 33 w 202"/>
                    <a:gd name="T23" fmla="*/ 17 h 82"/>
                    <a:gd name="T24" fmla="*/ 61 w 202"/>
                    <a:gd name="T25" fmla="*/ 9 h 82"/>
                    <a:gd name="T26" fmla="*/ 67 w 202"/>
                    <a:gd name="T27" fmla="*/ 11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2"/>
                    <a:gd name="T43" fmla="*/ 0 h 82"/>
                    <a:gd name="T44" fmla="*/ 202 w 202"/>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2" h="82">
                      <a:moveTo>
                        <a:pt x="67" y="11"/>
                      </a:moveTo>
                      <a:cubicBezTo>
                        <a:pt x="92" y="16"/>
                        <a:pt x="115" y="18"/>
                        <a:pt x="141" y="19"/>
                      </a:cubicBezTo>
                      <a:cubicBezTo>
                        <a:pt x="152" y="22"/>
                        <a:pt x="162" y="24"/>
                        <a:pt x="173" y="27"/>
                      </a:cubicBezTo>
                      <a:cubicBezTo>
                        <a:pt x="177" y="28"/>
                        <a:pt x="185" y="31"/>
                        <a:pt x="185" y="31"/>
                      </a:cubicBezTo>
                      <a:cubicBezTo>
                        <a:pt x="202" y="48"/>
                        <a:pt x="170" y="29"/>
                        <a:pt x="165" y="27"/>
                      </a:cubicBezTo>
                      <a:cubicBezTo>
                        <a:pt x="156" y="28"/>
                        <a:pt x="147" y="25"/>
                        <a:pt x="139" y="29"/>
                      </a:cubicBezTo>
                      <a:cubicBezTo>
                        <a:pt x="136" y="31"/>
                        <a:pt x="142" y="36"/>
                        <a:pt x="141" y="39"/>
                      </a:cubicBezTo>
                      <a:cubicBezTo>
                        <a:pt x="140" y="41"/>
                        <a:pt x="137" y="42"/>
                        <a:pt x="135" y="43"/>
                      </a:cubicBezTo>
                      <a:cubicBezTo>
                        <a:pt x="125" y="42"/>
                        <a:pt x="113" y="42"/>
                        <a:pt x="105" y="45"/>
                      </a:cubicBezTo>
                      <a:cubicBezTo>
                        <a:pt x="125" y="77"/>
                        <a:pt x="79" y="49"/>
                        <a:pt x="4" y="82"/>
                      </a:cubicBezTo>
                      <a:cubicBezTo>
                        <a:pt x="0" y="69"/>
                        <a:pt x="57" y="26"/>
                        <a:pt x="45" y="21"/>
                      </a:cubicBezTo>
                      <a:cubicBezTo>
                        <a:pt x="41" y="19"/>
                        <a:pt x="33" y="17"/>
                        <a:pt x="33" y="17"/>
                      </a:cubicBezTo>
                      <a:cubicBezTo>
                        <a:pt x="27" y="0"/>
                        <a:pt x="52" y="8"/>
                        <a:pt x="61" y="9"/>
                      </a:cubicBezTo>
                      <a:cubicBezTo>
                        <a:pt x="65" y="10"/>
                        <a:pt x="82" y="21"/>
                        <a:pt x="67" y="11"/>
                      </a:cubicBezTo>
                      <a:close/>
                    </a:path>
                  </a:pathLst>
                </a:custGeom>
                <a:solidFill>
                  <a:srgbClr val="969696"/>
                </a:solidFill>
                <a:ln w="6350" cap="rnd" cmpd="sng">
                  <a:noFill/>
                  <a:prstDash val="solid"/>
                  <a:round/>
                  <a:headEnd type="none" w="med" len="med"/>
                  <a:tailEnd type="none" w="med" len="med"/>
                </a:ln>
              </p:spPr>
              <p:txBody>
                <a:bodyPr/>
                <a:lstStyle/>
                <a:p>
                  <a:endParaRPr lang="es-ES"/>
                </a:p>
              </p:txBody>
            </p:sp>
          </p:grpSp>
        </p:grpSp>
      </p:grpSp>
      <p:grpSp>
        <p:nvGrpSpPr>
          <p:cNvPr id="11" name="Group 60"/>
          <p:cNvGrpSpPr>
            <a:grpSpLocks/>
          </p:cNvGrpSpPr>
          <p:nvPr/>
        </p:nvGrpSpPr>
        <p:grpSpPr bwMode="auto">
          <a:xfrm>
            <a:off x="1042084" y="4253358"/>
            <a:ext cx="2887662" cy="2125662"/>
            <a:chOff x="2946" y="2360"/>
            <a:chExt cx="1819" cy="1339"/>
          </a:xfrm>
        </p:grpSpPr>
        <p:sp>
          <p:nvSpPr>
            <p:cNvPr id="374845" name="Rectangle 61"/>
            <p:cNvSpPr>
              <a:spLocks noChangeArrowheads="1"/>
            </p:cNvSpPr>
            <p:nvPr/>
          </p:nvSpPr>
          <p:spPr bwMode="auto">
            <a:xfrm>
              <a:off x="2946" y="2360"/>
              <a:ext cx="1819" cy="1339"/>
            </a:xfrm>
            <a:prstGeom prst="rect">
              <a:avLst/>
            </a:prstGeom>
            <a:gradFill rotWithShape="0">
              <a:gsLst>
                <a:gs pos="0">
                  <a:srgbClr val="0066CC"/>
                </a:gs>
                <a:gs pos="100000">
                  <a:srgbClr val="FFFFCC"/>
                </a:gs>
              </a:gsLst>
              <a:lin ang="5400000" scaled="1"/>
            </a:gradFill>
            <a:ln w="15875">
              <a:noFill/>
              <a:miter lim="800000"/>
              <a:headEnd/>
              <a:tailEnd/>
            </a:ln>
            <a:effectLst/>
          </p:spPr>
          <p:txBody>
            <a:bodyPr/>
            <a:lstStyle/>
            <a:p>
              <a:pPr algn="ctr">
                <a:defRPr/>
              </a:pPr>
              <a:r>
                <a:rPr lang="es-ES_tradnl" sz="2000" b="1">
                  <a:solidFill>
                    <a:srgbClr val="FFFFFF"/>
                  </a:solidFill>
                  <a:effectLst>
                    <a:outerShdw blurRad="38100" dist="38100" dir="2700000" algn="tl">
                      <a:srgbClr val="000000"/>
                    </a:outerShdw>
                  </a:effectLst>
                  <a:latin typeface="Arial Narrow" pitchFamily="34" charset="0"/>
                </a:rPr>
                <a:t>Administración centralizada</a:t>
              </a:r>
            </a:p>
          </p:txBody>
        </p:sp>
        <p:grpSp>
          <p:nvGrpSpPr>
            <p:cNvPr id="12" name="Group 62"/>
            <p:cNvGrpSpPr>
              <a:grpSpLocks/>
            </p:cNvGrpSpPr>
            <p:nvPr/>
          </p:nvGrpSpPr>
          <p:grpSpPr bwMode="auto">
            <a:xfrm>
              <a:off x="3462" y="2794"/>
              <a:ext cx="787" cy="836"/>
              <a:chOff x="3002" y="1979"/>
              <a:chExt cx="812" cy="863"/>
            </a:xfrm>
          </p:grpSpPr>
          <p:grpSp>
            <p:nvGrpSpPr>
              <p:cNvPr id="13" name="Group 63"/>
              <p:cNvGrpSpPr>
                <a:grpSpLocks/>
              </p:cNvGrpSpPr>
              <p:nvPr/>
            </p:nvGrpSpPr>
            <p:grpSpPr bwMode="auto">
              <a:xfrm>
                <a:off x="3401" y="1979"/>
                <a:ext cx="413" cy="673"/>
                <a:chOff x="3401" y="1979"/>
                <a:chExt cx="413" cy="673"/>
              </a:xfrm>
            </p:grpSpPr>
            <p:sp>
              <p:nvSpPr>
                <p:cNvPr id="35875" name="Freeform 64"/>
                <p:cNvSpPr>
                  <a:spLocks/>
                </p:cNvSpPr>
                <p:nvPr/>
              </p:nvSpPr>
              <p:spPr bwMode="auto">
                <a:xfrm>
                  <a:off x="3416" y="1992"/>
                  <a:ext cx="398" cy="660"/>
                </a:xfrm>
                <a:custGeom>
                  <a:avLst/>
                  <a:gdLst>
                    <a:gd name="T0" fmla="*/ 46 w 184"/>
                    <a:gd name="T1" fmla="*/ 1 h 318"/>
                    <a:gd name="T2" fmla="*/ 0 w 184"/>
                    <a:gd name="T3" fmla="*/ 43 h 318"/>
                    <a:gd name="T4" fmla="*/ 0 w 184"/>
                    <a:gd name="T5" fmla="*/ 318 h 318"/>
                    <a:gd name="T6" fmla="*/ 133 w 184"/>
                    <a:gd name="T7" fmla="*/ 318 h 318"/>
                    <a:gd name="T8" fmla="*/ 184 w 184"/>
                    <a:gd name="T9" fmla="*/ 267 h 318"/>
                    <a:gd name="T10" fmla="*/ 184 w 184"/>
                    <a:gd name="T11" fmla="*/ 0 h 318"/>
                    <a:gd name="T12" fmla="*/ 46 w 184"/>
                    <a:gd name="T13" fmla="*/ 1 h 318"/>
                    <a:gd name="T14" fmla="*/ 0 60000 65536"/>
                    <a:gd name="T15" fmla="*/ 0 60000 65536"/>
                    <a:gd name="T16" fmla="*/ 0 60000 65536"/>
                    <a:gd name="T17" fmla="*/ 0 60000 65536"/>
                    <a:gd name="T18" fmla="*/ 0 60000 65536"/>
                    <a:gd name="T19" fmla="*/ 0 60000 65536"/>
                    <a:gd name="T20" fmla="*/ 0 60000 65536"/>
                    <a:gd name="T21" fmla="*/ 0 w 184"/>
                    <a:gd name="T22" fmla="*/ 0 h 318"/>
                    <a:gd name="T23" fmla="*/ 184 w 184"/>
                    <a:gd name="T24" fmla="*/ 318 h 3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 h="318">
                      <a:moveTo>
                        <a:pt x="46" y="1"/>
                      </a:moveTo>
                      <a:lnTo>
                        <a:pt x="0" y="43"/>
                      </a:lnTo>
                      <a:lnTo>
                        <a:pt x="0" y="318"/>
                      </a:lnTo>
                      <a:lnTo>
                        <a:pt x="133" y="318"/>
                      </a:lnTo>
                      <a:lnTo>
                        <a:pt x="184" y="267"/>
                      </a:lnTo>
                      <a:lnTo>
                        <a:pt x="184" y="0"/>
                      </a:lnTo>
                      <a:lnTo>
                        <a:pt x="46" y="1"/>
                      </a:lnTo>
                      <a:close/>
                    </a:path>
                  </a:pathLst>
                </a:custGeom>
                <a:solidFill>
                  <a:schemeClr val="tx1"/>
                </a:solidFill>
                <a:ln w="9525" cap="flat" cmpd="sng">
                  <a:noFill/>
                  <a:prstDash val="solid"/>
                  <a:round/>
                  <a:headEnd/>
                  <a:tailEnd/>
                </a:ln>
              </p:spPr>
              <p:txBody>
                <a:bodyPr wrap="none" anchor="ctr"/>
                <a:lstStyle/>
                <a:p>
                  <a:endParaRPr lang="es-ES"/>
                </a:p>
              </p:txBody>
            </p:sp>
            <p:sp>
              <p:nvSpPr>
                <p:cNvPr id="35876" name="Freeform 65"/>
                <p:cNvSpPr>
                  <a:spLocks/>
                </p:cNvSpPr>
                <p:nvPr/>
              </p:nvSpPr>
              <p:spPr bwMode="auto">
                <a:xfrm>
                  <a:off x="3401" y="1979"/>
                  <a:ext cx="378" cy="650"/>
                </a:xfrm>
                <a:custGeom>
                  <a:avLst/>
                  <a:gdLst>
                    <a:gd name="T0" fmla="*/ 88 w 378"/>
                    <a:gd name="T1" fmla="*/ 0 h 650"/>
                    <a:gd name="T2" fmla="*/ 0 w 378"/>
                    <a:gd name="T3" fmla="*/ 88 h 650"/>
                    <a:gd name="T4" fmla="*/ 0 w 378"/>
                    <a:gd name="T5" fmla="*/ 650 h 650"/>
                    <a:gd name="T6" fmla="*/ 273 w 378"/>
                    <a:gd name="T7" fmla="*/ 650 h 650"/>
                    <a:gd name="T8" fmla="*/ 378 w 378"/>
                    <a:gd name="T9" fmla="*/ 546 h 650"/>
                    <a:gd name="T10" fmla="*/ 378 w 378"/>
                    <a:gd name="T11" fmla="*/ 0 h 650"/>
                    <a:gd name="T12" fmla="*/ 88 w 378"/>
                    <a:gd name="T13" fmla="*/ 0 h 650"/>
                    <a:gd name="T14" fmla="*/ 0 60000 65536"/>
                    <a:gd name="T15" fmla="*/ 0 60000 65536"/>
                    <a:gd name="T16" fmla="*/ 0 60000 65536"/>
                    <a:gd name="T17" fmla="*/ 0 60000 65536"/>
                    <a:gd name="T18" fmla="*/ 0 60000 65536"/>
                    <a:gd name="T19" fmla="*/ 0 60000 65536"/>
                    <a:gd name="T20" fmla="*/ 0 60000 65536"/>
                    <a:gd name="T21" fmla="*/ 0 w 378"/>
                    <a:gd name="T22" fmla="*/ 0 h 650"/>
                    <a:gd name="T23" fmla="*/ 378 w 378"/>
                    <a:gd name="T24" fmla="*/ 650 h 6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8" h="650">
                      <a:moveTo>
                        <a:pt x="88" y="0"/>
                      </a:moveTo>
                      <a:lnTo>
                        <a:pt x="0" y="88"/>
                      </a:lnTo>
                      <a:lnTo>
                        <a:pt x="0" y="650"/>
                      </a:lnTo>
                      <a:lnTo>
                        <a:pt x="273" y="650"/>
                      </a:lnTo>
                      <a:lnTo>
                        <a:pt x="378" y="546"/>
                      </a:lnTo>
                      <a:lnTo>
                        <a:pt x="378" y="0"/>
                      </a:lnTo>
                      <a:lnTo>
                        <a:pt x="88" y="0"/>
                      </a:lnTo>
                      <a:close/>
                    </a:path>
                  </a:pathLst>
                </a:custGeom>
                <a:solidFill>
                  <a:srgbClr val="C0C0C0"/>
                </a:solidFill>
                <a:ln w="12700" cap="flat" cmpd="sng">
                  <a:solidFill>
                    <a:srgbClr val="808080"/>
                  </a:solidFill>
                  <a:prstDash val="solid"/>
                  <a:round/>
                  <a:headEnd/>
                  <a:tailEnd/>
                </a:ln>
              </p:spPr>
              <p:txBody>
                <a:bodyPr wrap="none" anchor="ctr"/>
                <a:lstStyle/>
                <a:p>
                  <a:endParaRPr lang="es-ES"/>
                </a:p>
              </p:txBody>
            </p:sp>
            <p:sp>
              <p:nvSpPr>
                <p:cNvPr id="35877" name="Rectangle 66"/>
                <p:cNvSpPr>
                  <a:spLocks noChangeArrowheads="1"/>
                </p:cNvSpPr>
                <p:nvPr/>
              </p:nvSpPr>
              <p:spPr bwMode="auto">
                <a:xfrm>
                  <a:off x="3407" y="2074"/>
                  <a:ext cx="264" cy="541"/>
                </a:xfrm>
                <a:prstGeom prst="rect">
                  <a:avLst/>
                </a:prstGeom>
                <a:solidFill>
                  <a:srgbClr val="EAEAEA"/>
                </a:solidFill>
                <a:ln w="9525">
                  <a:noFill/>
                  <a:miter lim="800000"/>
                  <a:headEnd/>
                  <a:tailEnd/>
                </a:ln>
              </p:spPr>
              <p:txBody>
                <a:bodyPr wrap="none" anchor="ctr"/>
                <a:lstStyle/>
                <a:p>
                  <a:endParaRPr lang="es-ES"/>
                </a:p>
              </p:txBody>
            </p:sp>
            <p:sp>
              <p:nvSpPr>
                <p:cNvPr id="35878" name="Freeform 67"/>
                <p:cNvSpPr>
                  <a:spLocks/>
                </p:cNvSpPr>
                <p:nvPr/>
              </p:nvSpPr>
              <p:spPr bwMode="auto">
                <a:xfrm>
                  <a:off x="3405" y="1989"/>
                  <a:ext cx="364" cy="83"/>
                </a:xfrm>
                <a:custGeom>
                  <a:avLst/>
                  <a:gdLst>
                    <a:gd name="T0" fmla="*/ 0 w 177"/>
                    <a:gd name="T1" fmla="*/ 40 h 40"/>
                    <a:gd name="T2" fmla="*/ 131 w 177"/>
                    <a:gd name="T3" fmla="*/ 40 h 40"/>
                    <a:gd name="T4" fmla="*/ 177 w 177"/>
                    <a:gd name="T5" fmla="*/ 0 h 40"/>
                    <a:gd name="T6" fmla="*/ 0 60000 65536"/>
                    <a:gd name="T7" fmla="*/ 0 60000 65536"/>
                    <a:gd name="T8" fmla="*/ 0 60000 65536"/>
                    <a:gd name="T9" fmla="*/ 0 w 177"/>
                    <a:gd name="T10" fmla="*/ 0 h 40"/>
                    <a:gd name="T11" fmla="*/ 177 w 177"/>
                    <a:gd name="T12" fmla="*/ 40 h 40"/>
                  </a:gdLst>
                  <a:ahLst/>
                  <a:cxnLst>
                    <a:cxn ang="T6">
                      <a:pos x="T0" y="T1"/>
                    </a:cxn>
                    <a:cxn ang="T7">
                      <a:pos x="T2" y="T3"/>
                    </a:cxn>
                    <a:cxn ang="T8">
                      <a:pos x="T4" y="T5"/>
                    </a:cxn>
                  </a:cxnLst>
                  <a:rect l="T9" t="T10" r="T11" b="T12"/>
                  <a:pathLst>
                    <a:path w="177" h="40">
                      <a:moveTo>
                        <a:pt x="0" y="40"/>
                      </a:moveTo>
                      <a:lnTo>
                        <a:pt x="131" y="40"/>
                      </a:lnTo>
                      <a:lnTo>
                        <a:pt x="177" y="0"/>
                      </a:lnTo>
                    </a:path>
                  </a:pathLst>
                </a:custGeom>
                <a:noFill/>
                <a:ln w="9525" cap="flat" cmpd="sng">
                  <a:solidFill>
                    <a:schemeClr val="bg1"/>
                  </a:solidFill>
                  <a:prstDash val="solid"/>
                  <a:round/>
                  <a:headEnd/>
                  <a:tailEnd/>
                </a:ln>
              </p:spPr>
              <p:txBody>
                <a:bodyPr wrap="none" anchor="ctr"/>
                <a:lstStyle/>
                <a:p>
                  <a:endParaRPr lang="es-ES"/>
                </a:p>
              </p:txBody>
            </p:sp>
            <p:sp>
              <p:nvSpPr>
                <p:cNvPr id="374852" name="Freeform 68"/>
                <p:cNvSpPr>
                  <a:spLocks/>
                </p:cNvSpPr>
                <p:nvPr/>
              </p:nvSpPr>
              <p:spPr bwMode="auto">
                <a:xfrm>
                  <a:off x="3405" y="2180"/>
                  <a:ext cx="363" cy="81"/>
                </a:xfrm>
                <a:custGeom>
                  <a:avLst/>
                  <a:gdLst/>
                  <a:ahLst/>
                  <a:cxnLst>
                    <a:cxn ang="0">
                      <a:pos x="0" y="40"/>
                    </a:cxn>
                    <a:cxn ang="0">
                      <a:pos x="131" y="40"/>
                    </a:cxn>
                    <a:cxn ang="0">
                      <a:pos x="177" y="0"/>
                    </a:cxn>
                  </a:cxnLst>
                  <a:rect l="0" t="0" r="r" b="b"/>
                  <a:pathLst>
                    <a:path w="177" h="40">
                      <a:moveTo>
                        <a:pt x="0" y="40"/>
                      </a:moveTo>
                      <a:lnTo>
                        <a:pt x="131" y="40"/>
                      </a:lnTo>
                      <a:lnTo>
                        <a:pt x="177" y="0"/>
                      </a:lnTo>
                    </a:path>
                  </a:pathLst>
                </a:custGeom>
                <a:noFill/>
                <a:ln w="9525" cap="flat" cmpd="sng">
                  <a:solidFill>
                    <a:srgbClr val="808080"/>
                  </a:solidFill>
                  <a:prstDash val="solid"/>
                  <a:round/>
                  <a:headEnd/>
                  <a:tailEnd/>
                </a:ln>
                <a:effectLst>
                  <a:outerShdw dist="12700" dir="5400000" algn="ctr" rotWithShape="0">
                    <a:schemeClr val="bg1"/>
                  </a:outerShdw>
                </a:effectLst>
              </p:spPr>
              <p:txBody>
                <a:bodyPr wrap="none" anchor="ctr"/>
                <a:lstStyle/>
                <a:p>
                  <a:pPr>
                    <a:defRPr/>
                  </a:pPr>
                  <a:endParaRPr lang="es-ES"/>
                </a:p>
              </p:txBody>
            </p:sp>
            <p:sp>
              <p:nvSpPr>
                <p:cNvPr id="35880" name="Line 69"/>
                <p:cNvSpPr>
                  <a:spLocks noChangeShapeType="1"/>
                </p:cNvSpPr>
                <p:nvPr/>
              </p:nvSpPr>
              <p:spPr bwMode="auto">
                <a:xfrm>
                  <a:off x="3563" y="2565"/>
                  <a:ext cx="71" cy="0"/>
                </a:xfrm>
                <a:prstGeom prst="line">
                  <a:avLst/>
                </a:prstGeom>
                <a:noFill/>
                <a:ln w="9525">
                  <a:solidFill>
                    <a:srgbClr val="FF0000"/>
                  </a:solidFill>
                  <a:round/>
                  <a:headEnd/>
                  <a:tailEnd/>
                </a:ln>
              </p:spPr>
              <p:txBody>
                <a:bodyPr wrap="none" anchor="ctr"/>
                <a:lstStyle/>
                <a:p>
                  <a:endParaRPr lang="es-ES"/>
                </a:p>
              </p:txBody>
            </p:sp>
          </p:grpSp>
          <p:grpSp>
            <p:nvGrpSpPr>
              <p:cNvPr id="14" name="Group 70"/>
              <p:cNvGrpSpPr>
                <a:grpSpLocks/>
              </p:cNvGrpSpPr>
              <p:nvPr/>
            </p:nvGrpSpPr>
            <p:grpSpPr bwMode="auto">
              <a:xfrm>
                <a:off x="3002" y="2037"/>
                <a:ext cx="413" cy="673"/>
                <a:chOff x="3401" y="1979"/>
                <a:chExt cx="413" cy="673"/>
              </a:xfrm>
            </p:grpSpPr>
            <p:sp>
              <p:nvSpPr>
                <p:cNvPr id="35869" name="Freeform 71"/>
                <p:cNvSpPr>
                  <a:spLocks/>
                </p:cNvSpPr>
                <p:nvPr/>
              </p:nvSpPr>
              <p:spPr bwMode="auto">
                <a:xfrm>
                  <a:off x="3416" y="1992"/>
                  <a:ext cx="398" cy="660"/>
                </a:xfrm>
                <a:custGeom>
                  <a:avLst/>
                  <a:gdLst>
                    <a:gd name="T0" fmla="*/ 46 w 184"/>
                    <a:gd name="T1" fmla="*/ 1 h 318"/>
                    <a:gd name="T2" fmla="*/ 0 w 184"/>
                    <a:gd name="T3" fmla="*/ 43 h 318"/>
                    <a:gd name="T4" fmla="*/ 0 w 184"/>
                    <a:gd name="T5" fmla="*/ 318 h 318"/>
                    <a:gd name="T6" fmla="*/ 133 w 184"/>
                    <a:gd name="T7" fmla="*/ 318 h 318"/>
                    <a:gd name="T8" fmla="*/ 184 w 184"/>
                    <a:gd name="T9" fmla="*/ 267 h 318"/>
                    <a:gd name="T10" fmla="*/ 184 w 184"/>
                    <a:gd name="T11" fmla="*/ 0 h 318"/>
                    <a:gd name="T12" fmla="*/ 46 w 184"/>
                    <a:gd name="T13" fmla="*/ 1 h 318"/>
                    <a:gd name="T14" fmla="*/ 0 60000 65536"/>
                    <a:gd name="T15" fmla="*/ 0 60000 65536"/>
                    <a:gd name="T16" fmla="*/ 0 60000 65536"/>
                    <a:gd name="T17" fmla="*/ 0 60000 65536"/>
                    <a:gd name="T18" fmla="*/ 0 60000 65536"/>
                    <a:gd name="T19" fmla="*/ 0 60000 65536"/>
                    <a:gd name="T20" fmla="*/ 0 60000 65536"/>
                    <a:gd name="T21" fmla="*/ 0 w 184"/>
                    <a:gd name="T22" fmla="*/ 0 h 318"/>
                    <a:gd name="T23" fmla="*/ 184 w 184"/>
                    <a:gd name="T24" fmla="*/ 318 h 3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 h="318">
                      <a:moveTo>
                        <a:pt x="46" y="1"/>
                      </a:moveTo>
                      <a:lnTo>
                        <a:pt x="0" y="43"/>
                      </a:lnTo>
                      <a:lnTo>
                        <a:pt x="0" y="318"/>
                      </a:lnTo>
                      <a:lnTo>
                        <a:pt x="133" y="318"/>
                      </a:lnTo>
                      <a:lnTo>
                        <a:pt x="184" y="267"/>
                      </a:lnTo>
                      <a:lnTo>
                        <a:pt x="184" y="0"/>
                      </a:lnTo>
                      <a:lnTo>
                        <a:pt x="46" y="1"/>
                      </a:lnTo>
                      <a:close/>
                    </a:path>
                  </a:pathLst>
                </a:custGeom>
                <a:solidFill>
                  <a:schemeClr val="tx1"/>
                </a:solidFill>
                <a:ln w="9525" cap="flat" cmpd="sng">
                  <a:noFill/>
                  <a:prstDash val="solid"/>
                  <a:round/>
                  <a:headEnd/>
                  <a:tailEnd/>
                </a:ln>
              </p:spPr>
              <p:txBody>
                <a:bodyPr wrap="none" anchor="ctr"/>
                <a:lstStyle/>
                <a:p>
                  <a:endParaRPr lang="es-ES"/>
                </a:p>
              </p:txBody>
            </p:sp>
            <p:sp>
              <p:nvSpPr>
                <p:cNvPr id="35870" name="Freeform 72"/>
                <p:cNvSpPr>
                  <a:spLocks/>
                </p:cNvSpPr>
                <p:nvPr/>
              </p:nvSpPr>
              <p:spPr bwMode="auto">
                <a:xfrm>
                  <a:off x="3401" y="1979"/>
                  <a:ext cx="378" cy="650"/>
                </a:xfrm>
                <a:custGeom>
                  <a:avLst/>
                  <a:gdLst>
                    <a:gd name="T0" fmla="*/ 88 w 378"/>
                    <a:gd name="T1" fmla="*/ 0 h 650"/>
                    <a:gd name="T2" fmla="*/ 0 w 378"/>
                    <a:gd name="T3" fmla="*/ 88 h 650"/>
                    <a:gd name="T4" fmla="*/ 0 w 378"/>
                    <a:gd name="T5" fmla="*/ 650 h 650"/>
                    <a:gd name="T6" fmla="*/ 273 w 378"/>
                    <a:gd name="T7" fmla="*/ 650 h 650"/>
                    <a:gd name="T8" fmla="*/ 378 w 378"/>
                    <a:gd name="T9" fmla="*/ 546 h 650"/>
                    <a:gd name="T10" fmla="*/ 378 w 378"/>
                    <a:gd name="T11" fmla="*/ 0 h 650"/>
                    <a:gd name="T12" fmla="*/ 88 w 378"/>
                    <a:gd name="T13" fmla="*/ 0 h 650"/>
                    <a:gd name="T14" fmla="*/ 0 60000 65536"/>
                    <a:gd name="T15" fmla="*/ 0 60000 65536"/>
                    <a:gd name="T16" fmla="*/ 0 60000 65536"/>
                    <a:gd name="T17" fmla="*/ 0 60000 65536"/>
                    <a:gd name="T18" fmla="*/ 0 60000 65536"/>
                    <a:gd name="T19" fmla="*/ 0 60000 65536"/>
                    <a:gd name="T20" fmla="*/ 0 60000 65536"/>
                    <a:gd name="T21" fmla="*/ 0 w 378"/>
                    <a:gd name="T22" fmla="*/ 0 h 650"/>
                    <a:gd name="T23" fmla="*/ 378 w 378"/>
                    <a:gd name="T24" fmla="*/ 650 h 6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8" h="650">
                      <a:moveTo>
                        <a:pt x="88" y="0"/>
                      </a:moveTo>
                      <a:lnTo>
                        <a:pt x="0" y="88"/>
                      </a:lnTo>
                      <a:lnTo>
                        <a:pt x="0" y="650"/>
                      </a:lnTo>
                      <a:lnTo>
                        <a:pt x="273" y="650"/>
                      </a:lnTo>
                      <a:lnTo>
                        <a:pt x="378" y="546"/>
                      </a:lnTo>
                      <a:lnTo>
                        <a:pt x="378" y="0"/>
                      </a:lnTo>
                      <a:lnTo>
                        <a:pt x="88" y="0"/>
                      </a:lnTo>
                      <a:close/>
                    </a:path>
                  </a:pathLst>
                </a:custGeom>
                <a:solidFill>
                  <a:srgbClr val="C0C0C0"/>
                </a:solidFill>
                <a:ln w="12700" cap="flat" cmpd="sng">
                  <a:solidFill>
                    <a:srgbClr val="808080"/>
                  </a:solidFill>
                  <a:prstDash val="solid"/>
                  <a:round/>
                  <a:headEnd/>
                  <a:tailEnd/>
                </a:ln>
              </p:spPr>
              <p:txBody>
                <a:bodyPr wrap="none" anchor="ctr"/>
                <a:lstStyle/>
                <a:p>
                  <a:endParaRPr lang="es-ES"/>
                </a:p>
              </p:txBody>
            </p:sp>
            <p:sp>
              <p:nvSpPr>
                <p:cNvPr id="35871" name="Rectangle 73"/>
                <p:cNvSpPr>
                  <a:spLocks noChangeArrowheads="1"/>
                </p:cNvSpPr>
                <p:nvPr/>
              </p:nvSpPr>
              <p:spPr bwMode="auto">
                <a:xfrm>
                  <a:off x="3407" y="2074"/>
                  <a:ext cx="264" cy="541"/>
                </a:xfrm>
                <a:prstGeom prst="rect">
                  <a:avLst/>
                </a:prstGeom>
                <a:solidFill>
                  <a:srgbClr val="EAEAEA"/>
                </a:solidFill>
                <a:ln w="9525">
                  <a:noFill/>
                  <a:miter lim="800000"/>
                  <a:headEnd/>
                  <a:tailEnd/>
                </a:ln>
              </p:spPr>
              <p:txBody>
                <a:bodyPr wrap="none" anchor="ctr"/>
                <a:lstStyle/>
                <a:p>
                  <a:endParaRPr lang="es-ES"/>
                </a:p>
              </p:txBody>
            </p:sp>
            <p:sp>
              <p:nvSpPr>
                <p:cNvPr id="35872" name="Freeform 74"/>
                <p:cNvSpPr>
                  <a:spLocks/>
                </p:cNvSpPr>
                <p:nvPr/>
              </p:nvSpPr>
              <p:spPr bwMode="auto">
                <a:xfrm>
                  <a:off x="3405" y="1989"/>
                  <a:ext cx="364" cy="83"/>
                </a:xfrm>
                <a:custGeom>
                  <a:avLst/>
                  <a:gdLst>
                    <a:gd name="T0" fmla="*/ 0 w 177"/>
                    <a:gd name="T1" fmla="*/ 40 h 40"/>
                    <a:gd name="T2" fmla="*/ 131 w 177"/>
                    <a:gd name="T3" fmla="*/ 40 h 40"/>
                    <a:gd name="T4" fmla="*/ 177 w 177"/>
                    <a:gd name="T5" fmla="*/ 0 h 40"/>
                    <a:gd name="T6" fmla="*/ 0 60000 65536"/>
                    <a:gd name="T7" fmla="*/ 0 60000 65536"/>
                    <a:gd name="T8" fmla="*/ 0 60000 65536"/>
                    <a:gd name="T9" fmla="*/ 0 w 177"/>
                    <a:gd name="T10" fmla="*/ 0 h 40"/>
                    <a:gd name="T11" fmla="*/ 177 w 177"/>
                    <a:gd name="T12" fmla="*/ 40 h 40"/>
                  </a:gdLst>
                  <a:ahLst/>
                  <a:cxnLst>
                    <a:cxn ang="T6">
                      <a:pos x="T0" y="T1"/>
                    </a:cxn>
                    <a:cxn ang="T7">
                      <a:pos x="T2" y="T3"/>
                    </a:cxn>
                    <a:cxn ang="T8">
                      <a:pos x="T4" y="T5"/>
                    </a:cxn>
                  </a:cxnLst>
                  <a:rect l="T9" t="T10" r="T11" b="T12"/>
                  <a:pathLst>
                    <a:path w="177" h="40">
                      <a:moveTo>
                        <a:pt x="0" y="40"/>
                      </a:moveTo>
                      <a:lnTo>
                        <a:pt x="131" y="40"/>
                      </a:lnTo>
                      <a:lnTo>
                        <a:pt x="177" y="0"/>
                      </a:lnTo>
                    </a:path>
                  </a:pathLst>
                </a:custGeom>
                <a:noFill/>
                <a:ln w="9525" cap="flat" cmpd="sng">
                  <a:solidFill>
                    <a:schemeClr val="bg1"/>
                  </a:solidFill>
                  <a:prstDash val="solid"/>
                  <a:round/>
                  <a:headEnd/>
                  <a:tailEnd/>
                </a:ln>
              </p:spPr>
              <p:txBody>
                <a:bodyPr wrap="none" anchor="ctr"/>
                <a:lstStyle/>
                <a:p>
                  <a:endParaRPr lang="es-ES"/>
                </a:p>
              </p:txBody>
            </p:sp>
            <p:sp>
              <p:nvSpPr>
                <p:cNvPr id="374859" name="Freeform 75"/>
                <p:cNvSpPr>
                  <a:spLocks/>
                </p:cNvSpPr>
                <p:nvPr/>
              </p:nvSpPr>
              <p:spPr bwMode="auto">
                <a:xfrm>
                  <a:off x="3405" y="2180"/>
                  <a:ext cx="363" cy="81"/>
                </a:xfrm>
                <a:custGeom>
                  <a:avLst/>
                  <a:gdLst/>
                  <a:ahLst/>
                  <a:cxnLst>
                    <a:cxn ang="0">
                      <a:pos x="0" y="40"/>
                    </a:cxn>
                    <a:cxn ang="0">
                      <a:pos x="131" y="40"/>
                    </a:cxn>
                    <a:cxn ang="0">
                      <a:pos x="177" y="0"/>
                    </a:cxn>
                  </a:cxnLst>
                  <a:rect l="0" t="0" r="r" b="b"/>
                  <a:pathLst>
                    <a:path w="177" h="40">
                      <a:moveTo>
                        <a:pt x="0" y="40"/>
                      </a:moveTo>
                      <a:lnTo>
                        <a:pt x="131" y="40"/>
                      </a:lnTo>
                      <a:lnTo>
                        <a:pt x="177" y="0"/>
                      </a:lnTo>
                    </a:path>
                  </a:pathLst>
                </a:custGeom>
                <a:noFill/>
                <a:ln w="9525" cap="flat" cmpd="sng">
                  <a:solidFill>
                    <a:srgbClr val="808080"/>
                  </a:solidFill>
                  <a:prstDash val="solid"/>
                  <a:round/>
                  <a:headEnd/>
                  <a:tailEnd/>
                </a:ln>
                <a:effectLst>
                  <a:outerShdw dist="12700" dir="5400000" algn="ctr" rotWithShape="0">
                    <a:schemeClr val="bg1"/>
                  </a:outerShdw>
                </a:effectLst>
              </p:spPr>
              <p:txBody>
                <a:bodyPr wrap="none" anchor="ctr"/>
                <a:lstStyle/>
                <a:p>
                  <a:pPr>
                    <a:defRPr/>
                  </a:pPr>
                  <a:endParaRPr lang="es-ES"/>
                </a:p>
              </p:txBody>
            </p:sp>
            <p:sp>
              <p:nvSpPr>
                <p:cNvPr id="35874" name="Line 76"/>
                <p:cNvSpPr>
                  <a:spLocks noChangeShapeType="1"/>
                </p:cNvSpPr>
                <p:nvPr/>
              </p:nvSpPr>
              <p:spPr bwMode="auto">
                <a:xfrm>
                  <a:off x="3563" y="2565"/>
                  <a:ext cx="71" cy="0"/>
                </a:xfrm>
                <a:prstGeom prst="line">
                  <a:avLst/>
                </a:prstGeom>
                <a:noFill/>
                <a:ln w="9525">
                  <a:solidFill>
                    <a:srgbClr val="FF0000"/>
                  </a:solidFill>
                  <a:round/>
                  <a:headEnd/>
                  <a:tailEnd/>
                </a:ln>
              </p:spPr>
              <p:txBody>
                <a:bodyPr wrap="none" anchor="ctr"/>
                <a:lstStyle/>
                <a:p>
                  <a:endParaRPr lang="es-ES"/>
                </a:p>
              </p:txBody>
            </p:sp>
          </p:grpSp>
          <p:grpSp>
            <p:nvGrpSpPr>
              <p:cNvPr id="15" name="Group 77"/>
              <p:cNvGrpSpPr>
                <a:grpSpLocks/>
              </p:cNvGrpSpPr>
              <p:nvPr/>
            </p:nvGrpSpPr>
            <p:grpSpPr bwMode="auto">
              <a:xfrm>
                <a:off x="3232" y="2232"/>
                <a:ext cx="374" cy="610"/>
                <a:chOff x="3401" y="1979"/>
                <a:chExt cx="413" cy="673"/>
              </a:xfrm>
            </p:grpSpPr>
            <p:sp>
              <p:nvSpPr>
                <p:cNvPr id="35863" name="Freeform 78"/>
                <p:cNvSpPr>
                  <a:spLocks/>
                </p:cNvSpPr>
                <p:nvPr/>
              </p:nvSpPr>
              <p:spPr bwMode="auto">
                <a:xfrm>
                  <a:off x="3416" y="1992"/>
                  <a:ext cx="398" cy="660"/>
                </a:xfrm>
                <a:custGeom>
                  <a:avLst/>
                  <a:gdLst>
                    <a:gd name="T0" fmla="*/ 46 w 184"/>
                    <a:gd name="T1" fmla="*/ 1 h 318"/>
                    <a:gd name="T2" fmla="*/ 0 w 184"/>
                    <a:gd name="T3" fmla="*/ 43 h 318"/>
                    <a:gd name="T4" fmla="*/ 0 w 184"/>
                    <a:gd name="T5" fmla="*/ 318 h 318"/>
                    <a:gd name="T6" fmla="*/ 133 w 184"/>
                    <a:gd name="T7" fmla="*/ 318 h 318"/>
                    <a:gd name="T8" fmla="*/ 184 w 184"/>
                    <a:gd name="T9" fmla="*/ 267 h 318"/>
                    <a:gd name="T10" fmla="*/ 184 w 184"/>
                    <a:gd name="T11" fmla="*/ 0 h 318"/>
                    <a:gd name="T12" fmla="*/ 46 w 184"/>
                    <a:gd name="T13" fmla="*/ 1 h 318"/>
                    <a:gd name="T14" fmla="*/ 0 60000 65536"/>
                    <a:gd name="T15" fmla="*/ 0 60000 65536"/>
                    <a:gd name="T16" fmla="*/ 0 60000 65536"/>
                    <a:gd name="T17" fmla="*/ 0 60000 65536"/>
                    <a:gd name="T18" fmla="*/ 0 60000 65536"/>
                    <a:gd name="T19" fmla="*/ 0 60000 65536"/>
                    <a:gd name="T20" fmla="*/ 0 60000 65536"/>
                    <a:gd name="T21" fmla="*/ 0 w 184"/>
                    <a:gd name="T22" fmla="*/ 0 h 318"/>
                    <a:gd name="T23" fmla="*/ 184 w 184"/>
                    <a:gd name="T24" fmla="*/ 318 h 3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 h="318">
                      <a:moveTo>
                        <a:pt x="46" y="1"/>
                      </a:moveTo>
                      <a:lnTo>
                        <a:pt x="0" y="43"/>
                      </a:lnTo>
                      <a:lnTo>
                        <a:pt x="0" y="318"/>
                      </a:lnTo>
                      <a:lnTo>
                        <a:pt x="133" y="318"/>
                      </a:lnTo>
                      <a:lnTo>
                        <a:pt x="184" y="267"/>
                      </a:lnTo>
                      <a:lnTo>
                        <a:pt x="184" y="0"/>
                      </a:lnTo>
                      <a:lnTo>
                        <a:pt x="46" y="1"/>
                      </a:lnTo>
                      <a:close/>
                    </a:path>
                  </a:pathLst>
                </a:custGeom>
                <a:solidFill>
                  <a:schemeClr val="tx1"/>
                </a:solidFill>
                <a:ln w="9525" cap="flat" cmpd="sng">
                  <a:noFill/>
                  <a:prstDash val="solid"/>
                  <a:round/>
                  <a:headEnd/>
                  <a:tailEnd/>
                </a:ln>
              </p:spPr>
              <p:txBody>
                <a:bodyPr wrap="none" anchor="ctr"/>
                <a:lstStyle/>
                <a:p>
                  <a:endParaRPr lang="es-ES"/>
                </a:p>
              </p:txBody>
            </p:sp>
            <p:sp>
              <p:nvSpPr>
                <p:cNvPr id="35864" name="Freeform 79"/>
                <p:cNvSpPr>
                  <a:spLocks/>
                </p:cNvSpPr>
                <p:nvPr/>
              </p:nvSpPr>
              <p:spPr bwMode="auto">
                <a:xfrm>
                  <a:off x="3401" y="1979"/>
                  <a:ext cx="378" cy="650"/>
                </a:xfrm>
                <a:custGeom>
                  <a:avLst/>
                  <a:gdLst>
                    <a:gd name="T0" fmla="*/ 88 w 378"/>
                    <a:gd name="T1" fmla="*/ 0 h 650"/>
                    <a:gd name="T2" fmla="*/ 0 w 378"/>
                    <a:gd name="T3" fmla="*/ 88 h 650"/>
                    <a:gd name="T4" fmla="*/ 0 w 378"/>
                    <a:gd name="T5" fmla="*/ 650 h 650"/>
                    <a:gd name="T6" fmla="*/ 273 w 378"/>
                    <a:gd name="T7" fmla="*/ 650 h 650"/>
                    <a:gd name="T8" fmla="*/ 378 w 378"/>
                    <a:gd name="T9" fmla="*/ 546 h 650"/>
                    <a:gd name="T10" fmla="*/ 378 w 378"/>
                    <a:gd name="T11" fmla="*/ 0 h 650"/>
                    <a:gd name="T12" fmla="*/ 88 w 378"/>
                    <a:gd name="T13" fmla="*/ 0 h 650"/>
                    <a:gd name="T14" fmla="*/ 0 60000 65536"/>
                    <a:gd name="T15" fmla="*/ 0 60000 65536"/>
                    <a:gd name="T16" fmla="*/ 0 60000 65536"/>
                    <a:gd name="T17" fmla="*/ 0 60000 65536"/>
                    <a:gd name="T18" fmla="*/ 0 60000 65536"/>
                    <a:gd name="T19" fmla="*/ 0 60000 65536"/>
                    <a:gd name="T20" fmla="*/ 0 60000 65536"/>
                    <a:gd name="T21" fmla="*/ 0 w 378"/>
                    <a:gd name="T22" fmla="*/ 0 h 650"/>
                    <a:gd name="T23" fmla="*/ 378 w 378"/>
                    <a:gd name="T24" fmla="*/ 650 h 6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8" h="650">
                      <a:moveTo>
                        <a:pt x="88" y="0"/>
                      </a:moveTo>
                      <a:lnTo>
                        <a:pt x="0" y="88"/>
                      </a:lnTo>
                      <a:lnTo>
                        <a:pt x="0" y="650"/>
                      </a:lnTo>
                      <a:lnTo>
                        <a:pt x="273" y="650"/>
                      </a:lnTo>
                      <a:lnTo>
                        <a:pt x="378" y="546"/>
                      </a:lnTo>
                      <a:lnTo>
                        <a:pt x="378" y="0"/>
                      </a:lnTo>
                      <a:lnTo>
                        <a:pt x="88" y="0"/>
                      </a:lnTo>
                      <a:close/>
                    </a:path>
                  </a:pathLst>
                </a:custGeom>
                <a:solidFill>
                  <a:srgbClr val="C0C0C0"/>
                </a:solidFill>
                <a:ln w="12700" cap="flat" cmpd="sng">
                  <a:solidFill>
                    <a:srgbClr val="808080"/>
                  </a:solidFill>
                  <a:prstDash val="solid"/>
                  <a:round/>
                  <a:headEnd/>
                  <a:tailEnd/>
                </a:ln>
              </p:spPr>
              <p:txBody>
                <a:bodyPr wrap="none" anchor="ctr"/>
                <a:lstStyle/>
                <a:p>
                  <a:endParaRPr lang="es-ES"/>
                </a:p>
              </p:txBody>
            </p:sp>
            <p:sp>
              <p:nvSpPr>
                <p:cNvPr id="35865" name="Rectangle 80"/>
                <p:cNvSpPr>
                  <a:spLocks noChangeArrowheads="1"/>
                </p:cNvSpPr>
                <p:nvPr/>
              </p:nvSpPr>
              <p:spPr bwMode="auto">
                <a:xfrm>
                  <a:off x="3407" y="2074"/>
                  <a:ext cx="264" cy="541"/>
                </a:xfrm>
                <a:prstGeom prst="rect">
                  <a:avLst/>
                </a:prstGeom>
                <a:solidFill>
                  <a:srgbClr val="EAEAEA"/>
                </a:solidFill>
                <a:ln w="9525">
                  <a:noFill/>
                  <a:miter lim="800000"/>
                  <a:headEnd/>
                  <a:tailEnd/>
                </a:ln>
              </p:spPr>
              <p:txBody>
                <a:bodyPr wrap="none" anchor="ctr"/>
                <a:lstStyle/>
                <a:p>
                  <a:endParaRPr lang="es-ES"/>
                </a:p>
              </p:txBody>
            </p:sp>
            <p:sp>
              <p:nvSpPr>
                <p:cNvPr id="35866" name="Freeform 81"/>
                <p:cNvSpPr>
                  <a:spLocks/>
                </p:cNvSpPr>
                <p:nvPr/>
              </p:nvSpPr>
              <p:spPr bwMode="auto">
                <a:xfrm>
                  <a:off x="3405" y="1989"/>
                  <a:ext cx="364" cy="83"/>
                </a:xfrm>
                <a:custGeom>
                  <a:avLst/>
                  <a:gdLst>
                    <a:gd name="T0" fmla="*/ 0 w 177"/>
                    <a:gd name="T1" fmla="*/ 40 h 40"/>
                    <a:gd name="T2" fmla="*/ 131 w 177"/>
                    <a:gd name="T3" fmla="*/ 40 h 40"/>
                    <a:gd name="T4" fmla="*/ 177 w 177"/>
                    <a:gd name="T5" fmla="*/ 0 h 40"/>
                    <a:gd name="T6" fmla="*/ 0 60000 65536"/>
                    <a:gd name="T7" fmla="*/ 0 60000 65536"/>
                    <a:gd name="T8" fmla="*/ 0 60000 65536"/>
                    <a:gd name="T9" fmla="*/ 0 w 177"/>
                    <a:gd name="T10" fmla="*/ 0 h 40"/>
                    <a:gd name="T11" fmla="*/ 177 w 177"/>
                    <a:gd name="T12" fmla="*/ 40 h 40"/>
                  </a:gdLst>
                  <a:ahLst/>
                  <a:cxnLst>
                    <a:cxn ang="T6">
                      <a:pos x="T0" y="T1"/>
                    </a:cxn>
                    <a:cxn ang="T7">
                      <a:pos x="T2" y="T3"/>
                    </a:cxn>
                    <a:cxn ang="T8">
                      <a:pos x="T4" y="T5"/>
                    </a:cxn>
                  </a:cxnLst>
                  <a:rect l="T9" t="T10" r="T11" b="T12"/>
                  <a:pathLst>
                    <a:path w="177" h="40">
                      <a:moveTo>
                        <a:pt x="0" y="40"/>
                      </a:moveTo>
                      <a:lnTo>
                        <a:pt x="131" y="40"/>
                      </a:lnTo>
                      <a:lnTo>
                        <a:pt x="177" y="0"/>
                      </a:lnTo>
                    </a:path>
                  </a:pathLst>
                </a:custGeom>
                <a:noFill/>
                <a:ln w="9525" cap="flat" cmpd="sng">
                  <a:solidFill>
                    <a:schemeClr val="bg1"/>
                  </a:solidFill>
                  <a:prstDash val="solid"/>
                  <a:round/>
                  <a:headEnd/>
                  <a:tailEnd/>
                </a:ln>
              </p:spPr>
              <p:txBody>
                <a:bodyPr wrap="none" anchor="ctr"/>
                <a:lstStyle/>
                <a:p>
                  <a:endParaRPr lang="es-ES"/>
                </a:p>
              </p:txBody>
            </p:sp>
            <p:sp>
              <p:nvSpPr>
                <p:cNvPr id="374866" name="Freeform 82"/>
                <p:cNvSpPr>
                  <a:spLocks/>
                </p:cNvSpPr>
                <p:nvPr/>
              </p:nvSpPr>
              <p:spPr bwMode="auto">
                <a:xfrm>
                  <a:off x="3406" y="2180"/>
                  <a:ext cx="363" cy="81"/>
                </a:xfrm>
                <a:custGeom>
                  <a:avLst/>
                  <a:gdLst/>
                  <a:ahLst/>
                  <a:cxnLst>
                    <a:cxn ang="0">
                      <a:pos x="0" y="40"/>
                    </a:cxn>
                    <a:cxn ang="0">
                      <a:pos x="131" y="40"/>
                    </a:cxn>
                    <a:cxn ang="0">
                      <a:pos x="177" y="0"/>
                    </a:cxn>
                  </a:cxnLst>
                  <a:rect l="0" t="0" r="r" b="b"/>
                  <a:pathLst>
                    <a:path w="177" h="40">
                      <a:moveTo>
                        <a:pt x="0" y="40"/>
                      </a:moveTo>
                      <a:lnTo>
                        <a:pt x="131" y="40"/>
                      </a:lnTo>
                      <a:lnTo>
                        <a:pt x="177" y="0"/>
                      </a:lnTo>
                    </a:path>
                  </a:pathLst>
                </a:custGeom>
                <a:noFill/>
                <a:ln w="9525" cap="flat" cmpd="sng">
                  <a:solidFill>
                    <a:srgbClr val="808080"/>
                  </a:solidFill>
                  <a:prstDash val="solid"/>
                  <a:round/>
                  <a:headEnd/>
                  <a:tailEnd/>
                </a:ln>
                <a:effectLst>
                  <a:outerShdw dist="12700" dir="5400000" algn="ctr" rotWithShape="0">
                    <a:schemeClr val="bg1"/>
                  </a:outerShdw>
                </a:effectLst>
              </p:spPr>
              <p:txBody>
                <a:bodyPr wrap="none" anchor="ctr"/>
                <a:lstStyle/>
                <a:p>
                  <a:pPr>
                    <a:defRPr/>
                  </a:pPr>
                  <a:endParaRPr lang="es-ES"/>
                </a:p>
              </p:txBody>
            </p:sp>
            <p:sp>
              <p:nvSpPr>
                <p:cNvPr id="35868" name="Line 83"/>
                <p:cNvSpPr>
                  <a:spLocks noChangeShapeType="1"/>
                </p:cNvSpPr>
                <p:nvPr/>
              </p:nvSpPr>
              <p:spPr bwMode="auto">
                <a:xfrm>
                  <a:off x="3563" y="2565"/>
                  <a:ext cx="71" cy="0"/>
                </a:xfrm>
                <a:prstGeom prst="line">
                  <a:avLst/>
                </a:prstGeom>
                <a:noFill/>
                <a:ln w="9525">
                  <a:solidFill>
                    <a:srgbClr val="FF0000"/>
                  </a:solidFill>
                  <a:round/>
                  <a:headEnd/>
                  <a:tailEnd/>
                </a:ln>
              </p:spPr>
              <p:txBody>
                <a:bodyPr wrap="none" anchor="ctr"/>
                <a:lstStyle/>
                <a:p>
                  <a:endParaRPr lang="es-ES"/>
                </a:p>
              </p:txBody>
            </p:sp>
          </p:grpSp>
        </p:grpSp>
      </p:grpSp>
      <p:grpSp>
        <p:nvGrpSpPr>
          <p:cNvPr id="16" name="Group 84"/>
          <p:cNvGrpSpPr>
            <a:grpSpLocks/>
          </p:cNvGrpSpPr>
          <p:nvPr/>
        </p:nvGrpSpPr>
        <p:grpSpPr bwMode="auto">
          <a:xfrm>
            <a:off x="4298046" y="4229545"/>
            <a:ext cx="3578225" cy="2125663"/>
            <a:chOff x="2705" y="806"/>
            <a:chExt cx="2254" cy="1339"/>
          </a:xfrm>
        </p:grpSpPr>
        <p:sp>
          <p:nvSpPr>
            <p:cNvPr id="374869" name="Rectangle 85"/>
            <p:cNvSpPr>
              <a:spLocks noChangeArrowheads="1"/>
            </p:cNvSpPr>
            <p:nvPr/>
          </p:nvSpPr>
          <p:spPr bwMode="auto">
            <a:xfrm>
              <a:off x="2737" y="806"/>
              <a:ext cx="2142" cy="1339"/>
            </a:xfrm>
            <a:prstGeom prst="rect">
              <a:avLst/>
            </a:prstGeom>
            <a:gradFill rotWithShape="0">
              <a:gsLst>
                <a:gs pos="0">
                  <a:srgbClr val="0066CC"/>
                </a:gs>
                <a:gs pos="100000">
                  <a:srgbClr val="FFFFCC"/>
                </a:gs>
              </a:gsLst>
              <a:lin ang="5400000" scaled="1"/>
            </a:gradFill>
            <a:ln w="15875">
              <a:noFill/>
              <a:miter lim="800000"/>
              <a:headEnd/>
              <a:tailEnd/>
            </a:ln>
            <a:effectLst/>
          </p:spPr>
          <p:txBody>
            <a:bodyPr/>
            <a:lstStyle/>
            <a:p>
              <a:pPr algn="ctr">
                <a:defRPr/>
              </a:pPr>
              <a:r>
                <a:rPr lang="es-ES_tradnl" sz="2000" b="1">
                  <a:solidFill>
                    <a:srgbClr val="FFFFFF"/>
                  </a:solidFill>
                  <a:effectLst>
                    <a:outerShdw blurRad="38100" dist="38100" dir="2700000" algn="tl">
                      <a:srgbClr val="000000"/>
                    </a:outerShdw>
                  </a:effectLst>
                  <a:latin typeface="Arial Narrow" pitchFamily="34" charset="0"/>
                </a:rPr>
                <a:t>Escalabilidad</a:t>
              </a:r>
            </a:p>
          </p:txBody>
        </p:sp>
        <p:grpSp>
          <p:nvGrpSpPr>
            <p:cNvPr id="17" name="Group 86"/>
            <p:cNvGrpSpPr>
              <a:grpSpLocks/>
            </p:cNvGrpSpPr>
            <p:nvPr/>
          </p:nvGrpSpPr>
          <p:grpSpPr bwMode="auto">
            <a:xfrm>
              <a:off x="3713" y="967"/>
              <a:ext cx="1246" cy="1050"/>
              <a:chOff x="3567" y="986"/>
              <a:chExt cx="779" cy="656"/>
            </a:xfrm>
          </p:grpSpPr>
          <p:sp>
            <p:nvSpPr>
              <p:cNvPr id="374871" name="AutoShape 87"/>
              <p:cNvSpPr>
                <a:spLocks noChangeArrowheads="1"/>
              </p:cNvSpPr>
              <p:nvPr/>
            </p:nvSpPr>
            <p:spPr bwMode="auto">
              <a:xfrm>
                <a:off x="3567" y="993"/>
                <a:ext cx="779" cy="579"/>
              </a:xfrm>
              <a:prstGeom prst="triangle">
                <a:avLst>
                  <a:gd name="adj" fmla="val 50000"/>
                </a:avLst>
              </a:prstGeom>
              <a:gradFill rotWithShape="0">
                <a:gsLst>
                  <a:gs pos="0">
                    <a:srgbClr val="CCFF99"/>
                  </a:gs>
                  <a:gs pos="100000">
                    <a:srgbClr val="41A5A3"/>
                  </a:gs>
                </a:gsLst>
                <a:lin ang="5400000" scaled="1"/>
              </a:gradFill>
              <a:ln w="9525">
                <a:solidFill>
                  <a:srgbClr val="333399"/>
                </a:solidFill>
                <a:miter lim="800000"/>
                <a:headEnd/>
                <a:tailEnd/>
              </a:ln>
              <a:effectLst>
                <a:outerShdw dist="102391" dir="1784693" algn="ctr" rotWithShape="0">
                  <a:srgbClr val="C0C0C0"/>
                </a:outerShdw>
              </a:effectLst>
            </p:spPr>
            <p:txBody>
              <a:bodyPr wrap="none" anchor="ctr"/>
              <a:lstStyle/>
              <a:p>
                <a:pPr algn="ctr" eaLnBrk="0" hangingPunct="0">
                  <a:defRPr/>
                </a:pPr>
                <a:endParaRPr lang="es-ES_tradnl" sz="2000" b="1">
                  <a:latin typeface="Arial Narrow" pitchFamily="34" charset="0"/>
                </a:endParaRPr>
              </a:p>
            </p:txBody>
          </p:sp>
          <p:pic>
            <p:nvPicPr>
              <p:cNvPr id="35855" name="Picture 88" descr="computer5"/>
              <p:cNvPicPr>
                <a:picLocks noChangeAspect="1" noChangeArrowheads="1"/>
              </p:cNvPicPr>
              <p:nvPr/>
            </p:nvPicPr>
            <p:blipFill>
              <a:blip r:embed="rId2" cstate="print"/>
              <a:srcRect/>
              <a:stretch>
                <a:fillRect/>
              </a:stretch>
            </p:blipFill>
            <p:spPr bwMode="auto">
              <a:xfrm>
                <a:off x="3637" y="1325"/>
                <a:ext cx="290" cy="317"/>
              </a:xfrm>
              <a:prstGeom prst="rect">
                <a:avLst/>
              </a:prstGeom>
              <a:noFill/>
              <a:ln w="9525">
                <a:noFill/>
                <a:miter lim="800000"/>
                <a:headEnd/>
                <a:tailEnd/>
              </a:ln>
            </p:spPr>
          </p:pic>
          <p:pic>
            <p:nvPicPr>
              <p:cNvPr id="35856" name="Picture 89" descr="computer5"/>
              <p:cNvPicPr>
                <a:picLocks noChangeAspect="1" noChangeArrowheads="1"/>
              </p:cNvPicPr>
              <p:nvPr/>
            </p:nvPicPr>
            <p:blipFill>
              <a:blip r:embed="rId2" cstate="print"/>
              <a:srcRect/>
              <a:stretch>
                <a:fillRect/>
              </a:stretch>
            </p:blipFill>
            <p:spPr bwMode="auto">
              <a:xfrm>
                <a:off x="3983" y="1325"/>
                <a:ext cx="290" cy="317"/>
              </a:xfrm>
              <a:prstGeom prst="rect">
                <a:avLst/>
              </a:prstGeom>
              <a:noFill/>
              <a:ln w="9525">
                <a:noFill/>
                <a:miter lim="800000"/>
                <a:headEnd/>
                <a:tailEnd/>
              </a:ln>
            </p:spPr>
          </p:pic>
          <p:pic>
            <p:nvPicPr>
              <p:cNvPr id="35857" name="Picture 90" descr="computer5"/>
              <p:cNvPicPr>
                <a:picLocks noChangeAspect="1" noChangeArrowheads="1"/>
              </p:cNvPicPr>
              <p:nvPr/>
            </p:nvPicPr>
            <p:blipFill>
              <a:blip r:embed="rId2" cstate="print"/>
              <a:srcRect/>
              <a:stretch>
                <a:fillRect/>
              </a:stretch>
            </p:blipFill>
            <p:spPr bwMode="auto">
              <a:xfrm>
                <a:off x="3814" y="986"/>
                <a:ext cx="290" cy="317"/>
              </a:xfrm>
              <a:prstGeom prst="rect">
                <a:avLst/>
              </a:prstGeom>
              <a:noFill/>
              <a:ln w="9525">
                <a:noFill/>
                <a:miter lim="800000"/>
                <a:headEnd/>
                <a:tailEnd/>
              </a:ln>
            </p:spPr>
          </p:pic>
        </p:grpSp>
        <p:grpSp>
          <p:nvGrpSpPr>
            <p:cNvPr id="18" name="Group 91"/>
            <p:cNvGrpSpPr>
              <a:grpSpLocks/>
            </p:cNvGrpSpPr>
            <p:nvPr/>
          </p:nvGrpSpPr>
          <p:grpSpPr bwMode="auto">
            <a:xfrm>
              <a:off x="2705" y="1417"/>
              <a:ext cx="673" cy="503"/>
              <a:chOff x="3166" y="1515"/>
              <a:chExt cx="530" cy="396"/>
            </a:xfrm>
          </p:grpSpPr>
          <p:sp>
            <p:nvSpPr>
              <p:cNvPr id="374876" name="AutoShape 92"/>
              <p:cNvSpPr>
                <a:spLocks noChangeArrowheads="1"/>
              </p:cNvSpPr>
              <p:nvPr/>
            </p:nvSpPr>
            <p:spPr bwMode="auto">
              <a:xfrm>
                <a:off x="3166" y="1515"/>
                <a:ext cx="530" cy="394"/>
              </a:xfrm>
              <a:prstGeom prst="triangle">
                <a:avLst>
                  <a:gd name="adj" fmla="val 50000"/>
                </a:avLst>
              </a:prstGeom>
              <a:gradFill rotWithShape="0">
                <a:gsLst>
                  <a:gs pos="0">
                    <a:srgbClr val="CCFF99"/>
                  </a:gs>
                  <a:gs pos="100000">
                    <a:srgbClr val="41A5A3"/>
                  </a:gs>
                </a:gsLst>
                <a:lin ang="5400000" scaled="1"/>
              </a:gradFill>
              <a:ln w="9525">
                <a:solidFill>
                  <a:srgbClr val="333399"/>
                </a:solidFill>
                <a:miter lim="800000"/>
                <a:headEnd/>
                <a:tailEnd/>
              </a:ln>
              <a:effectLst>
                <a:outerShdw dist="102391" dir="1784693" algn="ctr" rotWithShape="0">
                  <a:srgbClr val="C0C0C0"/>
                </a:outerShdw>
              </a:effectLst>
            </p:spPr>
            <p:txBody>
              <a:bodyPr wrap="none" anchor="ctr"/>
              <a:lstStyle/>
              <a:p>
                <a:pPr algn="ctr" eaLnBrk="0" hangingPunct="0">
                  <a:defRPr/>
                </a:pPr>
                <a:endParaRPr lang="es-ES_tradnl" sz="2000" b="1">
                  <a:latin typeface="Arial Narrow" pitchFamily="34" charset="0"/>
                </a:endParaRPr>
              </a:p>
            </p:txBody>
          </p:sp>
          <p:pic>
            <p:nvPicPr>
              <p:cNvPr id="35853" name="Picture 93" descr="computer5"/>
              <p:cNvPicPr>
                <a:picLocks noChangeAspect="1" noChangeArrowheads="1"/>
              </p:cNvPicPr>
              <p:nvPr/>
            </p:nvPicPr>
            <p:blipFill>
              <a:blip r:embed="rId2" cstate="print"/>
              <a:srcRect/>
              <a:stretch>
                <a:fillRect/>
              </a:stretch>
            </p:blipFill>
            <p:spPr bwMode="auto">
              <a:xfrm>
                <a:off x="3290" y="1594"/>
                <a:ext cx="290" cy="317"/>
              </a:xfrm>
              <a:prstGeom prst="rect">
                <a:avLst/>
              </a:prstGeom>
              <a:noFill/>
              <a:ln w="9525">
                <a:noFill/>
                <a:miter lim="800000"/>
                <a:headEnd/>
                <a:tailEnd/>
              </a:ln>
            </p:spPr>
          </p:pic>
        </p:grpSp>
        <p:sp>
          <p:nvSpPr>
            <p:cNvPr id="374878" name="AutoShape 94"/>
            <p:cNvSpPr>
              <a:spLocks noChangeArrowheads="1"/>
            </p:cNvSpPr>
            <p:nvPr/>
          </p:nvSpPr>
          <p:spPr bwMode="auto">
            <a:xfrm>
              <a:off x="3355" y="1380"/>
              <a:ext cx="487" cy="310"/>
            </a:xfrm>
            <a:custGeom>
              <a:avLst/>
              <a:gdLst>
                <a:gd name="G0" fmla="+- 11931 0 0"/>
                <a:gd name="G1" fmla="+- 4947 0 0"/>
                <a:gd name="G2" fmla="+- 21600 0 4947"/>
                <a:gd name="G3" fmla="+- 10800 0 4947"/>
                <a:gd name="G4" fmla="+- 21600 0 11931"/>
                <a:gd name="G5" fmla="*/ G4 G3 10800"/>
                <a:gd name="G6" fmla="+- 21600 0 G5"/>
                <a:gd name="T0" fmla="*/ 11931 w 21600"/>
                <a:gd name="T1" fmla="*/ 0 h 21600"/>
                <a:gd name="T2" fmla="*/ 0 w 21600"/>
                <a:gd name="T3" fmla="*/ 10800 h 21600"/>
                <a:gd name="T4" fmla="*/ 1193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1931" y="0"/>
                  </a:moveTo>
                  <a:lnTo>
                    <a:pt x="11931" y="4947"/>
                  </a:lnTo>
                  <a:lnTo>
                    <a:pt x="3375" y="4947"/>
                  </a:lnTo>
                  <a:lnTo>
                    <a:pt x="3375" y="16653"/>
                  </a:lnTo>
                  <a:lnTo>
                    <a:pt x="11931" y="16653"/>
                  </a:lnTo>
                  <a:lnTo>
                    <a:pt x="11931" y="21600"/>
                  </a:lnTo>
                  <a:lnTo>
                    <a:pt x="21600" y="10800"/>
                  </a:lnTo>
                  <a:close/>
                </a:path>
                <a:path w="21600" h="21600">
                  <a:moveTo>
                    <a:pt x="1350" y="4947"/>
                  </a:moveTo>
                  <a:lnTo>
                    <a:pt x="1350" y="16653"/>
                  </a:lnTo>
                  <a:lnTo>
                    <a:pt x="2700" y="16653"/>
                  </a:lnTo>
                  <a:lnTo>
                    <a:pt x="2700" y="4947"/>
                  </a:lnTo>
                  <a:close/>
                </a:path>
                <a:path w="21600" h="21600">
                  <a:moveTo>
                    <a:pt x="0" y="4947"/>
                  </a:moveTo>
                  <a:lnTo>
                    <a:pt x="0" y="16653"/>
                  </a:lnTo>
                  <a:lnTo>
                    <a:pt x="675" y="16653"/>
                  </a:lnTo>
                  <a:lnTo>
                    <a:pt x="675" y="4947"/>
                  </a:lnTo>
                  <a:close/>
                </a:path>
              </a:pathLst>
            </a:custGeom>
            <a:gradFill rotWithShape="0">
              <a:gsLst>
                <a:gs pos="0">
                  <a:srgbClr val="D20091"/>
                </a:gs>
                <a:gs pos="100000">
                  <a:srgbClr val="D20091">
                    <a:gamma/>
                    <a:tint val="47451"/>
                    <a:invGamma/>
                  </a:srgbClr>
                </a:gs>
              </a:gsLst>
              <a:lin ang="0" scaled="1"/>
            </a:gradFill>
            <a:ln w="6350">
              <a:solidFill>
                <a:srgbClr val="800080"/>
              </a:solidFill>
              <a:miter lim="800000"/>
              <a:headEnd/>
              <a:tailEnd/>
            </a:ln>
            <a:effectLst>
              <a:outerShdw dist="45791" dir="3378596" algn="ctr" rotWithShape="0">
                <a:srgbClr val="C0C0C0"/>
              </a:outerShdw>
            </a:effectLst>
          </p:spPr>
          <p:txBody>
            <a:bodyPr wrap="none" tIns="27432" bIns="27432" anchor="ctr"/>
            <a:lstStyle/>
            <a:p>
              <a:pPr>
                <a:defRPr/>
              </a:pPr>
              <a:endParaRPr lang="es-ES"/>
            </a:p>
          </p:txBody>
        </p:sp>
      </p:grpSp>
    </p:spTree>
    <p:extLst>
      <p:ext uri="{BB962C8B-B14F-4D97-AF65-F5344CB8AC3E}">
        <p14:creationId xmlns:p14="http://schemas.microsoft.com/office/powerpoint/2010/main" val="2015685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
          <p:cNvGrpSpPr>
            <a:grpSpLocks/>
          </p:cNvGrpSpPr>
          <p:nvPr/>
        </p:nvGrpSpPr>
        <p:grpSpPr bwMode="auto">
          <a:xfrm>
            <a:off x="239275" y="391778"/>
            <a:ext cx="1668429" cy="1020998"/>
            <a:chOff x="815" y="2275"/>
            <a:chExt cx="1835" cy="1339"/>
          </a:xfrm>
        </p:grpSpPr>
        <p:sp>
          <p:nvSpPr>
            <p:cNvPr id="5" name="Rectangle 7"/>
            <p:cNvSpPr>
              <a:spLocks noChangeArrowheads="1"/>
            </p:cNvSpPr>
            <p:nvPr/>
          </p:nvSpPr>
          <p:spPr bwMode="auto">
            <a:xfrm>
              <a:off x="815" y="2275"/>
              <a:ext cx="1835" cy="1339"/>
            </a:xfrm>
            <a:prstGeom prst="rect">
              <a:avLst/>
            </a:prstGeom>
            <a:gradFill rotWithShape="0">
              <a:gsLst>
                <a:gs pos="0">
                  <a:srgbClr val="0066CC"/>
                </a:gs>
                <a:gs pos="100000">
                  <a:srgbClr val="FFFFCC"/>
                </a:gs>
              </a:gsLst>
              <a:lin ang="5400000" scaled="1"/>
            </a:gradFill>
            <a:ln w="15875">
              <a:noFill/>
              <a:miter lim="800000"/>
              <a:headEnd/>
              <a:tailEnd/>
            </a:ln>
            <a:effectLst/>
            <a:scene3d>
              <a:camera prst="orthographicFront"/>
              <a:lightRig rig="threePt" dir="t"/>
            </a:scene3d>
            <a:sp3d>
              <a:bevelT prst="angle"/>
            </a:sp3d>
          </p:spPr>
          <p:txBody>
            <a:bodyPr/>
            <a:lstStyle/>
            <a:p>
              <a:pPr algn="ctr">
                <a:defRPr/>
              </a:pPr>
              <a:r>
                <a:rPr lang="es-ES_tradnl" sz="1200" b="1" dirty="0">
                  <a:solidFill>
                    <a:srgbClr val="FFFFFF"/>
                  </a:solidFill>
                  <a:effectLst>
                    <a:outerShdw blurRad="38100" dist="38100" dir="2700000" algn="tl">
                      <a:srgbClr val="000000"/>
                    </a:outerShdw>
                  </a:effectLst>
                  <a:latin typeface="Calibri" pitchFamily="34" charset="0"/>
                  <a:cs typeface="Calibri" pitchFamily="34" charset="0"/>
                </a:rPr>
                <a:t>Inicio de sesión único</a:t>
              </a:r>
            </a:p>
          </p:txBody>
        </p:sp>
        <p:grpSp>
          <p:nvGrpSpPr>
            <p:cNvPr id="6" name="Group 8"/>
            <p:cNvGrpSpPr>
              <a:grpSpLocks/>
            </p:cNvGrpSpPr>
            <p:nvPr/>
          </p:nvGrpSpPr>
          <p:grpSpPr bwMode="auto">
            <a:xfrm>
              <a:off x="863" y="2566"/>
              <a:ext cx="1280" cy="1014"/>
              <a:chOff x="708" y="2566"/>
              <a:chExt cx="1280" cy="1014"/>
            </a:xfrm>
          </p:grpSpPr>
          <p:grpSp>
            <p:nvGrpSpPr>
              <p:cNvPr id="7" name="Group 9"/>
              <p:cNvGrpSpPr>
                <a:grpSpLocks/>
              </p:cNvGrpSpPr>
              <p:nvPr/>
            </p:nvGrpSpPr>
            <p:grpSpPr bwMode="auto">
              <a:xfrm>
                <a:off x="1056" y="3238"/>
                <a:ext cx="647" cy="271"/>
                <a:chOff x="1585" y="1673"/>
                <a:chExt cx="709" cy="297"/>
              </a:xfrm>
            </p:grpSpPr>
            <p:sp>
              <p:nvSpPr>
                <p:cNvPr id="46" name="Freeform 10"/>
                <p:cNvSpPr>
                  <a:spLocks/>
                </p:cNvSpPr>
                <p:nvPr/>
              </p:nvSpPr>
              <p:spPr bwMode="auto">
                <a:xfrm>
                  <a:off x="1585" y="1673"/>
                  <a:ext cx="709" cy="297"/>
                </a:xfrm>
                <a:custGeom>
                  <a:avLst/>
                  <a:gdLst/>
                  <a:ahLst/>
                  <a:cxnLst>
                    <a:cxn ang="0">
                      <a:pos x="872" y="178"/>
                    </a:cxn>
                    <a:cxn ang="0">
                      <a:pos x="872" y="246"/>
                    </a:cxn>
                    <a:cxn ang="0">
                      <a:pos x="682" y="366"/>
                    </a:cxn>
                    <a:cxn ang="0">
                      <a:pos x="0" y="170"/>
                    </a:cxn>
                    <a:cxn ang="0">
                      <a:pos x="0" y="142"/>
                    </a:cxn>
                    <a:cxn ang="0">
                      <a:pos x="230" y="0"/>
                    </a:cxn>
                    <a:cxn ang="0">
                      <a:pos x="872" y="178"/>
                    </a:cxn>
                  </a:cxnLst>
                  <a:rect l="0" t="0" r="r" b="b"/>
                  <a:pathLst>
                    <a:path w="872" h="366">
                      <a:moveTo>
                        <a:pt x="872" y="178"/>
                      </a:moveTo>
                      <a:lnTo>
                        <a:pt x="872" y="246"/>
                      </a:lnTo>
                      <a:lnTo>
                        <a:pt x="682" y="366"/>
                      </a:lnTo>
                      <a:lnTo>
                        <a:pt x="0" y="170"/>
                      </a:lnTo>
                      <a:lnTo>
                        <a:pt x="0" y="142"/>
                      </a:lnTo>
                      <a:lnTo>
                        <a:pt x="230" y="0"/>
                      </a:lnTo>
                      <a:lnTo>
                        <a:pt x="872" y="178"/>
                      </a:lnTo>
                      <a:close/>
                    </a:path>
                  </a:pathLst>
                </a:custGeom>
                <a:gradFill rotWithShape="0">
                  <a:gsLst>
                    <a:gs pos="0">
                      <a:srgbClr val="B2B2B2"/>
                    </a:gs>
                    <a:gs pos="100000">
                      <a:srgbClr val="B2B2B2">
                        <a:gamma/>
                        <a:tint val="34118"/>
                        <a:invGamma/>
                      </a:srgbClr>
                    </a:gs>
                  </a:gsLst>
                  <a:path path="rect">
                    <a:fillToRect l="100000" t="100000"/>
                  </a:path>
                </a:gradFill>
                <a:ln w="3175" cap="flat" cmpd="sng">
                  <a:solidFill>
                    <a:schemeClr val="tx1"/>
                  </a:solidFill>
                  <a:prstDash val="solid"/>
                  <a:round/>
                  <a:headEnd type="none" w="med" len="med"/>
                  <a:tailEnd type="none" w="med" len="med"/>
                </a:ln>
                <a:effectLst/>
                <a:scene3d>
                  <a:camera prst="orthographicFront"/>
                  <a:lightRig rig="threePt" dir="t"/>
                </a:scene3d>
                <a:sp3d>
                  <a:bevelT prst="angle"/>
                </a:sp3d>
              </p:spPr>
              <p:txBody>
                <a:bodyPr wrap="none" tIns="27432" bIns="27432" anchor="ctr">
                  <a:spAutoFit/>
                </a:bodyPr>
                <a:lstStyle/>
                <a:p>
                  <a:pPr>
                    <a:defRPr/>
                  </a:pPr>
                  <a:endParaRPr lang="es-ES"/>
                </a:p>
              </p:txBody>
            </p:sp>
            <p:sp>
              <p:nvSpPr>
                <p:cNvPr id="47" name="Freeform 11"/>
                <p:cNvSpPr>
                  <a:spLocks/>
                </p:cNvSpPr>
                <p:nvPr/>
              </p:nvSpPr>
              <p:spPr bwMode="auto">
                <a:xfrm>
                  <a:off x="1596" y="1679"/>
                  <a:ext cx="690" cy="264"/>
                </a:xfrm>
                <a:custGeom>
                  <a:avLst/>
                  <a:gdLst/>
                  <a:ahLst/>
                  <a:cxnLst>
                    <a:cxn ang="0">
                      <a:pos x="848" y="174"/>
                    </a:cxn>
                    <a:cxn ang="0">
                      <a:pos x="216" y="0"/>
                    </a:cxn>
                    <a:cxn ang="0">
                      <a:pos x="0" y="134"/>
                    </a:cxn>
                    <a:cxn ang="0">
                      <a:pos x="666" y="324"/>
                    </a:cxn>
                    <a:cxn ang="0">
                      <a:pos x="848" y="174"/>
                    </a:cxn>
                  </a:cxnLst>
                  <a:rect l="0" t="0" r="r" b="b"/>
                  <a:pathLst>
                    <a:path w="848" h="324">
                      <a:moveTo>
                        <a:pt x="848" y="174"/>
                      </a:moveTo>
                      <a:lnTo>
                        <a:pt x="216" y="0"/>
                      </a:lnTo>
                      <a:lnTo>
                        <a:pt x="0" y="134"/>
                      </a:lnTo>
                      <a:lnTo>
                        <a:pt x="666" y="324"/>
                      </a:lnTo>
                      <a:lnTo>
                        <a:pt x="848" y="174"/>
                      </a:lnTo>
                      <a:close/>
                    </a:path>
                  </a:pathLst>
                </a:custGeom>
                <a:solidFill>
                  <a:schemeClr val="bg1"/>
                </a:solidFill>
                <a:ln w="3175" cap="flat" cmpd="sng">
                  <a:noFill/>
                  <a:prstDash val="solid"/>
                  <a:round/>
                  <a:headEnd type="none" w="med" len="med"/>
                  <a:tailEnd type="none" w="med" len="med"/>
                </a:ln>
                <a:effectLst/>
                <a:scene3d>
                  <a:camera prst="orthographicFront"/>
                  <a:lightRig rig="threePt" dir="t"/>
                </a:scene3d>
                <a:sp3d>
                  <a:bevelT prst="angle"/>
                </a:sp3d>
              </p:spPr>
              <p:txBody>
                <a:bodyPr wrap="none" tIns="27432" bIns="27432" anchor="ctr">
                  <a:spAutoFit/>
                </a:bodyPr>
                <a:lstStyle/>
                <a:p>
                  <a:pPr>
                    <a:defRPr/>
                  </a:pPr>
                  <a:endParaRPr lang="es-ES"/>
                </a:p>
              </p:txBody>
            </p:sp>
            <p:sp>
              <p:nvSpPr>
                <p:cNvPr id="48" name="Freeform 12"/>
                <p:cNvSpPr>
                  <a:spLocks/>
                </p:cNvSpPr>
                <p:nvPr/>
              </p:nvSpPr>
              <p:spPr bwMode="auto">
                <a:xfrm>
                  <a:off x="1766" y="1694"/>
                  <a:ext cx="388" cy="112"/>
                </a:xfrm>
                <a:custGeom>
                  <a:avLst/>
                  <a:gdLst/>
                  <a:ahLst/>
                  <a:cxnLst>
                    <a:cxn ang="0">
                      <a:pos x="0" y="12"/>
                    </a:cxn>
                    <a:cxn ang="0">
                      <a:pos x="456" y="138"/>
                    </a:cxn>
                    <a:cxn ang="0">
                      <a:pos x="477" y="125"/>
                    </a:cxn>
                    <a:cxn ang="0">
                      <a:pos x="20" y="0"/>
                    </a:cxn>
                  </a:cxnLst>
                  <a:rect l="0" t="0" r="r" b="b"/>
                  <a:pathLst>
                    <a:path w="477" h="138">
                      <a:moveTo>
                        <a:pt x="0" y="12"/>
                      </a:moveTo>
                      <a:lnTo>
                        <a:pt x="456" y="138"/>
                      </a:lnTo>
                      <a:lnTo>
                        <a:pt x="477" y="125"/>
                      </a:lnTo>
                      <a:lnTo>
                        <a:pt x="20" y="0"/>
                      </a:lnTo>
                    </a:path>
                  </a:pathLst>
                </a:custGeom>
                <a:solidFill>
                  <a:srgbClr val="B2B2B2"/>
                </a:solidFill>
                <a:ln w="12700" cap="rnd" cmpd="sng">
                  <a:no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49" name="Freeform 13"/>
                <p:cNvSpPr>
                  <a:spLocks/>
                </p:cNvSpPr>
                <p:nvPr/>
              </p:nvSpPr>
              <p:spPr bwMode="auto">
                <a:xfrm>
                  <a:off x="1654" y="1717"/>
                  <a:ext cx="404" cy="143"/>
                </a:xfrm>
                <a:custGeom>
                  <a:avLst/>
                  <a:gdLst/>
                  <a:ahLst/>
                  <a:cxnLst>
                    <a:cxn ang="0">
                      <a:pos x="0" y="66"/>
                    </a:cxn>
                    <a:cxn ang="0">
                      <a:pos x="21" y="73"/>
                    </a:cxn>
                    <a:cxn ang="0">
                      <a:pos x="45" y="61"/>
                    </a:cxn>
                    <a:cxn ang="0">
                      <a:pos x="60" y="66"/>
                    </a:cxn>
                    <a:cxn ang="0">
                      <a:pos x="45" y="80"/>
                    </a:cxn>
                    <a:cxn ang="0">
                      <a:pos x="344" y="163"/>
                    </a:cxn>
                    <a:cxn ang="0">
                      <a:pos x="360" y="151"/>
                    </a:cxn>
                    <a:cxn ang="0">
                      <a:pos x="386" y="158"/>
                    </a:cxn>
                    <a:cxn ang="0">
                      <a:pos x="370" y="170"/>
                    </a:cxn>
                    <a:cxn ang="0">
                      <a:pos x="396" y="177"/>
                    </a:cxn>
                    <a:cxn ang="0">
                      <a:pos x="496" y="106"/>
                    </a:cxn>
                    <a:cxn ang="0">
                      <a:pos x="111" y="0"/>
                    </a:cxn>
                  </a:cxnLst>
                  <a:rect l="0" t="0" r="r" b="b"/>
                  <a:pathLst>
                    <a:path w="496" h="177">
                      <a:moveTo>
                        <a:pt x="0" y="66"/>
                      </a:moveTo>
                      <a:lnTo>
                        <a:pt x="21" y="73"/>
                      </a:lnTo>
                      <a:lnTo>
                        <a:pt x="45" y="61"/>
                      </a:lnTo>
                      <a:lnTo>
                        <a:pt x="60" y="66"/>
                      </a:lnTo>
                      <a:lnTo>
                        <a:pt x="45" y="80"/>
                      </a:lnTo>
                      <a:lnTo>
                        <a:pt x="344" y="163"/>
                      </a:lnTo>
                      <a:lnTo>
                        <a:pt x="360" y="151"/>
                      </a:lnTo>
                      <a:lnTo>
                        <a:pt x="386" y="158"/>
                      </a:lnTo>
                      <a:lnTo>
                        <a:pt x="370" y="170"/>
                      </a:lnTo>
                      <a:lnTo>
                        <a:pt x="396" y="177"/>
                      </a:lnTo>
                      <a:lnTo>
                        <a:pt x="496" y="106"/>
                      </a:lnTo>
                      <a:lnTo>
                        <a:pt x="111" y="0"/>
                      </a:lnTo>
                    </a:path>
                  </a:pathLst>
                </a:custGeom>
                <a:solidFill>
                  <a:srgbClr val="B2B2B2"/>
                </a:solidFill>
                <a:ln w="12700" cap="rnd" cmpd="sng">
                  <a:no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50" name="Freeform 14"/>
                <p:cNvSpPr>
                  <a:spLocks/>
                </p:cNvSpPr>
                <p:nvPr/>
              </p:nvSpPr>
              <p:spPr bwMode="auto">
                <a:xfrm>
                  <a:off x="2044" y="1810"/>
                  <a:ext cx="88" cy="35"/>
                </a:xfrm>
                <a:custGeom>
                  <a:avLst/>
                  <a:gdLst/>
                  <a:ahLst/>
                  <a:cxnLst>
                    <a:cxn ang="0">
                      <a:pos x="40" y="0"/>
                    </a:cxn>
                    <a:cxn ang="0">
                      <a:pos x="107" y="17"/>
                    </a:cxn>
                    <a:cxn ang="0">
                      <a:pos x="69" y="43"/>
                    </a:cxn>
                    <a:cxn ang="0">
                      <a:pos x="0" y="25"/>
                    </a:cxn>
                    <a:cxn ang="0">
                      <a:pos x="40" y="0"/>
                    </a:cxn>
                  </a:cxnLst>
                  <a:rect l="0" t="0" r="r" b="b"/>
                  <a:pathLst>
                    <a:path w="108" h="44">
                      <a:moveTo>
                        <a:pt x="40" y="0"/>
                      </a:moveTo>
                      <a:lnTo>
                        <a:pt x="107" y="17"/>
                      </a:lnTo>
                      <a:lnTo>
                        <a:pt x="69" y="43"/>
                      </a:lnTo>
                      <a:lnTo>
                        <a:pt x="0" y="25"/>
                      </a:lnTo>
                      <a:lnTo>
                        <a:pt x="40" y="0"/>
                      </a:lnTo>
                    </a:path>
                  </a:pathLst>
                </a:custGeom>
                <a:solidFill>
                  <a:srgbClr val="B2B2B2"/>
                </a:solidFill>
                <a:ln w="12700" cap="rnd" cmpd="sng">
                  <a:no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51" name="Freeform 15"/>
                <p:cNvSpPr>
                  <a:spLocks/>
                </p:cNvSpPr>
                <p:nvPr/>
              </p:nvSpPr>
              <p:spPr bwMode="auto">
                <a:xfrm>
                  <a:off x="1994" y="1848"/>
                  <a:ext cx="79" cy="34"/>
                </a:xfrm>
                <a:custGeom>
                  <a:avLst/>
                  <a:gdLst/>
                  <a:ahLst/>
                  <a:cxnLst>
                    <a:cxn ang="0">
                      <a:pos x="21" y="7"/>
                    </a:cxn>
                    <a:cxn ang="0">
                      <a:pos x="46" y="11"/>
                    </a:cxn>
                    <a:cxn ang="0">
                      <a:pos x="60" y="0"/>
                    </a:cxn>
                    <a:cxn ang="0">
                      <a:pos x="84" y="8"/>
                    </a:cxn>
                    <a:cxn ang="0">
                      <a:pos x="72" y="19"/>
                    </a:cxn>
                    <a:cxn ang="0">
                      <a:pos x="96" y="25"/>
                    </a:cxn>
                    <a:cxn ang="0">
                      <a:pos x="77" y="41"/>
                    </a:cxn>
                    <a:cxn ang="0">
                      <a:pos x="0" y="21"/>
                    </a:cxn>
                    <a:cxn ang="0">
                      <a:pos x="21" y="7"/>
                    </a:cxn>
                  </a:cxnLst>
                  <a:rect l="0" t="0" r="r" b="b"/>
                  <a:pathLst>
                    <a:path w="97" h="42">
                      <a:moveTo>
                        <a:pt x="21" y="7"/>
                      </a:moveTo>
                      <a:lnTo>
                        <a:pt x="46" y="11"/>
                      </a:lnTo>
                      <a:lnTo>
                        <a:pt x="60" y="0"/>
                      </a:lnTo>
                      <a:lnTo>
                        <a:pt x="84" y="8"/>
                      </a:lnTo>
                      <a:lnTo>
                        <a:pt x="72" y="19"/>
                      </a:lnTo>
                      <a:lnTo>
                        <a:pt x="96" y="25"/>
                      </a:lnTo>
                      <a:lnTo>
                        <a:pt x="77" y="41"/>
                      </a:lnTo>
                      <a:lnTo>
                        <a:pt x="0" y="21"/>
                      </a:lnTo>
                      <a:lnTo>
                        <a:pt x="21" y="7"/>
                      </a:lnTo>
                    </a:path>
                  </a:pathLst>
                </a:custGeom>
                <a:solidFill>
                  <a:srgbClr val="B2B2B2"/>
                </a:solidFill>
                <a:ln w="12700" cap="rnd" cmpd="sng">
                  <a:no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52" name="Freeform 16"/>
                <p:cNvSpPr>
                  <a:spLocks/>
                </p:cNvSpPr>
                <p:nvPr/>
              </p:nvSpPr>
              <p:spPr bwMode="auto">
                <a:xfrm>
                  <a:off x="2073" y="1825"/>
                  <a:ext cx="150" cy="80"/>
                </a:xfrm>
                <a:custGeom>
                  <a:avLst/>
                  <a:gdLst/>
                  <a:ahLst/>
                  <a:cxnLst>
                    <a:cxn ang="0">
                      <a:pos x="101" y="0"/>
                    </a:cxn>
                    <a:cxn ang="0">
                      <a:pos x="185" y="22"/>
                    </a:cxn>
                    <a:cxn ang="0">
                      <a:pos x="83" y="97"/>
                    </a:cxn>
                    <a:cxn ang="0">
                      <a:pos x="0" y="74"/>
                    </a:cxn>
                    <a:cxn ang="0">
                      <a:pos x="101" y="0"/>
                    </a:cxn>
                  </a:cxnLst>
                  <a:rect l="0" t="0" r="r" b="b"/>
                  <a:pathLst>
                    <a:path w="185" h="97">
                      <a:moveTo>
                        <a:pt x="101" y="0"/>
                      </a:moveTo>
                      <a:lnTo>
                        <a:pt x="185" y="22"/>
                      </a:lnTo>
                      <a:lnTo>
                        <a:pt x="83" y="97"/>
                      </a:lnTo>
                      <a:lnTo>
                        <a:pt x="0" y="74"/>
                      </a:lnTo>
                      <a:lnTo>
                        <a:pt x="101" y="0"/>
                      </a:lnTo>
                    </a:path>
                  </a:pathLst>
                </a:custGeom>
                <a:solidFill>
                  <a:srgbClr val="B2B2B2"/>
                </a:solidFill>
                <a:ln w="12700" cap="rnd" cmpd="sng">
                  <a:no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grpSp>
          <p:grpSp>
            <p:nvGrpSpPr>
              <p:cNvPr id="8" name="Group 17"/>
              <p:cNvGrpSpPr>
                <a:grpSpLocks/>
              </p:cNvGrpSpPr>
              <p:nvPr/>
            </p:nvGrpSpPr>
            <p:grpSpPr bwMode="auto">
              <a:xfrm>
                <a:off x="1249" y="2985"/>
                <a:ext cx="696" cy="376"/>
                <a:chOff x="2614" y="1299"/>
                <a:chExt cx="763" cy="412"/>
              </a:xfrm>
            </p:grpSpPr>
            <p:sp>
              <p:nvSpPr>
                <p:cNvPr id="32" name="Freeform 18"/>
                <p:cNvSpPr>
                  <a:spLocks noChangeAspect="1"/>
                </p:cNvSpPr>
                <p:nvPr/>
              </p:nvSpPr>
              <p:spPr bwMode="auto">
                <a:xfrm>
                  <a:off x="3113" y="1406"/>
                  <a:ext cx="263" cy="305"/>
                </a:xfrm>
                <a:custGeom>
                  <a:avLst/>
                  <a:gdLst/>
                  <a:ahLst/>
                  <a:cxnLst>
                    <a:cxn ang="0">
                      <a:pos x="3" y="212"/>
                    </a:cxn>
                    <a:cxn ang="0">
                      <a:pos x="364" y="0"/>
                    </a:cxn>
                    <a:cxn ang="0">
                      <a:pos x="364" y="180"/>
                    </a:cxn>
                    <a:cxn ang="0">
                      <a:pos x="0" y="422"/>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33" name="Freeform 19"/>
                <p:cNvSpPr>
                  <a:spLocks noChangeAspect="1"/>
                </p:cNvSpPr>
                <p:nvPr/>
              </p:nvSpPr>
              <p:spPr bwMode="auto">
                <a:xfrm>
                  <a:off x="2614" y="1299"/>
                  <a:ext cx="763" cy="264"/>
                </a:xfrm>
                <a:custGeom>
                  <a:avLst/>
                  <a:gdLst/>
                  <a:ahLst/>
                  <a:cxnLst>
                    <a:cxn ang="0">
                      <a:pos x="715" y="376"/>
                    </a:cxn>
                    <a:cxn ang="0">
                      <a:pos x="0" y="187"/>
                    </a:cxn>
                    <a:cxn ang="0">
                      <a:pos x="397" y="0"/>
                    </a:cxn>
                    <a:cxn ang="0">
                      <a:pos x="1090" y="152"/>
                    </a:cxn>
                    <a:cxn ang="0">
                      <a:pos x="715" y="376"/>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34" name="Freeform 20"/>
                <p:cNvSpPr>
                  <a:spLocks noChangeAspect="1"/>
                </p:cNvSpPr>
                <p:nvPr/>
              </p:nvSpPr>
              <p:spPr bwMode="auto">
                <a:xfrm>
                  <a:off x="2614" y="1429"/>
                  <a:ext cx="499" cy="282"/>
                </a:xfrm>
                <a:custGeom>
                  <a:avLst/>
                  <a:gdLst/>
                  <a:ahLst/>
                  <a:cxnLst>
                    <a:cxn ang="0">
                      <a:pos x="0" y="5"/>
                    </a:cxn>
                    <a:cxn ang="0">
                      <a:pos x="0" y="192"/>
                    </a:cxn>
                    <a:cxn ang="0">
                      <a:pos x="690" y="390"/>
                    </a:cxn>
                    <a:cxn ang="0">
                      <a:pos x="690" y="185"/>
                    </a:cxn>
                    <a:cxn ang="0">
                      <a:pos x="4" y="0"/>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35" name="Freeform 21"/>
                <p:cNvSpPr>
                  <a:spLocks noChangeAspect="1"/>
                </p:cNvSpPr>
                <p:nvPr/>
              </p:nvSpPr>
              <p:spPr bwMode="auto">
                <a:xfrm>
                  <a:off x="2875" y="1529"/>
                  <a:ext cx="196" cy="137"/>
                </a:xfrm>
                <a:custGeom>
                  <a:avLst/>
                  <a:gdLst/>
                  <a:ahLst/>
                  <a:cxnLst>
                    <a:cxn ang="0">
                      <a:pos x="0" y="0"/>
                    </a:cxn>
                    <a:cxn ang="0">
                      <a:pos x="271" y="73"/>
                    </a:cxn>
                    <a:cxn ang="0">
                      <a:pos x="271" y="189"/>
                    </a:cxn>
                    <a:cxn ang="0">
                      <a:pos x="0" y="115"/>
                    </a:cxn>
                    <a:cxn ang="0">
                      <a:pos x="0" y="0"/>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w="6350" cap="rnd" cmpd="sng">
                  <a:no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36" name="Freeform 22"/>
                <p:cNvSpPr>
                  <a:spLocks noChangeAspect="1" noChangeArrowheads="1"/>
                </p:cNvSpPr>
                <p:nvPr/>
              </p:nvSpPr>
              <p:spPr bwMode="auto">
                <a:xfrm>
                  <a:off x="2879" y="1580"/>
                  <a:ext cx="189" cy="49"/>
                </a:xfrm>
                <a:custGeom>
                  <a:avLst/>
                  <a:gdLst/>
                  <a:ahLst/>
                  <a:cxnLst>
                    <a:cxn ang="0">
                      <a:pos x="0" y="0"/>
                    </a:cxn>
                    <a:cxn ang="0">
                      <a:pos x="261" y="69"/>
                    </a:cxn>
                  </a:cxnLst>
                  <a:rect l="0" t="0" r="r" b="b"/>
                  <a:pathLst>
                    <a:path w="261" h="69">
                      <a:moveTo>
                        <a:pt x="0" y="0"/>
                      </a:moveTo>
                      <a:lnTo>
                        <a:pt x="261" y="69"/>
                      </a:lnTo>
                    </a:path>
                  </a:pathLst>
                </a:custGeom>
                <a:noFill/>
                <a:ln w="3175">
                  <a:solidFill>
                    <a:srgbClr val="777777"/>
                  </a:solidFill>
                  <a:round/>
                  <a:headEnd/>
                  <a:tailEnd/>
                </a:ln>
                <a:effectLst/>
                <a:scene3d>
                  <a:camera prst="orthographicFront"/>
                  <a:lightRig rig="threePt" dir="t"/>
                </a:scene3d>
                <a:sp3d>
                  <a:bevelT prst="angle"/>
                </a:sp3d>
              </p:spPr>
              <p:txBody>
                <a:bodyPr wrap="none" anchor="ctr"/>
                <a:lstStyle/>
                <a:p>
                  <a:pPr>
                    <a:defRPr/>
                  </a:pPr>
                  <a:endParaRPr lang="es-ES"/>
                </a:p>
              </p:txBody>
            </p:sp>
            <p:sp>
              <p:nvSpPr>
                <p:cNvPr id="37" name="Freeform 23"/>
                <p:cNvSpPr>
                  <a:spLocks/>
                </p:cNvSpPr>
                <p:nvPr/>
              </p:nvSpPr>
              <p:spPr bwMode="auto">
                <a:xfrm>
                  <a:off x="2874" y="1528"/>
                  <a:ext cx="196" cy="83"/>
                </a:xfrm>
                <a:custGeom>
                  <a:avLst/>
                  <a:gdLst/>
                  <a:ahLst/>
                  <a:cxnLst>
                    <a:cxn ang="0">
                      <a:pos x="0" y="116"/>
                    </a:cxn>
                    <a:cxn ang="0">
                      <a:pos x="1" y="0"/>
                    </a:cxn>
                    <a:cxn ang="0">
                      <a:pos x="270" y="75"/>
                    </a:cxn>
                  </a:cxnLst>
                  <a:rect l="0" t="0" r="r" b="b"/>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a:effectLst/>
                <a:scene3d>
                  <a:camera prst="orthographicFront"/>
                  <a:lightRig rig="threePt" dir="t"/>
                </a:scene3d>
                <a:sp3d>
                  <a:bevelT prst="angle"/>
                </a:sp3d>
              </p:spPr>
              <p:txBody>
                <a:bodyPr wrap="none" tIns="27432" bIns="27432" anchor="ctr">
                  <a:spAutoFit/>
                </a:bodyPr>
                <a:lstStyle/>
                <a:p>
                  <a:pPr>
                    <a:defRPr/>
                  </a:pPr>
                  <a:endParaRPr lang="es-ES"/>
                </a:p>
              </p:txBody>
            </p:sp>
            <p:sp>
              <p:nvSpPr>
                <p:cNvPr id="38" name="Line 24"/>
                <p:cNvSpPr>
                  <a:spLocks noChangeShapeType="1"/>
                </p:cNvSpPr>
                <p:nvPr/>
              </p:nvSpPr>
              <p:spPr bwMode="auto">
                <a:xfrm>
                  <a:off x="2892" y="1556"/>
                  <a:ext cx="153" cy="38"/>
                </a:xfrm>
                <a:prstGeom prst="line">
                  <a:avLst/>
                </a:prstGeom>
                <a:noFill/>
                <a:ln w="3175">
                  <a:solidFill>
                    <a:srgbClr val="777777"/>
                  </a:solidFill>
                  <a:round/>
                  <a:headEnd/>
                  <a:tailEnd/>
                </a:ln>
                <a:effectLst/>
                <a:scene3d>
                  <a:camera prst="orthographicFront"/>
                  <a:lightRig rig="threePt" dir="t"/>
                </a:scene3d>
                <a:sp3d>
                  <a:bevelT prst="angle"/>
                </a:sp3d>
              </p:spPr>
              <p:txBody>
                <a:bodyPr wrap="none" tIns="27432" bIns="27432" anchor="ctr">
                  <a:spAutoFit/>
                </a:bodyPr>
                <a:lstStyle/>
                <a:p>
                  <a:pPr>
                    <a:defRPr/>
                  </a:pPr>
                  <a:endParaRPr lang="es-ES"/>
                </a:p>
              </p:txBody>
            </p:sp>
            <p:sp>
              <p:nvSpPr>
                <p:cNvPr id="39" name="Line 25"/>
                <p:cNvSpPr>
                  <a:spLocks noChangeShapeType="1"/>
                </p:cNvSpPr>
                <p:nvPr/>
              </p:nvSpPr>
              <p:spPr bwMode="auto">
                <a:xfrm>
                  <a:off x="3022" y="1634"/>
                  <a:ext cx="29" cy="6"/>
                </a:xfrm>
                <a:prstGeom prst="line">
                  <a:avLst/>
                </a:prstGeom>
                <a:noFill/>
                <a:ln w="19050">
                  <a:solidFill>
                    <a:schemeClr val="accent2"/>
                  </a:solidFill>
                  <a:round/>
                  <a:headEnd/>
                  <a:tailEnd/>
                </a:ln>
                <a:effectLst/>
                <a:scene3d>
                  <a:camera prst="orthographicFront"/>
                  <a:lightRig rig="threePt" dir="t"/>
                </a:scene3d>
                <a:sp3d>
                  <a:bevelT prst="angle"/>
                </a:sp3d>
              </p:spPr>
              <p:txBody>
                <a:bodyPr wrap="none" tIns="27432" bIns="27432" anchor="ctr">
                  <a:spAutoFit/>
                </a:bodyPr>
                <a:lstStyle/>
                <a:p>
                  <a:pPr>
                    <a:defRPr/>
                  </a:pPr>
                  <a:endParaRPr lang="es-ES"/>
                </a:p>
              </p:txBody>
            </p:sp>
            <p:sp>
              <p:nvSpPr>
                <p:cNvPr id="40" name="Freeform 26"/>
                <p:cNvSpPr>
                  <a:spLocks/>
                </p:cNvSpPr>
                <p:nvPr/>
              </p:nvSpPr>
              <p:spPr bwMode="auto">
                <a:xfrm>
                  <a:off x="2940" y="1566"/>
                  <a:ext cx="47" cy="25"/>
                </a:xfrm>
                <a:custGeom>
                  <a:avLst/>
                  <a:gdLst/>
                  <a:ahLst/>
                  <a:cxnLst>
                    <a:cxn ang="0">
                      <a:pos x="0" y="0"/>
                    </a:cxn>
                    <a:cxn ang="0">
                      <a:pos x="1" y="18"/>
                    </a:cxn>
                    <a:cxn ang="0">
                      <a:pos x="64" y="35"/>
                    </a:cxn>
                    <a:cxn ang="0">
                      <a:pos x="64" y="19"/>
                    </a:cxn>
                    <a:cxn ang="0">
                      <a:pos x="0" y="0"/>
                    </a:cxn>
                  </a:cxnLst>
                  <a:rect l="0" t="0" r="r" b="b"/>
                  <a:pathLst>
                    <a:path w="64" h="35">
                      <a:moveTo>
                        <a:pt x="0" y="0"/>
                      </a:moveTo>
                      <a:lnTo>
                        <a:pt x="1" y="18"/>
                      </a:lnTo>
                      <a:lnTo>
                        <a:pt x="64" y="35"/>
                      </a:lnTo>
                      <a:lnTo>
                        <a:pt x="64" y="19"/>
                      </a:lnTo>
                      <a:lnTo>
                        <a:pt x="0" y="0"/>
                      </a:lnTo>
                      <a:close/>
                    </a:path>
                  </a:pathLst>
                </a:custGeom>
                <a:solidFill>
                  <a:srgbClr val="777777"/>
                </a:solidFill>
                <a:ln w="19050" cap="flat" cmpd="sng">
                  <a:noFill/>
                  <a:prstDash val="solid"/>
                  <a:round/>
                  <a:headEnd type="none" w="med" len="med"/>
                  <a:tailEnd type="none" w="med" len="med"/>
                </a:ln>
                <a:effectLst/>
                <a:scene3d>
                  <a:camera prst="orthographicFront"/>
                  <a:lightRig rig="threePt" dir="t"/>
                </a:scene3d>
                <a:sp3d>
                  <a:bevelT prst="angle"/>
                </a:sp3d>
              </p:spPr>
              <p:txBody>
                <a:bodyPr tIns="27432" bIns="27432" anchor="ctr">
                  <a:spAutoFit/>
                </a:bodyPr>
                <a:lstStyle/>
                <a:p>
                  <a:pPr>
                    <a:defRPr/>
                  </a:pPr>
                  <a:endParaRPr lang="es-ES"/>
                </a:p>
              </p:txBody>
            </p:sp>
            <p:sp>
              <p:nvSpPr>
                <p:cNvPr id="41" name="Line 27"/>
                <p:cNvSpPr>
                  <a:spLocks noChangeShapeType="1"/>
                </p:cNvSpPr>
                <p:nvPr/>
              </p:nvSpPr>
              <p:spPr bwMode="auto">
                <a:xfrm>
                  <a:off x="2627" y="1459"/>
                  <a:ext cx="202" cy="57"/>
                </a:xfrm>
                <a:prstGeom prst="line">
                  <a:avLst/>
                </a:prstGeom>
                <a:noFill/>
                <a:ln w="6350">
                  <a:solidFill>
                    <a:srgbClr val="777777"/>
                  </a:solidFill>
                  <a:round/>
                  <a:headEnd/>
                  <a:tailEnd/>
                </a:ln>
                <a:effectLst/>
                <a:scene3d>
                  <a:camera prst="orthographicFront"/>
                  <a:lightRig rig="threePt" dir="t"/>
                </a:scene3d>
                <a:sp3d>
                  <a:bevelT prst="angle"/>
                </a:sp3d>
              </p:spPr>
              <p:txBody>
                <a:bodyPr tIns="27432" bIns="27432" anchor="ctr">
                  <a:spAutoFit/>
                </a:bodyPr>
                <a:lstStyle/>
                <a:p>
                  <a:pPr>
                    <a:defRPr/>
                  </a:pPr>
                  <a:endParaRPr lang="es-ES"/>
                </a:p>
              </p:txBody>
            </p:sp>
            <p:sp>
              <p:nvSpPr>
                <p:cNvPr id="42" name="Line 28"/>
                <p:cNvSpPr>
                  <a:spLocks noChangeShapeType="1"/>
                </p:cNvSpPr>
                <p:nvPr/>
              </p:nvSpPr>
              <p:spPr bwMode="auto">
                <a:xfrm>
                  <a:off x="2627" y="1481"/>
                  <a:ext cx="202" cy="56"/>
                </a:xfrm>
                <a:prstGeom prst="line">
                  <a:avLst/>
                </a:prstGeom>
                <a:noFill/>
                <a:ln w="6350">
                  <a:solidFill>
                    <a:srgbClr val="777777"/>
                  </a:solidFill>
                  <a:round/>
                  <a:headEnd/>
                  <a:tailEnd/>
                </a:ln>
                <a:effectLst/>
                <a:scene3d>
                  <a:camera prst="orthographicFront"/>
                  <a:lightRig rig="threePt" dir="t"/>
                </a:scene3d>
                <a:sp3d>
                  <a:bevelT prst="angle"/>
                </a:sp3d>
              </p:spPr>
              <p:txBody>
                <a:bodyPr tIns="27432" bIns="27432" anchor="ctr">
                  <a:spAutoFit/>
                </a:bodyPr>
                <a:lstStyle/>
                <a:p>
                  <a:pPr>
                    <a:defRPr/>
                  </a:pPr>
                  <a:endParaRPr lang="es-ES"/>
                </a:p>
              </p:txBody>
            </p:sp>
            <p:sp>
              <p:nvSpPr>
                <p:cNvPr id="43" name="Line 29"/>
                <p:cNvSpPr>
                  <a:spLocks noChangeShapeType="1"/>
                </p:cNvSpPr>
                <p:nvPr/>
              </p:nvSpPr>
              <p:spPr bwMode="auto">
                <a:xfrm>
                  <a:off x="2627" y="1504"/>
                  <a:ext cx="202" cy="57"/>
                </a:xfrm>
                <a:prstGeom prst="line">
                  <a:avLst/>
                </a:prstGeom>
                <a:noFill/>
                <a:ln w="6350">
                  <a:solidFill>
                    <a:srgbClr val="777777"/>
                  </a:solidFill>
                  <a:round/>
                  <a:headEnd/>
                  <a:tailEnd/>
                </a:ln>
                <a:effectLst/>
                <a:scene3d>
                  <a:camera prst="orthographicFront"/>
                  <a:lightRig rig="threePt" dir="t"/>
                </a:scene3d>
                <a:sp3d>
                  <a:bevelT prst="angle"/>
                </a:sp3d>
              </p:spPr>
              <p:txBody>
                <a:bodyPr tIns="27432" bIns="27432" anchor="ctr">
                  <a:spAutoFit/>
                </a:bodyPr>
                <a:lstStyle/>
                <a:p>
                  <a:pPr>
                    <a:defRPr/>
                  </a:pPr>
                  <a:endParaRPr lang="es-ES"/>
                </a:p>
              </p:txBody>
            </p:sp>
            <p:sp>
              <p:nvSpPr>
                <p:cNvPr id="44" name="Line 30"/>
                <p:cNvSpPr>
                  <a:spLocks noChangeShapeType="1"/>
                </p:cNvSpPr>
                <p:nvPr/>
              </p:nvSpPr>
              <p:spPr bwMode="auto">
                <a:xfrm>
                  <a:off x="2627" y="1526"/>
                  <a:ext cx="202" cy="56"/>
                </a:xfrm>
                <a:prstGeom prst="line">
                  <a:avLst/>
                </a:prstGeom>
                <a:noFill/>
                <a:ln w="6350">
                  <a:solidFill>
                    <a:srgbClr val="777777"/>
                  </a:solidFill>
                  <a:round/>
                  <a:headEnd/>
                  <a:tailEnd/>
                </a:ln>
                <a:effectLst/>
                <a:scene3d>
                  <a:camera prst="orthographicFront"/>
                  <a:lightRig rig="threePt" dir="t"/>
                </a:scene3d>
                <a:sp3d>
                  <a:bevelT prst="angle"/>
                </a:sp3d>
              </p:spPr>
              <p:txBody>
                <a:bodyPr tIns="27432" bIns="27432" anchor="ctr">
                  <a:spAutoFit/>
                </a:bodyPr>
                <a:lstStyle/>
                <a:p>
                  <a:pPr>
                    <a:defRPr/>
                  </a:pPr>
                  <a:endParaRPr lang="es-ES"/>
                </a:p>
              </p:txBody>
            </p:sp>
            <p:sp>
              <p:nvSpPr>
                <p:cNvPr id="45" name="Freeform 31"/>
                <p:cNvSpPr>
                  <a:spLocks/>
                </p:cNvSpPr>
                <p:nvPr/>
              </p:nvSpPr>
              <p:spPr bwMode="auto">
                <a:xfrm>
                  <a:off x="2877" y="1588"/>
                  <a:ext cx="198" cy="84"/>
                </a:xfrm>
                <a:custGeom>
                  <a:avLst/>
                  <a:gdLst/>
                  <a:ahLst/>
                  <a:cxnLst>
                    <a:cxn ang="0">
                      <a:pos x="0" y="40"/>
                    </a:cxn>
                    <a:cxn ang="0">
                      <a:pos x="275" y="117"/>
                    </a:cxn>
                    <a:cxn ang="0">
                      <a:pos x="275" y="0"/>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scene3d>
                  <a:camera prst="orthographicFront"/>
                  <a:lightRig rig="threePt" dir="t"/>
                </a:scene3d>
                <a:sp3d>
                  <a:bevelT prst="angle"/>
                </a:sp3d>
              </p:spPr>
              <p:txBody>
                <a:bodyPr wrap="none" tIns="27432" bIns="27432" anchor="ctr">
                  <a:spAutoFit/>
                </a:bodyPr>
                <a:lstStyle/>
                <a:p>
                  <a:pPr>
                    <a:defRPr/>
                  </a:pPr>
                  <a:endParaRPr lang="es-ES"/>
                </a:p>
              </p:txBody>
            </p:sp>
          </p:grpSp>
          <p:grpSp>
            <p:nvGrpSpPr>
              <p:cNvPr id="9" name="Group 32"/>
              <p:cNvGrpSpPr>
                <a:grpSpLocks/>
              </p:cNvGrpSpPr>
              <p:nvPr/>
            </p:nvGrpSpPr>
            <p:grpSpPr bwMode="auto">
              <a:xfrm>
                <a:off x="1337" y="2566"/>
                <a:ext cx="651" cy="612"/>
                <a:chOff x="2676" y="840"/>
                <a:chExt cx="714" cy="672"/>
              </a:xfrm>
            </p:grpSpPr>
            <p:sp>
              <p:nvSpPr>
                <p:cNvPr id="21" name="Freeform 33"/>
                <p:cNvSpPr>
                  <a:spLocks/>
                </p:cNvSpPr>
                <p:nvPr/>
              </p:nvSpPr>
              <p:spPr bwMode="auto">
                <a:xfrm>
                  <a:off x="2730" y="1277"/>
                  <a:ext cx="556" cy="235"/>
                </a:xfrm>
                <a:custGeom>
                  <a:avLst/>
                  <a:gdLst/>
                  <a:ahLst/>
                  <a:cxnLst>
                    <a:cxn ang="0">
                      <a:pos x="0" y="128"/>
                    </a:cxn>
                    <a:cxn ang="0">
                      <a:pos x="238" y="0"/>
                    </a:cxn>
                    <a:cxn ang="0">
                      <a:pos x="556" y="91"/>
                    </a:cxn>
                    <a:cxn ang="0">
                      <a:pos x="556" y="108"/>
                    </a:cxn>
                    <a:cxn ang="0">
                      <a:pos x="334" y="235"/>
                    </a:cxn>
                    <a:cxn ang="0">
                      <a:pos x="0" y="148"/>
                    </a:cxn>
                    <a:cxn ang="0">
                      <a:pos x="0" y="128"/>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22" name="Freeform 34"/>
                <p:cNvSpPr>
                  <a:spLocks/>
                </p:cNvSpPr>
                <p:nvPr/>
              </p:nvSpPr>
              <p:spPr bwMode="auto">
                <a:xfrm>
                  <a:off x="2737" y="1282"/>
                  <a:ext cx="538" cy="208"/>
                </a:xfrm>
                <a:custGeom>
                  <a:avLst/>
                  <a:gdLst/>
                  <a:ahLst/>
                  <a:cxnLst>
                    <a:cxn ang="0">
                      <a:pos x="0" y="124"/>
                    </a:cxn>
                    <a:cxn ang="0">
                      <a:pos x="327" y="208"/>
                    </a:cxn>
                    <a:cxn ang="0">
                      <a:pos x="538" y="86"/>
                    </a:cxn>
                    <a:cxn ang="0">
                      <a:pos x="233" y="0"/>
                    </a:cxn>
                    <a:cxn ang="0">
                      <a:pos x="0" y="124"/>
                    </a:cxn>
                  </a:cxnLst>
                  <a:rect l="0" t="0" r="r" b="b"/>
                  <a:pathLst>
                    <a:path w="538" h="208">
                      <a:moveTo>
                        <a:pt x="0" y="124"/>
                      </a:moveTo>
                      <a:lnTo>
                        <a:pt x="327" y="208"/>
                      </a:lnTo>
                      <a:lnTo>
                        <a:pt x="538" y="86"/>
                      </a:lnTo>
                      <a:lnTo>
                        <a:pt x="233" y="0"/>
                      </a:lnTo>
                      <a:lnTo>
                        <a:pt x="0" y="124"/>
                      </a:lnTo>
                      <a:close/>
                    </a:path>
                  </a:pathLst>
                </a:custGeom>
                <a:solidFill>
                  <a:srgbClr val="B2B2B2"/>
                </a:solidFill>
                <a:ln w="6350" cap="rnd" cmpd="sng">
                  <a:no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23" name="Oval 35"/>
                <p:cNvSpPr>
                  <a:spLocks noChangeArrowheads="1"/>
                </p:cNvSpPr>
                <p:nvPr/>
              </p:nvSpPr>
              <p:spPr bwMode="auto">
                <a:xfrm>
                  <a:off x="2871" y="1333"/>
                  <a:ext cx="280" cy="112"/>
                </a:xfrm>
                <a:prstGeom prst="ellipse">
                  <a:avLst/>
                </a:prstGeom>
                <a:solidFill>
                  <a:srgbClr val="B2B2B2"/>
                </a:solidFill>
                <a:ln w="3175" cap="rnd">
                  <a:solidFill>
                    <a:schemeClr val="tx1"/>
                  </a:solidFill>
                  <a:round/>
                  <a:headEnd/>
                  <a:tailEnd/>
                </a:ln>
                <a:effectLst/>
                <a:scene3d>
                  <a:camera prst="orthographicFront"/>
                  <a:lightRig rig="threePt" dir="t"/>
                </a:scene3d>
                <a:sp3d>
                  <a:bevelT prst="angle"/>
                </a:sp3d>
              </p:spPr>
              <p:txBody>
                <a:bodyPr/>
                <a:lstStyle/>
                <a:p>
                  <a:pPr>
                    <a:defRPr/>
                  </a:pPr>
                  <a:endParaRPr lang="es-ES"/>
                </a:p>
              </p:txBody>
            </p:sp>
            <p:sp>
              <p:nvSpPr>
                <p:cNvPr id="24" name="Freeform 36"/>
                <p:cNvSpPr>
                  <a:spLocks/>
                </p:cNvSpPr>
                <p:nvPr/>
              </p:nvSpPr>
              <p:spPr bwMode="auto">
                <a:xfrm>
                  <a:off x="2718" y="1337"/>
                  <a:ext cx="452" cy="126"/>
                </a:xfrm>
                <a:custGeom>
                  <a:avLst/>
                  <a:gdLst/>
                  <a:ahLst/>
                  <a:cxnLst>
                    <a:cxn ang="0">
                      <a:pos x="0" y="0"/>
                    </a:cxn>
                    <a:cxn ang="0">
                      <a:pos x="20" y="36"/>
                    </a:cxn>
                    <a:cxn ang="0">
                      <a:pos x="574" y="180"/>
                    </a:cxn>
                    <a:cxn ang="0">
                      <a:pos x="646" y="158"/>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25" name="Freeform 37"/>
                <p:cNvSpPr>
                  <a:spLocks noChangeAspect="1"/>
                </p:cNvSpPr>
                <p:nvPr/>
              </p:nvSpPr>
              <p:spPr bwMode="auto">
                <a:xfrm>
                  <a:off x="2826" y="840"/>
                  <a:ext cx="564" cy="520"/>
                </a:xfrm>
                <a:custGeom>
                  <a:avLst/>
                  <a:gdLst/>
                  <a:ahLst/>
                  <a:cxnLst>
                    <a:cxn ang="0">
                      <a:pos x="620" y="746"/>
                    </a:cxn>
                    <a:cxn ang="0">
                      <a:pos x="808" y="525"/>
                    </a:cxn>
                    <a:cxn ang="0">
                      <a:pos x="808" y="106"/>
                    </a:cxn>
                    <a:cxn ang="0">
                      <a:pos x="336" y="0"/>
                    </a:cxn>
                    <a:cxn ang="0">
                      <a:pos x="0" y="48"/>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26" name="Freeform 38"/>
                <p:cNvSpPr>
                  <a:spLocks noChangeAspect="1"/>
                </p:cNvSpPr>
                <p:nvPr/>
              </p:nvSpPr>
              <p:spPr bwMode="auto">
                <a:xfrm>
                  <a:off x="3178" y="955"/>
                  <a:ext cx="113" cy="506"/>
                </a:xfrm>
                <a:custGeom>
                  <a:avLst/>
                  <a:gdLst/>
                  <a:ahLst/>
                  <a:cxnLst>
                    <a:cxn ang="0">
                      <a:pos x="0" y="644"/>
                    </a:cxn>
                    <a:cxn ang="0">
                      <a:pos x="0" y="79"/>
                    </a:cxn>
                    <a:cxn ang="0">
                      <a:pos x="144" y="0"/>
                    </a:cxn>
                    <a:cxn ang="0">
                      <a:pos x="144" y="554"/>
                    </a:cxn>
                    <a:cxn ang="0">
                      <a:pos x="0" y="644"/>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27" name="Freeform 39"/>
                <p:cNvSpPr>
                  <a:spLocks noChangeAspect="1"/>
                </p:cNvSpPr>
                <p:nvPr/>
              </p:nvSpPr>
              <p:spPr bwMode="auto">
                <a:xfrm>
                  <a:off x="2676" y="846"/>
                  <a:ext cx="615" cy="172"/>
                </a:xfrm>
                <a:custGeom>
                  <a:avLst/>
                  <a:gdLst/>
                  <a:ahLst/>
                  <a:cxnLst>
                    <a:cxn ang="0">
                      <a:pos x="638" y="219"/>
                    </a:cxn>
                    <a:cxn ang="0">
                      <a:pos x="0" y="67"/>
                    </a:cxn>
                    <a:cxn ang="0">
                      <a:pos x="160" y="0"/>
                    </a:cxn>
                    <a:cxn ang="0">
                      <a:pos x="782" y="139"/>
                    </a:cxn>
                    <a:cxn ang="0">
                      <a:pos x="638" y="21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28" name="Freeform 40"/>
                <p:cNvSpPr>
                  <a:spLocks noChangeAspect="1"/>
                </p:cNvSpPr>
                <p:nvPr/>
              </p:nvSpPr>
              <p:spPr bwMode="auto">
                <a:xfrm>
                  <a:off x="2676" y="897"/>
                  <a:ext cx="502" cy="566"/>
                </a:xfrm>
                <a:custGeom>
                  <a:avLst/>
                  <a:gdLst/>
                  <a:ahLst/>
                  <a:cxnLst>
                    <a:cxn ang="0">
                      <a:pos x="671" y="753"/>
                    </a:cxn>
                    <a:cxn ang="0">
                      <a:pos x="671" y="160"/>
                    </a:cxn>
                    <a:cxn ang="0">
                      <a:pos x="0" y="0"/>
                    </a:cxn>
                    <a:cxn ang="0">
                      <a:pos x="0" y="578"/>
                    </a:cxn>
                    <a:cxn ang="0">
                      <a:pos x="671" y="753"/>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29" name="Freeform 41"/>
                <p:cNvSpPr>
                  <a:spLocks noChangeAspect="1"/>
                </p:cNvSpPr>
                <p:nvPr/>
              </p:nvSpPr>
              <p:spPr bwMode="auto">
                <a:xfrm>
                  <a:off x="2715" y="947"/>
                  <a:ext cx="425" cy="464"/>
                </a:xfrm>
                <a:custGeom>
                  <a:avLst/>
                  <a:gdLst/>
                  <a:ahLst/>
                  <a:cxnLst>
                    <a:cxn ang="0">
                      <a:pos x="490" y="548"/>
                    </a:cxn>
                    <a:cxn ang="0">
                      <a:pos x="490" y="117"/>
                    </a:cxn>
                    <a:cxn ang="0">
                      <a:pos x="0" y="0"/>
                    </a:cxn>
                    <a:cxn ang="0">
                      <a:pos x="0" y="424"/>
                    </a:cxn>
                    <a:cxn ang="0">
                      <a:pos x="490" y="548"/>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30" name="Freeform 42"/>
                <p:cNvSpPr>
                  <a:spLocks/>
                </p:cNvSpPr>
                <p:nvPr/>
              </p:nvSpPr>
              <p:spPr bwMode="auto">
                <a:xfrm>
                  <a:off x="2741" y="978"/>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a:scene3d>
                  <a:camera prst="orthographicFront"/>
                  <a:lightRig rig="threePt" dir="t"/>
                </a:scene3d>
                <a:sp3d>
                  <a:bevelT prst="angle"/>
                </a:sp3d>
              </p:spPr>
              <p:txBody>
                <a:bodyPr wrap="none" anchor="ctr"/>
                <a:lstStyle/>
                <a:p>
                  <a:pPr>
                    <a:defRPr/>
                  </a:pPr>
                  <a:endParaRPr lang="es-ES"/>
                </a:p>
              </p:txBody>
            </p:sp>
            <p:sp>
              <p:nvSpPr>
                <p:cNvPr id="31" name="Line 43"/>
                <p:cNvSpPr>
                  <a:spLocks noChangeShapeType="1"/>
                </p:cNvSpPr>
                <p:nvPr/>
              </p:nvSpPr>
              <p:spPr bwMode="auto">
                <a:xfrm>
                  <a:off x="2752" y="1011"/>
                  <a:ext cx="0" cy="61"/>
                </a:xfrm>
                <a:prstGeom prst="line">
                  <a:avLst/>
                </a:prstGeom>
                <a:noFill/>
                <a:ln w="25400">
                  <a:solidFill>
                    <a:schemeClr val="bg1"/>
                  </a:solidFill>
                  <a:round/>
                  <a:headEnd/>
                  <a:tailEnd/>
                </a:ln>
                <a:effectLst/>
                <a:scene3d>
                  <a:camera prst="orthographicFront"/>
                  <a:lightRig rig="threePt" dir="t"/>
                </a:scene3d>
                <a:sp3d>
                  <a:bevelT prst="angle"/>
                </a:sp3d>
              </p:spPr>
              <p:txBody>
                <a:bodyPr wrap="none" anchor="ctr"/>
                <a:lstStyle/>
                <a:p>
                  <a:pPr>
                    <a:defRPr/>
                  </a:pPr>
                  <a:endParaRPr lang="es-ES"/>
                </a:p>
              </p:txBody>
            </p:sp>
          </p:grpSp>
          <p:grpSp>
            <p:nvGrpSpPr>
              <p:cNvPr id="10" name="Group 44"/>
              <p:cNvGrpSpPr>
                <a:grpSpLocks/>
              </p:cNvGrpSpPr>
              <p:nvPr/>
            </p:nvGrpSpPr>
            <p:grpSpPr bwMode="auto">
              <a:xfrm flipH="1">
                <a:off x="708" y="2580"/>
                <a:ext cx="732" cy="1000"/>
                <a:chOff x="4146" y="1294"/>
                <a:chExt cx="836" cy="1145"/>
              </a:xfrm>
            </p:grpSpPr>
            <p:sp>
              <p:nvSpPr>
                <p:cNvPr id="11" name="Freeform 45"/>
                <p:cNvSpPr>
                  <a:spLocks/>
                </p:cNvSpPr>
                <p:nvPr/>
              </p:nvSpPr>
              <p:spPr bwMode="auto">
                <a:xfrm>
                  <a:off x="4556" y="1515"/>
                  <a:ext cx="359" cy="341"/>
                </a:xfrm>
                <a:custGeom>
                  <a:avLst/>
                  <a:gdLst/>
                  <a:ahLst/>
                  <a:cxnLst>
                    <a:cxn ang="0">
                      <a:pos x="21" y="20"/>
                    </a:cxn>
                    <a:cxn ang="0">
                      <a:pos x="18" y="39"/>
                    </a:cxn>
                    <a:cxn ang="0">
                      <a:pos x="18" y="56"/>
                    </a:cxn>
                    <a:cxn ang="0">
                      <a:pos x="19" y="78"/>
                    </a:cxn>
                    <a:cxn ang="0">
                      <a:pos x="13" y="95"/>
                    </a:cxn>
                    <a:cxn ang="0">
                      <a:pos x="6" y="107"/>
                    </a:cxn>
                    <a:cxn ang="0">
                      <a:pos x="0" y="116"/>
                    </a:cxn>
                    <a:cxn ang="0">
                      <a:pos x="0" y="125"/>
                    </a:cxn>
                    <a:cxn ang="0">
                      <a:pos x="6" y="132"/>
                    </a:cxn>
                    <a:cxn ang="0">
                      <a:pos x="19" y="136"/>
                    </a:cxn>
                    <a:cxn ang="0">
                      <a:pos x="29" y="143"/>
                    </a:cxn>
                    <a:cxn ang="0">
                      <a:pos x="30" y="147"/>
                    </a:cxn>
                    <a:cxn ang="0">
                      <a:pos x="33" y="162"/>
                    </a:cxn>
                    <a:cxn ang="0">
                      <a:pos x="33" y="176"/>
                    </a:cxn>
                    <a:cxn ang="0">
                      <a:pos x="38" y="180"/>
                    </a:cxn>
                    <a:cxn ang="0">
                      <a:pos x="45" y="183"/>
                    </a:cxn>
                    <a:cxn ang="0">
                      <a:pos x="49" y="187"/>
                    </a:cxn>
                    <a:cxn ang="0">
                      <a:pos x="46" y="194"/>
                    </a:cxn>
                    <a:cxn ang="0">
                      <a:pos x="49" y="201"/>
                    </a:cxn>
                    <a:cxn ang="0">
                      <a:pos x="55" y="208"/>
                    </a:cxn>
                    <a:cxn ang="0">
                      <a:pos x="65" y="214"/>
                    </a:cxn>
                    <a:cxn ang="0">
                      <a:pos x="67" y="224"/>
                    </a:cxn>
                    <a:cxn ang="0">
                      <a:pos x="67" y="236"/>
                    </a:cxn>
                    <a:cxn ang="0">
                      <a:pos x="70" y="248"/>
                    </a:cxn>
                    <a:cxn ang="0">
                      <a:pos x="77" y="256"/>
                    </a:cxn>
                    <a:cxn ang="0">
                      <a:pos x="90" y="262"/>
                    </a:cxn>
                    <a:cxn ang="0">
                      <a:pos x="106" y="256"/>
                    </a:cxn>
                    <a:cxn ang="0">
                      <a:pos x="129" y="252"/>
                    </a:cxn>
                    <a:cxn ang="0">
                      <a:pos x="146" y="245"/>
                    </a:cxn>
                    <a:cxn ang="0">
                      <a:pos x="161" y="241"/>
                    </a:cxn>
                    <a:cxn ang="0">
                      <a:pos x="172" y="248"/>
                    </a:cxn>
                    <a:cxn ang="0">
                      <a:pos x="187" y="265"/>
                    </a:cxn>
                    <a:cxn ang="0">
                      <a:pos x="194" y="282"/>
                    </a:cxn>
                    <a:cxn ang="0">
                      <a:pos x="206" y="300"/>
                    </a:cxn>
                    <a:cxn ang="0">
                      <a:pos x="213" y="316"/>
                    </a:cxn>
                    <a:cxn ang="0">
                      <a:pos x="219" y="329"/>
                    </a:cxn>
                    <a:cxn ang="0">
                      <a:pos x="227" y="341"/>
                    </a:cxn>
                    <a:cxn ang="0">
                      <a:pos x="238" y="321"/>
                    </a:cxn>
                    <a:cxn ang="0">
                      <a:pos x="247" y="309"/>
                    </a:cxn>
                    <a:cxn ang="0">
                      <a:pos x="259" y="296"/>
                    </a:cxn>
                    <a:cxn ang="0">
                      <a:pos x="276" y="280"/>
                    </a:cxn>
                    <a:cxn ang="0">
                      <a:pos x="359" y="231"/>
                    </a:cxn>
                    <a:cxn ang="0">
                      <a:pos x="317" y="148"/>
                    </a:cxn>
                    <a:cxn ang="0">
                      <a:pos x="97" y="0"/>
                    </a:cxn>
                    <a:cxn ang="0">
                      <a:pos x="21" y="20"/>
                    </a:cxn>
                  </a:cxnLst>
                  <a:rect l="0" t="0" r="r" b="b"/>
                  <a:pathLst>
                    <a:path w="359" h="341">
                      <a:moveTo>
                        <a:pt x="21" y="20"/>
                      </a:moveTo>
                      <a:lnTo>
                        <a:pt x="18" y="39"/>
                      </a:lnTo>
                      <a:lnTo>
                        <a:pt x="18" y="56"/>
                      </a:lnTo>
                      <a:lnTo>
                        <a:pt x="19" y="78"/>
                      </a:lnTo>
                      <a:lnTo>
                        <a:pt x="13" y="95"/>
                      </a:lnTo>
                      <a:lnTo>
                        <a:pt x="6" y="107"/>
                      </a:lnTo>
                      <a:lnTo>
                        <a:pt x="0" y="116"/>
                      </a:lnTo>
                      <a:lnTo>
                        <a:pt x="0" y="125"/>
                      </a:lnTo>
                      <a:lnTo>
                        <a:pt x="6" y="132"/>
                      </a:lnTo>
                      <a:lnTo>
                        <a:pt x="19" y="136"/>
                      </a:lnTo>
                      <a:lnTo>
                        <a:pt x="29" y="143"/>
                      </a:lnTo>
                      <a:lnTo>
                        <a:pt x="30" y="147"/>
                      </a:lnTo>
                      <a:lnTo>
                        <a:pt x="33" y="162"/>
                      </a:lnTo>
                      <a:lnTo>
                        <a:pt x="33" y="176"/>
                      </a:lnTo>
                      <a:lnTo>
                        <a:pt x="38" y="180"/>
                      </a:lnTo>
                      <a:lnTo>
                        <a:pt x="45" y="183"/>
                      </a:lnTo>
                      <a:lnTo>
                        <a:pt x="49" y="187"/>
                      </a:lnTo>
                      <a:lnTo>
                        <a:pt x="46" y="194"/>
                      </a:lnTo>
                      <a:lnTo>
                        <a:pt x="49" y="201"/>
                      </a:lnTo>
                      <a:lnTo>
                        <a:pt x="55" y="208"/>
                      </a:lnTo>
                      <a:lnTo>
                        <a:pt x="65" y="214"/>
                      </a:lnTo>
                      <a:lnTo>
                        <a:pt x="67" y="224"/>
                      </a:lnTo>
                      <a:lnTo>
                        <a:pt x="67" y="236"/>
                      </a:lnTo>
                      <a:lnTo>
                        <a:pt x="70" y="248"/>
                      </a:lnTo>
                      <a:lnTo>
                        <a:pt x="77" y="256"/>
                      </a:lnTo>
                      <a:lnTo>
                        <a:pt x="90" y="262"/>
                      </a:lnTo>
                      <a:lnTo>
                        <a:pt x="106" y="256"/>
                      </a:lnTo>
                      <a:lnTo>
                        <a:pt x="129" y="252"/>
                      </a:lnTo>
                      <a:lnTo>
                        <a:pt x="146" y="245"/>
                      </a:lnTo>
                      <a:lnTo>
                        <a:pt x="161" y="241"/>
                      </a:lnTo>
                      <a:lnTo>
                        <a:pt x="172" y="248"/>
                      </a:lnTo>
                      <a:lnTo>
                        <a:pt x="187" y="265"/>
                      </a:lnTo>
                      <a:lnTo>
                        <a:pt x="194" y="282"/>
                      </a:lnTo>
                      <a:lnTo>
                        <a:pt x="206" y="300"/>
                      </a:lnTo>
                      <a:lnTo>
                        <a:pt x="213" y="316"/>
                      </a:lnTo>
                      <a:lnTo>
                        <a:pt x="219" y="329"/>
                      </a:lnTo>
                      <a:lnTo>
                        <a:pt x="227" y="341"/>
                      </a:lnTo>
                      <a:lnTo>
                        <a:pt x="238" y="321"/>
                      </a:lnTo>
                      <a:lnTo>
                        <a:pt x="247" y="309"/>
                      </a:lnTo>
                      <a:lnTo>
                        <a:pt x="259" y="296"/>
                      </a:lnTo>
                      <a:lnTo>
                        <a:pt x="276" y="280"/>
                      </a:lnTo>
                      <a:lnTo>
                        <a:pt x="359" y="231"/>
                      </a:lnTo>
                      <a:lnTo>
                        <a:pt x="317" y="148"/>
                      </a:lnTo>
                      <a:lnTo>
                        <a:pt x="97" y="0"/>
                      </a:lnTo>
                      <a:lnTo>
                        <a:pt x="21" y="20"/>
                      </a:lnTo>
                    </a:path>
                  </a:pathLst>
                </a:custGeom>
                <a:solidFill>
                  <a:srgbClr val="FDF3CF"/>
                </a:solidFill>
                <a:ln w="3175" cap="rnd" cmpd="sng">
                  <a:solidFill>
                    <a:srgbClr val="808080"/>
                  </a:solid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12" name="Freeform 46"/>
                <p:cNvSpPr>
                  <a:spLocks/>
                </p:cNvSpPr>
                <p:nvPr/>
              </p:nvSpPr>
              <p:spPr bwMode="auto">
                <a:xfrm flipH="1">
                  <a:off x="4532" y="1294"/>
                  <a:ext cx="449" cy="414"/>
                </a:xfrm>
                <a:custGeom>
                  <a:avLst/>
                  <a:gdLst/>
                  <a:ahLst/>
                  <a:cxnLst>
                    <a:cxn ang="0">
                      <a:pos x="481" y="305"/>
                    </a:cxn>
                    <a:cxn ang="0">
                      <a:pos x="503" y="281"/>
                    </a:cxn>
                    <a:cxn ang="0">
                      <a:pos x="517" y="261"/>
                    </a:cxn>
                    <a:cxn ang="0">
                      <a:pos x="526" y="237"/>
                    </a:cxn>
                    <a:cxn ang="0">
                      <a:pos x="528" y="203"/>
                    </a:cxn>
                    <a:cxn ang="0">
                      <a:pos x="526" y="185"/>
                    </a:cxn>
                    <a:cxn ang="0">
                      <a:pos x="519" y="157"/>
                    </a:cxn>
                    <a:cxn ang="0">
                      <a:pos x="508" y="126"/>
                    </a:cxn>
                    <a:cxn ang="0">
                      <a:pos x="483" y="91"/>
                    </a:cxn>
                    <a:cxn ang="0">
                      <a:pos x="457" y="59"/>
                    </a:cxn>
                    <a:cxn ang="0">
                      <a:pos x="419" y="33"/>
                    </a:cxn>
                    <a:cxn ang="0">
                      <a:pos x="399" y="20"/>
                    </a:cxn>
                    <a:cxn ang="0">
                      <a:pos x="365" y="7"/>
                    </a:cxn>
                    <a:cxn ang="0">
                      <a:pos x="330" y="0"/>
                    </a:cxn>
                    <a:cxn ang="0">
                      <a:pos x="287" y="2"/>
                    </a:cxn>
                    <a:cxn ang="0">
                      <a:pos x="234" y="7"/>
                    </a:cxn>
                    <a:cxn ang="0">
                      <a:pos x="183" y="22"/>
                    </a:cxn>
                    <a:cxn ang="0">
                      <a:pos x="125" y="61"/>
                    </a:cxn>
                    <a:cxn ang="0">
                      <a:pos x="87" y="111"/>
                    </a:cxn>
                    <a:cxn ang="0">
                      <a:pos x="62" y="148"/>
                    </a:cxn>
                    <a:cxn ang="0">
                      <a:pos x="45" y="179"/>
                    </a:cxn>
                    <a:cxn ang="0">
                      <a:pos x="31" y="242"/>
                    </a:cxn>
                    <a:cxn ang="0">
                      <a:pos x="22" y="303"/>
                    </a:cxn>
                    <a:cxn ang="0">
                      <a:pos x="9" y="333"/>
                    </a:cxn>
                    <a:cxn ang="0">
                      <a:pos x="0" y="366"/>
                    </a:cxn>
                    <a:cxn ang="0">
                      <a:pos x="9" y="401"/>
                    </a:cxn>
                    <a:cxn ang="0">
                      <a:pos x="40" y="433"/>
                    </a:cxn>
                    <a:cxn ang="0">
                      <a:pos x="96" y="457"/>
                    </a:cxn>
                    <a:cxn ang="0">
                      <a:pos x="216" y="481"/>
                    </a:cxn>
                    <a:cxn ang="0">
                      <a:pos x="307" y="486"/>
                    </a:cxn>
                    <a:cxn ang="0">
                      <a:pos x="332" y="468"/>
                    </a:cxn>
                    <a:cxn ang="0">
                      <a:pos x="345" y="468"/>
                    </a:cxn>
                    <a:cxn ang="0">
                      <a:pos x="340" y="490"/>
                    </a:cxn>
                    <a:cxn ang="0">
                      <a:pos x="380" y="488"/>
                    </a:cxn>
                    <a:cxn ang="0">
                      <a:pos x="414" y="478"/>
                    </a:cxn>
                    <a:cxn ang="0">
                      <a:pos x="374" y="440"/>
                    </a:cxn>
                    <a:cxn ang="0">
                      <a:pos x="356" y="406"/>
                    </a:cxn>
                    <a:cxn ang="0">
                      <a:pos x="356" y="358"/>
                    </a:cxn>
                    <a:cxn ang="0">
                      <a:pos x="372" y="314"/>
                    </a:cxn>
                    <a:cxn ang="0">
                      <a:pos x="388" y="297"/>
                    </a:cxn>
                    <a:cxn ang="0">
                      <a:pos x="438" y="299"/>
                    </a:cxn>
                    <a:cxn ang="0">
                      <a:pos x="481" y="305"/>
                    </a:cxn>
                  </a:cxnLst>
                  <a:rect l="0" t="0" r="r" b="b"/>
                  <a:pathLst>
                    <a:path w="529" h="491">
                      <a:moveTo>
                        <a:pt x="481" y="305"/>
                      </a:moveTo>
                      <a:lnTo>
                        <a:pt x="503" y="281"/>
                      </a:lnTo>
                      <a:lnTo>
                        <a:pt x="517" y="261"/>
                      </a:lnTo>
                      <a:lnTo>
                        <a:pt x="526" y="237"/>
                      </a:lnTo>
                      <a:lnTo>
                        <a:pt x="528" y="203"/>
                      </a:lnTo>
                      <a:lnTo>
                        <a:pt x="526" y="185"/>
                      </a:lnTo>
                      <a:lnTo>
                        <a:pt x="519" y="157"/>
                      </a:lnTo>
                      <a:lnTo>
                        <a:pt x="508" y="126"/>
                      </a:lnTo>
                      <a:lnTo>
                        <a:pt x="483" y="91"/>
                      </a:lnTo>
                      <a:lnTo>
                        <a:pt x="457" y="59"/>
                      </a:lnTo>
                      <a:lnTo>
                        <a:pt x="419" y="33"/>
                      </a:lnTo>
                      <a:lnTo>
                        <a:pt x="399" y="20"/>
                      </a:lnTo>
                      <a:lnTo>
                        <a:pt x="365" y="7"/>
                      </a:lnTo>
                      <a:lnTo>
                        <a:pt x="330" y="0"/>
                      </a:lnTo>
                      <a:lnTo>
                        <a:pt x="287" y="2"/>
                      </a:lnTo>
                      <a:lnTo>
                        <a:pt x="234" y="7"/>
                      </a:lnTo>
                      <a:lnTo>
                        <a:pt x="183" y="22"/>
                      </a:lnTo>
                      <a:lnTo>
                        <a:pt x="125" y="61"/>
                      </a:lnTo>
                      <a:lnTo>
                        <a:pt x="87" y="111"/>
                      </a:lnTo>
                      <a:lnTo>
                        <a:pt x="62" y="148"/>
                      </a:lnTo>
                      <a:lnTo>
                        <a:pt x="45" y="179"/>
                      </a:lnTo>
                      <a:lnTo>
                        <a:pt x="31" y="242"/>
                      </a:lnTo>
                      <a:lnTo>
                        <a:pt x="22" y="303"/>
                      </a:lnTo>
                      <a:lnTo>
                        <a:pt x="9" y="333"/>
                      </a:lnTo>
                      <a:lnTo>
                        <a:pt x="0" y="366"/>
                      </a:lnTo>
                      <a:lnTo>
                        <a:pt x="9" y="401"/>
                      </a:lnTo>
                      <a:lnTo>
                        <a:pt x="40" y="433"/>
                      </a:lnTo>
                      <a:lnTo>
                        <a:pt x="96" y="457"/>
                      </a:lnTo>
                      <a:lnTo>
                        <a:pt x="216" y="481"/>
                      </a:lnTo>
                      <a:lnTo>
                        <a:pt x="307" y="486"/>
                      </a:lnTo>
                      <a:lnTo>
                        <a:pt x="332" y="468"/>
                      </a:lnTo>
                      <a:lnTo>
                        <a:pt x="345" y="468"/>
                      </a:lnTo>
                      <a:lnTo>
                        <a:pt x="340" y="490"/>
                      </a:lnTo>
                      <a:lnTo>
                        <a:pt x="380" y="488"/>
                      </a:lnTo>
                      <a:lnTo>
                        <a:pt x="414" y="478"/>
                      </a:lnTo>
                      <a:lnTo>
                        <a:pt x="374" y="440"/>
                      </a:lnTo>
                      <a:lnTo>
                        <a:pt x="356" y="406"/>
                      </a:lnTo>
                      <a:lnTo>
                        <a:pt x="356" y="358"/>
                      </a:lnTo>
                      <a:lnTo>
                        <a:pt x="372" y="314"/>
                      </a:lnTo>
                      <a:lnTo>
                        <a:pt x="388" y="297"/>
                      </a:lnTo>
                      <a:lnTo>
                        <a:pt x="438" y="299"/>
                      </a:lnTo>
                      <a:lnTo>
                        <a:pt x="481" y="305"/>
                      </a:lnTo>
                    </a:path>
                  </a:pathLst>
                </a:custGeom>
                <a:gradFill rotWithShape="0">
                  <a:gsLst>
                    <a:gs pos="0">
                      <a:srgbClr val="969696"/>
                    </a:gs>
                    <a:gs pos="100000">
                      <a:srgbClr val="969696">
                        <a:gamma/>
                        <a:shade val="46275"/>
                        <a:invGamma/>
                      </a:srgbClr>
                    </a:gs>
                  </a:gsLst>
                  <a:lin ang="5400000" scaled="1"/>
                </a:gradFill>
                <a:ln w="6350" cap="rnd" cmpd="sng">
                  <a:no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13" name="Freeform 47"/>
                <p:cNvSpPr>
                  <a:spLocks/>
                </p:cNvSpPr>
                <p:nvPr/>
              </p:nvSpPr>
              <p:spPr bwMode="auto">
                <a:xfrm flipH="1">
                  <a:off x="4600" y="1582"/>
                  <a:ext cx="35" cy="13"/>
                </a:xfrm>
                <a:custGeom>
                  <a:avLst/>
                  <a:gdLst/>
                  <a:ahLst/>
                  <a:cxnLst>
                    <a:cxn ang="0">
                      <a:pos x="0" y="0"/>
                    </a:cxn>
                    <a:cxn ang="0">
                      <a:pos x="40" y="6"/>
                    </a:cxn>
                    <a:cxn ang="0">
                      <a:pos x="34" y="14"/>
                    </a:cxn>
                    <a:cxn ang="0">
                      <a:pos x="0" y="0"/>
                    </a:cxn>
                  </a:cxnLst>
                  <a:rect l="0" t="0" r="r" b="b"/>
                  <a:pathLst>
                    <a:path w="41" h="15">
                      <a:moveTo>
                        <a:pt x="0" y="0"/>
                      </a:moveTo>
                      <a:lnTo>
                        <a:pt x="40" y="6"/>
                      </a:lnTo>
                      <a:lnTo>
                        <a:pt x="34" y="14"/>
                      </a:lnTo>
                      <a:lnTo>
                        <a:pt x="0" y="0"/>
                      </a:lnTo>
                    </a:path>
                  </a:pathLst>
                </a:custGeom>
                <a:solidFill>
                  <a:srgbClr val="969696"/>
                </a:solidFill>
                <a:ln w="6350" cap="rnd" cmpd="sng">
                  <a:solidFill>
                    <a:srgbClr val="969696"/>
                  </a:solid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14" name="Freeform 48"/>
                <p:cNvSpPr>
                  <a:spLocks/>
                </p:cNvSpPr>
                <p:nvPr/>
              </p:nvSpPr>
              <p:spPr bwMode="auto">
                <a:xfrm flipH="1">
                  <a:off x="4497" y="2079"/>
                  <a:ext cx="146" cy="115"/>
                </a:xfrm>
                <a:custGeom>
                  <a:avLst/>
                  <a:gdLst/>
                  <a:ahLst/>
                  <a:cxnLst>
                    <a:cxn ang="0">
                      <a:pos x="399" y="32"/>
                    </a:cxn>
                    <a:cxn ang="0">
                      <a:pos x="449" y="67"/>
                    </a:cxn>
                    <a:cxn ang="0">
                      <a:pos x="499" y="105"/>
                    </a:cxn>
                    <a:cxn ang="0">
                      <a:pos x="524" y="136"/>
                    </a:cxn>
                    <a:cxn ang="0">
                      <a:pos x="526" y="169"/>
                    </a:cxn>
                    <a:cxn ang="0">
                      <a:pos x="543" y="176"/>
                    </a:cxn>
                    <a:cxn ang="0">
                      <a:pos x="563" y="201"/>
                    </a:cxn>
                    <a:cxn ang="0">
                      <a:pos x="572" y="220"/>
                    </a:cxn>
                    <a:cxn ang="0">
                      <a:pos x="561" y="238"/>
                    </a:cxn>
                    <a:cxn ang="0">
                      <a:pos x="551" y="259"/>
                    </a:cxn>
                    <a:cxn ang="0">
                      <a:pos x="536" y="261"/>
                    </a:cxn>
                    <a:cxn ang="0">
                      <a:pos x="499" y="240"/>
                    </a:cxn>
                    <a:cxn ang="0">
                      <a:pos x="438" y="192"/>
                    </a:cxn>
                    <a:cxn ang="0">
                      <a:pos x="422" y="153"/>
                    </a:cxn>
                    <a:cxn ang="0">
                      <a:pos x="380" y="174"/>
                    </a:cxn>
                    <a:cxn ang="0">
                      <a:pos x="334" y="176"/>
                    </a:cxn>
                    <a:cxn ang="0">
                      <a:pos x="317" y="167"/>
                    </a:cxn>
                    <a:cxn ang="0">
                      <a:pos x="311" y="167"/>
                    </a:cxn>
                    <a:cxn ang="0">
                      <a:pos x="307" y="176"/>
                    </a:cxn>
                    <a:cxn ang="0">
                      <a:pos x="305" y="186"/>
                    </a:cxn>
                    <a:cxn ang="0">
                      <a:pos x="300" y="182"/>
                    </a:cxn>
                    <a:cxn ang="0">
                      <a:pos x="292" y="178"/>
                    </a:cxn>
                    <a:cxn ang="0">
                      <a:pos x="280" y="178"/>
                    </a:cxn>
                    <a:cxn ang="0">
                      <a:pos x="259" y="186"/>
                    </a:cxn>
                    <a:cxn ang="0">
                      <a:pos x="240" y="192"/>
                    </a:cxn>
                    <a:cxn ang="0">
                      <a:pos x="215" y="211"/>
                    </a:cxn>
                    <a:cxn ang="0">
                      <a:pos x="188" y="236"/>
                    </a:cxn>
                    <a:cxn ang="0">
                      <a:pos x="171" y="272"/>
                    </a:cxn>
                    <a:cxn ang="0">
                      <a:pos x="184" y="307"/>
                    </a:cxn>
                    <a:cxn ang="0">
                      <a:pos x="217" y="328"/>
                    </a:cxn>
                    <a:cxn ang="0">
                      <a:pos x="244" y="338"/>
                    </a:cxn>
                    <a:cxn ang="0">
                      <a:pos x="267" y="322"/>
                    </a:cxn>
                    <a:cxn ang="0">
                      <a:pos x="315" y="324"/>
                    </a:cxn>
                    <a:cxn ang="0">
                      <a:pos x="371" y="345"/>
                    </a:cxn>
                    <a:cxn ang="0">
                      <a:pos x="378" y="376"/>
                    </a:cxn>
                    <a:cxn ang="0">
                      <a:pos x="355" y="407"/>
                    </a:cxn>
                    <a:cxn ang="0">
                      <a:pos x="330" y="424"/>
                    </a:cxn>
                    <a:cxn ang="0">
                      <a:pos x="286" y="439"/>
                    </a:cxn>
                    <a:cxn ang="0">
                      <a:pos x="190" y="447"/>
                    </a:cxn>
                    <a:cxn ang="0">
                      <a:pos x="92" y="434"/>
                    </a:cxn>
                    <a:cxn ang="0">
                      <a:pos x="50" y="416"/>
                    </a:cxn>
                    <a:cxn ang="0">
                      <a:pos x="52" y="359"/>
                    </a:cxn>
                    <a:cxn ang="0">
                      <a:pos x="37" y="251"/>
                    </a:cxn>
                    <a:cxn ang="0">
                      <a:pos x="16" y="123"/>
                    </a:cxn>
                    <a:cxn ang="0">
                      <a:pos x="2" y="71"/>
                    </a:cxn>
                    <a:cxn ang="0">
                      <a:pos x="14" y="78"/>
                    </a:cxn>
                    <a:cxn ang="0">
                      <a:pos x="56" y="80"/>
                    </a:cxn>
                    <a:cxn ang="0">
                      <a:pos x="117" y="67"/>
                    </a:cxn>
                    <a:cxn ang="0">
                      <a:pos x="231" y="32"/>
                    </a:cxn>
                    <a:cxn ang="0">
                      <a:pos x="282" y="15"/>
                    </a:cxn>
                    <a:cxn ang="0">
                      <a:pos x="336" y="0"/>
                    </a:cxn>
                    <a:cxn ang="0">
                      <a:pos x="371" y="5"/>
                    </a:cxn>
                  </a:cxnLst>
                  <a:rect l="0" t="0" r="r" b="b"/>
                  <a:pathLst>
                    <a:path w="574" h="447">
                      <a:moveTo>
                        <a:pt x="384" y="15"/>
                      </a:moveTo>
                      <a:lnTo>
                        <a:pt x="392" y="25"/>
                      </a:lnTo>
                      <a:lnTo>
                        <a:pt x="399" y="32"/>
                      </a:lnTo>
                      <a:lnTo>
                        <a:pt x="411" y="40"/>
                      </a:lnTo>
                      <a:lnTo>
                        <a:pt x="422" y="50"/>
                      </a:lnTo>
                      <a:lnTo>
                        <a:pt x="449" y="67"/>
                      </a:lnTo>
                      <a:lnTo>
                        <a:pt x="476" y="86"/>
                      </a:lnTo>
                      <a:lnTo>
                        <a:pt x="488" y="96"/>
                      </a:lnTo>
                      <a:lnTo>
                        <a:pt x="499" y="105"/>
                      </a:lnTo>
                      <a:lnTo>
                        <a:pt x="509" y="115"/>
                      </a:lnTo>
                      <a:lnTo>
                        <a:pt x="518" y="124"/>
                      </a:lnTo>
                      <a:lnTo>
                        <a:pt x="524" y="136"/>
                      </a:lnTo>
                      <a:lnTo>
                        <a:pt x="528" y="146"/>
                      </a:lnTo>
                      <a:lnTo>
                        <a:pt x="528" y="157"/>
                      </a:lnTo>
                      <a:lnTo>
                        <a:pt x="526" y="169"/>
                      </a:lnTo>
                      <a:lnTo>
                        <a:pt x="530" y="169"/>
                      </a:lnTo>
                      <a:lnTo>
                        <a:pt x="536" y="171"/>
                      </a:lnTo>
                      <a:lnTo>
                        <a:pt x="543" y="176"/>
                      </a:lnTo>
                      <a:lnTo>
                        <a:pt x="549" y="184"/>
                      </a:lnTo>
                      <a:lnTo>
                        <a:pt x="557" y="194"/>
                      </a:lnTo>
                      <a:lnTo>
                        <a:pt x="563" y="201"/>
                      </a:lnTo>
                      <a:lnTo>
                        <a:pt x="568" y="211"/>
                      </a:lnTo>
                      <a:lnTo>
                        <a:pt x="574" y="217"/>
                      </a:lnTo>
                      <a:lnTo>
                        <a:pt x="572" y="220"/>
                      </a:lnTo>
                      <a:lnTo>
                        <a:pt x="568" y="226"/>
                      </a:lnTo>
                      <a:lnTo>
                        <a:pt x="565" y="232"/>
                      </a:lnTo>
                      <a:lnTo>
                        <a:pt x="561" y="238"/>
                      </a:lnTo>
                      <a:lnTo>
                        <a:pt x="557" y="245"/>
                      </a:lnTo>
                      <a:lnTo>
                        <a:pt x="553" y="251"/>
                      </a:lnTo>
                      <a:lnTo>
                        <a:pt x="551" y="259"/>
                      </a:lnTo>
                      <a:lnTo>
                        <a:pt x="549" y="265"/>
                      </a:lnTo>
                      <a:lnTo>
                        <a:pt x="543" y="265"/>
                      </a:lnTo>
                      <a:lnTo>
                        <a:pt x="536" y="261"/>
                      </a:lnTo>
                      <a:lnTo>
                        <a:pt x="528" y="257"/>
                      </a:lnTo>
                      <a:lnTo>
                        <a:pt x="518" y="251"/>
                      </a:lnTo>
                      <a:lnTo>
                        <a:pt x="499" y="240"/>
                      </a:lnTo>
                      <a:lnTo>
                        <a:pt x="478" y="222"/>
                      </a:lnTo>
                      <a:lnTo>
                        <a:pt x="457" y="207"/>
                      </a:lnTo>
                      <a:lnTo>
                        <a:pt x="438" y="192"/>
                      </a:lnTo>
                      <a:lnTo>
                        <a:pt x="421" y="178"/>
                      </a:lnTo>
                      <a:lnTo>
                        <a:pt x="409" y="169"/>
                      </a:lnTo>
                      <a:lnTo>
                        <a:pt x="422" y="153"/>
                      </a:lnTo>
                      <a:lnTo>
                        <a:pt x="409" y="163"/>
                      </a:lnTo>
                      <a:lnTo>
                        <a:pt x="396" y="169"/>
                      </a:lnTo>
                      <a:lnTo>
                        <a:pt x="380" y="174"/>
                      </a:lnTo>
                      <a:lnTo>
                        <a:pt x="365" y="178"/>
                      </a:lnTo>
                      <a:lnTo>
                        <a:pt x="350" y="180"/>
                      </a:lnTo>
                      <a:lnTo>
                        <a:pt x="334" y="176"/>
                      </a:lnTo>
                      <a:lnTo>
                        <a:pt x="328" y="174"/>
                      </a:lnTo>
                      <a:lnTo>
                        <a:pt x="323" y="171"/>
                      </a:lnTo>
                      <a:lnTo>
                        <a:pt x="317" y="167"/>
                      </a:lnTo>
                      <a:lnTo>
                        <a:pt x="311" y="161"/>
                      </a:lnTo>
                      <a:lnTo>
                        <a:pt x="311" y="165"/>
                      </a:lnTo>
                      <a:lnTo>
                        <a:pt x="311" y="167"/>
                      </a:lnTo>
                      <a:lnTo>
                        <a:pt x="309" y="171"/>
                      </a:lnTo>
                      <a:lnTo>
                        <a:pt x="309" y="172"/>
                      </a:lnTo>
                      <a:lnTo>
                        <a:pt x="307" y="176"/>
                      </a:lnTo>
                      <a:lnTo>
                        <a:pt x="307" y="178"/>
                      </a:lnTo>
                      <a:lnTo>
                        <a:pt x="305" y="182"/>
                      </a:lnTo>
                      <a:lnTo>
                        <a:pt x="305" y="186"/>
                      </a:lnTo>
                      <a:lnTo>
                        <a:pt x="303" y="184"/>
                      </a:lnTo>
                      <a:lnTo>
                        <a:pt x="302" y="184"/>
                      </a:lnTo>
                      <a:lnTo>
                        <a:pt x="300" y="182"/>
                      </a:lnTo>
                      <a:lnTo>
                        <a:pt x="296" y="182"/>
                      </a:lnTo>
                      <a:lnTo>
                        <a:pt x="294" y="180"/>
                      </a:lnTo>
                      <a:lnTo>
                        <a:pt x="292" y="178"/>
                      </a:lnTo>
                      <a:lnTo>
                        <a:pt x="290" y="178"/>
                      </a:lnTo>
                      <a:lnTo>
                        <a:pt x="288" y="176"/>
                      </a:lnTo>
                      <a:lnTo>
                        <a:pt x="280" y="178"/>
                      </a:lnTo>
                      <a:lnTo>
                        <a:pt x="273" y="180"/>
                      </a:lnTo>
                      <a:lnTo>
                        <a:pt x="267" y="182"/>
                      </a:lnTo>
                      <a:lnTo>
                        <a:pt x="259" y="186"/>
                      </a:lnTo>
                      <a:lnTo>
                        <a:pt x="254" y="188"/>
                      </a:lnTo>
                      <a:lnTo>
                        <a:pt x="246" y="192"/>
                      </a:lnTo>
                      <a:lnTo>
                        <a:pt x="240" y="192"/>
                      </a:lnTo>
                      <a:lnTo>
                        <a:pt x="232" y="194"/>
                      </a:lnTo>
                      <a:lnTo>
                        <a:pt x="225" y="201"/>
                      </a:lnTo>
                      <a:lnTo>
                        <a:pt x="215" y="211"/>
                      </a:lnTo>
                      <a:lnTo>
                        <a:pt x="208" y="219"/>
                      </a:lnTo>
                      <a:lnTo>
                        <a:pt x="198" y="226"/>
                      </a:lnTo>
                      <a:lnTo>
                        <a:pt x="188" y="236"/>
                      </a:lnTo>
                      <a:lnTo>
                        <a:pt x="181" y="247"/>
                      </a:lnTo>
                      <a:lnTo>
                        <a:pt x="175" y="259"/>
                      </a:lnTo>
                      <a:lnTo>
                        <a:pt x="171" y="272"/>
                      </a:lnTo>
                      <a:lnTo>
                        <a:pt x="171" y="288"/>
                      </a:lnTo>
                      <a:lnTo>
                        <a:pt x="175" y="297"/>
                      </a:lnTo>
                      <a:lnTo>
                        <a:pt x="184" y="307"/>
                      </a:lnTo>
                      <a:lnTo>
                        <a:pt x="194" y="315"/>
                      </a:lnTo>
                      <a:lnTo>
                        <a:pt x="206" y="322"/>
                      </a:lnTo>
                      <a:lnTo>
                        <a:pt x="217" y="328"/>
                      </a:lnTo>
                      <a:lnTo>
                        <a:pt x="229" y="332"/>
                      </a:lnTo>
                      <a:lnTo>
                        <a:pt x="238" y="336"/>
                      </a:lnTo>
                      <a:lnTo>
                        <a:pt x="244" y="338"/>
                      </a:lnTo>
                      <a:lnTo>
                        <a:pt x="252" y="330"/>
                      </a:lnTo>
                      <a:lnTo>
                        <a:pt x="257" y="326"/>
                      </a:lnTo>
                      <a:lnTo>
                        <a:pt x="267" y="322"/>
                      </a:lnTo>
                      <a:lnTo>
                        <a:pt x="275" y="320"/>
                      </a:lnTo>
                      <a:lnTo>
                        <a:pt x="294" y="320"/>
                      </a:lnTo>
                      <a:lnTo>
                        <a:pt x="315" y="324"/>
                      </a:lnTo>
                      <a:lnTo>
                        <a:pt x="334" y="330"/>
                      </a:lnTo>
                      <a:lnTo>
                        <a:pt x="353" y="338"/>
                      </a:lnTo>
                      <a:lnTo>
                        <a:pt x="371" y="345"/>
                      </a:lnTo>
                      <a:lnTo>
                        <a:pt x="384" y="353"/>
                      </a:lnTo>
                      <a:lnTo>
                        <a:pt x="382" y="364"/>
                      </a:lnTo>
                      <a:lnTo>
                        <a:pt x="378" y="376"/>
                      </a:lnTo>
                      <a:lnTo>
                        <a:pt x="373" y="387"/>
                      </a:lnTo>
                      <a:lnTo>
                        <a:pt x="365" y="397"/>
                      </a:lnTo>
                      <a:lnTo>
                        <a:pt x="355" y="407"/>
                      </a:lnTo>
                      <a:lnTo>
                        <a:pt x="346" y="414"/>
                      </a:lnTo>
                      <a:lnTo>
                        <a:pt x="338" y="420"/>
                      </a:lnTo>
                      <a:lnTo>
                        <a:pt x="330" y="424"/>
                      </a:lnTo>
                      <a:lnTo>
                        <a:pt x="317" y="430"/>
                      </a:lnTo>
                      <a:lnTo>
                        <a:pt x="303" y="435"/>
                      </a:lnTo>
                      <a:lnTo>
                        <a:pt x="286" y="439"/>
                      </a:lnTo>
                      <a:lnTo>
                        <a:pt x="269" y="441"/>
                      </a:lnTo>
                      <a:lnTo>
                        <a:pt x="231" y="447"/>
                      </a:lnTo>
                      <a:lnTo>
                        <a:pt x="190" y="447"/>
                      </a:lnTo>
                      <a:lnTo>
                        <a:pt x="148" y="445"/>
                      </a:lnTo>
                      <a:lnTo>
                        <a:pt x="110" y="439"/>
                      </a:lnTo>
                      <a:lnTo>
                        <a:pt x="92" y="434"/>
                      </a:lnTo>
                      <a:lnTo>
                        <a:pt x="77" y="430"/>
                      </a:lnTo>
                      <a:lnTo>
                        <a:pt x="62" y="424"/>
                      </a:lnTo>
                      <a:lnTo>
                        <a:pt x="50" y="416"/>
                      </a:lnTo>
                      <a:lnTo>
                        <a:pt x="52" y="397"/>
                      </a:lnTo>
                      <a:lnTo>
                        <a:pt x="52" y="378"/>
                      </a:lnTo>
                      <a:lnTo>
                        <a:pt x="52" y="359"/>
                      </a:lnTo>
                      <a:lnTo>
                        <a:pt x="52" y="338"/>
                      </a:lnTo>
                      <a:lnTo>
                        <a:pt x="46" y="295"/>
                      </a:lnTo>
                      <a:lnTo>
                        <a:pt x="37" y="251"/>
                      </a:lnTo>
                      <a:lnTo>
                        <a:pt x="29" y="207"/>
                      </a:lnTo>
                      <a:lnTo>
                        <a:pt x="21" y="165"/>
                      </a:lnTo>
                      <a:lnTo>
                        <a:pt x="16" y="123"/>
                      </a:lnTo>
                      <a:lnTo>
                        <a:pt x="12" y="82"/>
                      </a:lnTo>
                      <a:lnTo>
                        <a:pt x="0" y="67"/>
                      </a:lnTo>
                      <a:lnTo>
                        <a:pt x="2" y="71"/>
                      </a:lnTo>
                      <a:lnTo>
                        <a:pt x="4" y="73"/>
                      </a:lnTo>
                      <a:lnTo>
                        <a:pt x="8" y="76"/>
                      </a:lnTo>
                      <a:lnTo>
                        <a:pt x="14" y="78"/>
                      </a:lnTo>
                      <a:lnTo>
                        <a:pt x="25" y="80"/>
                      </a:lnTo>
                      <a:lnTo>
                        <a:pt x="39" y="80"/>
                      </a:lnTo>
                      <a:lnTo>
                        <a:pt x="56" y="80"/>
                      </a:lnTo>
                      <a:lnTo>
                        <a:pt x="75" y="76"/>
                      </a:lnTo>
                      <a:lnTo>
                        <a:pt x="96" y="73"/>
                      </a:lnTo>
                      <a:lnTo>
                        <a:pt x="117" y="67"/>
                      </a:lnTo>
                      <a:lnTo>
                        <a:pt x="158" y="55"/>
                      </a:lnTo>
                      <a:lnTo>
                        <a:pt x="198" y="42"/>
                      </a:lnTo>
                      <a:lnTo>
                        <a:pt x="231" y="32"/>
                      </a:lnTo>
                      <a:lnTo>
                        <a:pt x="250" y="27"/>
                      </a:lnTo>
                      <a:lnTo>
                        <a:pt x="265" y="21"/>
                      </a:lnTo>
                      <a:lnTo>
                        <a:pt x="282" y="15"/>
                      </a:lnTo>
                      <a:lnTo>
                        <a:pt x="300" y="9"/>
                      </a:lnTo>
                      <a:lnTo>
                        <a:pt x="317" y="4"/>
                      </a:lnTo>
                      <a:lnTo>
                        <a:pt x="336" y="0"/>
                      </a:lnTo>
                      <a:lnTo>
                        <a:pt x="353" y="0"/>
                      </a:lnTo>
                      <a:lnTo>
                        <a:pt x="361" y="2"/>
                      </a:lnTo>
                      <a:lnTo>
                        <a:pt x="371" y="5"/>
                      </a:lnTo>
                      <a:lnTo>
                        <a:pt x="378" y="9"/>
                      </a:lnTo>
                      <a:lnTo>
                        <a:pt x="384" y="15"/>
                      </a:lnTo>
                      <a:close/>
                    </a:path>
                  </a:pathLst>
                </a:custGeom>
                <a:solidFill>
                  <a:srgbClr val="FDF3CF"/>
                </a:solidFill>
                <a:ln w="3175" cap="rnd" cmpd="sng">
                  <a:solidFill>
                    <a:srgbClr val="969696"/>
                  </a:solid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15" name="Freeform 49"/>
                <p:cNvSpPr>
                  <a:spLocks/>
                </p:cNvSpPr>
                <p:nvPr/>
              </p:nvSpPr>
              <p:spPr bwMode="auto">
                <a:xfrm rot="1622053" flipH="1">
                  <a:off x="4146" y="2220"/>
                  <a:ext cx="449" cy="153"/>
                </a:xfrm>
                <a:custGeom>
                  <a:avLst/>
                  <a:gdLst/>
                  <a:ahLst/>
                  <a:cxnLst>
                    <a:cxn ang="0">
                      <a:pos x="455" y="32"/>
                    </a:cxn>
                    <a:cxn ang="0">
                      <a:pos x="468" y="46"/>
                    </a:cxn>
                    <a:cxn ang="0">
                      <a:pos x="487" y="65"/>
                    </a:cxn>
                    <a:cxn ang="0">
                      <a:pos x="498" y="74"/>
                    </a:cxn>
                    <a:cxn ang="0">
                      <a:pos x="504" y="90"/>
                    </a:cxn>
                    <a:cxn ang="0">
                      <a:pos x="517" y="104"/>
                    </a:cxn>
                    <a:cxn ang="0">
                      <a:pos x="527" y="112"/>
                    </a:cxn>
                    <a:cxn ang="0">
                      <a:pos x="539" y="116"/>
                    </a:cxn>
                    <a:cxn ang="0">
                      <a:pos x="555" y="124"/>
                    </a:cxn>
                    <a:cxn ang="0">
                      <a:pos x="553" y="138"/>
                    </a:cxn>
                    <a:cxn ang="0">
                      <a:pos x="543" y="144"/>
                    </a:cxn>
                    <a:cxn ang="0">
                      <a:pos x="527" y="146"/>
                    </a:cxn>
                    <a:cxn ang="0">
                      <a:pos x="513" y="138"/>
                    </a:cxn>
                    <a:cxn ang="0">
                      <a:pos x="489" y="130"/>
                    </a:cxn>
                    <a:cxn ang="0">
                      <a:pos x="463" y="130"/>
                    </a:cxn>
                    <a:cxn ang="0">
                      <a:pos x="452" y="129"/>
                    </a:cxn>
                    <a:cxn ang="0">
                      <a:pos x="428" y="135"/>
                    </a:cxn>
                    <a:cxn ang="0">
                      <a:pos x="392" y="158"/>
                    </a:cxn>
                    <a:cxn ang="0">
                      <a:pos x="359" y="178"/>
                    </a:cxn>
                    <a:cxn ang="0">
                      <a:pos x="325" y="185"/>
                    </a:cxn>
                    <a:cxn ang="0">
                      <a:pos x="284" y="189"/>
                    </a:cxn>
                    <a:cxn ang="0">
                      <a:pos x="249" y="185"/>
                    </a:cxn>
                    <a:cxn ang="0">
                      <a:pos x="210" y="182"/>
                    </a:cxn>
                    <a:cxn ang="0">
                      <a:pos x="178" y="176"/>
                    </a:cxn>
                    <a:cxn ang="0">
                      <a:pos x="134" y="169"/>
                    </a:cxn>
                    <a:cxn ang="0">
                      <a:pos x="82" y="156"/>
                    </a:cxn>
                    <a:cxn ang="0">
                      <a:pos x="30" y="139"/>
                    </a:cxn>
                    <a:cxn ang="0">
                      <a:pos x="8" y="124"/>
                    </a:cxn>
                    <a:cxn ang="0">
                      <a:pos x="0" y="122"/>
                    </a:cxn>
                    <a:cxn ang="0">
                      <a:pos x="35" y="90"/>
                    </a:cxn>
                    <a:cxn ang="0">
                      <a:pos x="68" y="49"/>
                    </a:cxn>
                    <a:cxn ang="0">
                      <a:pos x="72" y="29"/>
                    </a:cxn>
                    <a:cxn ang="0">
                      <a:pos x="129" y="53"/>
                    </a:cxn>
                    <a:cxn ang="0">
                      <a:pos x="180" y="74"/>
                    </a:cxn>
                    <a:cxn ang="0">
                      <a:pos x="236" y="93"/>
                    </a:cxn>
                    <a:cxn ang="0">
                      <a:pos x="273" y="99"/>
                    </a:cxn>
                    <a:cxn ang="0">
                      <a:pos x="296" y="72"/>
                    </a:cxn>
                    <a:cxn ang="0">
                      <a:pos x="323" y="48"/>
                    </a:cxn>
                    <a:cxn ang="0">
                      <a:pos x="347" y="27"/>
                    </a:cxn>
                    <a:cxn ang="0">
                      <a:pos x="368" y="7"/>
                    </a:cxn>
                    <a:cxn ang="0">
                      <a:pos x="398" y="0"/>
                    </a:cxn>
                    <a:cxn ang="0">
                      <a:pos x="409" y="6"/>
                    </a:cxn>
                    <a:cxn ang="0">
                      <a:pos x="421" y="18"/>
                    </a:cxn>
                    <a:cxn ang="0">
                      <a:pos x="438" y="24"/>
                    </a:cxn>
                    <a:cxn ang="0">
                      <a:pos x="455" y="32"/>
                    </a:cxn>
                  </a:cxnLst>
                  <a:rect l="0" t="0" r="r" b="b"/>
                  <a:pathLst>
                    <a:path w="556" h="190">
                      <a:moveTo>
                        <a:pt x="455" y="32"/>
                      </a:moveTo>
                      <a:lnTo>
                        <a:pt x="468" y="46"/>
                      </a:lnTo>
                      <a:lnTo>
                        <a:pt x="487" y="65"/>
                      </a:lnTo>
                      <a:lnTo>
                        <a:pt x="498" y="74"/>
                      </a:lnTo>
                      <a:lnTo>
                        <a:pt x="504" y="90"/>
                      </a:lnTo>
                      <a:lnTo>
                        <a:pt x="517" y="104"/>
                      </a:lnTo>
                      <a:lnTo>
                        <a:pt x="527" y="112"/>
                      </a:lnTo>
                      <a:lnTo>
                        <a:pt x="539" y="116"/>
                      </a:lnTo>
                      <a:lnTo>
                        <a:pt x="555" y="124"/>
                      </a:lnTo>
                      <a:lnTo>
                        <a:pt x="553" y="138"/>
                      </a:lnTo>
                      <a:lnTo>
                        <a:pt x="543" y="144"/>
                      </a:lnTo>
                      <a:lnTo>
                        <a:pt x="527" y="146"/>
                      </a:lnTo>
                      <a:lnTo>
                        <a:pt x="513" y="138"/>
                      </a:lnTo>
                      <a:lnTo>
                        <a:pt x="489" y="130"/>
                      </a:lnTo>
                      <a:lnTo>
                        <a:pt x="463" y="130"/>
                      </a:lnTo>
                      <a:lnTo>
                        <a:pt x="452" y="129"/>
                      </a:lnTo>
                      <a:lnTo>
                        <a:pt x="428" y="135"/>
                      </a:lnTo>
                      <a:lnTo>
                        <a:pt x="392" y="158"/>
                      </a:lnTo>
                      <a:lnTo>
                        <a:pt x="359" y="178"/>
                      </a:lnTo>
                      <a:lnTo>
                        <a:pt x="325" y="185"/>
                      </a:lnTo>
                      <a:lnTo>
                        <a:pt x="284" y="189"/>
                      </a:lnTo>
                      <a:lnTo>
                        <a:pt x="249" y="185"/>
                      </a:lnTo>
                      <a:lnTo>
                        <a:pt x="210" y="182"/>
                      </a:lnTo>
                      <a:lnTo>
                        <a:pt x="178" y="176"/>
                      </a:lnTo>
                      <a:lnTo>
                        <a:pt x="134" y="169"/>
                      </a:lnTo>
                      <a:lnTo>
                        <a:pt x="82" y="156"/>
                      </a:lnTo>
                      <a:lnTo>
                        <a:pt x="30" y="139"/>
                      </a:lnTo>
                      <a:lnTo>
                        <a:pt x="8" y="124"/>
                      </a:lnTo>
                      <a:lnTo>
                        <a:pt x="0" y="122"/>
                      </a:lnTo>
                      <a:lnTo>
                        <a:pt x="35" y="90"/>
                      </a:lnTo>
                      <a:lnTo>
                        <a:pt x="68" y="49"/>
                      </a:lnTo>
                      <a:lnTo>
                        <a:pt x="72" y="29"/>
                      </a:lnTo>
                      <a:lnTo>
                        <a:pt x="129" y="53"/>
                      </a:lnTo>
                      <a:lnTo>
                        <a:pt x="180" y="74"/>
                      </a:lnTo>
                      <a:lnTo>
                        <a:pt x="236" y="93"/>
                      </a:lnTo>
                      <a:lnTo>
                        <a:pt x="273" y="99"/>
                      </a:lnTo>
                      <a:lnTo>
                        <a:pt x="296" y="72"/>
                      </a:lnTo>
                      <a:lnTo>
                        <a:pt x="323" y="48"/>
                      </a:lnTo>
                      <a:lnTo>
                        <a:pt x="347" y="27"/>
                      </a:lnTo>
                      <a:lnTo>
                        <a:pt x="368" y="7"/>
                      </a:lnTo>
                      <a:lnTo>
                        <a:pt x="398" y="0"/>
                      </a:lnTo>
                      <a:lnTo>
                        <a:pt x="409" y="6"/>
                      </a:lnTo>
                      <a:lnTo>
                        <a:pt x="421" y="18"/>
                      </a:lnTo>
                      <a:lnTo>
                        <a:pt x="438" y="24"/>
                      </a:lnTo>
                      <a:lnTo>
                        <a:pt x="455" y="32"/>
                      </a:lnTo>
                    </a:path>
                  </a:pathLst>
                </a:custGeom>
                <a:solidFill>
                  <a:srgbClr val="FDF3CF"/>
                </a:solidFill>
                <a:ln w="3175" cap="rnd" cmpd="sng">
                  <a:solidFill>
                    <a:srgbClr val="808080"/>
                  </a:solid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16" name="Freeform 50"/>
                <p:cNvSpPr>
                  <a:spLocks/>
                </p:cNvSpPr>
                <p:nvPr/>
              </p:nvSpPr>
              <p:spPr bwMode="auto">
                <a:xfrm flipH="1">
                  <a:off x="4315" y="1726"/>
                  <a:ext cx="667" cy="713"/>
                </a:xfrm>
                <a:custGeom>
                  <a:avLst/>
                  <a:gdLst/>
                  <a:ahLst/>
                  <a:cxnLst>
                    <a:cxn ang="0">
                      <a:pos x="68" y="0"/>
                    </a:cxn>
                    <a:cxn ang="0">
                      <a:pos x="208" y="76"/>
                    </a:cxn>
                    <a:cxn ang="0">
                      <a:pos x="256" y="104"/>
                    </a:cxn>
                    <a:cxn ang="0">
                      <a:pos x="280" y="164"/>
                    </a:cxn>
                    <a:cxn ang="0">
                      <a:pos x="304" y="216"/>
                    </a:cxn>
                    <a:cxn ang="0">
                      <a:pos x="328" y="236"/>
                    </a:cxn>
                    <a:cxn ang="0">
                      <a:pos x="368" y="284"/>
                    </a:cxn>
                    <a:cxn ang="0">
                      <a:pos x="432" y="416"/>
                    </a:cxn>
                    <a:cxn ang="0">
                      <a:pos x="444" y="500"/>
                    </a:cxn>
                    <a:cxn ang="0">
                      <a:pos x="456" y="606"/>
                    </a:cxn>
                    <a:cxn ang="0">
                      <a:pos x="477" y="654"/>
                    </a:cxn>
                    <a:cxn ang="0">
                      <a:pos x="534" y="681"/>
                    </a:cxn>
                    <a:cxn ang="0">
                      <a:pos x="618" y="708"/>
                    </a:cxn>
                    <a:cxn ang="0">
                      <a:pos x="708" y="708"/>
                    </a:cxn>
                    <a:cxn ang="0">
                      <a:pos x="774" y="768"/>
                    </a:cxn>
                    <a:cxn ang="0">
                      <a:pos x="825" y="816"/>
                    </a:cxn>
                    <a:cxn ang="0">
                      <a:pos x="792" y="870"/>
                    </a:cxn>
                    <a:cxn ang="0">
                      <a:pos x="572" y="878"/>
                    </a:cxn>
                    <a:cxn ang="0">
                      <a:pos x="4" y="878"/>
                    </a:cxn>
                    <a:cxn ang="0">
                      <a:pos x="4" y="48"/>
                    </a:cxn>
                    <a:cxn ang="0">
                      <a:pos x="64" y="0"/>
                    </a:cxn>
                  </a:cxnLst>
                  <a:rect l="0" t="0" r="r" b="b"/>
                  <a:pathLst>
                    <a:path w="825" h="882">
                      <a:moveTo>
                        <a:pt x="68" y="0"/>
                      </a:moveTo>
                      <a:cubicBezTo>
                        <a:pt x="118" y="17"/>
                        <a:pt x="156" y="63"/>
                        <a:pt x="208" y="76"/>
                      </a:cubicBezTo>
                      <a:cubicBezTo>
                        <a:pt x="225" y="87"/>
                        <a:pt x="240" y="93"/>
                        <a:pt x="256" y="104"/>
                      </a:cubicBezTo>
                      <a:cubicBezTo>
                        <a:pt x="272" y="128"/>
                        <a:pt x="271" y="137"/>
                        <a:pt x="280" y="164"/>
                      </a:cubicBezTo>
                      <a:cubicBezTo>
                        <a:pt x="283" y="191"/>
                        <a:pt x="278" y="207"/>
                        <a:pt x="304" y="216"/>
                      </a:cubicBezTo>
                      <a:cubicBezTo>
                        <a:pt x="311" y="223"/>
                        <a:pt x="321" y="228"/>
                        <a:pt x="328" y="236"/>
                      </a:cubicBezTo>
                      <a:cubicBezTo>
                        <a:pt x="344" y="254"/>
                        <a:pt x="348" y="270"/>
                        <a:pt x="368" y="284"/>
                      </a:cubicBezTo>
                      <a:cubicBezTo>
                        <a:pt x="384" y="331"/>
                        <a:pt x="422" y="365"/>
                        <a:pt x="432" y="416"/>
                      </a:cubicBezTo>
                      <a:cubicBezTo>
                        <a:pt x="438" y="444"/>
                        <a:pt x="444" y="500"/>
                        <a:pt x="444" y="500"/>
                      </a:cubicBezTo>
                      <a:cubicBezTo>
                        <a:pt x="451" y="530"/>
                        <a:pt x="448" y="584"/>
                        <a:pt x="456" y="606"/>
                      </a:cubicBezTo>
                      <a:cubicBezTo>
                        <a:pt x="461" y="632"/>
                        <a:pt x="464" y="642"/>
                        <a:pt x="477" y="654"/>
                      </a:cubicBezTo>
                      <a:cubicBezTo>
                        <a:pt x="490" y="666"/>
                        <a:pt x="511" y="672"/>
                        <a:pt x="534" y="681"/>
                      </a:cubicBezTo>
                      <a:cubicBezTo>
                        <a:pt x="557" y="690"/>
                        <a:pt x="589" y="704"/>
                        <a:pt x="618" y="708"/>
                      </a:cubicBezTo>
                      <a:cubicBezTo>
                        <a:pt x="674" y="706"/>
                        <a:pt x="648" y="669"/>
                        <a:pt x="708" y="708"/>
                      </a:cubicBezTo>
                      <a:cubicBezTo>
                        <a:pt x="721" y="728"/>
                        <a:pt x="762" y="741"/>
                        <a:pt x="774" y="768"/>
                      </a:cubicBezTo>
                      <a:cubicBezTo>
                        <a:pt x="795" y="775"/>
                        <a:pt x="817" y="792"/>
                        <a:pt x="825" y="816"/>
                      </a:cubicBezTo>
                      <a:cubicBezTo>
                        <a:pt x="825" y="828"/>
                        <a:pt x="803" y="858"/>
                        <a:pt x="792" y="870"/>
                      </a:cubicBezTo>
                      <a:cubicBezTo>
                        <a:pt x="747" y="882"/>
                        <a:pt x="748" y="880"/>
                        <a:pt x="572" y="878"/>
                      </a:cubicBezTo>
                      <a:cubicBezTo>
                        <a:pt x="616" y="878"/>
                        <a:pt x="236" y="878"/>
                        <a:pt x="4" y="878"/>
                      </a:cubicBezTo>
                      <a:cubicBezTo>
                        <a:pt x="8" y="622"/>
                        <a:pt x="0" y="248"/>
                        <a:pt x="4" y="48"/>
                      </a:cubicBezTo>
                      <a:cubicBezTo>
                        <a:pt x="12" y="23"/>
                        <a:pt x="51" y="9"/>
                        <a:pt x="64" y="0"/>
                      </a:cubicBezTo>
                    </a:path>
                  </a:pathLst>
                </a:custGeom>
                <a:gradFill rotWithShape="0">
                  <a:gsLst>
                    <a:gs pos="0">
                      <a:srgbClr val="FFCC99"/>
                    </a:gs>
                    <a:gs pos="100000">
                      <a:srgbClr val="FFCC00"/>
                    </a:gs>
                  </a:gsLst>
                  <a:lin ang="5400000" scaled="1"/>
                </a:gradFill>
                <a:ln w="3175" cap="flat" cmpd="sng">
                  <a:solidFill>
                    <a:srgbClr val="777777"/>
                  </a:solid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17" name="Freeform 51"/>
                <p:cNvSpPr>
                  <a:spLocks/>
                </p:cNvSpPr>
                <p:nvPr/>
              </p:nvSpPr>
              <p:spPr bwMode="auto">
                <a:xfrm flipH="1">
                  <a:off x="4685" y="1840"/>
                  <a:ext cx="291" cy="593"/>
                </a:xfrm>
                <a:custGeom>
                  <a:avLst/>
                  <a:gdLst/>
                  <a:ahLst/>
                  <a:cxnLst>
                    <a:cxn ang="0">
                      <a:pos x="3" y="732"/>
                    </a:cxn>
                    <a:cxn ang="0">
                      <a:pos x="336" y="729"/>
                    </a:cxn>
                    <a:cxn ang="0">
                      <a:pos x="292" y="713"/>
                    </a:cxn>
                    <a:cxn ang="0">
                      <a:pos x="348" y="709"/>
                    </a:cxn>
                    <a:cxn ang="0">
                      <a:pos x="312" y="695"/>
                    </a:cxn>
                    <a:cxn ang="0">
                      <a:pos x="320" y="630"/>
                    </a:cxn>
                    <a:cxn ang="0">
                      <a:pos x="308" y="634"/>
                    </a:cxn>
                    <a:cxn ang="0">
                      <a:pos x="280" y="673"/>
                    </a:cxn>
                    <a:cxn ang="0">
                      <a:pos x="236" y="569"/>
                    </a:cxn>
                    <a:cxn ang="0">
                      <a:pos x="208" y="522"/>
                    </a:cxn>
                    <a:cxn ang="0">
                      <a:pos x="192" y="313"/>
                    </a:cxn>
                    <a:cxn ang="0">
                      <a:pos x="156" y="187"/>
                    </a:cxn>
                    <a:cxn ang="0">
                      <a:pos x="140" y="288"/>
                    </a:cxn>
                    <a:cxn ang="0">
                      <a:pos x="124" y="284"/>
                    </a:cxn>
                    <a:cxn ang="0">
                      <a:pos x="116" y="277"/>
                    </a:cxn>
                    <a:cxn ang="0">
                      <a:pos x="156" y="446"/>
                    </a:cxn>
                    <a:cxn ang="0">
                      <a:pos x="176" y="497"/>
                    </a:cxn>
                    <a:cxn ang="0">
                      <a:pos x="184" y="526"/>
                    </a:cxn>
                    <a:cxn ang="0">
                      <a:pos x="220" y="619"/>
                    </a:cxn>
                    <a:cxn ang="0">
                      <a:pos x="248" y="662"/>
                    </a:cxn>
                    <a:cxn ang="0">
                      <a:pos x="208" y="648"/>
                    </a:cxn>
                    <a:cxn ang="0">
                      <a:pos x="180" y="634"/>
                    </a:cxn>
                    <a:cxn ang="0">
                      <a:pos x="156" y="619"/>
                    </a:cxn>
                    <a:cxn ang="0">
                      <a:pos x="116" y="623"/>
                    </a:cxn>
                    <a:cxn ang="0">
                      <a:pos x="48" y="425"/>
                    </a:cxn>
                    <a:cxn ang="0">
                      <a:pos x="40" y="363"/>
                    </a:cxn>
                    <a:cxn ang="0">
                      <a:pos x="36" y="338"/>
                    </a:cxn>
                    <a:cxn ang="0">
                      <a:pos x="28" y="317"/>
                    </a:cxn>
                    <a:cxn ang="0">
                      <a:pos x="32" y="111"/>
                    </a:cxn>
                    <a:cxn ang="0">
                      <a:pos x="40" y="89"/>
                    </a:cxn>
                    <a:cxn ang="0">
                      <a:pos x="96" y="32"/>
                    </a:cxn>
                    <a:cxn ang="0">
                      <a:pos x="156" y="79"/>
                    </a:cxn>
                    <a:cxn ang="0">
                      <a:pos x="236" y="126"/>
                    </a:cxn>
                    <a:cxn ang="0">
                      <a:pos x="216" y="97"/>
                    </a:cxn>
                    <a:cxn ang="0">
                      <a:pos x="136" y="53"/>
                    </a:cxn>
                    <a:cxn ang="0">
                      <a:pos x="72" y="17"/>
                    </a:cxn>
                    <a:cxn ang="0">
                      <a:pos x="40" y="10"/>
                    </a:cxn>
                    <a:cxn ang="0">
                      <a:pos x="0" y="0"/>
                    </a:cxn>
                    <a:cxn ang="0">
                      <a:pos x="3" y="732"/>
                    </a:cxn>
                  </a:cxnLst>
                  <a:rect l="0" t="0" r="r" b="b"/>
                  <a:pathLst>
                    <a:path w="360" h="734">
                      <a:moveTo>
                        <a:pt x="3" y="732"/>
                      </a:moveTo>
                      <a:cubicBezTo>
                        <a:pt x="71" y="733"/>
                        <a:pt x="334" y="734"/>
                        <a:pt x="336" y="729"/>
                      </a:cubicBezTo>
                      <a:cubicBezTo>
                        <a:pt x="301" y="728"/>
                        <a:pt x="228" y="713"/>
                        <a:pt x="292" y="713"/>
                      </a:cubicBezTo>
                      <a:cubicBezTo>
                        <a:pt x="311" y="713"/>
                        <a:pt x="330" y="716"/>
                        <a:pt x="348" y="709"/>
                      </a:cubicBezTo>
                      <a:cubicBezTo>
                        <a:pt x="360" y="705"/>
                        <a:pt x="323" y="701"/>
                        <a:pt x="312" y="695"/>
                      </a:cubicBezTo>
                      <a:cubicBezTo>
                        <a:pt x="291" y="666"/>
                        <a:pt x="309" y="660"/>
                        <a:pt x="320" y="630"/>
                      </a:cubicBezTo>
                      <a:cubicBezTo>
                        <a:pt x="321" y="626"/>
                        <a:pt x="312" y="633"/>
                        <a:pt x="308" y="634"/>
                      </a:cubicBezTo>
                      <a:cubicBezTo>
                        <a:pt x="301" y="653"/>
                        <a:pt x="299" y="662"/>
                        <a:pt x="280" y="673"/>
                      </a:cubicBezTo>
                      <a:cubicBezTo>
                        <a:pt x="252" y="648"/>
                        <a:pt x="246" y="603"/>
                        <a:pt x="236" y="569"/>
                      </a:cubicBezTo>
                      <a:cubicBezTo>
                        <a:pt x="234" y="548"/>
                        <a:pt x="242" y="501"/>
                        <a:pt x="208" y="522"/>
                      </a:cubicBezTo>
                      <a:cubicBezTo>
                        <a:pt x="184" y="436"/>
                        <a:pt x="200" y="492"/>
                        <a:pt x="192" y="313"/>
                      </a:cubicBezTo>
                      <a:cubicBezTo>
                        <a:pt x="190" y="269"/>
                        <a:pt x="171" y="227"/>
                        <a:pt x="156" y="187"/>
                      </a:cubicBezTo>
                      <a:cubicBezTo>
                        <a:pt x="132" y="219"/>
                        <a:pt x="142" y="240"/>
                        <a:pt x="140" y="288"/>
                      </a:cubicBezTo>
                      <a:cubicBezTo>
                        <a:pt x="135" y="287"/>
                        <a:pt x="128" y="288"/>
                        <a:pt x="124" y="284"/>
                      </a:cubicBezTo>
                      <a:cubicBezTo>
                        <a:pt x="115" y="274"/>
                        <a:pt x="125" y="253"/>
                        <a:pt x="116" y="277"/>
                      </a:cubicBezTo>
                      <a:cubicBezTo>
                        <a:pt x="119" y="346"/>
                        <a:pt x="123" y="387"/>
                        <a:pt x="156" y="446"/>
                      </a:cubicBezTo>
                      <a:cubicBezTo>
                        <a:pt x="160" y="466"/>
                        <a:pt x="171" y="477"/>
                        <a:pt x="176" y="497"/>
                      </a:cubicBezTo>
                      <a:cubicBezTo>
                        <a:pt x="179" y="507"/>
                        <a:pt x="184" y="526"/>
                        <a:pt x="184" y="526"/>
                      </a:cubicBezTo>
                      <a:cubicBezTo>
                        <a:pt x="188" y="554"/>
                        <a:pt x="182" y="611"/>
                        <a:pt x="220" y="619"/>
                      </a:cubicBezTo>
                      <a:cubicBezTo>
                        <a:pt x="233" y="631"/>
                        <a:pt x="242" y="646"/>
                        <a:pt x="248" y="662"/>
                      </a:cubicBezTo>
                      <a:cubicBezTo>
                        <a:pt x="218" y="670"/>
                        <a:pt x="234" y="656"/>
                        <a:pt x="208" y="648"/>
                      </a:cubicBezTo>
                      <a:cubicBezTo>
                        <a:pt x="181" y="624"/>
                        <a:pt x="212" y="648"/>
                        <a:pt x="180" y="634"/>
                      </a:cubicBezTo>
                      <a:cubicBezTo>
                        <a:pt x="171" y="630"/>
                        <a:pt x="156" y="619"/>
                        <a:pt x="156" y="619"/>
                      </a:cubicBezTo>
                      <a:cubicBezTo>
                        <a:pt x="140" y="623"/>
                        <a:pt x="132" y="627"/>
                        <a:pt x="116" y="623"/>
                      </a:cubicBezTo>
                      <a:cubicBezTo>
                        <a:pt x="72" y="583"/>
                        <a:pt x="62" y="480"/>
                        <a:pt x="48" y="425"/>
                      </a:cubicBezTo>
                      <a:cubicBezTo>
                        <a:pt x="43" y="403"/>
                        <a:pt x="43" y="388"/>
                        <a:pt x="40" y="363"/>
                      </a:cubicBezTo>
                      <a:cubicBezTo>
                        <a:pt x="39" y="355"/>
                        <a:pt x="38" y="346"/>
                        <a:pt x="36" y="338"/>
                      </a:cubicBezTo>
                      <a:cubicBezTo>
                        <a:pt x="34" y="331"/>
                        <a:pt x="28" y="317"/>
                        <a:pt x="28" y="317"/>
                      </a:cubicBezTo>
                      <a:cubicBezTo>
                        <a:pt x="29" y="248"/>
                        <a:pt x="28" y="180"/>
                        <a:pt x="32" y="111"/>
                      </a:cubicBezTo>
                      <a:cubicBezTo>
                        <a:pt x="32" y="104"/>
                        <a:pt x="40" y="89"/>
                        <a:pt x="40" y="89"/>
                      </a:cubicBezTo>
                      <a:cubicBezTo>
                        <a:pt x="44" y="26"/>
                        <a:pt x="28" y="19"/>
                        <a:pt x="96" y="32"/>
                      </a:cubicBezTo>
                      <a:cubicBezTo>
                        <a:pt x="118" y="45"/>
                        <a:pt x="131" y="67"/>
                        <a:pt x="156" y="79"/>
                      </a:cubicBezTo>
                      <a:cubicBezTo>
                        <a:pt x="188" y="93"/>
                        <a:pt x="215" y="97"/>
                        <a:pt x="236" y="126"/>
                      </a:cubicBezTo>
                      <a:cubicBezTo>
                        <a:pt x="263" y="117"/>
                        <a:pt x="230" y="101"/>
                        <a:pt x="216" y="97"/>
                      </a:cubicBezTo>
                      <a:cubicBezTo>
                        <a:pt x="194" y="77"/>
                        <a:pt x="163" y="67"/>
                        <a:pt x="136" y="53"/>
                      </a:cubicBezTo>
                      <a:cubicBezTo>
                        <a:pt x="117" y="44"/>
                        <a:pt x="93" y="24"/>
                        <a:pt x="72" y="17"/>
                      </a:cubicBezTo>
                      <a:cubicBezTo>
                        <a:pt x="36" y="7"/>
                        <a:pt x="93" y="23"/>
                        <a:pt x="40" y="10"/>
                      </a:cubicBezTo>
                      <a:cubicBezTo>
                        <a:pt x="32" y="8"/>
                        <a:pt x="0" y="0"/>
                        <a:pt x="0" y="0"/>
                      </a:cubicBezTo>
                      <a:cubicBezTo>
                        <a:pt x="3" y="124"/>
                        <a:pt x="4" y="593"/>
                        <a:pt x="3" y="732"/>
                      </a:cubicBezTo>
                      <a:close/>
                    </a:path>
                  </a:pathLst>
                </a:custGeom>
                <a:solidFill>
                  <a:srgbClr val="969696"/>
                </a:solidFill>
                <a:ln w="6350" cap="rnd" cmpd="sng">
                  <a:no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sp>
              <p:nvSpPr>
                <p:cNvPr id="18" name="Rectangle 52"/>
                <p:cNvSpPr>
                  <a:spLocks noChangeArrowheads="1"/>
                </p:cNvSpPr>
                <p:nvPr/>
              </p:nvSpPr>
              <p:spPr bwMode="auto">
                <a:xfrm flipH="1">
                  <a:off x="4956" y="1844"/>
                  <a:ext cx="24" cy="592"/>
                </a:xfrm>
                <a:prstGeom prst="rect">
                  <a:avLst/>
                </a:prstGeom>
                <a:solidFill>
                  <a:srgbClr val="969696"/>
                </a:solidFill>
                <a:ln w="6350" cap="rnd">
                  <a:noFill/>
                  <a:miter lim="800000"/>
                  <a:headEnd/>
                  <a:tailEnd/>
                </a:ln>
                <a:effectLst/>
                <a:scene3d>
                  <a:camera prst="orthographicFront"/>
                  <a:lightRig rig="threePt" dir="t"/>
                </a:scene3d>
                <a:sp3d>
                  <a:bevelT prst="angle"/>
                </a:sp3d>
              </p:spPr>
              <p:txBody>
                <a:bodyPr/>
                <a:lstStyle/>
                <a:p>
                  <a:pPr>
                    <a:defRPr/>
                  </a:pPr>
                  <a:endParaRPr lang="es-ES"/>
                </a:p>
              </p:txBody>
            </p:sp>
            <p:sp>
              <p:nvSpPr>
                <p:cNvPr id="19" name="Rectangle 53"/>
                <p:cNvSpPr>
                  <a:spLocks noChangeArrowheads="1"/>
                </p:cNvSpPr>
                <p:nvPr/>
              </p:nvSpPr>
              <p:spPr bwMode="auto">
                <a:xfrm rot="16200000" flipH="1">
                  <a:off x="4864" y="2322"/>
                  <a:ext cx="24" cy="206"/>
                </a:xfrm>
                <a:prstGeom prst="rect">
                  <a:avLst/>
                </a:prstGeom>
                <a:solidFill>
                  <a:srgbClr val="969696"/>
                </a:solidFill>
                <a:ln w="6350" cap="rnd">
                  <a:noFill/>
                  <a:miter lim="800000"/>
                  <a:headEnd/>
                  <a:tailEnd/>
                </a:ln>
                <a:effectLst/>
                <a:scene3d>
                  <a:camera prst="orthographicFront"/>
                  <a:lightRig rig="threePt" dir="t"/>
                </a:scene3d>
                <a:sp3d>
                  <a:bevelT prst="angle"/>
                </a:sp3d>
              </p:spPr>
              <p:txBody>
                <a:bodyPr/>
                <a:lstStyle/>
                <a:p>
                  <a:pPr>
                    <a:defRPr/>
                  </a:pPr>
                  <a:endParaRPr lang="es-ES"/>
                </a:p>
              </p:txBody>
            </p:sp>
            <p:sp>
              <p:nvSpPr>
                <p:cNvPr id="20" name="Freeform 54"/>
                <p:cNvSpPr>
                  <a:spLocks/>
                </p:cNvSpPr>
                <p:nvPr/>
              </p:nvSpPr>
              <p:spPr bwMode="auto">
                <a:xfrm flipH="1">
                  <a:off x="4456" y="2283"/>
                  <a:ext cx="163" cy="66"/>
                </a:xfrm>
                <a:custGeom>
                  <a:avLst/>
                  <a:gdLst/>
                  <a:ahLst/>
                  <a:cxnLst>
                    <a:cxn ang="0">
                      <a:pos x="67" y="11"/>
                    </a:cxn>
                    <a:cxn ang="0">
                      <a:pos x="141" y="19"/>
                    </a:cxn>
                    <a:cxn ang="0">
                      <a:pos x="173" y="27"/>
                    </a:cxn>
                    <a:cxn ang="0">
                      <a:pos x="185" y="31"/>
                    </a:cxn>
                    <a:cxn ang="0">
                      <a:pos x="165" y="27"/>
                    </a:cxn>
                    <a:cxn ang="0">
                      <a:pos x="139" y="29"/>
                    </a:cxn>
                    <a:cxn ang="0">
                      <a:pos x="141" y="39"/>
                    </a:cxn>
                    <a:cxn ang="0">
                      <a:pos x="135" y="43"/>
                    </a:cxn>
                    <a:cxn ang="0">
                      <a:pos x="105" y="45"/>
                    </a:cxn>
                    <a:cxn ang="0">
                      <a:pos x="4" y="82"/>
                    </a:cxn>
                    <a:cxn ang="0">
                      <a:pos x="45" y="21"/>
                    </a:cxn>
                    <a:cxn ang="0">
                      <a:pos x="33" y="17"/>
                    </a:cxn>
                    <a:cxn ang="0">
                      <a:pos x="61" y="9"/>
                    </a:cxn>
                    <a:cxn ang="0">
                      <a:pos x="67" y="11"/>
                    </a:cxn>
                  </a:cxnLst>
                  <a:rect l="0" t="0" r="r" b="b"/>
                  <a:pathLst>
                    <a:path w="202" h="82">
                      <a:moveTo>
                        <a:pt x="67" y="11"/>
                      </a:moveTo>
                      <a:cubicBezTo>
                        <a:pt x="92" y="16"/>
                        <a:pt x="115" y="18"/>
                        <a:pt x="141" y="19"/>
                      </a:cubicBezTo>
                      <a:cubicBezTo>
                        <a:pt x="152" y="22"/>
                        <a:pt x="162" y="24"/>
                        <a:pt x="173" y="27"/>
                      </a:cubicBezTo>
                      <a:cubicBezTo>
                        <a:pt x="177" y="28"/>
                        <a:pt x="185" y="31"/>
                        <a:pt x="185" y="31"/>
                      </a:cubicBezTo>
                      <a:cubicBezTo>
                        <a:pt x="202" y="48"/>
                        <a:pt x="170" y="29"/>
                        <a:pt x="165" y="27"/>
                      </a:cubicBezTo>
                      <a:cubicBezTo>
                        <a:pt x="156" y="28"/>
                        <a:pt x="147" y="25"/>
                        <a:pt x="139" y="29"/>
                      </a:cubicBezTo>
                      <a:cubicBezTo>
                        <a:pt x="136" y="31"/>
                        <a:pt x="142" y="36"/>
                        <a:pt x="141" y="39"/>
                      </a:cubicBezTo>
                      <a:cubicBezTo>
                        <a:pt x="140" y="41"/>
                        <a:pt x="137" y="42"/>
                        <a:pt x="135" y="43"/>
                      </a:cubicBezTo>
                      <a:cubicBezTo>
                        <a:pt x="125" y="42"/>
                        <a:pt x="113" y="42"/>
                        <a:pt x="105" y="45"/>
                      </a:cubicBezTo>
                      <a:cubicBezTo>
                        <a:pt x="125" y="77"/>
                        <a:pt x="79" y="49"/>
                        <a:pt x="4" y="82"/>
                      </a:cubicBezTo>
                      <a:cubicBezTo>
                        <a:pt x="0" y="69"/>
                        <a:pt x="57" y="26"/>
                        <a:pt x="45" y="21"/>
                      </a:cubicBezTo>
                      <a:cubicBezTo>
                        <a:pt x="41" y="19"/>
                        <a:pt x="33" y="17"/>
                        <a:pt x="33" y="17"/>
                      </a:cubicBezTo>
                      <a:cubicBezTo>
                        <a:pt x="27" y="0"/>
                        <a:pt x="52" y="8"/>
                        <a:pt x="61" y="9"/>
                      </a:cubicBezTo>
                      <a:cubicBezTo>
                        <a:pt x="65" y="10"/>
                        <a:pt x="82" y="21"/>
                        <a:pt x="67" y="11"/>
                      </a:cubicBezTo>
                      <a:close/>
                    </a:path>
                  </a:pathLst>
                </a:custGeom>
                <a:solidFill>
                  <a:srgbClr val="969696"/>
                </a:solidFill>
                <a:ln w="6350" cap="rnd" cmpd="sng">
                  <a:noFill/>
                  <a:prstDash val="solid"/>
                  <a:round/>
                  <a:headEnd type="none" w="med" len="med"/>
                  <a:tailEnd type="none" w="med" len="med"/>
                </a:ln>
                <a:effectLst/>
                <a:scene3d>
                  <a:camera prst="orthographicFront"/>
                  <a:lightRig rig="threePt" dir="t"/>
                </a:scene3d>
                <a:sp3d>
                  <a:bevelT prst="angle"/>
                </a:sp3d>
              </p:spPr>
              <p:txBody>
                <a:bodyPr/>
                <a:lstStyle/>
                <a:p>
                  <a:pPr>
                    <a:defRPr/>
                  </a:pPr>
                  <a:endParaRPr lang="es-ES"/>
                </a:p>
              </p:txBody>
            </p:sp>
          </p:grpSp>
        </p:grpSp>
      </p:grpSp>
      <p:sp>
        <p:nvSpPr>
          <p:cNvPr id="53" name="Rectangle 5"/>
          <p:cNvSpPr>
            <a:spLocks noChangeArrowheads="1"/>
          </p:cNvSpPr>
          <p:nvPr/>
        </p:nvSpPr>
        <p:spPr bwMode="auto">
          <a:xfrm>
            <a:off x="2031156" y="280474"/>
            <a:ext cx="6665863" cy="1200329"/>
          </a:xfrm>
          <a:prstGeom prst="rect">
            <a:avLst/>
          </a:prstGeom>
          <a:noFill/>
          <a:ln w="12700" cap="sq">
            <a:noFill/>
            <a:miter lim="800000"/>
            <a:headEnd type="none" w="sm" len="sm"/>
            <a:tailEnd type="none" w="sm" len="sm"/>
          </a:ln>
        </p:spPr>
        <p:txBody>
          <a:bodyPr wrap="square">
            <a:spAutoFit/>
          </a:bodyPr>
          <a:lstStyle/>
          <a:p>
            <a:r>
              <a:rPr lang="es-ES" dirty="0">
                <a:latin typeface="Calibri" pitchFamily="34" charset="0"/>
                <a:cs typeface="Calibri" pitchFamily="34" charset="0"/>
              </a:rPr>
              <a:t>Los dominios proporcionan un proceso de inicio de sesión único que permite a los usuarios acceder a varios recursos de la red, incluyendo los recursos de archivos, impresoras y aplicaciones. </a:t>
            </a:r>
            <a:r>
              <a:rPr lang="es-ES" dirty="0" smtClean="0">
                <a:latin typeface="Calibri" pitchFamily="34" charset="0"/>
                <a:cs typeface="Calibri" pitchFamily="34" charset="0"/>
              </a:rPr>
              <a:t> </a:t>
            </a:r>
          </a:p>
          <a:p>
            <a:r>
              <a:rPr lang="es-ES" dirty="0" smtClean="0">
                <a:latin typeface="Calibri" pitchFamily="34" charset="0"/>
                <a:cs typeface="Calibri" pitchFamily="34" charset="0"/>
              </a:rPr>
              <a:t>Todas </a:t>
            </a:r>
            <a:r>
              <a:rPr lang="es-ES" dirty="0">
                <a:latin typeface="Calibri" pitchFamily="34" charset="0"/>
                <a:cs typeface="Calibri" pitchFamily="34" charset="0"/>
              </a:rPr>
              <a:t>las cuentas de usuario se almacenan en una ubicación central.</a:t>
            </a:r>
          </a:p>
        </p:txBody>
      </p:sp>
      <p:grpSp>
        <p:nvGrpSpPr>
          <p:cNvPr id="54" name="Group 60"/>
          <p:cNvGrpSpPr>
            <a:grpSpLocks/>
          </p:cNvGrpSpPr>
          <p:nvPr/>
        </p:nvGrpSpPr>
        <p:grpSpPr bwMode="auto">
          <a:xfrm>
            <a:off x="282233" y="1700807"/>
            <a:ext cx="1625471" cy="1113635"/>
            <a:chOff x="2946" y="2360"/>
            <a:chExt cx="1819" cy="1268"/>
          </a:xfrm>
        </p:grpSpPr>
        <p:sp>
          <p:nvSpPr>
            <p:cNvPr id="55" name="Rectangle 61"/>
            <p:cNvSpPr>
              <a:spLocks noChangeArrowheads="1"/>
            </p:cNvSpPr>
            <p:nvPr/>
          </p:nvSpPr>
          <p:spPr bwMode="auto">
            <a:xfrm>
              <a:off x="2946" y="2360"/>
              <a:ext cx="1819" cy="1236"/>
            </a:xfrm>
            <a:prstGeom prst="rect">
              <a:avLst/>
            </a:prstGeom>
            <a:gradFill rotWithShape="0">
              <a:gsLst>
                <a:gs pos="0">
                  <a:srgbClr val="0066CC"/>
                </a:gs>
                <a:gs pos="100000">
                  <a:srgbClr val="FFFFCC"/>
                </a:gs>
              </a:gsLst>
              <a:lin ang="5400000" scaled="1"/>
            </a:gradFill>
            <a:ln w="15875">
              <a:noFill/>
              <a:miter lim="800000"/>
              <a:headEnd/>
              <a:tailEnd/>
            </a:ln>
            <a:effectLst/>
            <a:scene3d>
              <a:camera prst="orthographicFront"/>
              <a:lightRig rig="threePt" dir="t"/>
            </a:scene3d>
            <a:sp3d>
              <a:bevelT prst="angle"/>
            </a:sp3d>
          </p:spPr>
          <p:txBody>
            <a:bodyPr/>
            <a:lstStyle/>
            <a:p>
              <a:pPr algn="ctr">
                <a:defRPr/>
              </a:pPr>
              <a:r>
                <a:rPr lang="es-ES_tradnl" sz="1200" b="1" dirty="0">
                  <a:solidFill>
                    <a:srgbClr val="FFFFFF"/>
                  </a:solidFill>
                  <a:effectLst>
                    <a:outerShdw blurRad="38100" dist="38100" dir="2700000" algn="tl">
                      <a:srgbClr val="000000"/>
                    </a:outerShdw>
                  </a:effectLst>
                  <a:latin typeface="Calibri" pitchFamily="34" charset="0"/>
                  <a:cs typeface="Calibri" pitchFamily="34" charset="0"/>
                </a:rPr>
                <a:t>Administración centralizada</a:t>
              </a:r>
            </a:p>
          </p:txBody>
        </p:sp>
        <p:grpSp>
          <p:nvGrpSpPr>
            <p:cNvPr id="56" name="Group 62"/>
            <p:cNvGrpSpPr>
              <a:grpSpLocks/>
            </p:cNvGrpSpPr>
            <p:nvPr/>
          </p:nvGrpSpPr>
          <p:grpSpPr bwMode="auto">
            <a:xfrm>
              <a:off x="3458" y="2792"/>
              <a:ext cx="786" cy="836"/>
              <a:chOff x="3002" y="1979"/>
              <a:chExt cx="812" cy="863"/>
            </a:xfrm>
          </p:grpSpPr>
          <p:grpSp>
            <p:nvGrpSpPr>
              <p:cNvPr id="57" name="Group 63"/>
              <p:cNvGrpSpPr>
                <a:grpSpLocks/>
              </p:cNvGrpSpPr>
              <p:nvPr/>
            </p:nvGrpSpPr>
            <p:grpSpPr bwMode="auto">
              <a:xfrm>
                <a:off x="3401" y="1979"/>
                <a:ext cx="413" cy="673"/>
                <a:chOff x="3401" y="1979"/>
                <a:chExt cx="413" cy="673"/>
              </a:xfrm>
            </p:grpSpPr>
            <p:sp>
              <p:nvSpPr>
                <p:cNvPr id="72" name="Freeform 64"/>
                <p:cNvSpPr>
                  <a:spLocks/>
                </p:cNvSpPr>
                <p:nvPr/>
              </p:nvSpPr>
              <p:spPr bwMode="auto">
                <a:xfrm>
                  <a:off x="3416" y="1992"/>
                  <a:ext cx="398" cy="660"/>
                </a:xfrm>
                <a:custGeom>
                  <a:avLst/>
                  <a:gdLst/>
                  <a:ahLst/>
                  <a:cxnLst>
                    <a:cxn ang="0">
                      <a:pos x="46" y="1"/>
                    </a:cxn>
                    <a:cxn ang="0">
                      <a:pos x="0" y="43"/>
                    </a:cxn>
                    <a:cxn ang="0">
                      <a:pos x="0" y="318"/>
                    </a:cxn>
                    <a:cxn ang="0">
                      <a:pos x="133" y="318"/>
                    </a:cxn>
                    <a:cxn ang="0">
                      <a:pos x="184" y="267"/>
                    </a:cxn>
                    <a:cxn ang="0">
                      <a:pos x="184" y="0"/>
                    </a:cxn>
                    <a:cxn ang="0">
                      <a:pos x="46" y="1"/>
                    </a:cxn>
                  </a:cxnLst>
                  <a:rect l="0" t="0" r="r" b="b"/>
                  <a:pathLst>
                    <a:path w="184" h="318">
                      <a:moveTo>
                        <a:pt x="46" y="1"/>
                      </a:moveTo>
                      <a:lnTo>
                        <a:pt x="0" y="43"/>
                      </a:lnTo>
                      <a:lnTo>
                        <a:pt x="0" y="318"/>
                      </a:lnTo>
                      <a:lnTo>
                        <a:pt x="133" y="318"/>
                      </a:lnTo>
                      <a:lnTo>
                        <a:pt x="184" y="267"/>
                      </a:lnTo>
                      <a:lnTo>
                        <a:pt x="184" y="0"/>
                      </a:lnTo>
                      <a:lnTo>
                        <a:pt x="46" y="1"/>
                      </a:lnTo>
                      <a:close/>
                    </a:path>
                  </a:pathLst>
                </a:custGeom>
                <a:solidFill>
                  <a:schemeClr val="tx1"/>
                </a:solidFill>
                <a:ln w="9525" cap="flat" cmpd="sng">
                  <a:noFill/>
                  <a:prstDash val="solid"/>
                  <a:round/>
                  <a:headEnd/>
                  <a:tailEnd/>
                </a:ln>
                <a:effectLst/>
                <a:scene3d>
                  <a:camera prst="orthographicFront"/>
                  <a:lightRig rig="threePt" dir="t"/>
                </a:scene3d>
                <a:sp3d>
                  <a:bevelT prst="angle"/>
                </a:sp3d>
              </p:spPr>
              <p:txBody>
                <a:bodyPr wrap="none" anchor="ctr"/>
                <a:lstStyle/>
                <a:p>
                  <a:pPr>
                    <a:defRPr/>
                  </a:pPr>
                  <a:endParaRPr lang="es-ES"/>
                </a:p>
              </p:txBody>
            </p:sp>
            <p:sp>
              <p:nvSpPr>
                <p:cNvPr id="73" name="Freeform 65"/>
                <p:cNvSpPr>
                  <a:spLocks/>
                </p:cNvSpPr>
                <p:nvPr/>
              </p:nvSpPr>
              <p:spPr bwMode="auto">
                <a:xfrm>
                  <a:off x="3401" y="1979"/>
                  <a:ext cx="378" cy="650"/>
                </a:xfrm>
                <a:custGeom>
                  <a:avLst/>
                  <a:gdLst/>
                  <a:ahLst/>
                  <a:cxnLst>
                    <a:cxn ang="0">
                      <a:pos x="88" y="0"/>
                    </a:cxn>
                    <a:cxn ang="0">
                      <a:pos x="0" y="88"/>
                    </a:cxn>
                    <a:cxn ang="0">
                      <a:pos x="0" y="650"/>
                    </a:cxn>
                    <a:cxn ang="0">
                      <a:pos x="273" y="650"/>
                    </a:cxn>
                    <a:cxn ang="0">
                      <a:pos x="378" y="546"/>
                    </a:cxn>
                    <a:cxn ang="0">
                      <a:pos x="378" y="0"/>
                    </a:cxn>
                    <a:cxn ang="0">
                      <a:pos x="88" y="0"/>
                    </a:cxn>
                  </a:cxnLst>
                  <a:rect l="0" t="0" r="r" b="b"/>
                  <a:pathLst>
                    <a:path w="378" h="650">
                      <a:moveTo>
                        <a:pt x="88" y="0"/>
                      </a:moveTo>
                      <a:lnTo>
                        <a:pt x="0" y="88"/>
                      </a:lnTo>
                      <a:lnTo>
                        <a:pt x="0" y="650"/>
                      </a:lnTo>
                      <a:lnTo>
                        <a:pt x="273" y="650"/>
                      </a:lnTo>
                      <a:lnTo>
                        <a:pt x="378" y="546"/>
                      </a:lnTo>
                      <a:lnTo>
                        <a:pt x="378" y="0"/>
                      </a:lnTo>
                      <a:lnTo>
                        <a:pt x="88" y="0"/>
                      </a:lnTo>
                      <a:close/>
                    </a:path>
                  </a:pathLst>
                </a:custGeom>
                <a:solidFill>
                  <a:srgbClr val="C0C0C0"/>
                </a:solidFill>
                <a:ln w="12700" cap="flat" cmpd="sng">
                  <a:solidFill>
                    <a:srgbClr val="808080"/>
                  </a:solidFill>
                  <a:prstDash val="solid"/>
                  <a:round/>
                  <a:headEnd/>
                  <a:tailEnd/>
                </a:ln>
                <a:effectLst/>
                <a:scene3d>
                  <a:camera prst="orthographicFront"/>
                  <a:lightRig rig="threePt" dir="t"/>
                </a:scene3d>
                <a:sp3d>
                  <a:bevelT prst="angle"/>
                </a:sp3d>
              </p:spPr>
              <p:txBody>
                <a:bodyPr wrap="none" anchor="ctr"/>
                <a:lstStyle/>
                <a:p>
                  <a:pPr>
                    <a:defRPr/>
                  </a:pPr>
                  <a:endParaRPr lang="es-ES"/>
                </a:p>
              </p:txBody>
            </p:sp>
            <p:sp>
              <p:nvSpPr>
                <p:cNvPr id="74" name="Rectangle 66"/>
                <p:cNvSpPr>
                  <a:spLocks noChangeArrowheads="1"/>
                </p:cNvSpPr>
                <p:nvPr/>
              </p:nvSpPr>
              <p:spPr bwMode="auto">
                <a:xfrm>
                  <a:off x="3407" y="2074"/>
                  <a:ext cx="264" cy="541"/>
                </a:xfrm>
                <a:prstGeom prst="rect">
                  <a:avLst/>
                </a:prstGeom>
                <a:solidFill>
                  <a:srgbClr val="EAEAEA"/>
                </a:solidFill>
                <a:ln w="9525">
                  <a:noFill/>
                  <a:miter lim="800000"/>
                  <a:headEnd/>
                  <a:tailEnd/>
                </a:ln>
                <a:effectLst/>
                <a:scene3d>
                  <a:camera prst="orthographicFront"/>
                  <a:lightRig rig="threePt" dir="t"/>
                </a:scene3d>
                <a:sp3d>
                  <a:bevelT prst="angle"/>
                </a:sp3d>
              </p:spPr>
              <p:txBody>
                <a:bodyPr wrap="none" anchor="ctr"/>
                <a:lstStyle/>
                <a:p>
                  <a:pPr>
                    <a:defRPr/>
                  </a:pPr>
                  <a:endParaRPr lang="es-ES"/>
                </a:p>
              </p:txBody>
            </p:sp>
            <p:sp>
              <p:nvSpPr>
                <p:cNvPr id="75" name="Freeform 67"/>
                <p:cNvSpPr>
                  <a:spLocks/>
                </p:cNvSpPr>
                <p:nvPr/>
              </p:nvSpPr>
              <p:spPr bwMode="auto">
                <a:xfrm>
                  <a:off x="3405" y="1989"/>
                  <a:ext cx="364" cy="83"/>
                </a:xfrm>
                <a:custGeom>
                  <a:avLst/>
                  <a:gdLst/>
                  <a:ahLst/>
                  <a:cxnLst>
                    <a:cxn ang="0">
                      <a:pos x="0" y="40"/>
                    </a:cxn>
                    <a:cxn ang="0">
                      <a:pos x="131" y="40"/>
                    </a:cxn>
                    <a:cxn ang="0">
                      <a:pos x="177" y="0"/>
                    </a:cxn>
                  </a:cxnLst>
                  <a:rect l="0" t="0" r="r" b="b"/>
                  <a:pathLst>
                    <a:path w="177" h="40">
                      <a:moveTo>
                        <a:pt x="0" y="40"/>
                      </a:moveTo>
                      <a:lnTo>
                        <a:pt x="131" y="40"/>
                      </a:lnTo>
                      <a:lnTo>
                        <a:pt x="177" y="0"/>
                      </a:lnTo>
                    </a:path>
                  </a:pathLst>
                </a:custGeom>
                <a:noFill/>
                <a:ln w="9525" cap="flat" cmpd="sng">
                  <a:solidFill>
                    <a:schemeClr val="bg1"/>
                  </a:solidFill>
                  <a:prstDash val="solid"/>
                  <a:round/>
                  <a:headEnd/>
                  <a:tailEnd/>
                </a:ln>
                <a:effectLst/>
                <a:scene3d>
                  <a:camera prst="orthographicFront"/>
                  <a:lightRig rig="threePt" dir="t"/>
                </a:scene3d>
                <a:sp3d>
                  <a:bevelT prst="angle"/>
                </a:sp3d>
              </p:spPr>
              <p:txBody>
                <a:bodyPr wrap="none" anchor="ctr"/>
                <a:lstStyle/>
                <a:p>
                  <a:pPr>
                    <a:defRPr/>
                  </a:pPr>
                  <a:endParaRPr lang="es-ES"/>
                </a:p>
              </p:txBody>
            </p:sp>
            <p:sp>
              <p:nvSpPr>
                <p:cNvPr id="76" name="Freeform 68"/>
                <p:cNvSpPr>
                  <a:spLocks/>
                </p:cNvSpPr>
                <p:nvPr/>
              </p:nvSpPr>
              <p:spPr bwMode="auto">
                <a:xfrm>
                  <a:off x="3405" y="2180"/>
                  <a:ext cx="364" cy="81"/>
                </a:xfrm>
                <a:custGeom>
                  <a:avLst/>
                  <a:gdLst/>
                  <a:ahLst/>
                  <a:cxnLst>
                    <a:cxn ang="0">
                      <a:pos x="0" y="40"/>
                    </a:cxn>
                    <a:cxn ang="0">
                      <a:pos x="131" y="40"/>
                    </a:cxn>
                    <a:cxn ang="0">
                      <a:pos x="177" y="0"/>
                    </a:cxn>
                  </a:cxnLst>
                  <a:rect l="0" t="0" r="r" b="b"/>
                  <a:pathLst>
                    <a:path w="177" h="40">
                      <a:moveTo>
                        <a:pt x="0" y="40"/>
                      </a:moveTo>
                      <a:lnTo>
                        <a:pt x="131" y="40"/>
                      </a:lnTo>
                      <a:lnTo>
                        <a:pt x="177" y="0"/>
                      </a:lnTo>
                    </a:path>
                  </a:pathLst>
                </a:custGeom>
                <a:noFill/>
                <a:ln w="9525" cap="flat" cmpd="sng">
                  <a:solidFill>
                    <a:srgbClr val="808080"/>
                  </a:solidFill>
                  <a:prstDash val="solid"/>
                  <a:round/>
                  <a:headEnd/>
                  <a:tailEnd/>
                </a:ln>
                <a:effectLst>
                  <a:outerShdw dist="12700" dir="5400000" algn="ctr" rotWithShape="0">
                    <a:schemeClr val="bg1"/>
                  </a:outerShdw>
                </a:effectLst>
                <a:scene3d>
                  <a:camera prst="orthographicFront"/>
                  <a:lightRig rig="threePt" dir="t"/>
                </a:scene3d>
                <a:sp3d>
                  <a:bevelT prst="angle"/>
                </a:sp3d>
              </p:spPr>
              <p:txBody>
                <a:bodyPr wrap="none" anchor="ctr"/>
                <a:lstStyle/>
                <a:p>
                  <a:pPr>
                    <a:defRPr/>
                  </a:pPr>
                  <a:endParaRPr lang="es-ES"/>
                </a:p>
              </p:txBody>
            </p:sp>
            <p:sp>
              <p:nvSpPr>
                <p:cNvPr id="77" name="Line 69"/>
                <p:cNvSpPr>
                  <a:spLocks noChangeShapeType="1"/>
                </p:cNvSpPr>
                <p:nvPr/>
              </p:nvSpPr>
              <p:spPr bwMode="auto">
                <a:xfrm>
                  <a:off x="3563" y="2548"/>
                  <a:ext cx="71" cy="0"/>
                </a:xfrm>
                <a:prstGeom prst="line">
                  <a:avLst/>
                </a:prstGeom>
                <a:noFill/>
                <a:ln w="9525">
                  <a:solidFill>
                    <a:srgbClr val="FF0000"/>
                  </a:solidFill>
                  <a:round/>
                  <a:headEnd/>
                  <a:tailEnd/>
                </a:ln>
                <a:effectLst/>
                <a:scene3d>
                  <a:camera prst="orthographicFront"/>
                  <a:lightRig rig="threePt" dir="t"/>
                </a:scene3d>
                <a:sp3d>
                  <a:bevelT prst="angle"/>
                </a:sp3d>
              </p:spPr>
              <p:txBody>
                <a:bodyPr wrap="none" anchor="ctr"/>
                <a:lstStyle/>
                <a:p>
                  <a:pPr>
                    <a:defRPr/>
                  </a:pPr>
                  <a:endParaRPr lang="es-ES"/>
                </a:p>
              </p:txBody>
            </p:sp>
          </p:grpSp>
          <p:grpSp>
            <p:nvGrpSpPr>
              <p:cNvPr id="58" name="Group 70"/>
              <p:cNvGrpSpPr>
                <a:grpSpLocks/>
              </p:cNvGrpSpPr>
              <p:nvPr/>
            </p:nvGrpSpPr>
            <p:grpSpPr bwMode="auto">
              <a:xfrm>
                <a:off x="3002" y="2037"/>
                <a:ext cx="413" cy="673"/>
                <a:chOff x="3401" y="1979"/>
                <a:chExt cx="413" cy="673"/>
              </a:xfrm>
            </p:grpSpPr>
            <p:sp>
              <p:nvSpPr>
                <p:cNvPr id="66" name="Freeform 71"/>
                <p:cNvSpPr>
                  <a:spLocks/>
                </p:cNvSpPr>
                <p:nvPr/>
              </p:nvSpPr>
              <p:spPr bwMode="auto">
                <a:xfrm>
                  <a:off x="3416" y="1992"/>
                  <a:ext cx="398" cy="660"/>
                </a:xfrm>
                <a:custGeom>
                  <a:avLst/>
                  <a:gdLst/>
                  <a:ahLst/>
                  <a:cxnLst>
                    <a:cxn ang="0">
                      <a:pos x="46" y="1"/>
                    </a:cxn>
                    <a:cxn ang="0">
                      <a:pos x="0" y="43"/>
                    </a:cxn>
                    <a:cxn ang="0">
                      <a:pos x="0" y="318"/>
                    </a:cxn>
                    <a:cxn ang="0">
                      <a:pos x="133" y="318"/>
                    </a:cxn>
                    <a:cxn ang="0">
                      <a:pos x="184" y="267"/>
                    </a:cxn>
                    <a:cxn ang="0">
                      <a:pos x="184" y="0"/>
                    </a:cxn>
                    <a:cxn ang="0">
                      <a:pos x="46" y="1"/>
                    </a:cxn>
                  </a:cxnLst>
                  <a:rect l="0" t="0" r="r" b="b"/>
                  <a:pathLst>
                    <a:path w="184" h="318">
                      <a:moveTo>
                        <a:pt x="46" y="1"/>
                      </a:moveTo>
                      <a:lnTo>
                        <a:pt x="0" y="43"/>
                      </a:lnTo>
                      <a:lnTo>
                        <a:pt x="0" y="318"/>
                      </a:lnTo>
                      <a:lnTo>
                        <a:pt x="133" y="318"/>
                      </a:lnTo>
                      <a:lnTo>
                        <a:pt x="184" y="267"/>
                      </a:lnTo>
                      <a:lnTo>
                        <a:pt x="184" y="0"/>
                      </a:lnTo>
                      <a:lnTo>
                        <a:pt x="46" y="1"/>
                      </a:lnTo>
                      <a:close/>
                    </a:path>
                  </a:pathLst>
                </a:custGeom>
                <a:solidFill>
                  <a:schemeClr val="tx1"/>
                </a:solidFill>
                <a:ln w="9525" cap="flat" cmpd="sng">
                  <a:noFill/>
                  <a:prstDash val="solid"/>
                  <a:round/>
                  <a:headEnd/>
                  <a:tailEnd/>
                </a:ln>
                <a:effectLst/>
                <a:scene3d>
                  <a:camera prst="orthographicFront"/>
                  <a:lightRig rig="threePt" dir="t"/>
                </a:scene3d>
                <a:sp3d>
                  <a:bevelT prst="angle"/>
                </a:sp3d>
              </p:spPr>
              <p:txBody>
                <a:bodyPr wrap="none" anchor="ctr"/>
                <a:lstStyle/>
                <a:p>
                  <a:pPr>
                    <a:defRPr/>
                  </a:pPr>
                  <a:endParaRPr lang="es-ES"/>
                </a:p>
              </p:txBody>
            </p:sp>
            <p:sp>
              <p:nvSpPr>
                <p:cNvPr id="67" name="Freeform 72"/>
                <p:cNvSpPr>
                  <a:spLocks/>
                </p:cNvSpPr>
                <p:nvPr/>
              </p:nvSpPr>
              <p:spPr bwMode="auto">
                <a:xfrm>
                  <a:off x="3401" y="1979"/>
                  <a:ext cx="378" cy="650"/>
                </a:xfrm>
                <a:custGeom>
                  <a:avLst/>
                  <a:gdLst/>
                  <a:ahLst/>
                  <a:cxnLst>
                    <a:cxn ang="0">
                      <a:pos x="88" y="0"/>
                    </a:cxn>
                    <a:cxn ang="0">
                      <a:pos x="0" y="88"/>
                    </a:cxn>
                    <a:cxn ang="0">
                      <a:pos x="0" y="650"/>
                    </a:cxn>
                    <a:cxn ang="0">
                      <a:pos x="273" y="650"/>
                    </a:cxn>
                    <a:cxn ang="0">
                      <a:pos x="378" y="546"/>
                    </a:cxn>
                    <a:cxn ang="0">
                      <a:pos x="378" y="0"/>
                    </a:cxn>
                    <a:cxn ang="0">
                      <a:pos x="88" y="0"/>
                    </a:cxn>
                  </a:cxnLst>
                  <a:rect l="0" t="0" r="r" b="b"/>
                  <a:pathLst>
                    <a:path w="378" h="650">
                      <a:moveTo>
                        <a:pt x="88" y="0"/>
                      </a:moveTo>
                      <a:lnTo>
                        <a:pt x="0" y="88"/>
                      </a:lnTo>
                      <a:lnTo>
                        <a:pt x="0" y="650"/>
                      </a:lnTo>
                      <a:lnTo>
                        <a:pt x="273" y="650"/>
                      </a:lnTo>
                      <a:lnTo>
                        <a:pt x="378" y="546"/>
                      </a:lnTo>
                      <a:lnTo>
                        <a:pt x="378" y="0"/>
                      </a:lnTo>
                      <a:lnTo>
                        <a:pt x="88" y="0"/>
                      </a:lnTo>
                      <a:close/>
                    </a:path>
                  </a:pathLst>
                </a:custGeom>
                <a:solidFill>
                  <a:srgbClr val="C0C0C0"/>
                </a:solidFill>
                <a:ln w="12700" cap="flat" cmpd="sng">
                  <a:solidFill>
                    <a:srgbClr val="808080"/>
                  </a:solidFill>
                  <a:prstDash val="solid"/>
                  <a:round/>
                  <a:headEnd/>
                  <a:tailEnd/>
                </a:ln>
                <a:effectLst/>
                <a:scene3d>
                  <a:camera prst="orthographicFront"/>
                  <a:lightRig rig="threePt" dir="t"/>
                </a:scene3d>
                <a:sp3d>
                  <a:bevelT prst="angle"/>
                </a:sp3d>
              </p:spPr>
              <p:txBody>
                <a:bodyPr wrap="none" anchor="ctr"/>
                <a:lstStyle/>
                <a:p>
                  <a:pPr>
                    <a:defRPr/>
                  </a:pPr>
                  <a:endParaRPr lang="es-ES"/>
                </a:p>
              </p:txBody>
            </p:sp>
            <p:sp>
              <p:nvSpPr>
                <p:cNvPr id="68" name="Rectangle 73"/>
                <p:cNvSpPr>
                  <a:spLocks noChangeArrowheads="1"/>
                </p:cNvSpPr>
                <p:nvPr/>
              </p:nvSpPr>
              <p:spPr bwMode="auto">
                <a:xfrm>
                  <a:off x="3407" y="2074"/>
                  <a:ext cx="264" cy="541"/>
                </a:xfrm>
                <a:prstGeom prst="rect">
                  <a:avLst/>
                </a:prstGeom>
                <a:solidFill>
                  <a:srgbClr val="EAEAEA"/>
                </a:solidFill>
                <a:ln w="9525">
                  <a:noFill/>
                  <a:miter lim="800000"/>
                  <a:headEnd/>
                  <a:tailEnd/>
                </a:ln>
                <a:effectLst/>
                <a:scene3d>
                  <a:camera prst="orthographicFront"/>
                  <a:lightRig rig="threePt" dir="t"/>
                </a:scene3d>
                <a:sp3d>
                  <a:bevelT prst="angle"/>
                </a:sp3d>
              </p:spPr>
              <p:txBody>
                <a:bodyPr wrap="none" anchor="ctr"/>
                <a:lstStyle/>
                <a:p>
                  <a:pPr>
                    <a:defRPr/>
                  </a:pPr>
                  <a:endParaRPr lang="es-ES"/>
                </a:p>
              </p:txBody>
            </p:sp>
            <p:sp>
              <p:nvSpPr>
                <p:cNvPr id="69" name="Freeform 74"/>
                <p:cNvSpPr>
                  <a:spLocks/>
                </p:cNvSpPr>
                <p:nvPr/>
              </p:nvSpPr>
              <p:spPr bwMode="auto">
                <a:xfrm>
                  <a:off x="3405" y="1989"/>
                  <a:ext cx="364" cy="83"/>
                </a:xfrm>
                <a:custGeom>
                  <a:avLst/>
                  <a:gdLst/>
                  <a:ahLst/>
                  <a:cxnLst>
                    <a:cxn ang="0">
                      <a:pos x="0" y="40"/>
                    </a:cxn>
                    <a:cxn ang="0">
                      <a:pos x="131" y="40"/>
                    </a:cxn>
                    <a:cxn ang="0">
                      <a:pos x="177" y="0"/>
                    </a:cxn>
                  </a:cxnLst>
                  <a:rect l="0" t="0" r="r" b="b"/>
                  <a:pathLst>
                    <a:path w="177" h="40">
                      <a:moveTo>
                        <a:pt x="0" y="40"/>
                      </a:moveTo>
                      <a:lnTo>
                        <a:pt x="131" y="40"/>
                      </a:lnTo>
                      <a:lnTo>
                        <a:pt x="177" y="0"/>
                      </a:lnTo>
                    </a:path>
                  </a:pathLst>
                </a:custGeom>
                <a:noFill/>
                <a:ln w="9525" cap="flat" cmpd="sng">
                  <a:solidFill>
                    <a:schemeClr val="bg1"/>
                  </a:solidFill>
                  <a:prstDash val="solid"/>
                  <a:round/>
                  <a:headEnd/>
                  <a:tailEnd/>
                </a:ln>
                <a:effectLst/>
                <a:scene3d>
                  <a:camera prst="orthographicFront"/>
                  <a:lightRig rig="threePt" dir="t"/>
                </a:scene3d>
                <a:sp3d>
                  <a:bevelT prst="angle"/>
                </a:sp3d>
              </p:spPr>
              <p:txBody>
                <a:bodyPr wrap="none" anchor="ctr"/>
                <a:lstStyle/>
                <a:p>
                  <a:pPr>
                    <a:defRPr/>
                  </a:pPr>
                  <a:endParaRPr lang="es-ES"/>
                </a:p>
              </p:txBody>
            </p:sp>
            <p:sp>
              <p:nvSpPr>
                <p:cNvPr id="70" name="Freeform 75"/>
                <p:cNvSpPr>
                  <a:spLocks/>
                </p:cNvSpPr>
                <p:nvPr/>
              </p:nvSpPr>
              <p:spPr bwMode="auto">
                <a:xfrm>
                  <a:off x="3405" y="2180"/>
                  <a:ext cx="364" cy="81"/>
                </a:xfrm>
                <a:custGeom>
                  <a:avLst/>
                  <a:gdLst/>
                  <a:ahLst/>
                  <a:cxnLst>
                    <a:cxn ang="0">
                      <a:pos x="0" y="40"/>
                    </a:cxn>
                    <a:cxn ang="0">
                      <a:pos x="131" y="40"/>
                    </a:cxn>
                    <a:cxn ang="0">
                      <a:pos x="177" y="0"/>
                    </a:cxn>
                  </a:cxnLst>
                  <a:rect l="0" t="0" r="r" b="b"/>
                  <a:pathLst>
                    <a:path w="177" h="40">
                      <a:moveTo>
                        <a:pt x="0" y="40"/>
                      </a:moveTo>
                      <a:lnTo>
                        <a:pt x="131" y="40"/>
                      </a:lnTo>
                      <a:lnTo>
                        <a:pt x="177" y="0"/>
                      </a:lnTo>
                    </a:path>
                  </a:pathLst>
                </a:custGeom>
                <a:noFill/>
                <a:ln w="9525" cap="flat" cmpd="sng">
                  <a:solidFill>
                    <a:srgbClr val="808080"/>
                  </a:solidFill>
                  <a:prstDash val="solid"/>
                  <a:round/>
                  <a:headEnd/>
                  <a:tailEnd/>
                </a:ln>
                <a:effectLst>
                  <a:outerShdw dist="12700" dir="5400000" algn="ctr" rotWithShape="0">
                    <a:schemeClr val="bg1"/>
                  </a:outerShdw>
                </a:effectLst>
                <a:scene3d>
                  <a:camera prst="orthographicFront"/>
                  <a:lightRig rig="threePt" dir="t"/>
                </a:scene3d>
                <a:sp3d>
                  <a:bevelT prst="angle"/>
                </a:sp3d>
              </p:spPr>
              <p:txBody>
                <a:bodyPr wrap="none" anchor="ctr"/>
                <a:lstStyle/>
                <a:p>
                  <a:pPr>
                    <a:defRPr/>
                  </a:pPr>
                  <a:endParaRPr lang="es-ES"/>
                </a:p>
              </p:txBody>
            </p:sp>
            <p:sp>
              <p:nvSpPr>
                <p:cNvPr id="71" name="Line 76"/>
                <p:cNvSpPr>
                  <a:spLocks noChangeShapeType="1"/>
                </p:cNvSpPr>
                <p:nvPr/>
              </p:nvSpPr>
              <p:spPr bwMode="auto">
                <a:xfrm>
                  <a:off x="3563" y="2550"/>
                  <a:ext cx="71" cy="0"/>
                </a:xfrm>
                <a:prstGeom prst="line">
                  <a:avLst/>
                </a:prstGeom>
                <a:noFill/>
                <a:ln w="9525">
                  <a:solidFill>
                    <a:srgbClr val="FF0000"/>
                  </a:solidFill>
                  <a:round/>
                  <a:headEnd/>
                  <a:tailEnd/>
                </a:ln>
                <a:effectLst/>
                <a:scene3d>
                  <a:camera prst="orthographicFront"/>
                  <a:lightRig rig="threePt" dir="t"/>
                </a:scene3d>
                <a:sp3d>
                  <a:bevelT prst="angle"/>
                </a:sp3d>
              </p:spPr>
              <p:txBody>
                <a:bodyPr wrap="none" anchor="ctr"/>
                <a:lstStyle/>
                <a:p>
                  <a:pPr>
                    <a:defRPr/>
                  </a:pPr>
                  <a:endParaRPr lang="es-ES"/>
                </a:p>
              </p:txBody>
            </p:sp>
          </p:grpSp>
          <p:grpSp>
            <p:nvGrpSpPr>
              <p:cNvPr id="59" name="Group 77"/>
              <p:cNvGrpSpPr>
                <a:grpSpLocks/>
              </p:cNvGrpSpPr>
              <p:nvPr/>
            </p:nvGrpSpPr>
            <p:grpSpPr bwMode="auto">
              <a:xfrm>
                <a:off x="3232" y="2232"/>
                <a:ext cx="374" cy="610"/>
                <a:chOff x="3401" y="1979"/>
                <a:chExt cx="413" cy="673"/>
              </a:xfrm>
            </p:grpSpPr>
            <p:sp>
              <p:nvSpPr>
                <p:cNvPr id="60" name="Freeform 78"/>
                <p:cNvSpPr>
                  <a:spLocks/>
                </p:cNvSpPr>
                <p:nvPr/>
              </p:nvSpPr>
              <p:spPr bwMode="auto">
                <a:xfrm>
                  <a:off x="3416" y="1992"/>
                  <a:ext cx="398" cy="660"/>
                </a:xfrm>
                <a:custGeom>
                  <a:avLst/>
                  <a:gdLst/>
                  <a:ahLst/>
                  <a:cxnLst>
                    <a:cxn ang="0">
                      <a:pos x="46" y="1"/>
                    </a:cxn>
                    <a:cxn ang="0">
                      <a:pos x="0" y="43"/>
                    </a:cxn>
                    <a:cxn ang="0">
                      <a:pos x="0" y="318"/>
                    </a:cxn>
                    <a:cxn ang="0">
                      <a:pos x="133" y="318"/>
                    </a:cxn>
                    <a:cxn ang="0">
                      <a:pos x="184" y="267"/>
                    </a:cxn>
                    <a:cxn ang="0">
                      <a:pos x="184" y="0"/>
                    </a:cxn>
                    <a:cxn ang="0">
                      <a:pos x="46" y="1"/>
                    </a:cxn>
                  </a:cxnLst>
                  <a:rect l="0" t="0" r="r" b="b"/>
                  <a:pathLst>
                    <a:path w="184" h="318">
                      <a:moveTo>
                        <a:pt x="46" y="1"/>
                      </a:moveTo>
                      <a:lnTo>
                        <a:pt x="0" y="43"/>
                      </a:lnTo>
                      <a:lnTo>
                        <a:pt x="0" y="318"/>
                      </a:lnTo>
                      <a:lnTo>
                        <a:pt x="133" y="318"/>
                      </a:lnTo>
                      <a:lnTo>
                        <a:pt x="184" y="267"/>
                      </a:lnTo>
                      <a:lnTo>
                        <a:pt x="184" y="0"/>
                      </a:lnTo>
                      <a:lnTo>
                        <a:pt x="46" y="1"/>
                      </a:lnTo>
                      <a:close/>
                    </a:path>
                  </a:pathLst>
                </a:custGeom>
                <a:solidFill>
                  <a:schemeClr val="tx1"/>
                </a:solidFill>
                <a:ln w="9525" cap="flat" cmpd="sng">
                  <a:noFill/>
                  <a:prstDash val="solid"/>
                  <a:round/>
                  <a:headEnd/>
                  <a:tailEnd/>
                </a:ln>
                <a:effectLst/>
                <a:scene3d>
                  <a:camera prst="orthographicFront"/>
                  <a:lightRig rig="threePt" dir="t"/>
                </a:scene3d>
                <a:sp3d>
                  <a:bevelT prst="angle"/>
                </a:sp3d>
              </p:spPr>
              <p:txBody>
                <a:bodyPr wrap="none" anchor="ctr"/>
                <a:lstStyle/>
                <a:p>
                  <a:pPr>
                    <a:defRPr/>
                  </a:pPr>
                  <a:endParaRPr lang="es-ES"/>
                </a:p>
              </p:txBody>
            </p:sp>
            <p:sp>
              <p:nvSpPr>
                <p:cNvPr id="61" name="Freeform 79"/>
                <p:cNvSpPr>
                  <a:spLocks/>
                </p:cNvSpPr>
                <p:nvPr/>
              </p:nvSpPr>
              <p:spPr bwMode="auto">
                <a:xfrm>
                  <a:off x="3401" y="1979"/>
                  <a:ext cx="378" cy="650"/>
                </a:xfrm>
                <a:custGeom>
                  <a:avLst/>
                  <a:gdLst/>
                  <a:ahLst/>
                  <a:cxnLst>
                    <a:cxn ang="0">
                      <a:pos x="88" y="0"/>
                    </a:cxn>
                    <a:cxn ang="0">
                      <a:pos x="0" y="88"/>
                    </a:cxn>
                    <a:cxn ang="0">
                      <a:pos x="0" y="650"/>
                    </a:cxn>
                    <a:cxn ang="0">
                      <a:pos x="273" y="650"/>
                    </a:cxn>
                    <a:cxn ang="0">
                      <a:pos x="378" y="546"/>
                    </a:cxn>
                    <a:cxn ang="0">
                      <a:pos x="378" y="0"/>
                    </a:cxn>
                    <a:cxn ang="0">
                      <a:pos x="88" y="0"/>
                    </a:cxn>
                  </a:cxnLst>
                  <a:rect l="0" t="0" r="r" b="b"/>
                  <a:pathLst>
                    <a:path w="378" h="650">
                      <a:moveTo>
                        <a:pt x="88" y="0"/>
                      </a:moveTo>
                      <a:lnTo>
                        <a:pt x="0" y="88"/>
                      </a:lnTo>
                      <a:lnTo>
                        <a:pt x="0" y="650"/>
                      </a:lnTo>
                      <a:lnTo>
                        <a:pt x="273" y="650"/>
                      </a:lnTo>
                      <a:lnTo>
                        <a:pt x="378" y="546"/>
                      </a:lnTo>
                      <a:lnTo>
                        <a:pt x="378" y="0"/>
                      </a:lnTo>
                      <a:lnTo>
                        <a:pt x="88" y="0"/>
                      </a:lnTo>
                      <a:close/>
                    </a:path>
                  </a:pathLst>
                </a:custGeom>
                <a:solidFill>
                  <a:srgbClr val="C0C0C0"/>
                </a:solidFill>
                <a:ln w="12700" cap="flat" cmpd="sng">
                  <a:solidFill>
                    <a:srgbClr val="808080"/>
                  </a:solidFill>
                  <a:prstDash val="solid"/>
                  <a:round/>
                  <a:headEnd/>
                  <a:tailEnd/>
                </a:ln>
                <a:effectLst/>
                <a:scene3d>
                  <a:camera prst="orthographicFront"/>
                  <a:lightRig rig="threePt" dir="t"/>
                </a:scene3d>
                <a:sp3d>
                  <a:bevelT prst="angle"/>
                </a:sp3d>
              </p:spPr>
              <p:txBody>
                <a:bodyPr wrap="none" anchor="ctr"/>
                <a:lstStyle/>
                <a:p>
                  <a:pPr>
                    <a:defRPr/>
                  </a:pPr>
                  <a:endParaRPr lang="es-ES"/>
                </a:p>
              </p:txBody>
            </p:sp>
            <p:sp>
              <p:nvSpPr>
                <p:cNvPr id="62" name="Rectangle 80"/>
                <p:cNvSpPr>
                  <a:spLocks noChangeArrowheads="1"/>
                </p:cNvSpPr>
                <p:nvPr/>
              </p:nvSpPr>
              <p:spPr bwMode="auto">
                <a:xfrm>
                  <a:off x="3407" y="2074"/>
                  <a:ext cx="264" cy="541"/>
                </a:xfrm>
                <a:prstGeom prst="rect">
                  <a:avLst/>
                </a:prstGeom>
                <a:solidFill>
                  <a:srgbClr val="EAEAEA"/>
                </a:solidFill>
                <a:ln w="9525">
                  <a:noFill/>
                  <a:miter lim="800000"/>
                  <a:headEnd/>
                  <a:tailEnd/>
                </a:ln>
                <a:effectLst/>
                <a:scene3d>
                  <a:camera prst="orthographicFront"/>
                  <a:lightRig rig="threePt" dir="t"/>
                </a:scene3d>
                <a:sp3d>
                  <a:bevelT prst="angle"/>
                </a:sp3d>
              </p:spPr>
              <p:txBody>
                <a:bodyPr wrap="none" anchor="ctr"/>
                <a:lstStyle/>
                <a:p>
                  <a:pPr>
                    <a:defRPr/>
                  </a:pPr>
                  <a:endParaRPr lang="es-ES"/>
                </a:p>
              </p:txBody>
            </p:sp>
            <p:sp>
              <p:nvSpPr>
                <p:cNvPr id="63" name="Freeform 81"/>
                <p:cNvSpPr>
                  <a:spLocks/>
                </p:cNvSpPr>
                <p:nvPr/>
              </p:nvSpPr>
              <p:spPr bwMode="auto">
                <a:xfrm>
                  <a:off x="3405" y="1989"/>
                  <a:ext cx="364" cy="83"/>
                </a:xfrm>
                <a:custGeom>
                  <a:avLst/>
                  <a:gdLst/>
                  <a:ahLst/>
                  <a:cxnLst>
                    <a:cxn ang="0">
                      <a:pos x="0" y="40"/>
                    </a:cxn>
                    <a:cxn ang="0">
                      <a:pos x="131" y="40"/>
                    </a:cxn>
                    <a:cxn ang="0">
                      <a:pos x="177" y="0"/>
                    </a:cxn>
                  </a:cxnLst>
                  <a:rect l="0" t="0" r="r" b="b"/>
                  <a:pathLst>
                    <a:path w="177" h="40">
                      <a:moveTo>
                        <a:pt x="0" y="40"/>
                      </a:moveTo>
                      <a:lnTo>
                        <a:pt x="131" y="40"/>
                      </a:lnTo>
                      <a:lnTo>
                        <a:pt x="177" y="0"/>
                      </a:lnTo>
                    </a:path>
                  </a:pathLst>
                </a:custGeom>
                <a:noFill/>
                <a:ln w="9525" cap="flat" cmpd="sng">
                  <a:solidFill>
                    <a:schemeClr val="bg1"/>
                  </a:solidFill>
                  <a:prstDash val="solid"/>
                  <a:round/>
                  <a:headEnd/>
                  <a:tailEnd/>
                </a:ln>
                <a:effectLst/>
                <a:scene3d>
                  <a:camera prst="orthographicFront"/>
                  <a:lightRig rig="threePt" dir="t"/>
                </a:scene3d>
                <a:sp3d>
                  <a:bevelT prst="angle"/>
                </a:sp3d>
              </p:spPr>
              <p:txBody>
                <a:bodyPr wrap="none" anchor="ctr"/>
                <a:lstStyle/>
                <a:p>
                  <a:pPr>
                    <a:defRPr/>
                  </a:pPr>
                  <a:endParaRPr lang="es-ES"/>
                </a:p>
              </p:txBody>
            </p:sp>
            <p:sp>
              <p:nvSpPr>
                <p:cNvPr id="64" name="Freeform 82"/>
                <p:cNvSpPr>
                  <a:spLocks/>
                </p:cNvSpPr>
                <p:nvPr/>
              </p:nvSpPr>
              <p:spPr bwMode="auto">
                <a:xfrm>
                  <a:off x="3405" y="2180"/>
                  <a:ext cx="364" cy="81"/>
                </a:xfrm>
                <a:custGeom>
                  <a:avLst/>
                  <a:gdLst/>
                  <a:ahLst/>
                  <a:cxnLst>
                    <a:cxn ang="0">
                      <a:pos x="0" y="40"/>
                    </a:cxn>
                    <a:cxn ang="0">
                      <a:pos x="131" y="40"/>
                    </a:cxn>
                    <a:cxn ang="0">
                      <a:pos x="177" y="0"/>
                    </a:cxn>
                  </a:cxnLst>
                  <a:rect l="0" t="0" r="r" b="b"/>
                  <a:pathLst>
                    <a:path w="177" h="40">
                      <a:moveTo>
                        <a:pt x="0" y="40"/>
                      </a:moveTo>
                      <a:lnTo>
                        <a:pt x="131" y="40"/>
                      </a:lnTo>
                      <a:lnTo>
                        <a:pt x="177" y="0"/>
                      </a:lnTo>
                    </a:path>
                  </a:pathLst>
                </a:custGeom>
                <a:noFill/>
                <a:ln w="9525" cap="flat" cmpd="sng">
                  <a:solidFill>
                    <a:srgbClr val="808080"/>
                  </a:solidFill>
                  <a:prstDash val="solid"/>
                  <a:round/>
                  <a:headEnd/>
                  <a:tailEnd/>
                </a:ln>
                <a:effectLst>
                  <a:outerShdw dist="12700" dir="5400000" algn="ctr" rotWithShape="0">
                    <a:schemeClr val="bg1"/>
                  </a:outerShdw>
                </a:effectLst>
                <a:scene3d>
                  <a:camera prst="orthographicFront"/>
                  <a:lightRig rig="threePt" dir="t"/>
                </a:scene3d>
                <a:sp3d>
                  <a:bevelT prst="angle"/>
                </a:sp3d>
              </p:spPr>
              <p:txBody>
                <a:bodyPr wrap="none" anchor="ctr"/>
                <a:lstStyle/>
                <a:p>
                  <a:pPr>
                    <a:defRPr/>
                  </a:pPr>
                  <a:endParaRPr lang="es-ES"/>
                </a:p>
              </p:txBody>
            </p:sp>
            <p:sp>
              <p:nvSpPr>
                <p:cNvPr id="65" name="Line 83"/>
                <p:cNvSpPr>
                  <a:spLocks noChangeShapeType="1"/>
                </p:cNvSpPr>
                <p:nvPr/>
              </p:nvSpPr>
              <p:spPr bwMode="auto">
                <a:xfrm>
                  <a:off x="3563" y="2546"/>
                  <a:ext cx="71" cy="0"/>
                </a:xfrm>
                <a:prstGeom prst="line">
                  <a:avLst/>
                </a:prstGeom>
                <a:noFill/>
                <a:ln w="9525">
                  <a:solidFill>
                    <a:srgbClr val="FF0000"/>
                  </a:solidFill>
                  <a:round/>
                  <a:headEnd/>
                  <a:tailEnd/>
                </a:ln>
                <a:effectLst/>
                <a:scene3d>
                  <a:camera prst="orthographicFront"/>
                  <a:lightRig rig="threePt" dir="t"/>
                </a:scene3d>
                <a:sp3d>
                  <a:bevelT prst="angle"/>
                </a:sp3d>
              </p:spPr>
              <p:txBody>
                <a:bodyPr wrap="none" anchor="ctr"/>
                <a:lstStyle/>
                <a:p>
                  <a:pPr>
                    <a:defRPr/>
                  </a:pPr>
                  <a:endParaRPr lang="es-ES"/>
                </a:p>
              </p:txBody>
            </p:sp>
          </p:grpSp>
        </p:grpSp>
      </p:grpSp>
      <p:sp>
        <p:nvSpPr>
          <p:cNvPr id="78" name="Rectangle 2"/>
          <p:cNvSpPr>
            <a:spLocks noChangeArrowheads="1"/>
          </p:cNvSpPr>
          <p:nvPr/>
        </p:nvSpPr>
        <p:spPr bwMode="auto">
          <a:xfrm>
            <a:off x="2057021" y="1713383"/>
            <a:ext cx="5760640" cy="923330"/>
          </a:xfrm>
          <a:prstGeom prst="rect">
            <a:avLst/>
          </a:prstGeom>
          <a:noFill/>
          <a:ln w="12700" cap="sq">
            <a:noFill/>
            <a:miter lim="800000"/>
            <a:headEnd type="none" w="sm" len="sm"/>
            <a:tailEnd type="none" w="sm" len="sm"/>
          </a:ln>
        </p:spPr>
        <p:txBody>
          <a:bodyPr wrap="square">
            <a:spAutoFit/>
          </a:bodyPr>
          <a:lstStyle/>
          <a:p>
            <a:r>
              <a:rPr lang="es-ES" dirty="0">
                <a:latin typeface="Calibri" pitchFamily="34" charset="0"/>
                <a:cs typeface="Calibri" pitchFamily="34" charset="0"/>
              </a:rPr>
              <a:t>Los dominios proporcionan administración centralizada. </a:t>
            </a:r>
            <a:endParaRPr lang="es-ES" dirty="0" smtClean="0">
              <a:latin typeface="Calibri" pitchFamily="34" charset="0"/>
              <a:cs typeface="Calibri" pitchFamily="34" charset="0"/>
            </a:endParaRPr>
          </a:p>
          <a:p>
            <a:r>
              <a:rPr lang="es-ES" dirty="0" smtClean="0">
                <a:latin typeface="Calibri" pitchFamily="34" charset="0"/>
                <a:cs typeface="Calibri" pitchFamily="34" charset="0"/>
              </a:rPr>
              <a:t>Toda </a:t>
            </a:r>
            <a:r>
              <a:rPr lang="es-ES" dirty="0">
                <a:latin typeface="Calibri" pitchFamily="34" charset="0"/>
                <a:cs typeface="Calibri" pitchFamily="34" charset="0"/>
              </a:rPr>
              <a:t>la información de cuentas de usuario y recursos puede administrarse desde una sola ubicación dentro del dominio.</a:t>
            </a:r>
          </a:p>
        </p:txBody>
      </p:sp>
      <p:grpSp>
        <p:nvGrpSpPr>
          <p:cNvPr id="79" name="Group 4"/>
          <p:cNvGrpSpPr>
            <a:grpSpLocks/>
          </p:cNvGrpSpPr>
          <p:nvPr/>
        </p:nvGrpSpPr>
        <p:grpSpPr bwMode="auto">
          <a:xfrm>
            <a:off x="268141" y="3008697"/>
            <a:ext cx="1685378" cy="1140383"/>
            <a:chOff x="728" y="729"/>
            <a:chExt cx="1749" cy="1339"/>
          </a:xfrm>
        </p:grpSpPr>
        <p:sp>
          <p:nvSpPr>
            <p:cNvPr id="80" name="Rectangle 5"/>
            <p:cNvSpPr>
              <a:spLocks noChangeArrowheads="1"/>
            </p:cNvSpPr>
            <p:nvPr/>
          </p:nvSpPr>
          <p:spPr bwMode="auto">
            <a:xfrm>
              <a:off x="728" y="729"/>
              <a:ext cx="1749" cy="1339"/>
            </a:xfrm>
            <a:prstGeom prst="rect">
              <a:avLst/>
            </a:prstGeom>
            <a:gradFill rotWithShape="0">
              <a:gsLst>
                <a:gs pos="0">
                  <a:srgbClr val="0066CC"/>
                </a:gs>
                <a:gs pos="100000">
                  <a:srgbClr val="FFFFCC"/>
                </a:gs>
              </a:gsLst>
              <a:lin ang="5400000" scaled="1"/>
            </a:gradFill>
            <a:ln w="15875">
              <a:noFill/>
              <a:miter lim="800000"/>
              <a:headEnd/>
              <a:tailEnd/>
            </a:ln>
            <a:effectLst/>
            <a:scene3d>
              <a:camera prst="orthographicFront"/>
              <a:lightRig rig="threePt" dir="t"/>
            </a:scene3d>
            <a:sp3d>
              <a:bevelT prst="angle"/>
            </a:sp3d>
          </p:spPr>
          <p:txBody>
            <a:bodyPr/>
            <a:lstStyle/>
            <a:p>
              <a:pPr algn="ctr">
                <a:defRPr/>
              </a:pPr>
              <a:r>
                <a:rPr lang="es-ES_tradnl" sz="1200" b="1" dirty="0">
                  <a:solidFill>
                    <a:srgbClr val="FFFFFF"/>
                  </a:solidFill>
                  <a:effectLst>
                    <a:outerShdw blurRad="38100" dist="38100" dir="2700000" algn="tl">
                      <a:srgbClr val="000000"/>
                    </a:outerShdw>
                  </a:effectLst>
                  <a:latin typeface="Calibri" pitchFamily="34" charset="0"/>
                  <a:cs typeface="Calibri" pitchFamily="34" charset="0"/>
                </a:rPr>
                <a:t>Cuenta de usuario única</a:t>
              </a:r>
            </a:p>
          </p:txBody>
        </p:sp>
        <p:grpSp>
          <p:nvGrpSpPr>
            <p:cNvPr id="81" name="Group 6"/>
            <p:cNvGrpSpPr>
              <a:grpSpLocks/>
            </p:cNvGrpSpPr>
            <p:nvPr/>
          </p:nvGrpSpPr>
          <p:grpSpPr bwMode="auto">
            <a:xfrm>
              <a:off x="1059" y="1025"/>
              <a:ext cx="651" cy="911"/>
              <a:chOff x="3387" y="2631"/>
              <a:chExt cx="483" cy="609"/>
            </a:xfrm>
          </p:grpSpPr>
          <p:grpSp>
            <p:nvGrpSpPr>
              <p:cNvPr id="82" name="Group 7"/>
              <p:cNvGrpSpPr>
                <a:grpSpLocks/>
              </p:cNvGrpSpPr>
              <p:nvPr/>
            </p:nvGrpSpPr>
            <p:grpSpPr bwMode="auto">
              <a:xfrm>
                <a:off x="3387" y="2631"/>
                <a:ext cx="250" cy="609"/>
                <a:chOff x="1825" y="2933"/>
                <a:chExt cx="238" cy="597"/>
              </a:xfrm>
            </p:grpSpPr>
            <p:sp>
              <p:nvSpPr>
                <p:cNvPr id="84" name="Oval 8"/>
                <p:cNvSpPr>
                  <a:spLocks noChangeArrowheads="1"/>
                </p:cNvSpPr>
                <p:nvPr/>
              </p:nvSpPr>
              <p:spPr bwMode="auto">
                <a:xfrm>
                  <a:off x="1909" y="2933"/>
                  <a:ext cx="99" cy="101"/>
                </a:xfrm>
                <a:prstGeom prst="ellipse">
                  <a:avLst/>
                </a:prstGeom>
                <a:gradFill rotWithShape="0">
                  <a:gsLst>
                    <a:gs pos="0">
                      <a:srgbClr val="F95AB7">
                        <a:gamma/>
                        <a:tint val="52549"/>
                        <a:invGamma/>
                      </a:srgbClr>
                    </a:gs>
                    <a:gs pos="100000">
                      <a:srgbClr val="F95AB7"/>
                    </a:gs>
                  </a:gsLst>
                  <a:path path="shape">
                    <a:fillToRect l="50000" t="50000" r="50000" b="50000"/>
                  </a:path>
                </a:gradFill>
                <a:ln w="12700">
                  <a:noFill/>
                  <a:round/>
                  <a:headEnd/>
                  <a:tailEnd/>
                </a:ln>
                <a:effectLst>
                  <a:outerShdw dist="35921" dir="2700000" algn="ctr" rotWithShape="0">
                    <a:schemeClr val="tx1"/>
                  </a:outerShdw>
                </a:effectLst>
                <a:scene3d>
                  <a:camera prst="orthographicFront"/>
                  <a:lightRig rig="threePt" dir="t"/>
                </a:scene3d>
                <a:sp3d>
                  <a:bevelT prst="angle"/>
                </a:sp3d>
              </p:spPr>
              <p:txBody>
                <a:bodyPr wrap="none" anchor="ctr"/>
                <a:lstStyle/>
                <a:p>
                  <a:pPr>
                    <a:defRPr/>
                  </a:pPr>
                  <a:endParaRPr lang="es-ES"/>
                </a:p>
              </p:txBody>
            </p:sp>
            <p:sp>
              <p:nvSpPr>
                <p:cNvPr id="85" name="Freeform 9"/>
                <p:cNvSpPr>
                  <a:spLocks/>
                </p:cNvSpPr>
                <p:nvPr/>
              </p:nvSpPr>
              <p:spPr bwMode="auto">
                <a:xfrm>
                  <a:off x="1825" y="3034"/>
                  <a:ext cx="238" cy="496"/>
                </a:xfrm>
                <a:custGeom>
                  <a:avLst/>
                  <a:gdLst/>
                  <a:ahLst/>
                  <a:cxnLst>
                    <a:cxn ang="0">
                      <a:pos x="186" y="0"/>
                    </a:cxn>
                    <a:cxn ang="0">
                      <a:pos x="195" y="3"/>
                    </a:cxn>
                    <a:cxn ang="0">
                      <a:pos x="204" y="4"/>
                    </a:cxn>
                    <a:cxn ang="0">
                      <a:pos x="212" y="9"/>
                    </a:cxn>
                    <a:cxn ang="0">
                      <a:pos x="224" y="13"/>
                    </a:cxn>
                    <a:cxn ang="0">
                      <a:pos x="230" y="24"/>
                    </a:cxn>
                    <a:cxn ang="0">
                      <a:pos x="237" y="34"/>
                    </a:cxn>
                    <a:cxn ang="0">
                      <a:pos x="237" y="226"/>
                    </a:cxn>
                    <a:cxn ang="0">
                      <a:pos x="234" y="232"/>
                    </a:cxn>
                    <a:cxn ang="0">
                      <a:pos x="230" y="239"/>
                    </a:cxn>
                    <a:cxn ang="0">
                      <a:pos x="221" y="242"/>
                    </a:cxn>
                    <a:cxn ang="0">
                      <a:pos x="212" y="244"/>
                    </a:cxn>
                    <a:cxn ang="0">
                      <a:pos x="204" y="242"/>
                    </a:cxn>
                    <a:cxn ang="0">
                      <a:pos x="200" y="235"/>
                    </a:cxn>
                    <a:cxn ang="0">
                      <a:pos x="195" y="230"/>
                    </a:cxn>
                    <a:cxn ang="0">
                      <a:pos x="195" y="84"/>
                    </a:cxn>
                    <a:cxn ang="0">
                      <a:pos x="182" y="471"/>
                    </a:cxn>
                    <a:cxn ang="0">
                      <a:pos x="177" y="483"/>
                    </a:cxn>
                    <a:cxn ang="0">
                      <a:pos x="170" y="491"/>
                    </a:cxn>
                    <a:cxn ang="0">
                      <a:pos x="161" y="495"/>
                    </a:cxn>
                    <a:cxn ang="0">
                      <a:pos x="152" y="495"/>
                    </a:cxn>
                    <a:cxn ang="0">
                      <a:pos x="140" y="492"/>
                    </a:cxn>
                    <a:cxn ang="0">
                      <a:pos x="132" y="486"/>
                    </a:cxn>
                    <a:cxn ang="0">
                      <a:pos x="128" y="479"/>
                    </a:cxn>
                    <a:cxn ang="0">
                      <a:pos x="126" y="470"/>
                    </a:cxn>
                    <a:cxn ang="0">
                      <a:pos x="111" y="470"/>
                    </a:cxn>
                    <a:cxn ang="0">
                      <a:pos x="107" y="479"/>
                    </a:cxn>
                    <a:cxn ang="0">
                      <a:pos x="101" y="491"/>
                    </a:cxn>
                    <a:cxn ang="0">
                      <a:pos x="89" y="495"/>
                    </a:cxn>
                    <a:cxn ang="0">
                      <a:pos x="77" y="495"/>
                    </a:cxn>
                    <a:cxn ang="0">
                      <a:pos x="69" y="491"/>
                    </a:cxn>
                    <a:cxn ang="0">
                      <a:pos x="60" y="486"/>
                    </a:cxn>
                    <a:cxn ang="0">
                      <a:pos x="56" y="477"/>
                    </a:cxn>
                    <a:cxn ang="0">
                      <a:pos x="56" y="84"/>
                    </a:cxn>
                    <a:cxn ang="0">
                      <a:pos x="42" y="227"/>
                    </a:cxn>
                    <a:cxn ang="0">
                      <a:pos x="38" y="235"/>
                    </a:cxn>
                    <a:cxn ang="0">
                      <a:pos x="33" y="239"/>
                    </a:cxn>
                    <a:cxn ang="0">
                      <a:pos x="26" y="244"/>
                    </a:cxn>
                    <a:cxn ang="0">
                      <a:pos x="17" y="244"/>
                    </a:cxn>
                    <a:cxn ang="0">
                      <a:pos x="9" y="239"/>
                    </a:cxn>
                    <a:cxn ang="0">
                      <a:pos x="5" y="238"/>
                    </a:cxn>
                    <a:cxn ang="0">
                      <a:pos x="0" y="230"/>
                    </a:cxn>
                    <a:cxn ang="0">
                      <a:pos x="0" y="39"/>
                    </a:cxn>
                    <a:cxn ang="0">
                      <a:pos x="5" y="25"/>
                    </a:cxn>
                    <a:cxn ang="0">
                      <a:pos x="14" y="13"/>
                    </a:cxn>
                    <a:cxn ang="0">
                      <a:pos x="30" y="7"/>
                    </a:cxn>
                    <a:cxn ang="0">
                      <a:pos x="44" y="3"/>
                    </a:cxn>
                  </a:cxnLst>
                  <a:rect l="0" t="0" r="r" b="b"/>
                  <a:pathLst>
                    <a:path w="238" h="496">
                      <a:moveTo>
                        <a:pt x="56" y="0"/>
                      </a:moveTo>
                      <a:lnTo>
                        <a:pt x="182" y="0"/>
                      </a:lnTo>
                      <a:lnTo>
                        <a:pt x="186" y="0"/>
                      </a:lnTo>
                      <a:lnTo>
                        <a:pt x="188" y="0"/>
                      </a:lnTo>
                      <a:lnTo>
                        <a:pt x="191" y="0"/>
                      </a:lnTo>
                      <a:lnTo>
                        <a:pt x="195" y="3"/>
                      </a:lnTo>
                      <a:lnTo>
                        <a:pt x="198" y="3"/>
                      </a:lnTo>
                      <a:lnTo>
                        <a:pt x="200" y="3"/>
                      </a:lnTo>
                      <a:lnTo>
                        <a:pt x="204" y="4"/>
                      </a:lnTo>
                      <a:lnTo>
                        <a:pt x="207" y="4"/>
                      </a:lnTo>
                      <a:lnTo>
                        <a:pt x="209" y="7"/>
                      </a:lnTo>
                      <a:lnTo>
                        <a:pt x="212" y="9"/>
                      </a:lnTo>
                      <a:lnTo>
                        <a:pt x="216" y="9"/>
                      </a:lnTo>
                      <a:lnTo>
                        <a:pt x="219" y="12"/>
                      </a:lnTo>
                      <a:lnTo>
                        <a:pt x="224" y="13"/>
                      </a:lnTo>
                      <a:lnTo>
                        <a:pt x="225" y="18"/>
                      </a:lnTo>
                      <a:lnTo>
                        <a:pt x="228" y="21"/>
                      </a:lnTo>
                      <a:lnTo>
                        <a:pt x="230" y="24"/>
                      </a:lnTo>
                      <a:lnTo>
                        <a:pt x="234" y="28"/>
                      </a:lnTo>
                      <a:lnTo>
                        <a:pt x="234" y="30"/>
                      </a:lnTo>
                      <a:lnTo>
                        <a:pt x="237" y="34"/>
                      </a:lnTo>
                      <a:lnTo>
                        <a:pt x="237" y="39"/>
                      </a:lnTo>
                      <a:lnTo>
                        <a:pt x="237" y="42"/>
                      </a:lnTo>
                      <a:lnTo>
                        <a:pt x="237" y="226"/>
                      </a:lnTo>
                      <a:lnTo>
                        <a:pt x="237" y="227"/>
                      </a:lnTo>
                      <a:lnTo>
                        <a:pt x="234" y="230"/>
                      </a:lnTo>
                      <a:lnTo>
                        <a:pt x="234" y="232"/>
                      </a:lnTo>
                      <a:lnTo>
                        <a:pt x="234" y="235"/>
                      </a:lnTo>
                      <a:lnTo>
                        <a:pt x="233" y="238"/>
                      </a:lnTo>
                      <a:lnTo>
                        <a:pt x="230" y="239"/>
                      </a:lnTo>
                      <a:lnTo>
                        <a:pt x="228" y="239"/>
                      </a:lnTo>
                      <a:lnTo>
                        <a:pt x="224" y="242"/>
                      </a:lnTo>
                      <a:lnTo>
                        <a:pt x="221" y="242"/>
                      </a:lnTo>
                      <a:lnTo>
                        <a:pt x="219" y="244"/>
                      </a:lnTo>
                      <a:lnTo>
                        <a:pt x="216" y="244"/>
                      </a:lnTo>
                      <a:lnTo>
                        <a:pt x="212" y="244"/>
                      </a:lnTo>
                      <a:lnTo>
                        <a:pt x="209" y="242"/>
                      </a:lnTo>
                      <a:lnTo>
                        <a:pt x="207" y="242"/>
                      </a:lnTo>
                      <a:lnTo>
                        <a:pt x="204" y="242"/>
                      </a:lnTo>
                      <a:lnTo>
                        <a:pt x="203" y="239"/>
                      </a:lnTo>
                      <a:lnTo>
                        <a:pt x="200" y="238"/>
                      </a:lnTo>
                      <a:lnTo>
                        <a:pt x="200" y="235"/>
                      </a:lnTo>
                      <a:lnTo>
                        <a:pt x="198" y="235"/>
                      </a:lnTo>
                      <a:lnTo>
                        <a:pt x="195" y="232"/>
                      </a:lnTo>
                      <a:lnTo>
                        <a:pt x="195" y="230"/>
                      </a:lnTo>
                      <a:lnTo>
                        <a:pt x="195" y="227"/>
                      </a:lnTo>
                      <a:lnTo>
                        <a:pt x="195" y="226"/>
                      </a:lnTo>
                      <a:lnTo>
                        <a:pt x="195" y="84"/>
                      </a:lnTo>
                      <a:lnTo>
                        <a:pt x="182" y="84"/>
                      </a:lnTo>
                      <a:lnTo>
                        <a:pt x="182" y="467"/>
                      </a:lnTo>
                      <a:lnTo>
                        <a:pt x="182" y="471"/>
                      </a:lnTo>
                      <a:lnTo>
                        <a:pt x="182" y="474"/>
                      </a:lnTo>
                      <a:lnTo>
                        <a:pt x="179" y="479"/>
                      </a:lnTo>
                      <a:lnTo>
                        <a:pt x="177" y="483"/>
                      </a:lnTo>
                      <a:lnTo>
                        <a:pt x="174" y="486"/>
                      </a:lnTo>
                      <a:lnTo>
                        <a:pt x="173" y="488"/>
                      </a:lnTo>
                      <a:lnTo>
                        <a:pt x="170" y="491"/>
                      </a:lnTo>
                      <a:lnTo>
                        <a:pt x="165" y="492"/>
                      </a:lnTo>
                      <a:lnTo>
                        <a:pt x="162" y="492"/>
                      </a:lnTo>
                      <a:lnTo>
                        <a:pt x="161" y="495"/>
                      </a:lnTo>
                      <a:lnTo>
                        <a:pt x="156" y="495"/>
                      </a:lnTo>
                      <a:lnTo>
                        <a:pt x="153" y="495"/>
                      </a:lnTo>
                      <a:lnTo>
                        <a:pt x="152" y="495"/>
                      </a:lnTo>
                      <a:lnTo>
                        <a:pt x="147" y="495"/>
                      </a:lnTo>
                      <a:lnTo>
                        <a:pt x="144" y="492"/>
                      </a:lnTo>
                      <a:lnTo>
                        <a:pt x="140" y="492"/>
                      </a:lnTo>
                      <a:lnTo>
                        <a:pt x="137" y="491"/>
                      </a:lnTo>
                      <a:lnTo>
                        <a:pt x="135" y="488"/>
                      </a:lnTo>
                      <a:lnTo>
                        <a:pt x="132" y="486"/>
                      </a:lnTo>
                      <a:lnTo>
                        <a:pt x="131" y="483"/>
                      </a:lnTo>
                      <a:lnTo>
                        <a:pt x="128" y="482"/>
                      </a:lnTo>
                      <a:lnTo>
                        <a:pt x="128" y="479"/>
                      </a:lnTo>
                      <a:lnTo>
                        <a:pt x="126" y="477"/>
                      </a:lnTo>
                      <a:lnTo>
                        <a:pt x="126" y="474"/>
                      </a:lnTo>
                      <a:lnTo>
                        <a:pt x="126" y="470"/>
                      </a:lnTo>
                      <a:lnTo>
                        <a:pt x="126" y="238"/>
                      </a:lnTo>
                      <a:lnTo>
                        <a:pt x="111" y="238"/>
                      </a:lnTo>
                      <a:lnTo>
                        <a:pt x="111" y="470"/>
                      </a:lnTo>
                      <a:lnTo>
                        <a:pt x="111" y="471"/>
                      </a:lnTo>
                      <a:lnTo>
                        <a:pt x="110" y="477"/>
                      </a:lnTo>
                      <a:lnTo>
                        <a:pt x="107" y="479"/>
                      </a:lnTo>
                      <a:lnTo>
                        <a:pt x="107" y="483"/>
                      </a:lnTo>
                      <a:lnTo>
                        <a:pt x="105" y="486"/>
                      </a:lnTo>
                      <a:lnTo>
                        <a:pt x="101" y="491"/>
                      </a:lnTo>
                      <a:lnTo>
                        <a:pt x="98" y="491"/>
                      </a:lnTo>
                      <a:lnTo>
                        <a:pt x="93" y="492"/>
                      </a:lnTo>
                      <a:lnTo>
                        <a:pt x="89" y="495"/>
                      </a:lnTo>
                      <a:lnTo>
                        <a:pt x="86" y="495"/>
                      </a:lnTo>
                      <a:lnTo>
                        <a:pt x="81" y="495"/>
                      </a:lnTo>
                      <a:lnTo>
                        <a:pt x="77" y="495"/>
                      </a:lnTo>
                      <a:lnTo>
                        <a:pt x="75" y="495"/>
                      </a:lnTo>
                      <a:lnTo>
                        <a:pt x="72" y="492"/>
                      </a:lnTo>
                      <a:lnTo>
                        <a:pt x="69" y="491"/>
                      </a:lnTo>
                      <a:lnTo>
                        <a:pt x="65" y="491"/>
                      </a:lnTo>
                      <a:lnTo>
                        <a:pt x="63" y="486"/>
                      </a:lnTo>
                      <a:lnTo>
                        <a:pt x="60" y="486"/>
                      </a:lnTo>
                      <a:lnTo>
                        <a:pt x="59" y="482"/>
                      </a:lnTo>
                      <a:lnTo>
                        <a:pt x="59" y="479"/>
                      </a:lnTo>
                      <a:lnTo>
                        <a:pt x="56" y="477"/>
                      </a:lnTo>
                      <a:lnTo>
                        <a:pt x="56" y="474"/>
                      </a:lnTo>
                      <a:lnTo>
                        <a:pt x="56" y="470"/>
                      </a:lnTo>
                      <a:lnTo>
                        <a:pt x="56" y="84"/>
                      </a:lnTo>
                      <a:lnTo>
                        <a:pt x="42" y="84"/>
                      </a:lnTo>
                      <a:lnTo>
                        <a:pt x="42" y="226"/>
                      </a:lnTo>
                      <a:lnTo>
                        <a:pt x="42" y="227"/>
                      </a:lnTo>
                      <a:lnTo>
                        <a:pt x="39" y="230"/>
                      </a:lnTo>
                      <a:lnTo>
                        <a:pt x="39" y="232"/>
                      </a:lnTo>
                      <a:lnTo>
                        <a:pt x="38" y="235"/>
                      </a:lnTo>
                      <a:lnTo>
                        <a:pt x="35" y="238"/>
                      </a:lnTo>
                      <a:lnTo>
                        <a:pt x="35" y="239"/>
                      </a:lnTo>
                      <a:lnTo>
                        <a:pt x="33" y="239"/>
                      </a:lnTo>
                      <a:lnTo>
                        <a:pt x="30" y="242"/>
                      </a:lnTo>
                      <a:lnTo>
                        <a:pt x="29" y="242"/>
                      </a:lnTo>
                      <a:lnTo>
                        <a:pt x="26" y="244"/>
                      </a:lnTo>
                      <a:lnTo>
                        <a:pt x="23" y="244"/>
                      </a:lnTo>
                      <a:lnTo>
                        <a:pt x="18" y="244"/>
                      </a:lnTo>
                      <a:lnTo>
                        <a:pt x="17" y="244"/>
                      </a:lnTo>
                      <a:lnTo>
                        <a:pt x="14" y="242"/>
                      </a:lnTo>
                      <a:lnTo>
                        <a:pt x="12" y="242"/>
                      </a:lnTo>
                      <a:lnTo>
                        <a:pt x="9" y="239"/>
                      </a:lnTo>
                      <a:lnTo>
                        <a:pt x="8" y="239"/>
                      </a:lnTo>
                      <a:lnTo>
                        <a:pt x="8" y="238"/>
                      </a:lnTo>
                      <a:lnTo>
                        <a:pt x="5" y="238"/>
                      </a:lnTo>
                      <a:lnTo>
                        <a:pt x="3" y="235"/>
                      </a:lnTo>
                      <a:lnTo>
                        <a:pt x="3" y="232"/>
                      </a:lnTo>
                      <a:lnTo>
                        <a:pt x="0" y="230"/>
                      </a:lnTo>
                      <a:lnTo>
                        <a:pt x="0" y="227"/>
                      </a:lnTo>
                      <a:lnTo>
                        <a:pt x="0" y="226"/>
                      </a:lnTo>
                      <a:lnTo>
                        <a:pt x="0" y="39"/>
                      </a:lnTo>
                      <a:lnTo>
                        <a:pt x="0" y="34"/>
                      </a:lnTo>
                      <a:lnTo>
                        <a:pt x="3" y="30"/>
                      </a:lnTo>
                      <a:lnTo>
                        <a:pt x="5" y="25"/>
                      </a:lnTo>
                      <a:lnTo>
                        <a:pt x="8" y="21"/>
                      </a:lnTo>
                      <a:lnTo>
                        <a:pt x="12" y="18"/>
                      </a:lnTo>
                      <a:lnTo>
                        <a:pt x="14" y="13"/>
                      </a:lnTo>
                      <a:lnTo>
                        <a:pt x="18" y="12"/>
                      </a:lnTo>
                      <a:lnTo>
                        <a:pt x="26" y="9"/>
                      </a:lnTo>
                      <a:lnTo>
                        <a:pt x="30" y="7"/>
                      </a:lnTo>
                      <a:lnTo>
                        <a:pt x="33" y="4"/>
                      </a:lnTo>
                      <a:lnTo>
                        <a:pt x="39" y="3"/>
                      </a:lnTo>
                      <a:lnTo>
                        <a:pt x="44" y="3"/>
                      </a:lnTo>
                      <a:lnTo>
                        <a:pt x="51" y="0"/>
                      </a:lnTo>
                      <a:lnTo>
                        <a:pt x="56" y="0"/>
                      </a:lnTo>
                    </a:path>
                  </a:pathLst>
                </a:custGeom>
                <a:gradFill rotWithShape="0">
                  <a:gsLst>
                    <a:gs pos="0">
                      <a:srgbClr val="F95AB7">
                        <a:gamma/>
                        <a:tint val="52549"/>
                        <a:invGamma/>
                      </a:srgbClr>
                    </a:gs>
                    <a:gs pos="100000">
                      <a:srgbClr val="F95AB7"/>
                    </a:gs>
                  </a:gsLst>
                  <a:path path="rect">
                    <a:fillToRect l="50000" t="50000" r="50000" b="50000"/>
                  </a:path>
                </a:gradFill>
                <a:ln w="12700" cap="rnd" cmpd="sng">
                  <a:noFill/>
                  <a:prstDash val="solid"/>
                  <a:round/>
                  <a:headEnd type="none" w="med" len="med"/>
                  <a:tailEnd type="none" w="med" len="med"/>
                </a:ln>
                <a:effectLst>
                  <a:outerShdw dist="35921" dir="2700000" algn="ctr" rotWithShape="0">
                    <a:schemeClr val="tx1"/>
                  </a:outerShdw>
                </a:effectLst>
                <a:scene3d>
                  <a:camera prst="orthographicFront"/>
                  <a:lightRig rig="threePt" dir="t"/>
                </a:scene3d>
                <a:sp3d>
                  <a:bevelT prst="angle"/>
                </a:sp3d>
              </p:spPr>
              <p:txBody>
                <a:bodyPr/>
                <a:lstStyle/>
                <a:p>
                  <a:pPr>
                    <a:defRPr/>
                  </a:pPr>
                  <a:endParaRPr lang="es-ES"/>
                </a:p>
              </p:txBody>
            </p:sp>
          </p:grpSp>
          <p:sp>
            <p:nvSpPr>
              <p:cNvPr id="83" name="AutoShape 10"/>
              <p:cNvSpPr>
                <a:spLocks noChangeArrowheads="1"/>
              </p:cNvSpPr>
              <p:nvPr/>
            </p:nvSpPr>
            <p:spPr bwMode="auto">
              <a:xfrm rot="1965645" flipV="1">
                <a:off x="3690" y="2800"/>
                <a:ext cx="180" cy="250"/>
              </a:xfrm>
              <a:prstGeom prst="foldedCorner">
                <a:avLst>
                  <a:gd name="adj" fmla="val 29269"/>
                </a:avLst>
              </a:prstGeom>
              <a:solidFill>
                <a:schemeClr val="bg1"/>
              </a:solidFill>
              <a:ln w="6350">
                <a:solidFill>
                  <a:schemeClr val="tx1"/>
                </a:solidFill>
                <a:round/>
                <a:headEnd/>
                <a:tailEnd/>
              </a:ln>
              <a:effectLst/>
              <a:scene3d>
                <a:camera prst="orthographicFront"/>
                <a:lightRig rig="threePt" dir="t"/>
              </a:scene3d>
              <a:sp3d/>
            </p:spPr>
            <p:txBody>
              <a:bodyPr tIns="27432" bIns="27432" anchor="ctr">
                <a:spAutoFit/>
              </a:bodyPr>
              <a:lstStyle/>
              <a:p>
                <a:pPr>
                  <a:defRPr/>
                </a:pPr>
                <a:endParaRPr lang="es-ES"/>
              </a:p>
            </p:txBody>
          </p:sp>
        </p:grpSp>
      </p:grpSp>
      <p:sp>
        <p:nvSpPr>
          <p:cNvPr id="86" name="Rectangle 2"/>
          <p:cNvSpPr>
            <a:spLocks noChangeArrowheads="1"/>
          </p:cNvSpPr>
          <p:nvPr/>
        </p:nvSpPr>
        <p:spPr bwMode="auto">
          <a:xfrm>
            <a:off x="2195721" y="3071056"/>
            <a:ext cx="5904656" cy="646331"/>
          </a:xfrm>
          <a:prstGeom prst="rect">
            <a:avLst/>
          </a:prstGeom>
          <a:noFill/>
          <a:ln w="12700" cap="sq">
            <a:noFill/>
            <a:miter lim="800000"/>
            <a:headEnd type="none" w="sm" len="sm"/>
            <a:tailEnd type="none" w="sm" len="sm"/>
          </a:ln>
        </p:spPr>
        <p:txBody>
          <a:bodyPr wrap="square">
            <a:spAutoFit/>
          </a:bodyPr>
          <a:lstStyle/>
          <a:p>
            <a:r>
              <a:rPr lang="es-ES" dirty="0">
                <a:latin typeface="Calibri" pitchFamily="34" charset="0"/>
                <a:cs typeface="Calibri" pitchFamily="34" charset="0"/>
              </a:rPr>
              <a:t>Toda la información de cuentas de usuario se almacenan en una ubicación central para todo el dominio.</a:t>
            </a:r>
          </a:p>
        </p:txBody>
      </p:sp>
      <p:grpSp>
        <p:nvGrpSpPr>
          <p:cNvPr id="87" name="Group 27"/>
          <p:cNvGrpSpPr>
            <a:grpSpLocks/>
          </p:cNvGrpSpPr>
          <p:nvPr/>
        </p:nvGrpSpPr>
        <p:grpSpPr bwMode="auto">
          <a:xfrm>
            <a:off x="241421" y="4553818"/>
            <a:ext cx="1821519" cy="1135657"/>
            <a:chOff x="2705" y="806"/>
            <a:chExt cx="2254" cy="1339"/>
          </a:xfrm>
        </p:grpSpPr>
        <p:sp>
          <p:nvSpPr>
            <p:cNvPr id="88" name="Rectangle 28"/>
            <p:cNvSpPr>
              <a:spLocks noChangeArrowheads="1"/>
            </p:cNvSpPr>
            <p:nvPr/>
          </p:nvSpPr>
          <p:spPr bwMode="auto">
            <a:xfrm>
              <a:off x="2737" y="806"/>
              <a:ext cx="2142" cy="1339"/>
            </a:xfrm>
            <a:prstGeom prst="rect">
              <a:avLst/>
            </a:prstGeom>
            <a:gradFill rotWithShape="0">
              <a:gsLst>
                <a:gs pos="0">
                  <a:srgbClr val="0066CC"/>
                </a:gs>
                <a:gs pos="100000">
                  <a:srgbClr val="FFFFCC"/>
                </a:gs>
              </a:gsLst>
              <a:lin ang="5400000" scaled="1"/>
            </a:gradFill>
            <a:ln w="15875">
              <a:noFill/>
              <a:miter lim="800000"/>
              <a:headEnd/>
              <a:tailEnd/>
            </a:ln>
            <a:effectLst/>
            <a:scene3d>
              <a:camera prst="orthographicFront"/>
              <a:lightRig rig="threePt" dir="t"/>
            </a:scene3d>
            <a:sp3d>
              <a:bevelT prst="angle"/>
            </a:sp3d>
          </p:spPr>
          <p:txBody>
            <a:bodyPr/>
            <a:lstStyle/>
            <a:p>
              <a:pPr>
                <a:defRPr/>
              </a:pPr>
              <a:r>
                <a:rPr lang="es-ES_tradnl" sz="1400" b="1" dirty="0">
                  <a:solidFill>
                    <a:srgbClr val="FFFFFF"/>
                  </a:solidFill>
                  <a:effectLst>
                    <a:outerShdw blurRad="38100" dist="38100" dir="2700000" algn="tl">
                      <a:srgbClr val="000000"/>
                    </a:outerShdw>
                  </a:effectLst>
                  <a:latin typeface="Arial Narrow" pitchFamily="34" charset="0"/>
                </a:rPr>
                <a:t>Escalabilidad</a:t>
              </a:r>
            </a:p>
          </p:txBody>
        </p:sp>
        <p:grpSp>
          <p:nvGrpSpPr>
            <p:cNvPr id="89" name="Group 29"/>
            <p:cNvGrpSpPr>
              <a:grpSpLocks/>
            </p:cNvGrpSpPr>
            <p:nvPr/>
          </p:nvGrpSpPr>
          <p:grpSpPr bwMode="auto">
            <a:xfrm>
              <a:off x="3713" y="967"/>
              <a:ext cx="1246" cy="1050"/>
              <a:chOff x="3567" y="986"/>
              <a:chExt cx="779" cy="656"/>
            </a:xfrm>
          </p:grpSpPr>
          <p:sp>
            <p:nvSpPr>
              <p:cNvPr id="94" name="AutoShape 30"/>
              <p:cNvSpPr>
                <a:spLocks noChangeArrowheads="1"/>
              </p:cNvSpPr>
              <p:nvPr/>
            </p:nvSpPr>
            <p:spPr bwMode="auto">
              <a:xfrm>
                <a:off x="3567" y="993"/>
                <a:ext cx="779" cy="579"/>
              </a:xfrm>
              <a:prstGeom prst="triangle">
                <a:avLst>
                  <a:gd name="adj" fmla="val 50000"/>
                </a:avLst>
              </a:prstGeom>
              <a:gradFill rotWithShape="0">
                <a:gsLst>
                  <a:gs pos="0">
                    <a:srgbClr val="CCFF99"/>
                  </a:gs>
                  <a:gs pos="100000">
                    <a:srgbClr val="41A5A3"/>
                  </a:gs>
                </a:gsLst>
                <a:lin ang="5400000" scaled="1"/>
              </a:gradFill>
              <a:ln w="9525">
                <a:solidFill>
                  <a:srgbClr val="333399"/>
                </a:solidFill>
                <a:miter lim="800000"/>
                <a:headEnd/>
                <a:tailEnd/>
              </a:ln>
              <a:effectLst>
                <a:outerShdw dist="102391" dir="1784693" algn="ctr" rotWithShape="0">
                  <a:srgbClr val="C0C0C0"/>
                </a:outerShdw>
              </a:effectLst>
              <a:scene3d>
                <a:camera prst="orthographicFront"/>
                <a:lightRig rig="threePt" dir="t"/>
              </a:scene3d>
              <a:sp3d>
                <a:bevelT prst="angle"/>
              </a:sp3d>
            </p:spPr>
            <p:txBody>
              <a:bodyPr wrap="none" anchor="ctr"/>
              <a:lstStyle/>
              <a:p>
                <a:pPr algn="ctr" eaLnBrk="0" hangingPunct="0">
                  <a:defRPr/>
                </a:pPr>
                <a:endParaRPr lang="es-ES_tradnl" sz="2000" b="1">
                  <a:latin typeface="Arial Narrow" pitchFamily="34" charset="0"/>
                </a:endParaRPr>
              </a:p>
            </p:txBody>
          </p:sp>
          <p:pic>
            <p:nvPicPr>
              <p:cNvPr id="95" name="Picture 31" descr="computer5"/>
              <p:cNvPicPr>
                <a:picLocks noChangeAspect="1" noChangeArrowheads="1"/>
              </p:cNvPicPr>
              <p:nvPr/>
            </p:nvPicPr>
            <p:blipFill>
              <a:blip r:embed="rId2" cstate="print"/>
              <a:srcRect/>
              <a:stretch>
                <a:fillRect/>
              </a:stretch>
            </p:blipFill>
            <p:spPr bwMode="auto">
              <a:xfrm>
                <a:off x="3637" y="1325"/>
                <a:ext cx="290" cy="317"/>
              </a:xfrm>
              <a:prstGeom prst="rect">
                <a:avLst/>
              </a:prstGeom>
              <a:noFill/>
              <a:scene3d>
                <a:camera prst="orthographicFront"/>
                <a:lightRig rig="threePt" dir="t"/>
              </a:scene3d>
              <a:sp3d>
                <a:bevelT prst="angle"/>
              </a:sp3d>
            </p:spPr>
          </p:pic>
          <p:pic>
            <p:nvPicPr>
              <p:cNvPr id="96" name="Picture 32" descr="computer5"/>
              <p:cNvPicPr>
                <a:picLocks noChangeAspect="1" noChangeArrowheads="1"/>
              </p:cNvPicPr>
              <p:nvPr/>
            </p:nvPicPr>
            <p:blipFill>
              <a:blip r:embed="rId2" cstate="print"/>
              <a:srcRect/>
              <a:stretch>
                <a:fillRect/>
              </a:stretch>
            </p:blipFill>
            <p:spPr bwMode="auto">
              <a:xfrm>
                <a:off x="3983" y="1325"/>
                <a:ext cx="290" cy="317"/>
              </a:xfrm>
              <a:prstGeom prst="rect">
                <a:avLst/>
              </a:prstGeom>
              <a:noFill/>
              <a:scene3d>
                <a:camera prst="orthographicFront"/>
                <a:lightRig rig="threePt" dir="t"/>
              </a:scene3d>
              <a:sp3d>
                <a:bevelT prst="angle"/>
              </a:sp3d>
            </p:spPr>
          </p:pic>
          <p:pic>
            <p:nvPicPr>
              <p:cNvPr id="97" name="Picture 33" descr="computer5"/>
              <p:cNvPicPr>
                <a:picLocks noChangeAspect="1" noChangeArrowheads="1"/>
              </p:cNvPicPr>
              <p:nvPr/>
            </p:nvPicPr>
            <p:blipFill>
              <a:blip r:embed="rId2" cstate="print"/>
              <a:srcRect/>
              <a:stretch>
                <a:fillRect/>
              </a:stretch>
            </p:blipFill>
            <p:spPr bwMode="auto">
              <a:xfrm>
                <a:off x="3814" y="986"/>
                <a:ext cx="290" cy="317"/>
              </a:xfrm>
              <a:prstGeom prst="rect">
                <a:avLst/>
              </a:prstGeom>
              <a:noFill/>
              <a:scene3d>
                <a:camera prst="orthographicFront"/>
                <a:lightRig rig="threePt" dir="t"/>
              </a:scene3d>
              <a:sp3d>
                <a:bevelT prst="angle"/>
              </a:sp3d>
            </p:spPr>
          </p:pic>
        </p:grpSp>
        <p:grpSp>
          <p:nvGrpSpPr>
            <p:cNvPr id="90" name="Group 34"/>
            <p:cNvGrpSpPr>
              <a:grpSpLocks/>
            </p:cNvGrpSpPr>
            <p:nvPr/>
          </p:nvGrpSpPr>
          <p:grpSpPr bwMode="auto">
            <a:xfrm>
              <a:off x="2705" y="1417"/>
              <a:ext cx="673" cy="503"/>
              <a:chOff x="3166" y="1515"/>
              <a:chExt cx="530" cy="396"/>
            </a:xfrm>
          </p:grpSpPr>
          <p:sp>
            <p:nvSpPr>
              <p:cNvPr id="92" name="AutoShape 35"/>
              <p:cNvSpPr>
                <a:spLocks noChangeArrowheads="1"/>
              </p:cNvSpPr>
              <p:nvPr/>
            </p:nvSpPr>
            <p:spPr bwMode="auto">
              <a:xfrm>
                <a:off x="3166" y="1515"/>
                <a:ext cx="530" cy="394"/>
              </a:xfrm>
              <a:prstGeom prst="triangle">
                <a:avLst>
                  <a:gd name="adj" fmla="val 50000"/>
                </a:avLst>
              </a:prstGeom>
              <a:gradFill rotWithShape="0">
                <a:gsLst>
                  <a:gs pos="0">
                    <a:srgbClr val="CCFF99"/>
                  </a:gs>
                  <a:gs pos="100000">
                    <a:srgbClr val="41A5A3"/>
                  </a:gs>
                </a:gsLst>
                <a:lin ang="5400000" scaled="1"/>
              </a:gradFill>
              <a:ln w="9525">
                <a:solidFill>
                  <a:srgbClr val="333399"/>
                </a:solidFill>
                <a:miter lim="800000"/>
                <a:headEnd/>
                <a:tailEnd/>
              </a:ln>
              <a:effectLst>
                <a:outerShdw dist="102391" dir="1784693" algn="ctr" rotWithShape="0">
                  <a:srgbClr val="C0C0C0"/>
                </a:outerShdw>
              </a:effectLst>
              <a:scene3d>
                <a:camera prst="orthographicFront"/>
                <a:lightRig rig="threePt" dir="t"/>
              </a:scene3d>
              <a:sp3d>
                <a:bevelT prst="angle"/>
              </a:sp3d>
            </p:spPr>
            <p:txBody>
              <a:bodyPr wrap="none" anchor="ctr"/>
              <a:lstStyle/>
              <a:p>
                <a:pPr algn="ctr" eaLnBrk="0" hangingPunct="0">
                  <a:defRPr/>
                </a:pPr>
                <a:endParaRPr lang="es-ES_tradnl" sz="2000" b="1">
                  <a:latin typeface="Arial Narrow" pitchFamily="34" charset="0"/>
                </a:endParaRPr>
              </a:p>
            </p:txBody>
          </p:sp>
          <p:pic>
            <p:nvPicPr>
              <p:cNvPr id="93" name="Picture 36" descr="computer5"/>
              <p:cNvPicPr>
                <a:picLocks noChangeAspect="1" noChangeArrowheads="1"/>
              </p:cNvPicPr>
              <p:nvPr/>
            </p:nvPicPr>
            <p:blipFill>
              <a:blip r:embed="rId2" cstate="print"/>
              <a:srcRect/>
              <a:stretch>
                <a:fillRect/>
              </a:stretch>
            </p:blipFill>
            <p:spPr bwMode="auto">
              <a:xfrm>
                <a:off x="3290" y="1594"/>
                <a:ext cx="290" cy="317"/>
              </a:xfrm>
              <a:prstGeom prst="rect">
                <a:avLst/>
              </a:prstGeom>
              <a:noFill/>
              <a:scene3d>
                <a:camera prst="orthographicFront"/>
                <a:lightRig rig="threePt" dir="t"/>
              </a:scene3d>
              <a:sp3d>
                <a:bevelT prst="angle"/>
              </a:sp3d>
            </p:spPr>
          </p:pic>
        </p:grpSp>
        <p:sp>
          <p:nvSpPr>
            <p:cNvPr id="91" name="AutoShape 37"/>
            <p:cNvSpPr>
              <a:spLocks noChangeArrowheads="1"/>
            </p:cNvSpPr>
            <p:nvPr/>
          </p:nvSpPr>
          <p:spPr bwMode="auto">
            <a:xfrm>
              <a:off x="3355" y="1380"/>
              <a:ext cx="487" cy="310"/>
            </a:xfrm>
            <a:custGeom>
              <a:avLst/>
              <a:gdLst>
                <a:gd name="G0" fmla="+- 11931 0 0"/>
                <a:gd name="G1" fmla="+- 4947 0 0"/>
                <a:gd name="G2" fmla="+- 21600 0 4947"/>
                <a:gd name="G3" fmla="+- 10800 0 4947"/>
                <a:gd name="G4" fmla="+- 21600 0 11931"/>
                <a:gd name="G5" fmla="*/ G4 G3 10800"/>
                <a:gd name="G6" fmla="+- 21600 0 G5"/>
                <a:gd name="T0" fmla="*/ 11931 w 21600"/>
                <a:gd name="T1" fmla="*/ 0 h 21600"/>
                <a:gd name="T2" fmla="*/ 0 w 21600"/>
                <a:gd name="T3" fmla="*/ 10800 h 21600"/>
                <a:gd name="T4" fmla="*/ 1193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1931" y="0"/>
                  </a:moveTo>
                  <a:lnTo>
                    <a:pt x="11931" y="4947"/>
                  </a:lnTo>
                  <a:lnTo>
                    <a:pt x="3375" y="4947"/>
                  </a:lnTo>
                  <a:lnTo>
                    <a:pt x="3375" y="16653"/>
                  </a:lnTo>
                  <a:lnTo>
                    <a:pt x="11931" y="16653"/>
                  </a:lnTo>
                  <a:lnTo>
                    <a:pt x="11931" y="21600"/>
                  </a:lnTo>
                  <a:lnTo>
                    <a:pt x="21600" y="10800"/>
                  </a:lnTo>
                  <a:close/>
                </a:path>
                <a:path w="21600" h="21600">
                  <a:moveTo>
                    <a:pt x="1350" y="4947"/>
                  </a:moveTo>
                  <a:lnTo>
                    <a:pt x="1350" y="16653"/>
                  </a:lnTo>
                  <a:lnTo>
                    <a:pt x="2700" y="16653"/>
                  </a:lnTo>
                  <a:lnTo>
                    <a:pt x="2700" y="4947"/>
                  </a:lnTo>
                  <a:close/>
                </a:path>
                <a:path w="21600" h="21600">
                  <a:moveTo>
                    <a:pt x="0" y="4947"/>
                  </a:moveTo>
                  <a:lnTo>
                    <a:pt x="0" y="16653"/>
                  </a:lnTo>
                  <a:lnTo>
                    <a:pt x="675" y="16653"/>
                  </a:lnTo>
                  <a:lnTo>
                    <a:pt x="675" y="4947"/>
                  </a:lnTo>
                  <a:close/>
                </a:path>
              </a:pathLst>
            </a:custGeom>
            <a:gradFill rotWithShape="0">
              <a:gsLst>
                <a:gs pos="0">
                  <a:srgbClr val="D20091"/>
                </a:gs>
                <a:gs pos="100000">
                  <a:srgbClr val="D20091">
                    <a:gamma/>
                    <a:tint val="47451"/>
                    <a:invGamma/>
                  </a:srgbClr>
                </a:gs>
              </a:gsLst>
              <a:lin ang="0" scaled="1"/>
            </a:gradFill>
            <a:ln w="6350">
              <a:solidFill>
                <a:srgbClr val="800080"/>
              </a:solidFill>
              <a:miter lim="800000"/>
              <a:headEnd/>
              <a:tailEnd/>
            </a:ln>
            <a:effectLst>
              <a:outerShdw dist="45791" dir="3378596" algn="ctr" rotWithShape="0">
                <a:srgbClr val="C0C0C0"/>
              </a:outerShdw>
            </a:effectLst>
            <a:scene3d>
              <a:camera prst="orthographicFront"/>
              <a:lightRig rig="threePt" dir="t"/>
            </a:scene3d>
            <a:sp3d>
              <a:bevelT prst="angle"/>
            </a:sp3d>
          </p:spPr>
          <p:txBody>
            <a:bodyPr wrap="none" tIns="27432" bIns="27432" anchor="ctr"/>
            <a:lstStyle/>
            <a:p>
              <a:pPr>
                <a:defRPr/>
              </a:pPr>
              <a:endParaRPr lang="es-ES"/>
            </a:p>
          </p:txBody>
        </p:sp>
      </p:grpSp>
      <p:sp>
        <p:nvSpPr>
          <p:cNvPr id="98" name="Rectangle 2"/>
          <p:cNvSpPr>
            <a:spLocks noChangeArrowheads="1"/>
          </p:cNvSpPr>
          <p:nvPr/>
        </p:nvSpPr>
        <p:spPr bwMode="auto">
          <a:xfrm>
            <a:off x="2161472" y="4498251"/>
            <a:ext cx="6387393" cy="1200329"/>
          </a:xfrm>
          <a:prstGeom prst="rect">
            <a:avLst/>
          </a:prstGeom>
          <a:noFill/>
          <a:ln w="12700" cap="sq">
            <a:noFill/>
            <a:miter lim="800000"/>
            <a:headEnd type="none" w="sm" len="sm"/>
            <a:tailEnd type="none" w="sm" len="sm"/>
          </a:ln>
        </p:spPr>
        <p:txBody>
          <a:bodyPr wrap="square">
            <a:spAutoFit/>
          </a:bodyPr>
          <a:lstStyle/>
          <a:p>
            <a:r>
              <a:rPr lang="es-ES" dirty="0">
                <a:latin typeface="Calibri" pitchFamily="34" charset="0"/>
                <a:cs typeface="Calibri" pitchFamily="34" charset="0"/>
              </a:rPr>
              <a:t>Los dominios pueden escalar a redes de gran tamaño. </a:t>
            </a:r>
            <a:endParaRPr lang="es-ES" dirty="0" smtClean="0">
              <a:latin typeface="Calibri" pitchFamily="34" charset="0"/>
              <a:cs typeface="Calibri" pitchFamily="34" charset="0"/>
            </a:endParaRPr>
          </a:p>
          <a:p>
            <a:r>
              <a:rPr lang="es-ES" dirty="0" smtClean="0">
                <a:latin typeface="Calibri" pitchFamily="34" charset="0"/>
                <a:cs typeface="Calibri" pitchFamily="34" charset="0"/>
              </a:rPr>
              <a:t>La </a:t>
            </a:r>
            <a:r>
              <a:rPr lang="es-ES" dirty="0">
                <a:latin typeface="Calibri" pitchFamily="34" charset="0"/>
                <a:cs typeface="Calibri" pitchFamily="34" charset="0"/>
              </a:rPr>
              <a:t>forma en que los usuarios acceden a los recursos y el modo de gestionar los recursos en redes de gran tamaño es la misma que en redes pequeñas.</a:t>
            </a:r>
          </a:p>
        </p:txBody>
      </p:sp>
    </p:spTree>
    <p:extLst>
      <p:ext uri="{BB962C8B-B14F-4D97-AF65-F5344CB8AC3E}">
        <p14:creationId xmlns:p14="http://schemas.microsoft.com/office/powerpoint/2010/main" val="35955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555776" y="2996952"/>
            <a:ext cx="2880320" cy="1323439"/>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s-ES" sz="2000" b="1" dirty="0"/>
              <a:t>Ver PDF </a:t>
            </a:r>
          </a:p>
          <a:p>
            <a:pPr algn="ctr">
              <a:defRPr/>
            </a:pPr>
            <a:r>
              <a:rPr lang="es-ES" sz="2000" b="1" dirty="0" smtClean="0"/>
              <a:t>MOD369_UD06 _Win2008SRV-Instalación</a:t>
            </a:r>
            <a:endParaRPr lang="es-ES" sz="2000" b="1" dirty="0"/>
          </a:p>
        </p:txBody>
      </p:sp>
      <p:sp>
        <p:nvSpPr>
          <p:cNvPr id="6" name="5 Llamada de nube"/>
          <p:cNvSpPr/>
          <p:nvPr/>
        </p:nvSpPr>
        <p:spPr>
          <a:xfrm>
            <a:off x="3131840" y="692696"/>
            <a:ext cx="3672408" cy="2016224"/>
          </a:xfrm>
          <a:prstGeom prst="cloudCallout">
            <a:avLst/>
          </a:prstGeom>
          <a:solidFill>
            <a:srgbClr val="97E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CuadroTexto"/>
          <p:cNvSpPr txBox="1"/>
          <p:nvPr/>
        </p:nvSpPr>
        <p:spPr>
          <a:xfrm>
            <a:off x="3635896" y="1268760"/>
            <a:ext cx="2592288" cy="830997"/>
          </a:xfrm>
          <a:prstGeom prst="rect">
            <a:avLst/>
          </a:prstGeom>
          <a:noFill/>
        </p:spPr>
        <p:txBody>
          <a:bodyPr wrap="square" rtlCol="0">
            <a:spAutoFit/>
          </a:bodyPr>
          <a:lstStyle/>
          <a:p>
            <a:pPr algn="ctr"/>
            <a:r>
              <a:rPr lang="es-ES" sz="2400" b="1" dirty="0" smtClean="0">
                <a:latin typeface="Calibri" pitchFamily="34" charset="0"/>
                <a:cs typeface="Calibri" pitchFamily="34" charset="0"/>
              </a:rPr>
              <a:t>INSTALACIÓN DE WINDOWS Server</a:t>
            </a:r>
            <a:endParaRPr lang="es-ES" sz="2400" b="1" dirty="0">
              <a:latin typeface="Calibri" pitchFamily="34" charset="0"/>
              <a:cs typeface="Calibri" pitchFamily="34" charset="0"/>
            </a:endParaRPr>
          </a:p>
        </p:txBody>
      </p:sp>
    </p:spTree>
    <p:extLst>
      <p:ext uri="{BB962C8B-B14F-4D97-AF65-F5344CB8AC3E}">
        <p14:creationId xmlns:p14="http://schemas.microsoft.com/office/powerpoint/2010/main" val="245212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11560" y="764704"/>
            <a:ext cx="7776864" cy="5109091"/>
          </a:xfrm>
          <a:prstGeom prst="rect">
            <a:avLst/>
          </a:prstGeom>
        </p:spPr>
        <p:txBody>
          <a:bodyPr wrap="square">
            <a:spAutoFit/>
          </a:bodyPr>
          <a:lstStyle/>
          <a:p>
            <a:pPr algn="just"/>
            <a:r>
              <a:rPr lang="es-ES" sz="2000" dirty="0" smtClean="0">
                <a:latin typeface="Calibri" pitchFamily="34" charset="0"/>
                <a:cs typeface="Calibri" pitchFamily="34" charset="0"/>
              </a:rPr>
              <a:t>Windows Server 2008 R2 simplifica la tarea de administración y </a:t>
            </a:r>
            <a:r>
              <a:rPr lang="es-ES" sz="2000" dirty="0" err="1" smtClean="0">
                <a:latin typeface="Calibri" pitchFamily="34" charset="0"/>
                <a:cs typeface="Calibri" pitchFamily="34" charset="0"/>
              </a:rPr>
              <a:t>protec-ción</a:t>
            </a:r>
            <a:r>
              <a:rPr lang="es-ES" sz="2000" dirty="0" smtClean="0">
                <a:latin typeface="Calibri" pitchFamily="34" charset="0"/>
                <a:cs typeface="Calibri" pitchFamily="34" charset="0"/>
              </a:rPr>
              <a:t> de los distintos roles de servidor de una empresa a través de la con-sola del Administrador de servidores. </a:t>
            </a:r>
          </a:p>
          <a:p>
            <a:pPr algn="just"/>
            <a:endParaRPr lang="es-ES" sz="1000" dirty="0" smtClean="0">
              <a:latin typeface="Calibri" pitchFamily="34" charset="0"/>
              <a:cs typeface="Calibri" pitchFamily="34" charset="0"/>
            </a:endParaRPr>
          </a:p>
          <a:p>
            <a:pPr algn="just"/>
            <a:r>
              <a:rPr lang="es-ES" sz="2000" dirty="0" smtClean="0">
                <a:latin typeface="Calibri" pitchFamily="34" charset="0"/>
                <a:cs typeface="Calibri" pitchFamily="34" charset="0"/>
              </a:rPr>
              <a:t>El Administrador de servidores proporciona un único origen para administrar la información del sistema e identidad de un servidor, ya que muestra su estado, identifica los problemas de configuración de sus roles y administra todos los roles instalados en el mismo,  permite a los administradores:</a:t>
            </a:r>
          </a:p>
          <a:p>
            <a:pPr algn="just"/>
            <a:endParaRPr lang="es-ES" sz="1000" dirty="0" smtClean="0">
              <a:latin typeface="Calibri" pitchFamily="34" charset="0"/>
              <a:cs typeface="Calibri" pitchFamily="34" charset="0"/>
            </a:endParaRPr>
          </a:p>
          <a:p>
            <a:pPr marL="800100" lvl="1" indent="-342900">
              <a:buFont typeface="Wingdings" pitchFamily="2" charset="2"/>
              <a:buChar char="q"/>
            </a:pPr>
            <a:r>
              <a:rPr lang="es-ES" dirty="0" smtClean="0">
                <a:latin typeface="Calibri" pitchFamily="34" charset="0"/>
                <a:cs typeface="Calibri" pitchFamily="34" charset="0"/>
              </a:rPr>
              <a:t>Ver y modificar los roles y características instalados en el servidor.</a:t>
            </a:r>
          </a:p>
          <a:p>
            <a:pPr marL="800100" lvl="1" indent="-342900">
              <a:buFont typeface="Wingdings" pitchFamily="2" charset="2"/>
              <a:buChar char="q"/>
            </a:pPr>
            <a:r>
              <a:rPr lang="es-ES" dirty="0" smtClean="0">
                <a:latin typeface="Calibri" pitchFamily="34" charset="0"/>
                <a:cs typeface="Calibri" pitchFamily="34" charset="0"/>
              </a:rPr>
              <a:t>Realizar tareas de administración del servidor, como iniciar o detener servicios y administrar cuentas de usuario locales.</a:t>
            </a:r>
          </a:p>
          <a:p>
            <a:pPr marL="800100" lvl="1" indent="-342900">
              <a:buFont typeface="Wingdings" pitchFamily="2" charset="2"/>
              <a:buChar char="q"/>
            </a:pPr>
            <a:r>
              <a:rPr lang="es-ES" dirty="0" smtClean="0">
                <a:latin typeface="Calibri" pitchFamily="34" charset="0"/>
                <a:cs typeface="Calibri" pitchFamily="34" charset="0"/>
              </a:rPr>
              <a:t>Realizar tareas de administración de los roles instalados, para garantizar el cumplimiento de los procedimientos recomendados.</a:t>
            </a:r>
          </a:p>
          <a:p>
            <a:pPr marL="800100" lvl="1" indent="-342900">
              <a:buFont typeface="Wingdings" pitchFamily="2" charset="2"/>
              <a:buChar char="q"/>
            </a:pPr>
            <a:r>
              <a:rPr lang="es-ES" dirty="0" smtClean="0">
                <a:latin typeface="Calibri" pitchFamily="34" charset="0"/>
                <a:cs typeface="Calibri" pitchFamily="34" charset="0"/>
              </a:rPr>
              <a:t>Determinar el estado del servidor, identificar eventos críticos, y analizar y solucionar problemas o errores de configuración</a:t>
            </a:r>
          </a:p>
          <a:p>
            <a:pPr algn="just"/>
            <a:endParaRPr lang="es-ES" sz="2000" dirty="0">
              <a:latin typeface="Calibri" pitchFamily="34" charset="0"/>
              <a:cs typeface="Calibri" pitchFamily="34" charset="0"/>
            </a:endParaRPr>
          </a:p>
        </p:txBody>
      </p:sp>
    </p:spTree>
    <p:extLst>
      <p:ext uri="{BB962C8B-B14F-4D97-AF65-F5344CB8AC3E}">
        <p14:creationId xmlns:p14="http://schemas.microsoft.com/office/powerpoint/2010/main" val="324792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67544" y="692696"/>
            <a:ext cx="8064896" cy="4678204"/>
          </a:xfrm>
          <a:prstGeom prst="rect">
            <a:avLst/>
          </a:prstGeom>
        </p:spPr>
        <p:txBody>
          <a:bodyPr wrap="square">
            <a:spAutoFit/>
          </a:bodyPr>
          <a:lstStyle/>
          <a:p>
            <a:r>
              <a:rPr lang="es-ES" sz="2000" dirty="0" smtClean="0">
                <a:latin typeface="Calibri" pitchFamily="34" charset="0"/>
                <a:cs typeface="Calibri" pitchFamily="34" charset="0"/>
              </a:rPr>
              <a:t>Un </a:t>
            </a:r>
            <a:r>
              <a:rPr lang="es-ES" sz="2000" b="1" dirty="0" smtClean="0">
                <a:latin typeface="Calibri" pitchFamily="34" charset="0"/>
                <a:cs typeface="Calibri" pitchFamily="34" charset="0"/>
              </a:rPr>
              <a:t>rol de servidor</a:t>
            </a:r>
            <a:r>
              <a:rPr lang="es-ES" sz="2000" dirty="0" smtClean="0">
                <a:latin typeface="Calibri" pitchFamily="34" charset="0"/>
                <a:cs typeface="Calibri" pitchFamily="34" charset="0"/>
              </a:rPr>
              <a:t> es un conjunto de programas de software que, una vez que se instalan y configuran correctamente, permiten a un equipo realizar una función específica para varios usuarios u otros equipos de una red.</a:t>
            </a:r>
          </a:p>
          <a:p>
            <a:endParaRPr lang="es-ES" sz="1000" dirty="0" smtClean="0">
              <a:latin typeface="Calibri" pitchFamily="34" charset="0"/>
              <a:cs typeface="Calibri" pitchFamily="34" charset="0"/>
            </a:endParaRPr>
          </a:p>
          <a:p>
            <a:r>
              <a:rPr lang="es-ES" sz="2000" dirty="0" smtClean="0">
                <a:latin typeface="Calibri" pitchFamily="34" charset="0"/>
                <a:cs typeface="Calibri" pitchFamily="34" charset="0"/>
              </a:rPr>
              <a:t>En términos generales, los roles comparten las siguientes características.</a:t>
            </a:r>
          </a:p>
          <a:p>
            <a:endParaRPr lang="es-ES" sz="1000" dirty="0" smtClean="0">
              <a:latin typeface="Calibri" pitchFamily="34" charset="0"/>
              <a:cs typeface="Calibri" pitchFamily="34" charset="0"/>
            </a:endParaRPr>
          </a:p>
          <a:p>
            <a:pPr marL="800100" lvl="1" indent="-342900">
              <a:buFont typeface="Wingdings" pitchFamily="2" charset="2"/>
              <a:buChar char="q"/>
            </a:pPr>
            <a:r>
              <a:rPr lang="es-ES" dirty="0" smtClean="0">
                <a:latin typeface="Calibri" pitchFamily="34" charset="0"/>
                <a:cs typeface="Calibri" pitchFamily="34" charset="0"/>
              </a:rPr>
              <a:t>Describen la función, finalidad o uso principal de un equipo. Un equipo puede desempeñar un solo rol o puede varios roles.</a:t>
            </a:r>
          </a:p>
          <a:p>
            <a:pPr marL="800100" lvl="1" indent="-342900">
              <a:buFont typeface="Wingdings" pitchFamily="2" charset="2"/>
              <a:buChar char="q"/>
            </a:pPr>
            <a:r>
              <a:rPr lang="es-ES" dirty="0" smtClean="0">
                <a:latin typeface="Calibri" pitchFamily="34" charset="0"/>
                <a:cs typeface="Calibri" pitchFamily="34" charset="0"/>
              </a:rPr>
              <a:t>Proporcionan a los usuarios de una organización acceso a los recursos administrados por otros equipos, como sitios web, impresoras o archivos. </a:t>
            </a:r>
          </a:p>
          <a:p>
            <a:pPr marL="800100" lvl="1" indent="-342900">
              <a:buFont typeface="Wingdings" pitchFamily="2" charset="2"/>
              <a:buChar char="q"/>
            </a:pPr>
            <a:r>
              <a:rPr lang="es-ES" dirty="0" smtClean="0">
                <a:latin typeface="Calibri" pitchFamily="34" charset="0"/>
                <a:cs typeface="Calibri" pitchFamily="34" charset="0"/>
              </a:rPr>
              <a:t>Suelen incluir sus propias bases de datos, que pueden poner en cola las solicitudes de usuarios o equipos, o pueden registrar información relacionada con el rol acerca de los usuarios y equipos de la red. </a:t>
            </a:r>
          </a:p>
          <a:p>
            <a:pPr marL="800100" lvl="1" indent="-342900">
              <a:buFont typeface="Wingdings" pitchFamily="2" charset="2"/>
              <a:buChar char="q"/>
            </a:pPr>
            <a:r>
              <a:rPr lang="es-ES" dirty="0" smtClean="0">
                <a:latin typeface="Calibri" pitchFamily="34" charset="0"/>
                <a:cs typeface="Calibri" pitchFamily="34" charset="0"/>
              </a:rPr>
              <a:t>Tan pronto como se han instalado y configurado correctamente, los roles funcionan automáticamente. Esto permite a los equipos donde están instalados realizar las tareas necesarias con un nivel de supervisión o comandos de usuario limitados.</a:t>
            </a:r>
            <a:endParaRPr lang="es-ES" dirty="0">
              <a:latin typeface="Calibri" pitchFamily="34" charset="0"/>
              <a:cs typeface="Calibri" pitchFamily="34" charset="0"/>
            </a:endParaRPr>
          </a:p>
        </p:txBody>
      </p:sp>
    </p:spTree>
    <p:extLst>
      <p:ext uri="{BB962C8B-B14F-4D97-AF65-F5344CB8AC3E}">
        <p14:creationId xmlns:p14="http://schemas.microsoft.com/office/powerpoint/2010/main" val="3068303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332656"/>
            <a:ext cx="8461693" cy="6165304"/>
          </a:xfrm>
          <a:prstGeom prst="rect">
            <a:avLst/>
          </a:prstGeom>
          <a:noFill/>
          <a:ln w="9525">
            <a:noFill/>
            <a:miter lim="800000"/>
            <a:headEnd/>
            <a:tailEnd/>
          </a:ln>
          <a:scene3d>
            <a:camera prst="orthographicFront"/>
            <a:lightRig rig="threePt" dir="t"/>
          </a:scene3d>
          <a:sp3d>
            <a:bevelT prst="relaxedInset"/>
          </a:sp3d>
        </p:spPr>
      </p:pic>
      <p:sp>
        <p:nvSpPr>
          <p:cNvPr id="4" name="3 Rectángulo redondeado"/>
          <p:cNvSpPr/>
          <p:nvPr/>
        </p:nvSpPr>
        <p:spPr>
          <a:xfrm>
            <a:off x="251520" y="908720"/>
            <a:ext cx="1728192" cy="1152128"/>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9954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836712"/>
            <a:ext cx="7776864" cy="3416320"/>
          </a:xfrm>
          <a:prstGeom prst="rect">
            <a:avLst/>
          </a:prstGeom>
        </p:spPr>
        <p:txBody>
          <a:bodyPr wrap="square">
            <a:spAutoFit/>
          </a:bodyPr>
          <a:lstStyle/>
          <a:p>
            <a:pPr algn="just"/>
            <a:r>
              <a:rPr lang="es-ES" dirty="0" smtClean="0">
                <a:latin typeface="Calibri" pitchFamily="34" charset="0"/>
                <a:cs typeface="Calibri" pitchFamily="34" charset="0"/>
              </a:rPr>
              <a:t>Los servicios de rol son programas de software que proporcionan funcionalidad de un rol. Al instalar un rol, se pueden elegir los servicios de rol que proporcionará a otros usuarios y equipos de la empresa. </a:t>
            </a:r>
          </a:p>
          <a:p>
            <a:pPr algn="just"/>
            <a:endParaRPr lang="es-ES" sz="900" dirty="0" smtClean="0">
              <a:latin typeface="Calibri" pitchFamily="34" charset="0"/>
              <a:cs typeface="Calibri" pitchFamily="34" charset="0"/>
            </a:endParaRPr>
          </a:p>
          <a:p>
            <a:pPr algn="just"/>
            <a:r>
              <a:rPr lang="es-ES" dirty="0" smtClean="0">
                <a:latin typeface="Calibri" pitchFamily="34" charset="0"/>
                <a:cs typeface="Calibri" pitchFamily="34" charset="0"/>
              </a:rPr>
              <a:t>Algunos roles, como Servidor DNS, tienen una sola finalidad y, por lo tanto, no tienen servicios de rol disponibles. Otros roles, como Servicios de Escritorio remoto, tienen varios servicios de rol que pueden instalarse, en función de las necesidades de los equipos remotos de la empresa.</a:t>
            </a:r>
          </a:p>
          <a:p>
            <a:pPr algn="just"/>
            <a:endParaRPr lang="es-ES" sz="900" dirty="0" smtClean="0">
              <a:latin typeface="Calibri" pitchFamily="34" charset="0"/>
              <a:cs typeface="Calibri" pitchFamily="34" charset="0"/>
            </a:endParaRPr>
          </a:p>
          <a:p>
            <a:pPr algn="just"/>
            <a:r>
              <a:rPr lang="es-ES" dirty="0" smtClean="0">
                <a:latin typeface="Calibri" pitchFamily="34" charset="0"/>
                <a:cs typeface="Calibri" pitchFamily="34" charset="0"/>
              </a:rPr>
              <a:t>Un rol puede considerarse como una agrupación de servicios de rol complementarios y estrechamente relacionados, para los cuales, en la mayoría de los casos, la instalación del rol implica la instalación de uno o varios de sus servicios de rol.</a:t>
            </a:r>
          </a:p>
        </p:txBody>
      </p:sp>
      <p:sp>
        <p:nvSpPr>
          <p:cNvPr id="3" name="2 Rectángulo"/>
          <p:cNvSpPr/>
          <p:nvPr/>
        </p:nvSpPr>
        <p:spPr>
          <a:xfrm>
            <a:off x="611560" y="260648"/>
            <a:ext cx="2376264" cy="461665"/>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400" b="1" dirty="0" smtClean="0">
                <a:latin typeface="Calibri" pitchFamily="34" charset="0"/>
                <a:cs typeface="Calibri" pitchFamily="34" charset="0"/>
              </a:rPr>
              <a:t>Servicios de rol</a:t>
            </a:r>
          </a:p>
        </p:txBody>
      </p:sp>
      <p:pic>
        <p:nvPicPr>
          <p:cNvPr id="2050" name="Picture 2"/>
          <p:cNvPicPr>
            <a:picLocks noChangeAspect="1" noChangeArrowheads="1"/>
          </p:cNvPicPr>
          <p:nvPr/>
        </p:nvPicPr>
        <p:blipFill>
          <a:blip r:embed="rId2" cstate="print"/>
          <a:srcRect/>
          <a:stretch>
            <a:fillRect/>
          </a:stretch>
        </p:blipFill>
        <p:spPr bwMode="auto">
          <a:xfrm>
            <a:off x="2915816" y="4077072"/>
            <a:ext cx="2849885" cy="2545446"/>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1180073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28</TotalTime>
  <Words>848</Words>
  <Application>Microsoft Office PowerPoint</Application>
  <PresentationFormat>Presentación en pantalla (4:3)</PresentationFormat>
  <Paragraphs>66</Paragraphs>
  <Slides>13</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 Narrow</vt:lpstr>
      <vt:lpstr>Calibri</vt:lpstr>
      <vt:lpstr>Franklin Gothic Book</vt:lpstr>
      <vt:lpstr>Perpetua</vt:lpstr>
      <vt:lpstr>Wingdings</vt:lpstr>
      <vt:lpstr>Wingdings 2</vt:lpstr>
      <vt:lpstr>Equity</vt:lpstr>
      <vt:lpstr>UD-6 Introducción AD</vt:lpstr>
      <vt:lpstr>Presentación de PowerPoint</vt:lpstr>
      <vt:lpstr> CARACTERÍSTICAS DE UN DOMINIO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Xabier</dc:creator>
  <cp:lastModifiedBy>Xabier</cp:lastModifiedBy>
  <cp:revision>4</cp:revision>
  <dcterms:created xsi:type="dcterms:W3CDTF">2018-03-07T17:06:55Z</dcterms:created>
  <dcterms:modified xsi:type="dcterms:W3CDTF">2018-03-07T17:58:47Z</dcterms:modified>
</cp:coreProperties>
</file>