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66" r:id="rId13"/>
    <p:sldId id="267" r:id="rId14"/>
    <p:sldId id="268" r:id="rId15"/>
    <p:sldId id="269" r:id="rId16"/>
    <p:sldId id="295" r:id="rId17"/>
    <p:sldId id="270" r:id="rId18"/>
    <p:sldId id="271" r:id="rId19"/>
    <p:sldId id="289" r:id="rId20"/>
    <p:sldId id="290" r:id="rId21"/>
    <p:sldId id="291" r:id="rId22"/>
    <p:sldId id="292" r:id="rId23"/>
    <p:sldId id="293" r:id="rId24"/>
    <p:sldId id="296" r:id="rId25"/>
    <p:sldId id="276" r:id="rId26"/>
    <p:sldId id="277" r:id="rId27"/>
    <p:sldId id="297" r:id="rId28"/>
    <p:sldId id="298" r:id="rId29"/>
    <p:sldId id="299" r:id="rId30"/>
    <p:sldId id="300" r:id="rId31"/>
    <p:sldId id="301" r:id="rId32"/>
    <p:sldId id="302" r:id="rId33"/>
    <p:sldId id="272" r:id="rId34"/>
    <p:sldId id="274" r:id="rId35"/>
    <p:sldId id="303" r:id="rId36"/>
    <p:sldId id="273" r:id="rId37"/>
    <p:sldId id="275" r:id="rId38"/>
    <p:sldId id="304" r:id="rId39"/>
    <p:sldId id="283" r:id="rId40"/>
    <p:sldId id="285" r:id="rId41"/>
    <p:sldId id="288" r:id="rId42"/>
    <p:sldId id="286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83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.danseglio@contoso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mary.north@contoso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Grupos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UD06-AD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770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Grupo local de Dominio - </a:t>
            </a:r>
            <a:r>
              <a:rPr lang="es-ES" dirty="0" smtClean="0"/>
              <a:t>Utilizar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Utilice un grupo local de dominio para asignar permisos a recursos </a:t>
            </a:r>
            <a:r>
              <a:rPr lang="es-ES" dirty="0" smtClean="0"/>
              <a:t>ubicados en </a:t>
            </a:r>
            <a:r>
              <a:rPr lang="es-ES" dirty="0"/>
              <a:t>el mismo dominio que el grupo local de dominio. Puede colocar todos </a:t>
            </a:r>
            <a:r>
              <a:rPr lang="es-ES" dirty="0" smtClean="0"/>
              <a:t>los grupos </a:t>
            </a:r>
            <a:r>
              <a:rPr lang="es-ES" dirty="0"/>
              <a:t>globales que necesiten compartir los mismos recursos en el grupo local</a:t>
            </a:r>
          </a:p>
          <a:p>
            <a:r>
              <a:rPr lang="es-ES" dirty="0"/>
              <a:t>de dominio adecuado.</a:t>
            </a:r>
          </a:p>
        </p:txBody>
      </p:sp>
    </p:spTree>
    <p:extLst>
      <p:ext uri="{BB962C8B-B14F-4D97-AF65-F5344CB8AC3E}">
        <p14:creationId xmlns:p14="http://schemas.microsoft.com/office/powerpoint/2010/main" val="321118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Ejercicios Administración de Grupos </a:t>
            </a:r>
          </a:p>
          <a:p>
            <a:r>
              <a:rPr lang="es-ES" dirty="0" smtClean="0"/>
              <a:t>Ejercicio 1 y Ejercicio 2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69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 - Nomenclatura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Las siguientes convenciones de nomenclatura pueden </a:t>
            </a:r>
            <a:r>
              <a:rPr lang="es-ES" dirty="0" smtClean="0"/>
              <a:t>ayudar a </a:t>
            </a:r>
            <a:r>
              <a:rPr lang="es-ES" dirty="0"/>
              <a:t>administrar estos grupos.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organizaciones establecen sus </a:t>
            </a:r>
            <a:r>
              <a:rPr lang="es-ES" dirty="0" smtClean="0"/>
              <a:t>propias convenciones </a:t>
            </a:r>
            <a:r>
              <a:rPr lang="es-ES" dirty="0"/>
              <a:t>de nomenclatura para los grupos de distribución y de seguridad.</a:t>
            </a:r>
          </a:p>
          <a:p>
            <a:r>
              <a:rPr lang="es-ES" dirty="0"/>
              <a:t>Un nombre de grupo debería identificar su ámbito, tipo, la </a:t>
            </a:r>
            <a:r>
              <a:rPr lang="es-ES" dirty="0" smtClean="0"/>
              <a:t>finalidad de </a:t>
            </a:r>
            <a:r>
              <a:rPr lang="es-ES" dirty="0"/>
              <a:t>su creación y los permisos que puede tener.</a:t>
            </a:r>
          </a:p>
        </p:txBody>
      </p:sp>
    </p:spTree>
    <p:extLst>
      <p:ext uri="{BB962C8B-B14F-4D97-AF65-F5344CB8AC3E}">
        <p14:creationId xmlns:p14="http://schemas.microsoft.com/office/powerpoint/2010/main" val="285228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Nomenclatura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Ámbito </a:t>
            </a:r>
            <a:r>
              <a:rPr lang="es-ES" dirty="0"/>
              <a:t>de los grupos de seguridad</a:t>
            </a:r>
          </a:p>
          <a:p>
            <a:r>
              <a:rPr lang="es-ES" dirty="0"/>
              <a:t>Aunque el tipo y ámbito de grupo se muestra como tipo de </a:t>
            </a:r>
            <a:r>
              <a:rPr lang="es-ES" dirty="0" smtClean="0"/>
              <a:t>grupo en </a:t>
            </a:r>
            <a:r>
              <a:rPr lang="es-ES" dirty="0"/>
              <a:t>Usuarios y equipos de Active </a:t>
            </a:r>
            <a:r>
              <a:rPr lang="es-ES" dirty="0" err="1"/>
              <a:t>Directory</a:t>
            </a:r>
            <a:r>
              <a:rPr lang="es-ES" dirty="0"/>
              <a:t>, las organizaciones </a:t>
            </a:r>
            <a:r>
              <a:rPr lang="es-ES" dirty="0" smtClean="0"/>
              <a:t>suelen incorporar </a:t>
            </a:r>
            <a:r>
              <a:rPr lang="es-ES" dirty="0"/>
              <a:t>el ámbito en la convención de nomenclatura del </a:t>
            </a:r>
            <a:r>
              <a:rPr lang="es-ES" dirty="0" smtClean="0"/>
              <a:t>nombre de </a:t>
            </a:r>
            <a:r>
              <a:rPr lang="es-ES" dirty="0"/>
              <a:t>grupo.</a:t>
            </a:r>
          </a:p>
          <a:p>
            <a:r>
              <a:rPr lang="es-ES" dirty="0"/>
              <a:t>Por ejemplo, para identificar el ámbito de los grupos de seguridad</a:t>
            </a:r>
            <a:r>
              <a:rPr lang="es-ES" dirty="0" smtClean="0"/>
              <a:t>, añadir </a:t>
            </a:r>
            <a:r>
              <a:rPr lang="es-ES" dirty="0"/>
              <a:t>una letra al principio del nombre de grupo:</a:t>
            </a:r>
          </a:p>
          <a:p>
            <a:r>
              <a:rPr lang="es-ES" dirty="0" smtClean="0"/>
              <a:t>G </a:t>
            </a:r>
            <a:r>
              <a:rPr lang="es-ES" dirty="0"/>
              <a:t>para grupos globales</a:t>
            </a:r>
          </a:p>
          <a:p>
            <a:r>
              <a:rPr lang="es-ES" dirty="0" smtClean="0"/>
              <a:t>U </a:t>
            </a:r>
            <a:r>
              <a:rPr lang="es-ES" dirty="0"/>
              <a:t>para grupos universales</a:t>
            </a:r>
          </a:p>
          <a:p>
            <a:r>
              <a:rPr lang="es-ES" dirty="0" smtClean="0"/>
              <a:t>DL </a:t>
            </a:r>
            <a:r>
              <a:rPr lang="es-ES" dirty="0"/>
              <a:t>para grupos locales de dominio</a:t>
            </a:r>
          </a:p>
        </p:txBody>
      </p:sp>
    </p:spTree>
    <p:extLst>
      <p:ext uri="{BB962C8B-B14F-4D97-AF65-F5344CB8AC3E}">
        <p14:creationId xmlns:p14="http://schemas.microsoft.com/office/powerpoint/2010/main" val="29408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Nomenclatura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nombre de un grupo de seguridad de dominio, ya sea universal, </a:t>
            </a:r>
            <a:r>
              <a:rPr lang="es-ES" dirty="0" smtClean="0"/>
              <a:t>global o </a:t>
            </a:r>
            <a:r>
              <a:rPr lang="es-ES" dirty="0"/>
              <a:t>local de dominio, debe identificar de forma clara al propietario del grupo </a:t>
            </a:r>
            <a:r>
              <a:rPr lang="es-ES" dirty="0" smtClean="0"/>
              <a:t>e incluir </a:t>
            </a:r>
            <a:r>
              <a:rPr lang="es-ES" dirty="0"/>
              <a:t>el nombre del </a:t>
            </a:r>
            <a:r>
              <a:rPr lang="es-ES" dirty="0" smtClean="0"/>
              <a:t>departamento </a:t>
            </a:r>
            <a:r>
              <a:rPr lang="es-ES" dirty="0"/>
              <a:t>o equipo al que pertenece</a:t>
            </a:r>
            <a:r>
              <a:rPr lang="es-ES" dirty="0" smtClean="0"/>
              <a:t>.</a:t>
            </a:r>
          </a:p>
          <a:p>
            <a:r>
              <a:rPr lang="es-ES" dirty="0"/>
              <a:t>Nombre de </a:t>
            </a:r>
            <a:r>
              <a:rPr lang="es-ES" dirty="0" smtClean="0"/>
              <a:t>dominio </a:t>
            </a:r>
            <a:endParaRPr lang="es-ES" dirty="0"/>
          </a:p>
          <a:p>
            <a:r>
              <a:rPr lang="es-ES" dirty="0"/>
              <a:t>El nombre de dominio o su abreviatura se coloca al principio del </a:t>
            </a:r>
            <a:r>
              <a:rPr lang="es-ES" dirty="0" smtClean="0"/>
              <a:t>nombre de grupo</a:t>
            </a:r>
          </a:p>
          <a:p>
            <a:r>
              <a:rPr lang="es-ES" dirty="0"/>
              <a:t>Finalidad del grupo de seguridad</a:t>
            </a:r>
          </a:p>
          <a:p>
            <a:r>
              <a:rPr lang="es-ES" dirty="0"/>
              <a:t>Por último, se pude incluir en el nombre la finalidad empresarial del </a:t>
            </a:r>
            <a:r>
              <a:rPr lang="es-ES" dirty="0" smtClean="0"/>
              <a:t>grupo y </a:t>
            </a:r>
            <a:r>
              <a:rPr lang="es-ES" dirty="0"/>
              <a:t>los permisos máximos que debería tener el grupo en la red. </a:t>
            </a:r>
            <a:endParaRPr lang="es-ES" dirty="0" smtClean="0"/>
          </a:p>
          <a:p>
            <a:r>
              <a:rPr lang="es-ES" dirty="0" smtClean="0"/>
              <a:t>Esta convención </a:t>
            </a:r>
            <a:r>
              <a:rPr lang="es-ES" dirty="0"/>
              <a:t>de nomenclatura se suele aplicar a los grupos locales o </a:t>
            </a:r>
            <a:r>
              <a:rPr lang="es-ES" dirty="0" smtClean="0"/>
              <a:t>grupos locales </a:t>
            </a:r>
            <a:r>
              <a:rPr lang="es-ES" dirty="0"/>
              <a:t>de dominio.</a:t>
            </a:r>
          </a:p>
        </p:txBody>
      </p:sp>
    </p:spTree>
    <p:extLst>
      <p:ext uri="{BB962C8B-B14F-4D97-AF65-F5344CB8AC3E}">
        <p14:creationId xmlns:p14="http://schemas.microsoft.com/office/powerpoint/2010/main" val="8413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Nomenclatura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DL </a:t>
            </a:r>
            <a:r>
              <a:rPr lang="es-ES" dirty="0"/>
              <a:t>IT London </a:t>
            </a:r>
            <a:r>
              <a:rPr lang="es-ES" b="1" dirty="0"/>
              <a:t>OU </a:t>
            </a:r>
            <a:r>
              <a:rPr lang="es-ES" b="1" dirty="0" err="1"/>
              <a:t>Admins</a:t>
            </a:r>
            <a:endParaRPr lang="es-ES" b="1" dirty="0"/>
          </a:p>
          <a:p>
            <a:r>
              <a:rPr lang="en-US" dirty="0" smtClean="0"/>
              <a:t>DL </a:t>
            </a:r>
            <a:r>
              <a:rPr lang="en-US" dirty="0"/>
              <a:t>IT Admins </a:t>
            </a:r>
            <a:r>
              <a:rPr lang="en-US" b="1" dirty="0"/>
              <a:t>Full Control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351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Ejercicios Administración de Grupos </a:t>
            </a:r>
          </a:p>
          <a:p>
            <a:r>
              <a:rPr lang="es-ES" dirty="0" smtClean="0"/>
              <a:t>Ejercicio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5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los grupos - Donde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En Active </a:t>
            </a:r>
            <a:r>
              <a:rPr lang="es-ES" dirty="0" err="1"/>
              <a:t>Directory</a:t>
            </a:r>
            <a:r>
              <a:rPr lang="es-ES" dirty="0"/>
              <a:t>, los grupos se crean en dominios. Puede utilizar </a:t>
            </a:r>
            <a:r>
              <a:rPr lang="es-ES" dirty="0" smtClean="0"/>
              <a:t>Usuarios y </a:t>
            </a:r>
            <a:r>
              <a:rPr lang="es-ES" dirty="0"/>
              <a:t>equipos de Active </a:t>
            </a:r>
            <a:r>
              <a:rPr lang="es-ES" dirty="0" err="1"/>
              <a:t>Directory</a:t>
            </a:r>
            <a:r>
              <a:rPr lang="es-ES" dirty="0"/>
              <a:t> para crear grupos.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tiene los </a:t>
            </a:r>
            <a:r>
              <a:rPr lang="es-ES" dirty="0" smtClean="0"/>
              <a:t>permisos necesarios </a:t>
            </a:r>
            <a:r>
              <a:rPr lang="es-ES" dirty="0"/>
              <a:t>y asocia correctamente los usuarios y equipos con los grupos, </a:t>
            </a:r>
            <a:r>
              <a:rPr lang="es-ES" dirty="0" smtClean="0"/>
              <a:t>puede crear </a:t>
            </a:r>
            <a:r>
              <a:rPr lang="es-ES" dirty="0"/>
              <a:t>grupos en otro dominio del bosque o en una unidad organizativa.</a:t>
            </a:r>
          </a:p>
          <a:p>
            <a:r>
              <a:rPr lang="es-ES" dirty="0"/>
              <a:t>Además de por el dominio en el que se ha creado, un grupo también </a:t>
            </a:r>
            <a:r>
              <a:rPr lang="es-ES" dirty="0" smtClean="0"/>
              <a:t>se caracteriza </a:t>
            </a:r>
            <a:r>
              <a:rPr lang="es-ES" dirty="0"/>
              <a:t>por su ámbito. El ámbito de un grupo determina:</a:t>
            </a:r>
          </a:p>
          <a:p>
            <a:r>
              <a:rPr lang="es-ES" dirty="0" smtClean="0"/>
              <a:t>El </a:t>
            </a:r>
            <a:r>
              <a:rPr lang="es-ES" dirty="0"/>
              <a:t>dominio desde el que se pueden agregar miembros.</a:t>
            </a:r>
          </a:p>
          <a:p>
            <a:r>
              <a:rPr lang="es-ES" dirty="0" smtClean="0"/>
              <a:t>El </a:t>
            </a:r>
            <a:r>
              <a:rPr lang="es-ES" dirty="0"/>
              <a:t>dominio en el que son válidos los derechos y permisos de </a:t>
            </a:r>
            <a:r>
              <a:rPr lang="es-ES" dirty="0" smtClean="0"/>
              <a:t>usuario asignados </a:t>
            </a:r>
            <a:r>
              <a:rPr lang="es-ES" dirty="0"/>
              <a:t>al grupo.</a:t>
            </a:r>
          </a:p>
        </p:txBody>
      </p:sp>
    </p:spTree>
    <p:extLst>
      <p:ext uri="{BB962C8B-B14F-4D97-AF65-F5344CB8AC3E}">
        <p14:creationId xmlns:p14="http://schemas.microsoft.com/office/powerpoint/2010/main" val="371120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los grupos - Dominio </a:t>
            </a:r>
            <a:r>
              <a:rPr lang="es-ES" dirty="0" smtClean="0"/>
              <a:t>o unidad organizativa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Seleccione un determinado dominio, o unidad organizativa, en el que </a:t>
            </a:r>
            <a:r>
              <a:rPr lang="es-ES" b="1" dirty="0" smtClean="0"/>
              <a:t>crear un </a:t>
            </a:r>
            <a:r>
              <a:rPr lang="es-ES" b="1" dirty="0"/>
              <a:t>grupo en función de los requisitos de administración del grupo.</a:t>
            </a:r>
          </a:p>
          <a:p>
            <a:r>
              <a:rPr lang="es-ES" dirty="0"/>
              <a:t>Por ejemplo, suponga que el directorio tiene varias unidades organizativas, </a:t>
            </a:r>
            <a:r>
              <a:rPr lang="es-ES" dirty="0" smtClean="0"/>
              <a:t>cada una </a:t>
            </a:r>
            <a:r>
              <a:rPr lang="es-ES" dirty="0"/>
              <a:t>de ellas con un administrador diferente. Es posible que desee crear </a:t>
            </a:r>
            <a:r>
              <a:rPr lang="es-ES" dirty="0" smtClean="0"/>
              <a:t>grupos globales </a:t>
            </a:r>
            <a:r>
              <a:rPr lang="es-ES" dirty="0"/>
              <a:t>en esas unidades organizativas para que los administradores </a:t>
            </a:r>
            <a:r>
              <a:rPr lang="es-ES" dirty="0" smtClean="0"/>
              <a:t>puedan administrar </a:t>
            </a:r>
            <a:r>
              <a:rPr lang="es-ES" dirty="0"/>
              <a:t>la pertenencia al grupo de los usuarios incluidos en sus </a:t>
            </a:r>
            <a:r>
              <a:rPr lang="es-ES" dirty="0" smtClean="0"/>
              <a:t>respectivas unidades </a:t>
            </a:r>
            <a:r>
              <a:rPr lang="es-ES" dirty="0"/>
              <a:t>organizativas.</a:t>
            </a:r>
          </a:p>
          <a:p>
            <a:r>
              <a:rPr lang="es-ES" dirty="0"/>
              <a:t>Si es necesario que los grupos controlen el acceso fuera de la </a:t>
            </a:r>
            <a:r>
              <a:rPr lang="es-ES" dirty="0" smtClean="0"/>
              <a:t>unidad organizativa</a:t>
            </a:r>
            <a:r>
              <a:rPr lang="es-ES" dirty="0"/>
              <a:t>, puede anidar los grupos de la unidad organizativa en </a:t>
            </a:r>
            <a:r>
              <a:rPr lang="es-ES" dirty="0" smtClean="0"/>
              <a:t>grupos universales </a:t>
            </a:r>
            <a:r>
              <a:rPr lang="es-ES" dirty="0"/>
              <a:t>(o en otros grupos con ámbito global) que puedan </a:t>
            </a:r>
            <a:r>
              <a:rPr lang="es-ES" dirty="0" smtClean="0"/>
              <a:t>utilizarse en </a:t>
            </a:r>
            <a:r>
              <a:rPr lang="es-ES" dirty="0"/>
              <a:t>cualquier otra ubicación del bosque.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7479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Estrategias de Grupos – Único Dominio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Cuentas de usuario -&gt; A</a:t>
            </a:r>
          </a:p>
          <a:p>
            <a:r>
              <a:rPr lang="es-ES" dirty="0" smtClean="0"/>
              <a:t>Grupos Globales -&gt; G</a:t>
            </a:r>
          </a:p>
          <a:p>
            <a:r>
              <a:rPr lang="es-ES" dirty="0" smtClean="0"/>
              <a:t>Grupos Locales de Dominio -&gt; DL</a:t>
            </a:r>
          </a:p>
          <a:p>
            <a:r>
              <a:rPr lang="es-ES" dirty="0" smtClean="0"/>
              <a:t>Permisos -&gt; P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Ventajas -&gt;V</a:t>
            </a:r>
          </a:p>
          <a:p>
            <a:pPr marL="0" indent="0">
              <a:buNone/>
            </a:pPr>
            <a:r>
              <a:rPr lang="es-ES" dirty="0" smtClean="0"/>
              <a:t>Desventajas -&gt; D</a:t>
            </a:r>
          </a:p>
          <a:p>
            <a:pPr marL="0" indent="0">
              <a:buNone/>
            </a:pPr>
            <a:r>
              <a:rPr lang="es-ES" dirty="0" smtClean="0"/>
              <a:t>Utilizar -&gt; U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54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Grupos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Grupos – Introducción</a:t>
            </a:r>
          </a:p>
          <a:p>
            <a:r>
              <a:rPr lang="es-ES" dirty="0"/>
              <a:t>Los grupos son un conjunto de cuentas de equipo y de usuario que se </a:t>
            </a:r>
            <a:r>
              <a:rPr lang="es-ES" dirty="0" smtClean="0"/>
              <a:t>pueden administrar </a:t>
            </a:r>
            <a:r>
              <a:rPr lang="es-ES" dirty="0"/>
              <a:t>como una sola unidad.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grupos</a:t>
            </a:r>
            <a:r>
              <a:rPr lang="es-ES" dirty="0" smtClean="0"/>
              <a:t>:</a:t>
            </a:r>
          </a:p>
          <a:p>
            <a:r>
              <a:rPr lang="es-ES" dirty="0"/>
              <a:t>Simplifican la administración al facilitar la concesión de permisos </a:t>
            </a:r>
            <a:r>
              <a:rPr lang="es-ES" dirty="0" smtClean="0"/>
              <a:t>para recursos </a:t>
            </a:r>
            <a:r>
              <a:rPr lang="es-ES" dirty="0"/>
              <a:t>a todo un grupo en lugar de a cada una de las cuentas de </a:t>
            </a:r>
            <a:r>
              <a:rPr lang="es-ES" dirty="0" smtClean="0"/>
              <a:t>usuario individualmente</a:t>
            </a:r>
            <a:r>
              <a:rPr lang="es-ES" dirty="0"/>
              <a:t>.</a:t>
            </a:r>
          </a:p>
          <a:p>
            <a:r>
              <a:rPr lang="es-ES" dirty="0" smtClean="0"/>
              <a:t>Pueden </a:t>
            </a:r>
            <a:r>
              <a:rPr lang="es-ES" dirty="0"/>
              <a:t>estar basados en Active </a:t>
            </a:r>
            <a:r>
              <a:rPr lang="es-ES" dirty="0" err="1"/>
              <a:t>Directory</a:t>
            </a:r>
            <a:r>
              <a:rPr lang="es-ES" dirty="0"/>
              <a:t>® o ser locales, de un </a:t>
            </a:r>
            <a:r>
              <a:rPr lang="es-ES" dirty="0" smtClean="0"/>
              <a:t>equipo individual</a:t>
            </a:r>
            <a:r>
              <a:rPr lang="es-ES" dirty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distinguen por su ámbito y tipo.</a:t>
            </a:r>
          </a:p>
          <a:p>
            <a:r>
              <a:rPr lang="es-ES" dirty="0" smtClean="0"/>
              <a:t>Pueden </a:t>
            </a:r>
            <a:r>
              <a:rPr lang="es-ES" dirty="0"/>
              <a:t>anidarse, es decir, se puede agregar un grupo a otro.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9209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 de Grupos – Único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Estrategia AGP</a:t>
            </a:r>
          </a:p>
          <a:p>
            <a:r>
              <a:rPr lang="es-ES" dirty="0" smtClean="0"/>
              <a:t>Se colocan las cuentas de usuario A en grupos Globales G y se conceden permisos P</a:t>
            </a:r>
          </a:p>
          <a:p>
            <a:r>
              <a:rPr lang="es-ES" dirty="0" smtClean="0"/>
              <a:t>Características:</a:t>
            </a:r>
          </a:p>
          <a:p>
            <a:r>
              <a:rPr lang="es-ES" dirty="0" smtClean="0"/>
              <a:t>D1: Complicada administración cuando tenemos varios dominios.</a:t>
            </a:r>
          </a:p>
          <a:p>
            <a:r>
              <a:rPr lang="es-ES" dirty="0"/>
              <a:t>Si los grupos globales de varios dominios necesitan los mismos </a:t>
            </a:r>
            <a:r>
              <a:rPr lang="es-ES" dirty="0" smtClean="0"/>
              <a:t>permisos debe conceder permisos a cada uno de ellos de forma individual.</a:t>
            </a:r>
          </a:p>
          <a:p>
            <a:r>
              <a:rPr lang="es-ES" dirty="0" smtClean="0"/>
              <a:t>D2: Cada vez que un usuario se autentica el servidor debe comprobar la pertenencia al grupo global (Estos no se almacenan en cache se degrada el rendimiento).</a:t>
            </a:r>
          </a:p>
          <a:p>
            <a:r>
              <a:rPr lang="es-ES" dirty="0" smtClean="0"/>
              <a:t>V1: No se anidan los grupos por lo que la solución del problema puede simplificarse.</a:t>
            </a:r>
          </a:p>
          <a:p>
            <a:r>
              <a:rPr lang="es-ES" dirty="0" smtClean="0"/>
              <a:t>V2: Las cuentas de usuario pertenecen a un único ámbito de grupo.</a:t>
            </a:r>
          </a:p>
          <a:p>
            <a:r>
              <a:rPr lang="es-ES" dirty="0" smtClean="0"/>
              <a:t>U1:Bosques con un único dominio y no agregará otro dominio y muy pocos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68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 de Grupos – Único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Estrategia ADLP</a:t>
            </a:r>
          </a:p>
          <a:p>
            <a:r>
              <a:rPr lang="es-ES" dirty="0" smtClean="0"/>
              <a:t>Se colocan las cuentas de usuario A en grupos locales de dominio DL y se conceden permisos P al grupo local.</a:t>
            </a:r>
          </a:p>
          <a:p>
            <a:r>
              <a:rPr lang="es-ES" dirty="0" smtClean="0"/>
              <a:t>Características:</a:t>
            </a:r>
          </a:p>
          <a:p>
            <a:r>
              <a:rPr lang="es-ES" dirty="0" smtClean="0"/>
              <a:t>D1: No permite conceder permisos para recursos que se encuentren fuera de nuestro dominio.</a:t>
            </a:r>
          </a:p>
          <a:p>
            <a:r>
              <a:rPr lang="es-ES" i="1" dirty="0" smtClean="0"/>
              <a:t>V1: No se anidan los grupos por lo que la solución del problema puede simplificarse.</a:t>
            </a:r>
          </a:p>
          <a:p>
            <a:r>
              <a:rPr lang="es-ES" dirty="0" smtClean="0"/>
              <a:t>V2: Las cuentas de usuario pertenecen a un único ámbito de grupo.</a:t>
            </a:r>
          </a:p>
          <a:p>
            <a:r>
              <a:rPr lang="es-ES" dirty="0" smtClean="0"/>
              <a:t>U1:Bosques con un único dominio y no agregará otro dominio y muy pocos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51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 de Grupos – Único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Estrategia AGDLP</a:t>
            </a:r>
          </a:p>
          <a:p>
            <a:r>
              <a:rPr lang="es-ES" dirty="0" smtClean="0"/>
              <a:t>Se colocan las cuentas de usuario A en grupos globales G, estos grupos se colocan en grupos locales de dominio DL y se conceden permisos P al grupo local.</a:t>
            </a:r>
          </a:p>
          <a:p>
            <a:r>
              <a:rPr lang="es-ES" dirty="0" smtClean="0"/>
              <a:t>Características:</a:t>
            </a:r>
          </a:p>
          <a:p>
            <a:r>
              <a:rPr lang="es-ES" dirty="0" smtClean="0"/>
              <a:t>V1: Esta estrategia ofrece flexibilidad para el crecimiento y reduce el número de veces que se deben definir permisos.</a:t>
            </a:r>
          </a:p>
          <a:p>
            <a:r>
              <a:rPr lang="es-ES" dirty="0" smtClean="0"/>
              <a:t>V2: Dominios flexibles.</a:t>
            </a:r>
          </a:p>
          <a:p>
            <a:r>
              <a:rPr lang="es-ES" dirty="0" smtClean="0"/>
              <a:t>V3: Los propietarios de los recursos necesitan menos capacidad de acceso a Active </a:t>
            </a:r>
            <a:r>
              <a:rPr lang="es-ES" dirty="0" err="1" smtClean="0"/>
              <a:t>Directory</a:t>
            </a:r>
            <a:r>
              <a:rPr lang="es-ES" dirty="0" smtClean="0"/>
              <a:t> para proteger de forma flexible sus recursos.</a:t>
            </a:r>
          </a:p>
          <a:p>
            <a:r>
              <a:rPr lang="es-ES" dirty="0" smtClean="0"/>
              <a:t>D1: Una estructura de administración por niveles es más compleja de administrar, pero con el tiempo es más fácil de administrar.</a:t>
            </a:r>
          </a:p>
        </p:txBody>
      </p:sp>
    </p:spTree>
    <p:extLst>
      <p:ext uri="{BB962C8B-B14F-4D97-AF65-F5344CB8AC3E}">
        <p14:creationId xmlns:p14="http://schemas.microsoft.com/office/powerpoint/2010/main" val="280576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 de Grupos – Único Dominio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ROLES Y RULES</a:t>
            </a:r>
          </a:p>
          <a:p>
            <a:r>
              <a:rPr lang="es-ES" dirty="0" smtClean="0"/>
              <a:t>Grupos que definen roles:</a:t>
            </a:r>
          </a:p>
          <a:p>
            <a:r>
              <a:rPr lang="es-ES" dirty="0" smtClean="0"/>
              <a:t>Contienen los usuarios , equipos y otros grupos de características parecidas.</a:t>
            </a:r>
          </a:p>
          <a:p>
            <a:r>
              <a:rPr lang="es-ES" dirty="0" smtClean="0"/>
              <a:t>Suelen ser departamentos o divisiones parecidas</a:t>
            </a:r>
          </a:p>
          <a:p>
            <a:r>
              <a:rPr lang="es-ES" dirty="0" smtClean="0"/>
              <a:t>Grupo que define reglas:</a:t>
            </a:r>
          </a:p>
          <a:p>
            <a:r>
              <a:rPr lang="es-ES" dirty="0" smtClean="0"/>
              <a:t>Define la forma en que se utiliza un recurso.</a:t>
            </a:r>
          </a:p>
          <a:p>
            <a:r>
              <a:rPr lang="es-ES" dirty="0" smtClean="0"/>
              <a:t>Se implementa con las estrategias, AGDLP y AGUDLP</a:t>
            </a:r>
          </a:p>
        </p:txBody>
      </p:sp>
    </p:spTree>
    <p:extLst>
      <p:ext uri="{BB962C8B-B14F-4D97-AF65-F5344CB8AC3E}">
        <p14:creationId xmlns:p14="http://schemas.microsoft.com/office/powerpoint/2010/main" val="29930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Ejercicios de Administración de Grupos </a:t>
            </a:r>
          </a:p>
          <a:p>
            <a:r>
              <a:rPr lang="es-ES" dirty="0" smtClean="0"/>
              <a:t>Ejercicio 4</a:t>
            </a:r>
          </a:p>
          <a:p>
            <a:r>
              <a:rPr lang="es-ES" dirty="0" smtClean="0"/>
              <a:t>Ejercicio 5</a:t>
            </a:r>
          </a:p>
          <a:p>
            <a:r>
              <a:rPr lang="es-ES" dirty="0" smtClean="0"/>
              <a:t>Ejercicio 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63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¿Por qué se debe asignar un administrador a un grupo?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Active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smtClean="0"/>
              <a:t> permite </a:t>
            </a:r>
            <a:r>
              <a:rPr lang="es-ES" dirty="0"/>
              <a:t>asignar un </a:t>
            </a:r>
            <a:r>
              <a:rPr lang="es-ES" dirty="0" smtClean="0"/>
              <a:t>administrador a </a:t>
            </a:r>
            <a:r>
              <a:rPr lang="es-ES" dirty="0"/>
              <a:t>un grupo como propiedad del grupo. </a:t>
            </a:r>
            <a:endParaRPr lang="es-ES" dirty="0" smtClean="0"/>
          </a:p>
          <a:p>
            <a:r>
              <a:rPr lang="es-ES" dirty="0" smtClean="0"/>
              <a:t>Esto permite</a:t>
            </a:r>
            <a:r>
              <a:rPr lang="es-ES" dirty="0"/>
              <a:t>:</a:t>
            </a:r>
          </a:p>
          <a:p>
            <a:r>
              <a:rPr lang="es-ES" dirty="0" smtClean="0"/>
              <a:t>Controlar </a:t>
            </a:r>
            <a:r>
              <a:rPr lang="es-ES" dirty="0"/>
              <a:t>quién es la persona responsable de los grupos.</a:t>
            </a:r>
          </a:p>
          <a:p>
            <a:r>
              <a:rPr lang="es-ES" dirty="0" smtClean="0"/>
              <a:t>Delegar </a:t>
            </a:r>
            <a:r>
              <a:rPr lang="es-ES" dirty="0"/>
              <a:t>en el administrador del grupo la autoridad para agregar y </a:t>
            </a:r>
            <a:r>
              <a:rPr lang="es-ES" dirty="0" smtClean="0"/>
              <a:t>eliminar usuarios </a:t>
            </a:r>
            <a:r>
              <a:rPr lang="es-ES" dirty="0"/>
              <a:t>del grupo.</a:t>
            </a:r>
          </a:p>
          <a:p>
            <a:r>
              <a:rPr lang="es-ES" dirty="0" smtClean="0"/>
              <a:t>En </a:t>
            </a:r>
            <a:r>
              <a:rPr lang="es-ES" dirty="0"/>
              <a:t>las grandes organizaciones, se suelen agregar y </a:t>
            </a:r>
            <a:r>
              <a:rPr lang="es-ES" dirty="0" smtClean="0"/>
              <a:t>eliminar personas </a:t>
            </a:r>
            <a:r>
              <a:rPr lang="es-ES" dirty="0"/>
              <a:t>de los grupos con bastante frecuencia, algunas </a:t>
            </a:r>
            <a:r>
              <a:rPr lang="es-ES" dirty="0" smtClean="0"/>
              <a:t>organizaciones distribuyen </a:t>
            </a:r>
            <a:r>
              <a:rPr lang="es-ES" dirty="0"/>
              <a:t>la responsabilidad administrativa de agregar usuarios a grupos </a:t>
            </a:r>
            <a:r>
              <a:rPr lang="es-ES" dirty="0" smtClean="0"/>
              <a:t>entre las </a:t>
            </a:r>
            <a:r>
              <a:rPr lang="es-ES" dirty="0"/>
              <a:t>personas que solicitan el grupo.</a:t>
            </a:r>
          </a:p>
          <a:p>
            <a:r>
              <a:rPr lang="es-ES" dirty="0"/>
              <a:t>Al documentar quién es el administrador del grupo, la información de </a:t>
            </a:r>
            <a:r>
              <a:rPr lang="es-ES" dirty="0" smtClean="0"/>
              <a:t>contacto de </a:t>
            </a:r>
            <a:r>
              <a:rPr lang="es-ES" dirty="0"/>
              <a:t>esa cuenta de usuario queda registrada. Si se necesita alguna vez </a:t>
            </a:r>
            <a:r>
              <a:rPr lang="es-ES" dirty="0" smtClean="0"/>
              <a:t>migrar el </a:t>
            </a:r>
            <a:r>
              <a:rPr lang="es-ES" dirty="0"/>
              <a:t>grupo a otro dominio, o si es necesario eliminarlo, el administrador de </a:t>
            </a:r>
            <a:r>
              <a:rPr lang="es-ES" dirty="0" smtClean="0"/>
              <a:t>red tiene </a:t>
            </a:r>
            <a:r>
              <a:rPr lang="es-ES" dirty="0"/>
              <a:t>un registro que contiene información sobre el propietario del </a:t>
            </a:r>
            <a:r>
              <a:rPr lang="es-ES" dirty="0" smtClean="0"/>
              <a:t>grupo y </a:t>
            </a:r>
            <a:r>
              <a:rPr lang="es-ES" dirty="0"/>
              <a:t>su información de contacto.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lo tanto, el administrador de red puede </a:t>
            </a:r>
            <a:r>
              <a:rPr lang="es-ES" dirty="0" smtClean="0"/>
              <a:t>llamar o </a:t>
            </a:r>
            <a:r>
              <a:rPr lang="es-ES" dirty="0"/>
              <a:t>enviar un mensaje al administrador del grupo para notificarle el cambio </a:t>
            </a:r>
            <a:r>
              <a:rPr lang="es-ES" dirty="0" smtClean="0"/>
              <a:t>que es </a:t>
            </a:r>
            <a:r>
              <a:rPr lang="es-ES" dirty="0"/>
              <a:t>necesario realizar en el grupo.</a:t>
            </a:r>
          </a:p>
        </p:txBody>
      </p:sp>
    </p:spTree>
    <p:extLst>
      <p:ext uri="{BB962C8B-B14F-4D97-AF65-F5344CB8AC3E}">
        <p14:creationId xmlns:p14="http://schemas.microsoft.com/office/powerpoint/2010/main" val="156244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Para asignar un administrador a un grupo:</a:t>
            </a:r>
          </a:p>
          <a:p>
            <a:pPr marL="360363" indent="0">
              <a:buNone/>
            </a:pPr>
            <a:r>
              <a:rPr lang="es-ES" dirty="0"/>
              <a:t>1. En Usuarios y equipos de Active </a:t>
            </a:r>
            <a:r>
              <a:rPr lang="es-ES" dirty="0" err="1"/>
              <a:t>Directory</a:t>
            </a:r>
            <a:r>
              <a:rPr lang="es-ES" dirty="0"/>
              <a:t>, en el árbol de consola, haga</a:t>
            </a:r>
          </a:p>
          <a:p>
            <a:pPr marL="360363" indent="0">
              <a:buNone/>
            </a:pPr>
            <a:r>
              <a:rPr lang="es-ES" dirty="0"/>
              <a:t>doble clic en el grupo que necesita un administrador.</a:t>
            </a:r>
          </a:p>
          <a:p>
            <a:pPr marL="360363" indent="0">
              <a:buNone/>
            </a:pPr>
            <a:r>
              <a:rPr lang="es-ES" dirty="0"/>
              <a:t>2. En el cuadro de diálogo </a:t>
            </a:r>
            <a:r>
              <a:rPr lang="es-ES" b="1" dirty="0"/>
              <a:t>Propiedades</a:t>
            </a:r>
            <a:r>
              <a:rPr lang="es-ES" dirty="0"/>
              <a:t>, en la ficha </a:t>
            </a:r>
            <a:r>
              <a:rPr lang="es-ES" b="1" dirty="0"/>
              <a:t>Administrado por</a:t>
            </a:r>
            <a:r>
              <a:rPr lang="es-ES" dirty="0"/>
              <a:t>, </a:t>
            </a:r>
            <a:r>
              <a:rPr lang="es-ES" dirty="0" smtClean="0"/>
              <a:t>haga clic </a:t>
            </a:r>
            <a:r>
              <a:rPr lang="es-ES" dirty="0"/>
              <a:t>en </a:t>
            </a:r>
            <a:r>
              <a:rPr lang="es-ES" b="1" dirty="0"/>
              <a:t>Cambiar </a:t>
            </a:r>
            <a:r>
              <a:rPr lang="es-ES" dirty="0"/>
              <a:t>para agregar o cambiar el administrador de un grupo.</a:t>
            </a:r>
          </a:p>
          <a:p>
            <a:pPr marL="360363" indent="0">
              <a:buNone/>
            </a:pPr>
            <a:r>
              <a:rPr lang="es-ES" dirty="0"/>
              <a:t>3. En el cuadro de diálogo </a:t>
            </a:r>
            <a:r>
              <a:rPr lang="es-ES" b="1" dirty="0"/>
              <a:t>Seleccionar Usuario o contacto</a:t>
            </a:r>
            <a:r>
              <a:rPr lang="es-ES" dirty="0"/>
              <a:t>, en el cuadro</a:t>
            </a:r>
          </a:p>
          <a:p>
            <a:pPr marL="360363" indent="0">
              <a:buNone/>
            </a:pPr>
            <a:r>
              <a:rPr lang="es-ES" b="1" dirty="0"/>
              <a:t>Escriba el nombre de objeto que desea seleccionar</a:t>
            </a:r>
            <a:r>
              <a:rPr lang="es-ES" dirty="0"/>
              <a:t>, escriba el nombre del</a:t>
            </a:r>
          </a:p>
          <a:p>
            <a:pPr marL="360363" indent="0">
              <a:buNone/>
            </a:pPr>
            <a:r>
              <a:rPr lang="es-ES" dirty="0"/>
              <a:t>usuario que desea que administre el grupo y haga clic en </a:t>
            </a:r>
            <a:r>
              <a:rPr lang="es-ES" b="1" dirty="0"/>
              <a:t>Aceptar</a:t>
            </a:r>
            <a:r>
              <a:rPr lang="es-ES" dirty="0"/>
              <a:t>.</a:t>
            </a:r>
          </a:p>
          <a:p>
            <a:pPr marL="360363" indent="0">
              <a:buNone/>
            </a:pPr>
            <a:r>
              <a:rPr lang="es-ES" dirty="0"/>
              <a:t>4. Seleccione la casilla de verificación </a:t>
            </a:r>
            <a:r>
              <a:rPr lang="es-ES" b="1" dirty="0"/>
              <a:t>El administrador puede actualizar</a:t>
            </a:r>
          </a:p>
          <a:p>
            <a:pPr marL="360363" indent="0">
              <a:buNone/>
            </a:pPr>
            <a:r>
              <a:rPr lang="es-ES" b="1" dirty="0"/>
              <a:t>la lista de suscripciones </a:t>
            </a:r>
            <a:r>
              <a:rPr lang="es-ES" dirty="0"/>
              <a:t>si desea que el administrador agregue o elimine</a:t>
            </a:r>
          </a:p>
          <a:p>
            <a:pPr marL="360363" indent="0">
              <a:buNone/>
            </a:pPr>
            <a:r>
              <a:rPr lang="es-ES" dirty="0"/>
              <a:t>usuarios o grupos.</a:t>
            </a:r>
          </a:p>
          <a:p>
            <a:pPr marL="360363" indent="0">
              <a:buNone/>
            </a:pPr>
            <a:r>
              <a:rPr lang="es-ES" dirty="0"/>
              <a:t>5. En el cuadro de diálogo </a:t>
            </a:r>
            <a:r>
              <a:rPr lang="es-ES" b="1" dirty="0"/>
              <a:t>Propiedades</a:t>
            </a:r>
            <a:r>
              <a:rPr lang="es-ES" dirty="0"/>
              <a:t>, haga clic en </a:t>
            </a:r>
            <a:r>
              <a:rPr lang="es-ES" b="1" dirty="0"/>
              <a:t>Aceptar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8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Ejercicios de Administración de Grupos </a:t>
            </a:r>
          </a:p>
          <a:p>
            <a:r>
              <a:rPr lang="es-ES" dirty="0" smtClean="0"/>
              <a:t>Ejercicio 7</a:t>
            </a:r>
          </a:p>
          <a:p>
            <a:r>
              <a:rPr lang="es-ES" dirty="0" smtClean="0"/>
              <a:t>Ejercicio 8</a:t>
            </a:r>
          </a:p>
          <a:p>
            <a:r>
              <a:rPr lang="es-ES" dirty="0" smtClean="0"/>
              <a:t>Ejercicio 9</a:t>
            </a:r>
          </a:p>
        </p:txBody>
      </p:sp>
    </p:spTree>
    <p:extLst>
      <p:ext uri="{BB962C8B-B14F-4D97-AF65-F5344CB8AC3E}">
        <p14:creationId xmlns:p14="http://schemas.microsoft.com/office/powerpoint/2010/main" val="422923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Cmd</a:t>
            </a:r>
            <a:r>
              <a:rPr lang="es-ES" dirty="0" smtClean="0"/>
              <a:t> - Crear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Ejemplo1</a:t>
            </a:r>
          </a:p>
          <a:p>
            <a:r>
              <a:rPr lang="en-US" dirty="0" err="1" smtClean="0"/>
              <a:t>dsadd</a:t>
            </a:r>
            <a:r>
              <a:rPr lang="en-US" dirty="0" smtClean="0"/>
              <a:t> </a:t>
            </a:r>
            <a:r>
              <a:rPr lang="en-US" dirty="0"/>
              <a:t>user "</a:t>
            </a:r>
            <a:r>
              <a:rPr lang="en-US" dirty="0" err="1"/>
              <a:t>cn</a:t>
            </a:r>
            <a:r>
              <a:rPr lang="en-US" dirty="0"/>
              <a:t>=Mike </a:t>
            </a:r>
            <a:r>
              <a:rPr lang="en-US" dirty="0" err="1"/>
              <a:t>Fitzmaurice,ou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</a:t>
            </a:r>
            <a:endParaRPr lang="es-ES" dirty="0"/>
          </a:p>
          <a:p>
            <a:r>
              <a:rPr lang="en-US" dirty="0" smtClean="0"/>
              <a:t>Ejemplo2</a:t>
            </a:r>
            <a:endParaRPr lang="en-US" dirty="0"/>
          </a:p>
          <a:p>
            <a:r>
              <a:rPr lang="en-US" dirty="0" err="1" smtClean="0"/>
              <a:t>dsadd</a:t>
            </a:r>
            <a:r>
              <a:rPr lang="en-US" dirty="0" smtClean="0"/>
              <a:t> </a:t>
            </a:r>
            <a:r>
              <a:rPr lang="en-US" dirty="0"/>
              <a:t>user "</a:t>
            </a:r>
            <a:r>
              <a:rPr lang="en-US" i="1" dirty="0"/>
              <a:t>User DN</a:t>
            </a:r>
            <a:r>
              <a:rPr lang="en-US" dirty="0"/>
              <a:t>" -</a:t>
            </a:r>
            <a:r>
              <a:rPr lang="en-US" dirty="0" err="1"/>
              <a:t>samid</a:t>
            </a:r>
            <a:r>
              <a:rPr lang="en-US" dirty="0"/>
              <a:t> "</a:t>
            </a:r>
            <a:r>
              <a:rPr lang="en-US" i="1" dirty="0"/>
              <a:t>pre-Windows 2000 logon name</a:t>
            </a:r>
            <a:r>
              <a:rPr lang="en-US" dirty="0"/>
              <a:t>" -</a:t>
            </a:r>
            <a:r>
              <a:rPr lang="en-US" dirty="0" err="1"/>
              <a:t>pwd</a:t>
            </a:r>
            <a:r>
              <a:rPr lang="en-US" dirty="0"/>
              <a:t> {</a:t>
            </a:r>
            <a:r>
              <a:rPr lang="en-US" i="1" dirty="0"/>
              <a:t>Password </a:t>
            </a:r>
            <a:r>
              <a:rPr lang="en-US" dirty="0"/>
              <a:t>| </a:t>
            </a:r>
            <a:r>
              <a:rPr lang="en-US" dirty="0" smtClean="0"/>
              <a:t>*} </a:t>
            </a:r>
            <a:r>
              <a:rPr lang="es-ES" dirty="0" smtClean="0"/>
              <a:t>-</a:t>
            </a:r>
            <a:r>
              <a:rPr lang="es-ES" dirty="0" err="1"/>
              <a:t>mustchpwd</a:t>
            </a:r>
            <a:r>
              <a:rPr lang="es-ES" dirty="0"/>
              <a:t> yes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smtClean="0"/>
              <a:t>el </a:t>
            </a:r>
            <a:r>
              <a:rPr lang="en-US" smtClean="0"/>
              <a:t>password,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ponemos</a:t>
            </a:r>
            <a:r>
              <a:rPr lang="en-US" dirty="0" smtClean="0"/>
              <a:t> *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pedirá</a:t>
            </a:r>
            <a:r>
              <a:rPr lang="en-US" dirty="0" smtClean="0"/>
              <a:t> el password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mustchpwd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password al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endParaRPr lang="en-US" dirty="0" smtClean="0"/>
          </a:p>
          <a:p>
            <a:r>
              <a:rPr lang="en-US" dirty="0" smtClean="0"/>
              <a:t>Ejemplo3</a:t>
            </a:r>
          </a:p>
          <a:p>
            <a:r>
              <a:rPr lang="en-US" dirty="0" err="1" smtClean="0"/>
              <a:t>dsadd</a:t>
            </a:r>
            <a:r>
              <a:rPr lang="en-US" dirty="0" smtClean="0"/>
              <a:t> </a:t>
            </a:r>
            <a:r>
              <a:rPr lang="en-US" dirty="0"/>
              <a:t>user "</a:t>
            </a:r>
            <a:r>
              <a:rPr lang="en-US" dirty="0" err="1"/>
              <a:t>cn</a:t>
            </a:r>
            <a:r>
              <a:rPr lang="en-US" dirty="0"/>
              <a:t>=Amy </a:t>
            </a:r>
            <a:r>
              <a:rPr lang="en-US" dirty="0" err="1"/>
              <a:t>Strande,ou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</a:t>
            </a:r>
            <a:r>
              <a:rPr lang="en-US" dirty="0" err="1"/>
              <a:t>samid</a:t>
            </a:r>
            <a:r>
              <a:rPr lang="en-US" dirty="0"/>
              <a:t> </a:t>
            </a:r>
            <a:r>
              <a:rPr lang="en-US" dirty="0" err="1" smtClean="0"/>
              <a:t>Amy.Strande</a:t>
            </a:r>
            <a:r>
              <a:rPr lang="en-US" dirty="0" smtClean="0"/>
              <a:t> </a:t>
            </a:r>
            <a:r>
              <a:rPr lang="es-ES" dirty="0" smtClean="0"/>
              <a:t>-</a:t>
            </a:r>
            <a:r>
              <a:rPr lang="es-ES" dirty="0" err="1"/>
              <a:t>fn</a:t>
            </a:r>
            <a:r>
              <a:rPr lang="es-ES" dirty="0"/>
              <a:t> Amy -</a:t>
            </a:r>
            <a:r>
              <a:rPr lang="es-ES" dirty="0" err="1"/>
              <a:t>ln</a:t>
            </a:r>
            <a:r>
              <a:rPr lang="es-ES" dirty="0"/>
              <a:t> </a:t>
            </a:r>
            <a:r>
              <a:rPr lang="es-ES" dirty="0" err="1"/>
              <a:t>Strande</a:t>
            </a:r>
            <a:r>
              <a:rPr lang="es-ES" dirty="0"/>
              <a:t> -</a:t>
            </a:r>
            <a:r>
              <a:rPr lang="es-ES" dirty="0" err="1"/>
              <a:t>display</a:t>
            </a:r>
            <a:r>
              <a:rPr lang="es-ES" dirty="0"/>
              <a:t> "</a:t>
            </a:r>
            <a:r>
              <a:rPr lang="es-ES" dirty="0" err="1"/>
              <a:t>Strande</a:t>
            </a:r>
            <a:r>
              <a:rPr lang="es-ES" dirty="0"/>
              <a:t>, Amy" -</a:t>
            </a:r>
            <a:r>
              <a:rPr lang="es-ES" dirty="0" err="1"/>
              <a:t>pwd</a:t>
            </a:r>
            <a:r>
              <a:rPr lang="es-ES" dirty="0"/>
              <a:t> </a:t>
            </a:r>
            <a:r>
              <a:rPr lang="es-ES" dirty="0" err="1"/>
              <a:t>Pa</a:t>
            </a:r>
            <a:r>
              <a:rPr lang="es-ES" dirty="0"/>
              <a:t>$$w0rd -</a:t>
            </a:r>
            <a:r>
              <a:rPr lang="es-ES" dirty="0" err="1"/>
              <a:t>desc</a:t>
            </a:r>
            <a:r>
              <a:rPr lang="es-ES" dirty="0"/>
              <a:t> "Vice </a:t>
            </a:r>
            <a:r>
              <a:rPr lang="es-ES" dirty="0" err="1"/>
              <a:t>President</a:t>
            </a:r>
            <a:r>
              <a:rPr lang="es-ES" dirty="0"/>
              <a:t>, </a:t>
            </a:r>
            <a:r>
              <a:rPr lang="es-ES" dirty="0" smtClean="0"/>
              <a:t>IT“</a:t>
            </a:r>
          </a:p>
          <a:p>
            <a:r>
              <a:rPr lang="es-ES" dirty="0" smtClean="0"/>
              <a:t>Ayuda:</a:t>
            </a:r>
          </a:p>
          <a:p>
            <a:r>
              <a:rPr lang="en-US" b="1" dirty="0" err="1"/>
              <a:t>dsadd</a:t>
            </a:r>
            <a:r>
              <a:rPr lang="en-US" b="1" dirty="0"/>
              <a:t> user /?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50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Cmd</a:t>
            </a:r>
            <a:r>
              <a:rPr lang="es-ES" dirty="0"/>
              <a:t> - Crear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Ejemplo4</a:t>
            </a:r>
          </a:p>
          <a:p>
            <a:r>
              <a:rPr lang="es-ES" dirty="0" smtClean="0"/>
              <a:t>Crear un usuario para Xabier </a:t>
            </a:r>
            <a:r>
              <a:rPr lang="es-ES" dirty="0" err="1" smtClean="0"/>
              <a:t>Iraeta</a:t>
            </a:r>
            <a:r>
              <a:rPr lang="es-ES" dirty="0" smtClean="0"/>
              <a:t> en la UO Usuarios</a:t>
            </a:r>
          </a:p>
          <a:p>
            <a:r>
              <a:rPr lang="en-US" dirty="0" err="1"/>
              <a:t>dsadd</a:t>
            </a:r>
            <a:r>
              <a:rPr lang="en-US" dirty="0"/>
              <a:t> user "</a:t>
            </a:r>
            <a:r>
              <a:rPr lang="en-US" dirty="0" err="1" smtClean="0"/>
              <a:t>cn</a:t>
            </a:r>
            <a:r>
              <a:rPr lang="en-US" dirty="0" smtClean="0"/>
              <a:t>=Xabier </a:t>
            </a:r>
            <a:r>
              <a:rPr lang="en-US" dirty="0" err="1" smtClean="0"/>
              <a:t>Iraeta,ou</a:t>
            </a:r>
            <a:r>
              <a:rPr lang="en-US" dirty="0" smtClean="0"/>
              <a:t>=</a:t>
            </a:r>
            <a:r>
              <a:rPr lang="en-US" dirty="0" err="1" smtClean="0"/>
              <a:t>Usuarios,dc</a:t>
            </a:r>
            <a:r>
              <a:rPr lang="en-US" dirty="0" smtClean="0"/>
              <a:t>=</a:t>
            </a:r>
            <a:r>
              <a:rPr lang="en-US" dirty="0" err="1" smtClean="0"/>
              <a:t>xabieri,dc</a:t>
            </a:r>
            <a:r>
              <a:rPr lang="en-US" dirty="0" smtClean="0"/>
              <a:t>=</a:t>
            </a:r>
            <a:r>
              <a:rPr lang="en-US" dirty="0" err="1" smtClean="0"/>
              <a:t>edu</a:t>
            </a:r>
            <a:r>
              <a:rPr lang="en-US" dirty="0" smtClean="0"/>
              <a:t>"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samid</a:t>
            </a:r>
            <a:r>
              <a:rPr lang="es-ES" dirty="0"/>
              <a:t> </a:t>
            </a:r>
            <a:r>
              <a:rPr lang="es-ES" dirty="0" err="1"/>
              <a:t>mike.fitz</a:t>
            </a:r>
            <a:r>
              <a:rPr lang="es-ES" dirty="0"/>
              <a:t> -</a:t>
            </a:r>
            <a:r>
              <a:rPr lang="es-ES" dirty="0" err="1"/>
              <a:t>pwd</a:t>
            </a:r>
            <a:r>
              <a:rPr lang="es-ES" dirty="0"/>
              <a:t> * -</a:t>
            </a:r>
            <a:r>
              <a:rPr lang="es-ES" dirty="0" err="1"/>
              <a:t>mustchpwd</a:t>
            </a:r>
            <a:r>
              <a:rPr lang="es-ES" dirty="0"/>
              <a:t> yes -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smtClean="0"/>
              <a:t>“</a:t>
            </a:r>
            <a:r>
              <a:rPr lang="es-ES" dirty="0" err="1" smtClean="0"/>
              <a:t>xabieri</a:t>
            </a:r>
            <a:r>
              <a:rPr lang="es-ES" dirty="0" smtClean="0"/>
              <a:t>" –email xabier.ira@xabieri.edu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46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Grupos – Ámbito</a:t>
            </a:r>
          </a:p>
          <a:p>
            <a:r>
              <a:rPr lang="es-ES" dirty="0"/>
              <a:t>El ámbito de un grupo determina si el grupo comprende varios </a:t>
            </a:r>
            <a:r>
              <a:rPr lang="es-ES" dirty="0" smtClean="0"/>
              <a:t>dominios </a:t>
            </a:r>
            <a:r>
              <a:rPr lang="it-IT" dirty="0" smtClean="0"/>
              <a:t>o </a:t>
            </a:r>
            <a:r>
              <a:rPr lang="it-IT" dirty="0"/>
              <a:t>se limita a uno solo</a:t>
            </a:r>
            <a:r>
              <a:rPr lang="it-IT" dirty="0" smtClean="0"/>
              <a:t>.</a:t>
            </a:r>
          </a:p>
          <a:p>
            <a:r>
              <a:rPr lang="es-ES" dirty="0"/>
              <a:t>El ámbito de un grupo determina cuáles son los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Existen </a:t>
            </a:r>
            <a:r>
              <a:rPr lang="es-ES" dirty="0" smtClean="0"/>
              <a:t>los siguientes </a:t>
            </a:r>
            <a:r>
              <a:rPr lang="es-ES" dirty="0"/>
              <a:t>ámbitos de grupo:</a:t>
            </a:r>
          </a:p>
          <a:p>
            <a:r>
              <a:rPr lang="es-ES" dirty="0" smtClean="0"/>
              <a:t>Global</a:t>
            </a:r>
            <a:endParaRPr lang="es-ES" dirty="0"/>
          </a:p>
          <a:p>
            <a:r>
              <a:rPr lang="es-ES" dirty="0" smtClean="0"/>
              <a:t>Local </a:t>
            </a:r>
            <a:r>
              <a:rPr lang="es-ES" dirty="0"/>
              <a:t>de dominio</a:t>
            </a:r>
          </a:p>
          <a:p>
            <a:r>
              <a:rPr lang="es-ES" dirty="0" smtClean="0"/>
              <a:t>Universal</a:t>
            </a:r>
            <a:endParaRPr lang="es-ES" dirty="0"/>
          </a:p>
          <a:p>
            <a:r>
              <a:rPr lang="es-ES" dirty="0" smtClean="0"/>
              <a:t>Local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73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Powershell</a:t>
            </a:r>
            <a:r>
              <a:rPr lang="es-ES" dirty="0" smtClean="0"/>
              <a:t>-Crear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Ejemplo1</a:t>
            </a:r>
          </a:p>
          <a:p>
            <a:r>
              <a:rPr lang="es-ES" dirty="0"/>
              <a:t>New-</a:t>
            </a:r>
            <a:r>
              <a:rPr lang="es-ES" dirty="0" err="1"/>
              <a:t>ADUser</a:t>
            </a:r>
            <a:r>
              <a:rPr lang="es-ES" dirty="0"/>
              <a:t> -</a:t>
            </a:r>
            <a:r>
              <a:rPr lang="es-ES" dirty="0" err="1"/>
              <a:t>Name</a:t>
            </a:r>
            <a:r>
              <a:rPr lang="es-ES" dirty="0"/>
              <a:t> "Mary </a:t>
            </a:r>
            <a:r>
              <a:rPr lang="es-ES" dirty="0" smtClean="0"/>
              <a:t>North“</a:t>
            </a:r>
          </a:p>
          <a:p>
            <a:r>
              <a:rPr lang="es-ES" dirty="0" smtClean="0"/>
              <a:t>En este caso el usuario se </a:t>
            </a:r>
            <a:r>
              <a:rPr lang="es-ES" dirty="0" err="1" smtClean="0"/>
              <a:t>habra</a:t>
            </a:r>
            <a:r>
              <a:rPr lang="es-ES" dirty="0" smtClean="0"/>
              <a:t> creado en el </a:t>
            </a:r>
            <a:r>
              <a:rPr lang="es-ES" dirty="0" err="1" smtClean="0"/>
              <a:t>container</a:t>
            </a:r>
            <a:r>
              <a:rPr lang="es-ES" dirty="0" smtClean="0"/>
              <a:t> por defecto</a:t>
            </a:r>
          </a:p>
          <a:p>
            <a:r>
              <a:rPr lang="en-US" dirty="0" smtClean="0"/>
              <a:t>Ejemplo2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ADUser</a:t>
            </a:r>
            <a:r>
              <a:rPr lang="en-US" dirty="0" smtClean="0"/>
              <a:t> </a:t>
            </a:r>
            <a:r>
              <a:rPr lang="en-US" dirty="0"/>
              <a:t>-Path </a:t>
            </a:r>
            <a:r>
              <a:rPr lang="en-US" dirty="0" smtClean="0"/>
              <a:t>“</a:t>
            </a:r>
            <a:r>
              <a:rPr lang="en-US" dirty="0" err="1" smtClean="0"/>
              <a:t>Usuarios,dc</a:t>
            </a:r>
            <a:r>
              <a:rPr lang="en-US" dirty="0" smtClean="0"/>
              <a:t>=</a:t>
            </a:r>
            <a:r>
              <a:rPr lang="en-US" dirty="0" err="1" smtClean="0"/>
              <a:t>xabieri,dc</a:t>
            </a:r>
            <a:r>
              <a:rPr lang="en-US" dirty="0" smtClean="0"/>
              <a:t>=com" </a:t>
            </a:r>
            <a:r>
              <a:rPr lang="en-US" dirty="0"/>
              <a:t>-Name </a:t>
            </a:r>
            <a:r>
              <a:rPr lang="en-US" dirty="0" smtClean="0"/>
              <a:t>“Ekain </a:t>
            </a:r>
            <a:r>
              <a:rPr lang="en-US" dirty="0" err="1" smtClean="0"/>
              <a:t>Arza</a:t>
            </a:r>
            <a:r>
              <a:rPr lang="en-US" dirty="0" smtClean="0"/>
              <a:t>“ </a:t>
            </a:r>
            <a:r>
              <a:rPr lang="es-ES" dirty="0" smtClean="0"/>
              <a:t>-</a:t>
            </a:r>
            <a:r>
              <a:rPr lang="es-ES" dirty="0" err="1"/>
              <a:t>SAMAccountName</a:t>
            </a:r>
            <a:r>
              <a:rPr lang="es-ES" dirty="0"/>
              <a:t> </a:t>
            </a:r>
            <a:r>
              <a:rPr lang="es-ES" dirty="0" smtClean="0"/>
              <a:t>“</a:t>
            </a:r>
            <a:r>
              <a:rPr lang="es-ES" dirty="0" err="1" smtClean="0"/>
              <a:t>Ekain.Arza</a:t>
            </a:r>
            <a:r>
              <a:rPr lang="es-ES" dirty="0" smtClean="0"/>
              <a:t>"</a:t>
            </a:r>
            <a:endParaRPr lang="es-ES" dirty="0"/>
          </a:p>
          <a:p>
            <a:r>
              <a:rPr lang="es-ES" dirty="0" smtClean="0"/>
              <a:t>En este caso se creará en la </a:t>
            </a:r>
            <a:r>
              <a:rPr lang="es-ES" dirty="0" err="1" smtClean="0"/>
              <a:t>uo</a:t>
            </a:r>
            <a:r>
              <a:rPr lang="es-ES" dirty="0" smtClean="0"/>
              <a:t> Usuarios</a:t>
            </a:r>
          </a:p>
          <a:p>
            <a:r>
              <a:rPr lang="es-ES" dirty="0" smtClean="0"/>
              <a:t>Ayuda</a:t>
            </a:r>
          </a:p>
          <a:p>
            <a:r>
              <a:rPr lang="es-ES" b="1" dirty="0" err="1"/>
              <a:t>Get-Help</a:t>
            </a:r>
            <a:r>
              <a:rPr lang="es-ES" b="1" dirty="0"/>
              <a:t> New-</a:t>
            </a:r>
            <a:r>
              <a:rPr lang="es-ES" b="1" dirty="0" err="1"/>
              <a:t>ADUser</a:t>
            </a:r>
            <a:r>
              <a:rPr lang="es-ES" b="1" dirty="0"/>
              <a:t> -</a:t>
            </a:r>
            <a:r>
              <a:rPr lang="es-ES" b="1" dirty="0" err="1"/>
              <a:t>Detailed</a:t>
            </a:r>
            <a:r>
              <a:rPr lang="es-ES" b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6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Powershell</a:t>
            </a:r>
            <a:r>
              <a:rPr lang="es-ES" dirty="0"/>
              <a:t>-Crear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Ejemplo4</a:t>
            </a:r>
          </a:p>
          <a:p>
            <a:r>
              <a:rPr lang="en-US" dirty="0"/>
              <a:t>New-</a:t>
            </a:r>
            <a:r>
              <a:rPr lang="en-US" dirty="0" err="1"/>
              <a:t>ADUser</a:t>
            </a:r>
            <a:r>
              <a:rPr lang="en-US" dirty="0"/>
              <a:t> -Path "</a:t>
            </a:r>
            <a:r>
              <a:rPr lang="en-US" dirty="0" err="1"/>
              <a:t>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-Name "Mike </a:t>
            </a:r>
            <a:r>
              <a:rPr lang="en-US" dirty="0" err="1"/>
              <a:t>Danseglio</a:t>
            </a:r>
            <a:r>
              <a:rPr lang="en-US" dirty="0"/>
              <a:t>"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SAMAccountName</a:t>
            </a:r>
            <a:r>
              <a:rPr lang="es-ES" dirty="0"/>
              <a:t> "</a:t>
            </a:r>
            <a:r>
              <a:rPr lang="es-ES" dirty="0" err="1"/>
              <a:t>mike.danseglio</a:t>
            </a:r>
            <a:r>
              <a:rPr lang="es-ES" dirty="0"/>
              <a:t>" -</a:t>
            </a:r>
            <a:r>
              <a:rPr lang="es-ES" dirty="0" err="1"/>
              <a:t>UserPrincipalName</a:t>
            </a:r>
            <a:r>
              <a:rPr lang="es-ES" dirty="0"/>
              <a:t> </a:t>
            </a:r>
            <a:r>
              <a:rPr lang="es-ES" dirty="0" smtClean="0">
                <a:hlinkClick r:id="rId2"/>
              </a:rPr>
              <a:t>mike.danseglio@contoso.com</a:t>
            </a:r>
            <a:endParaRPr lang="es-ES" dirty="0" smtClean="0"/>
          </a:p>
          <a:p>
            <a:r>
              <a:rPr lang="es-ES" dirty="0" smtClean="0"/>
              <a:t>Ejemplo5</a:t>
            </a:r>
          </a:p>
          <a:p>
            <a:r>
              <a:rPr lang="en-US" dirty="0"/>
              <a:t>New-</a:t>
            </a:r>
            <a:r>
              <a:rPr lang="en-US" dirty="0" err="1"/>
              <a:t>ADUser</a:t>
            </a:r>
            <a:r>
              <a:rPr lang="en-US" dirty="0"/>
              <a:t> -Path "</a:t>
            </a:r>
            <a:r>
              <a:rPr lang="en-US" dirty="0" err="1"/>
              <a:t>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-Name "Linda </a:t>
            </a:r>
            <a:r>
              <a:rPr lang="en-US" dirty="0" smtClean="0"/>
              <a:t>Mitchell“ </a:t>
            </a:r>
            <a:r>
              <a:rPr lang="es-ES" dirty="0" smtClean="0"/>
              <a:t>-</a:t>
            </a:r>
            <a:r>
              <a:rPr lang="es-ES" dirty="0" err="1"/>
              <a:t>SAMAccountName</a:t>
            </a:r>
            <a:r>
              <a:rPr lang="es-ES" dirty="0"/>
              <a:t> "</a:t>
            </a:r>
            <a:r>
              <a:rPr lang="es-ES" dirty="0" err="1"/>
              <a:t>linda.mitchell</a:t>
            </a:r>
            <a:r>
              <a:rPr lang="es-ES" dirty="0"/>
              <a:t>" -</a:t>
            </a:r>
            <a:r>
              <a:rPr lang="es-ES" dirty="0" err="1"/>
              <a:t>UserPrincipalName</a:t>
            </a:r>
            <a:r>
              <a:rPr lang="es-ES" dirty="0"/>
              <a:t> "</a:t>
            </a:r>
            <a:r>
              <a:rPr lang="es-ES" dirty="0" err="1"/>
              <a:t>linda.mitchell</a:t>
            </a:r>
            <a:r>
              <a:rPr lang="es-ES" dirty="0"/>
              <a:t> @contoso.com"</a:t>
            </a:r>
          </a:p>
          <a:p>
            <a:r>
              <a:rPr lang="en-US" dirty="0"/>
              <a:t>New-</a:t>
            </a:r>
            <a:r>
              <a:rPr lang="en-US" dirty="0" err="1"/>
              <a:t>ADUser</a:t>
            </a:r>
            <a:r>
              <a:rPr lang="en-US" dirty="0"/>
              <a:t> -Path "</a:t>
            </a:r>
            <a:r>
              <a:rPr lang="en-US" dirty="0" err="1"/>
              <a:t>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-Name "Scott </a:t>
            </a:r>
            <a:r>
              <a:rPr lang="en-US" dirty="0" smtClean="0"/>
              <a:t>Mitchell“ </a:t>
            </a:r>
            <a:r>
              <a:rPr lang="es-ES" dirty="0" smtClean="0"/>
              <a:t>-</a:t>
            </a:r>
            <a:r>
              <a:rPr lang="es-ES" dirty="0" err="1"/>
              <a:t>SAMAccountName</a:t>
            </a:r>
            <a:r>
              <a:rPr lang="es-ES" dirty="0"/>
              <a:t> "</a:t>
            </a:r>
            <a:r>
              <a:rPr lang="es-ES" dirty="0" err="1"/>
              <a:t>scott.mitchell</a:t>
            </a:r>
            <a:r>
              <a:rPr lang="es-ES" dirty="0"/>
              <a:t>" -</a:t>
            </a:r>
            <a:r>
              <a:rPr lang="es-ES" dirty="0" err="1"/>
              <a:t>UserPrincipalName</a:t>
            </a:r>
            <a:r>
              <a:rPr lang="es-ES" dirty="0"/>
              <a:t> "</a:t>
            </a:r>
            <a:r>
              <a:rPr lang="es-ES" dirty="0" err="1"/>
              <a:t>scott.mitchell</a:t>
            </a:r>
            <a:r>
              <a:rPr lang="es-ES" dirty="0"/>
              <a:t> @contoso.com"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693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Powershell</a:t>
            </a:r>
            <a:r>
              <a:rPr lang="es-ES" dirty="0"/>
              <a:t>-Crear usuarios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Ejemplo6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ADUser</a:t>
            </a:r>
            <a:r>
              <a:rPr lang="en-US" dirty="0" smtClean="0"/>
              <a:t> </a:t>
            </a:r>
            <a:r>
              <a:rPr lang="en-US" dirty="0"/>
              <a:t>-Path "</a:t>
            </a:r>
            <a:r>
              <a:rPr lang="en-US" dirty="0" err="1"/>
              <a:t>ou</a:t>
            </a:r>
            <a:r>
              <a:rPr lang="en-US" dirty="0"/>
              <a:t>=User </a:t>
            </a:r>
            <a:r>
              <a:rPr lang="en-US" dirty="0" err="1"/>
              <a:t>Accounts,dc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-Name "Mary </a:t>
            </a:r>
            <a:r>
              <a:rPr lang="en-US" dirty="0" smtClean="0"/>
              <a:t>North“  </a:t>
            </a:r>
            <a:r>
              <a:rPr lang="es-ES" dirty="0" smtClean="0"/>
              <a:t>-</a:t>
            </a:r>
            <a:r>
              <a:rPr lang="es-ES" dirty="0" err="1"/>
              <a:t>SAMAccountName</a:t>
            </a:r>
            <a:r>
              <a:rPr lang="es-ES" dirty="0"/>
              <a:t> "</a:t>
            </a:r>
            <a:r>
              <a:rPr lang="es-ES" dirty="0" err="1"/>
              <a:t>mary.north</a:t>
            </a:r>
            <a:r>
              <a:rPr lang="es-ES" dirty="0"/>
              <a:t>" -</a:t>
            </a:r>
            <a:r>
              <a:rPr lang="es-ES" dirty="0" err="1"/>
              <a:t>UserPrincipalName</a:t>
            </a:r>
            <a:r>
              <a:rPr lang="es-ES" dirty="0"/>
              <a:t> </a:t>
            </a:r>
            <a:r>
              <a:rPr lang="es-ES" dirty="0" smtClean="0">
                <a:hlinkClick r:id="rId2"/>
              </a:rPr>
              <a:t>mary.north@contoso.com</a:t>
            </a:r>
            <a:r>
              <a:rPr lang="es-ES" dirty="0" smtClean="0"/>
              <a:t> -</a:t>
            </a:r>
            <a:r>
              <a:rPr lang="es-ES" dirty="0" err="1"/>
              <a:t>EmailAddress</a:t>
            </a:r>
            <a:r>
              <a:rPr lang="es-ES" dirty="0"/>
              <a:t> "mary.north@contoso.com" -</a:t>
            </a:r>
            <a:r>
              <a:rPr lang="es-ES" dirty="0" err="1"/>
              <a:t>GivenName</a:t>
            </a:r>
            <a:r>
              <a:rPr lang="es-ES" dirty="0"/>
              <a:t> "Mary" -</a:t>
            </a:r>
            <a:r>
              <a:rPr lang="es-ES" dirty="0" err="1"/>
              <a:t>Surname</a:t>
            </a:r>
            <a:r>
              <a:rPr lang="es-ES" dirty="0"/>
              <a:t> "</a:t>
            </a:r>
            <a:r>
              <a:rPr lang="es-ES" dirty="0" smtClean="0"/>
              <a:t>North“ -</a:t>
            </a:r>
            <a:r>
              <a:rPr lang="es-ES" dirty="0" err="1"/>
              <a:t>Description</a:t>
            </a:r>
            <a:r>
              <a:rPr lang="es-ES" dirty="0"/>
              <a:t> "Sales </a:t>
            </a:r>
            <a:r>
              <a:rPr lang="es-ES" dirty="0" err="1"/>
              <a:t>Representative</a:t>
            </a:r>
            <a:r>
              <a:rPr lang="es-ES" dirty="0"/>
              <a:t> in Australia"</a:t>
            </a:r>
          </a:p>
          <a:p>
            <a:r>
              <a:rPr lang="es-ES" dirty="0"/>
              <a:t>-Company "</a:t>
            </a:r>
            <a:r>
              <a:rPr lang="es-ES" dirty="0" err="1"/>
              <a:t>Contoso</a:t>
            </a:r>
            <a:r>
              <a:rPr lang="es-ES" dirty="0"/>
              <a:t>, Ltd." -</a:t>
            </a:r>
            <a:r>
              <a:rPr lang="es-ES" dirty="0" err="1"/>
              <a:t>Department</a:t>
            </a:r>
            <a:r>
              <a:rPr lang="es-ES" dirty="0"/>
              <a:t> "Sales"</a:t>
            </a:r>
          </a:p>
          <a:p>
            <a:r>
              <a:rPr lang="es-ES" dirty="0"/>
              <a:t>-Office "</a:t>
            </a:r>
            <a:r>
              <a:rPr lang="es-ES" dirty="0" err="1"/>
              <a:t>Sydney</a:t>
            </a:r>
            <a:r>
              <a:rPr lang="es-ES" dirty="0"/>
              <a:t>" -</a:t>
            </a:r>
            <a:r>
              <a:rPr lang="es-ES" dirty="0" err="1"/>
              <a:t>AccountPassword</a:t>
            </a:r>
            <a:r>
              <a:rPr lang="es-ES" dirty="0"/>
              <a:t> (</a:t>
            </a:r>
            <a:r>
              <a:rPr lang="es-ES" dirty="0" err="1" smtClean="0"/>
              <a:t>ConvertTo-SecureString</a:t>
            </a:r>
            <a:r>
              <a:rPr lang="es-ES" dirty="0" smtClean="0"/>
              <a:t> -</a:t>
            </a:r>
            <a:r>
              <a:rPr lang="es-ES" dirty="0" err="1"/>
              <a:t>AsPlainText</a:t>
            </a:r>
            <a:r>
              <a:rPr lang="es-ES" dirty="0"/>
              <a:t> "</a:t>
            </a:r>
            <a:r>
              <a:rPr lang="es-ES" dirty="0" err="1"/>
              <a:t>Pa</a:t>
            </a:r>
            <a:r>
              <a:rPr lang="es-ES" dirty="0"/>
              <a:t>$$w0rd" -</a:t>
            </a:r>
            <a:r>
              <a:rPr lang="es-ES" dirty="0" err="1"/>
              <a:t>Force</a:t>
            </a:r>
            <a:r>
              <a:rPr lang="es-ES" dirty="0"/>
              <a:t>)</a:t>
            </a:r>
          </a:p>
          <a:p>
            <a:r>
              <a:rPr lang="es-ES" dirty="0"/>
              <a:t>-</a:t>
            </a:r>
            <a:r>
              <a:rPr lang="es-ES" dirty="0" err="1"/>
              <a:t>ChangePasswordAtLogon</a:t>
            </a:r>
            <a:r>
              <a:rPr lang="es-ES" dirty="0"/>
              <a:t> $true -</a:t>
            </a:r>
            <a:r>
              <a:rPr lang="es-ES" dirty="0" err="1"/>
              <a:t>Enabled</a:t>
            </a:r>
            <a:r>
              <a:rPr lang="es-ES" dirty="0"/>
              <a:t> $true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92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Cmd</a:t>
            </a:r>
            <a:r>
              <a:rPr lang="es-ES" dirty="0" smtClean="0"/>
              <a:t> - Crear grupo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Para crear un grupo en un dominio de Active </a:t>
            </a:r>
            <a:r>
              <a:rPr lang="es-ES" dirty="0" err="1"/>
              <a:t>Directory</a:t>
            </a:r>
            <a:r>
              <a:rPr lang="es-ES" dirty="0"/>
              <a:t> mediante </a:t>
            </a:r>
            <a:r>
              <a:rPr lang="es-ES" b="1" dirty="0" err="1"/>
              <a:t>dsadd</a:t>
            </a:r>
            <a:r>
              <a:rPr lang="es-ES" dirty="0"/>
              <a:t>:</a:t>
            </a:r>
          </a:p>
          <a:p>
            <a:r>
              <a:rPr lang="es-ES" dirty="0"/>
              <a:t>1. Abra un símbolo del sistema.</a:t>
            </a:r>
          </a:p>
          <a:p>
            <a:r>
              <a:rPr lang="es-ES" b="1" dirty="0" smtClean="0"/>
              <a:t>Comando:</a:t>
            </a:r>
          </a:p>
          <a:p>
            <a:r>
              <a:rPr lang="es-ES" b="1" dirty="0" err="1" smtClean="0"/>
              <a:t>dsadd</a:t>
            </a:r>
            <a:r>
              <a:rPr lang="es-ES" b="1" dirty="0" smtClean="0"/>
              <a:t> </a:t>
            </a:r>
            <a:r>
              <a:rPr lang="es-ES" b="1" dirty="0" err="1"/>
              <a:t>group</a:t>
            </a:r>
            <a:r>
              <a:rPr lang="es-ES" b="1" dirty="0"/>
              <a:t> </a:t>
            </a:r>
            <a:r>
              <a:rPr lang="es-ES" i="1" dirty="0" err="1"/>
              <a:t>GrupoDN</a:t>
            </a:r>
            <a:r>
              <a:rPr lang="es-ES" i="1" dirty="0"/>
              <a:t> </a:t>
            </a:r>
            <a:r>
              <a:rPr lang="es-ES" b="1" dirty="0"/>
              <a:t>-</a:t>
            </a:r>
            <a:r>
              <a:rPr lang="es-ES" b="1" dirty="0" err="1"/>
              <a:t>samid</a:t>
            </a:r>
            <a:r>
              <a:rPr lang="es-ES" b="1" dirty="0"/>
              <a:t> </a:t>
            </a:r>
            <a:r>
              <a:rPr lang="es-ES" i="1" dirty="0" err="1"/>
              <a:t>NombreSAM</a:t>
            </a:r>
            <a:r>
              <a:rPr lang="es-ES" i="1" dirty="0"/>
              <a:t> </a:t>
            </a:r>
            <a:r>
              <a:rPr lang="es-ES" b="1" dirty="0"/>
              <a:t>-</a:t>
            </a:r>
            <a:r>
              <a:rPr lang="es-ES" b="1" dirty="0" err="1"/>
              <a:t>secgrp</a:t>
            </a:r>
            <a:r>
              <a:rPr lang="es-ES" b="1" dirty="0"/>
              <a:t> </a:t>
            </a:r>
            <a:r>
              <a:rPr lang="es-ES" i="1" dirty="0"/>
              <a:t>yes </a:t>
            </a:r>
            <a:r>
              <a:rPr lang="es-ES" i="1" dirty="0" smtClean="0"/>
              <a:t>| no </a:t>
            </a:r>
            <a:r>
              <a:rPr lang="es-ES" b="1" dirty="0"/>
              <a:t>-</a:t>
            </a:r>
            <a:r>
              <a:rPr lang="es-ES" b="1" dirty="0" err="1"/>
              <a:t>scope</a:t>
            </a:r>
            <a:r>
              <a:rPr lang="es-ES" b="1" dirty="0"/>
              <a:t> </a:t>
            </a:r>
            <a:r>
              <a:rPr lang="es-ES" i="1" dirty="0"/>
              <a:t>l | g | u</a:t>
            </a:r>
          </a:p>
          <a:p>
            <a:r>
              <a:rPr lang="es-ES" b="1" dirty="0"/>
              <a:t>Valor Descripción</a:t>
            </a:r>
          </a:p>
          <a:p>
            <a:r>
              <a:rPr lang="es-ES" i="1" dirty="0" err="1"/>
              <a:t>GrupoDN</a:t>
            </a:r>
            <a:r>
              <a:rPr lang="es-ES" i="1" dirty="0"/>
              <a:t> </a:t>
            </a:r>
            <a:r>
              <a:rPr lang="es-ES" dirty="0"/>
              <a:t>Especifica el nombre completo del objeto de grupo que </a:t>
            </a:r>
            <a:r>
              <a:rPr lang="es-ES" dirty="0" smtClean="0"/>
              <a:t>desea agregar</a:t>
            </a:r>
            <a:r>
              <a:rPr lang="es-ES" dirty="0"/>
              <a:t>.</a:t>
            </a:r>
          </a:p>
          <a:p>
            <a:r>
              <a:rPr lang="es-ES" i="1" dirty="0" err="1"/>
              <a:t>NombreSAM</a:t>
            </a:r>
            <a:r>
              <a:rPr lang="es-ES" i="1" dirty="0"/>
              <a:t> </a:t>
            </a:r>
            <a:r>
              <a:rPr lang="es-ES" dirty="0"/>
              <a:t>Especifica el nombre de Administrador de cuentas de </a:t>
            </a:r>
            <a:r>
              <a:rPr lang="es-ES" dirty="0" smtClean="0"/>
              <a:t>seguridad (</a:t>
            </a:r>
            <a:r>
              <a:rPr lang="es-ES" dirty="0"/>
              <a:t>SAM, </a:t>
            </a:r>
            <a:r>
              <a:rPr lang="es-ES" i="1" dirty="0"/>
              <a:t>Security </a:t>
            </a:r>
            <a:r>
              <a:rPr lang="es-ES" i="1" dirty="0" err="1"/>
              <a:t>Accounts</a:t>
            </a:r>
            <a:r>
              <a:rPr lang="es-ES" i="1" dirty="0"/>
              <a:t> Manager</a:t>
            </a:r>
            <a:r>
              <a:rPr lang="es-ES" dirty="0"/>
              <a:t>) que se utilizará como </a:t>
            </a:r>
            <a:r>
              <a:rPr lang="es-ES" dirty="0" smtClean="0"/>
              <a:t>nombre de </a:t>
            </a:r>
            <a:r>
              <a:rPr lang="es-ES" dirty="0"/>
              <a:t>cuenta SAM único para este grupo (por ejemplo, operadores).</a:t>
            </a:r>
          </a:p>
          <a:p>
            <a:r>
              <a:rPr lang="es-ES" i="1" dirty="0"/>
              <a:t>yes | no </a:t>
            </a:r>
            <a:r>
              <a:rPr lang="es-ES" dirty="0"/>
              <a:t>Especifica si el grupo que desea agregar es un grupo de </a:t>
            </a:r>
            <a:r>
              <a:rPr lang="es-ES" dirty="0" smtClean="0"/>
              <a:t>seguridad (</a:t>
            </a:r>
            <a:r>
              <a:rPr lang="es-ES" dirty="0"/>
              <a:t>yes) o un grupo de distribución (no).</a:t>
            </a:r>
          </a:p>
          <a:p>
            <a:r>
              <a:rPr lang="es-ES" i="1" dirty="0"/>
              <a:t>l | g | u </a:t>
            </a:r>
            <a:r>
              <a:rPr lang="es-ES" dirty="0"/>
              <a:t>Especifica si el ámbito del grupo que desea agregar es </a:t>
            </a:r>
            <a:r>
              <a:rPr lang="es-ES" dirty="0" smtClean="0"/>
              <a:t>local de </a:t>
            </a:r>
            <a:r>
              <a:rPr lang="es-ES" dirty="0"/>
              <a:t>dominio (l), global (g) o universal (u</a:t>
            </a:r>
            <a:r>
              <a:rPr lang="es-ES" dirty="0" smtClean="0"/>
              <a:t>).</a:t>
            </a:r>
          </a:p>
          <a:p>
            <a:r>
              <a:rPr lang="es-ES" dirty="0"/>
              <a:t>Para ver la sintaxis completa de este comando, escriba en el símbolo </a:t>
            </a:r>
            <a:r>
              <a:rPr lang="es-ES" dirty="0" smtClean="0"/>
              <a:t>del sistema</a:t>
            </a:r>
            <a:r>
              <a:rPr lang="es-ES" dirty="0"/>
              <a:t>: </a:t>
            </a:r>
            <a:r>
              <a:rPr lang="es-ES" b="1" dirty="0" err="1"/>
              <a:t>dsadd</a:t>
            </a:r>
            <a:r>
              <a:rPr lang="es-ES" b="1" dirty="0"/>
              <a:t> </a:t>
            </a:r>
            <a:r>
              <a:rPr lang="es-ES" b="1" dirty="0" err="1"/>
              <a:t>group</a:t>
            </a:r>
            <a:r>
              <a:rPr lang="es-ES" b="1" dirty="0"/>
              <a:t> /?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845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Cmd</a:t>
            </a:r>
            <a:r>
              <a:rPr lang="es-ES" dirty="0"/>
              <a:t> - Crear grupo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Ejemplo</a:t>
            </a:r>
          </a:p>
          <a:p>
            <a:r>
              <a:rPr lang="es-ES" dirty="0"/>
              <a:t>Cree el siguiente grupo global en la unidad organizativa IT Test:</a:t>
            </a:r>
          </a:p>
          <a:p>
            <a:r>
              <a:rPr lang="es-ES" dirty="0"/>
              <a:t>• G </a:t>
            </a:r>
            <a:r>
              <a:rPr lang="es-ES" i="1" dirty="0" err="1"/>
              <a:t>NombreEquipo</a:t>
            </a:r>
            <a:r>
              <a:rPr lang="es-ES" i="1" dirty="0"/>
              <a:t> </a:t>
            </a:r>
            <a:r>
              <a:rPr lang="es-ES" dirty="0"/>
              <a:t>Test</a:t>
            </a:r>
          </a:p>
          <a:p>
            <a:r>
              <a:rPr lang="en-US" dirty="0" err="1"/>
              <a:t>Ejemplo</a:t>
            </a:r>
            <a:r>
              <a:rPr lang="en-US" dirty="0"/>
              <a:t>: C:\&gt;dsadd group "</a:t>
            </a:r>
            <a:r>
              <a:rPr lang="en-US" dirty="0" err="1" smtClean="0"/>
              <a:t>cn</a:t>
            </a:r>
            <a:r>
              <a:rPr lang="en-US" dirty="0" smtClean="0"/>
              <a:t>=</a:t>
            </a:r>
            <a:r>
              <a:rPr lang="en-US" dirty="0" err="1" smtClean="0"/>
              <a:t>GLondon</a:t>
            </a:r>
            <a:r>
              <a:rPr lang="en-US" dirty="0" smtClean="0"/>
              <a:t> </a:t>
            </a:r>
            <a:r>
              <a:rPr lang="en-US" dirty="0" err="1"/>
              <a:t>Test,ou</a:t>
            </a:r>
            <a:r>
              <a:rPr lang="en-US" dirty="0"/>
              <a:t>=it</a:t>
            </a:r>
          </a:p>
          <a:p>
            <a:r>
              <a:rPr lang="en-US" dirty="0" err="1"/>
              <a:t>test,dc</a:t>
            </a:r>
            <a:r>
              <a:rPr lang="en-US" dirty="0"/>
              <a:t>=</a:t>
            </a:r>
            <a:r>
              <a:rPr lang="en-US" dirty="0" err="1"/>
              <a:t>nwtraders,dc</a:t>
            </a:r>
            <a:r>
              <a:rPr lang="en-US" dirty="0"/>
              <a:t>=</a:t>
            </a:r>
            <a:r>
              <a:rPr lang="en-US" dirty="0" err="1"/>
              <a:t>msft</a:t>
            </a:r>
            <a:r>
              <a:rPr lang="en-US" dirty="0"/>
              <a:t>" -</a:t>
            </a:r>
            <a:r>
              <a:rPr lang="en-US" dirty="0" err="1"/>
              <a:t>secgrp</a:t>
            </a:r>
            <a:r>
              <a:rPr lang="en-US" dirty="0"/>
              <a:t> yes -scope g -</a:t>
            </a:r>
            <a:r>
              <a:rPr lang="en-US" dirty="0" err="1"/>
              <a:t>samid</a:t>
            </a:r>
            <a:r>
              <a:rPr lang="en-US" dirty="0"/>
              <a:t> "G London Test"</a:t>
            </a:r>
          </a:p>
          <a:p>
            <a:r>
              <a:rPr lang="es-ES" dirty="0"/>
              <a:t>2. Cree el siguiente grupo local de dominio en la unidad organizativa IT Test:</a:t>
            </a:r>
          </a:p>
          <a:p>
            <a:r>
              <a:rPr lang="es-ES" dirty="0"/>
              <a:t>• DL </a:t>
            </a:r>
            <a:r>
              <a:rPr lang="es-ES" i="1" dirty="0" err="1"/>
              <a:t>NombreEquipo</a:t>
            </a:r>
            <a:r>
              <a:rPr lang="es-ES" i="1" dirty="0"/>
              <a:t> </a:t>
            </a:r>
            <a:r>
              <a:rPr lang="es-ES" dirty="0"/>
              <a:t>Test</a:t>
            </a:r>
          </a:p>
          <a:p>
            <a:r>
              <a:rPr lang="en-US" dirty="0" err="1"/>
              <a:t>Ejemplo</a:t>
            </a:r>
            <a:r>
              <a:rPr lang="en-US" dirty="0"/>
              <a:t>: C:\&gt;dsadd group "</a:t>
            </a:r>
            <a:r>
              <a:rPr lang="en-US" dirty="0" err="1"/>
              <a:t>cn</a:t>
            </a:r>
            <a:r>
              <a:rPr lang="en-US" dirty="0"/>
              <a:t>=DL London Test, </a:t>
            </a:r>
            <a:r>
              <a:rPr lang="en-US" dirty="0" err="1"/>
              <a:t>ou</a:t>
            </a:r>
            <a:r>
              <a:rPr lang="en-US" dirty="0"/>
              <a:t>=it test,</a:t>
            </a:r>
          </a:p>
          <a:p>
            <a:r>
              <a:rPr lang="en-US" dirty="0"/>
              <a:t>dc=</a:t>
            </a:r>
            <a:r>
              <a:rPr lang="en-US" dirty="0" err="1"/>
              <a:t>nwtraders,dc</a:t>
            </a:r>
            <a:r>
              <a:rPr lang="en-US" dirty="0"/>
              <a:t>=</a:t>
            </a:r>
            <a:r>
              <a:rPr lang="en-US" dirty="0" err="1"/>
              <a:t>msft</a:t>
            </a:r>
            <a:r>
              <a:rPr lang="en-US" dirty="0"/>
              <a:t>" -</a:t>
            </a:r>
            <a:r>
              <a:rPr lang="en-US" dirty="0" err="1"/>
              <a:t>secgrp</a:t>
            </a:r>
            <a:r>
              <a:rPr lang="en-US" dirty="0"/>
              <a:t> yes -scope L -</a:t>
            </a:r>
            <a:r>
              <a:rPr lang="en-US" dirty="0" err="1"/>
              <a:t>samid</a:t>
            </a:r>
            <a:r>
              <a:rPr lang="en-US" dirty="0"/>
              <a:t> "DL London Test"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65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Powershell</a:t>
            </a:r>
            <a:r>
              <a:rPr lang="es-ES" dirty="0" smtClean="0"/>
              <a:t> - Crear grupos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Creación</a:t>
            </a:r>
            <a:r>
              <a:rPr lang="en-US" b="1" dirty="0"/>
              <a:t> de </a:t>
            </a:r>
            <a:r>
              <a:rPr lang="en-US" b="1" dirty="0" err="1"/>
              <a:t>Grupos</a:t>
            </a:r>
            <a:endParaRPr lang="es-ES" b="1" dirty="0"/>
          </a:p>
          <a:p>
            <a:r>
              <a:rPr lang="en-US" dirty="0"/>
              <a:t>New-</a:t>
            </a:r>
            <a:r>
              <a:rPr lang="en-US" dirty="0" err="1"/>
              <a:t>ADGroup</a:t>
            </a:r>
            <a:r>
              <a:rPr lang="en-US" dirty="0"/>
              <a:t> -Name </a:t>
            </a:r>
            <a:r>
              <a:rPr lang="en-US" dirty="0" err="1"/>
              <a:t>TestGroup</a:t>
            </a:r>
            <a:r>
              <a:rPr lang="en-US" dirty="0"/>
              <a:t> -Path "</a:t>
            </a:r>
            <a:r>
              <a:rPr lang="en-US" dirty="0" err="1"/>
              <a:t>ou</a:t>
            </a:r>
            <a:r>
              <a:rPr lang="en-US" dirty="0"/>
              <a:t>=</a:t>
            </a:r>
            <a:r>
              <a:rPr lang="en-US" dirty="0" err="1"/>
              <a:t>TestOU,dc</a:t>
            </a:r>
            <a:r>
              <a:rPr lang="en-US" dirty="0"/>
              <a:t>=</a:t>
            </a:r>
            <a:r>
              <a:rPr lang="en-US" dirty="0" err="1"/>
              <a:t>nwtraders,dc</a:t>
            </a:r>
            <a:r>
              <a:rPr lang="en-US" dirty="0"/>
              <a:t>=com" -</a:t>
            </a:r>
            <a:r>
              <a:rPr lang="en-US" dirty="0" err="1"/>
              <a:t>groupScope</a:t>
            </a:r>
            <a:r>
              <a:rPr lang="en-US" dirty="0"/>
              <a:t> global</a:t>
            </a:r>
            <a:endParaRPr lang="es-ES" dirty="0"/>
          </a:p>
          <a:p>
            <a:r>
              <a:rPr lang="en-US" dirty="0"/>
              <a:t>New-</a:t>
            </a:r>
            <a:r>
              <a:rPr lang="en-US" dirty="0" err="1"/>
              <a:t>ADGroup</a:t>
            </a:r>
            <a:r>
              <a:rPr lang="en-US" dirty="0"/>
              <a:t> -Name TestGroup1 -Path "</a:t>
            </a:r>
            <a:r>
              <a:rPr lang="en-US" dirty="0" err="1"/>
              <a:t>ou</a:t>
            </a:r>
            <a:r>
              <a:rPr lang="en-US" dirty="0"/>
              <a:t>=</a:t>
            </a:r>
            <a:r>
              <a:rPr lang="en-US" dirty="0" err="1"/>
              <a:t>TestOU,dc</a:t>
            </a:r>
            <a:r>
              <a:rPr lang="en-US" dirty="0"/>
              <a:t>=</a:t>
            </a:r>
            <a:r>
              <a:rPr lang="en-US" dirty="0" err="1"/>
              <a:t>nwtraders,dc</a:t>
            </a:r>
            <a:r>
              <a:rPr lang="en-US" dirty="0"/>
              <a:t>=com" -</a:t>
            </a:r>
            <a:r>
              <a:rPr lang="en-US" dirty="0" err="1"/>
              <a:t>groupScope</a:t>
            </a:r>
            <a:r>
              <a:rPr lang="en-US" dirty="0"/>
              <a:t> universal</a:t>
            </a:r>
            <a:endParaRPr lang="es-ES" dirty="0"/>
          </a:p>
          <a:p>
            <a:r>
              <a:rPr lang="en-US" b="1" dirty="0" err="1"/>
              <a:t>Añadir</a:t>
            </a:r>
            <a:r>
              <a:rPr lang="en-US" b="1" dirty="0"/>
              <a:t> un </a:t>
            </a:r>
            <a:r>
              <a:rPr lang="en-US" b="1" dirty="0" err="1"/>
              <a:t>grupo</a:t>
            </a:r>
            <a:r>
              <a:rPr lang="en-US" b="1" dirty="0"/>
              <a:t> a </a:t>
            </a:r>
            <a:r>
              <a:rPr lang="en-US" b="1" dirty="0" err="1"/>
              <a:t>otro</a:t>
            </a:r>
            <a:endParaRPr lang="es-ES" b="1" dirty="0"/>
          </a:p>
          <a:p>
            <a:r>
              <a:rPr lang="en-US" dirty="0"/>
              <a:t>Add-</a:t>
            </a:r>
            <a:r>
              <a:rPr lang="en-US" dirty="0" err="1"/>
              <a:t>ADGroupMember</a:t>
            </a:r>
            <a:r>
              <a:rPr lang="en-US" dirty="0"/>
              <a:t> -Identity TestGroup1 -Members </a:t>
            </a:r>
            <a:r>
              <a:rPr lang="en-US" dirty="0" err="1"/>
              <a:t>UserGroupTest</a:t>
            </a:r>
            <a:endParaRPr lang="es-ES" dirty="0"/>
          </a:p>
          <a:p>
            <a:r>
              <a:rPr lang="en-US" b="1" dirty="0" err="1"/>
              <a:t>Eliminar</a:t>
            </a:r>
            <a:r>
              <a:rPr lang="en-US" b="1" dirty="0"/>
              <a:t> un </a:t>
            </a:r>
            <a:r>
              <a:rPr lang="en-US" b="1" dirty="0" err="1"/>
              <a:t>grupo</a:t>
            </a:r>
            <a:endParaRPr lang="es-ES" b="1" dirty="0"/>
          </a:p>
          <a:p>
            <a:r>
              <a:rPr lang="en-US" dirty="0"/>
              <a:t>PS C:\&gt; Remove-</a:t>
            </a:r>
            <a:r>
              <a:rPr lang="en-US" dirty="0" err="1"/>
              <a:t>ADGroupMember</a:t>
            </a:r>
            <a:r>
              <a:rPr lang="en-US" dirty="0"/>
              <a:t> -Identity TestGroup1 -Members </a:t>
            </a:r>
            <a:r>
              <a:rPr lang="en-US" dirty="0" err="1"/>
              <a:t>UserGroupTest</a:t>
            </a:r>
            <a:endParaRPr lang="es-ES" dirty="0"/>
          </a:p>
          <a:p>
            <a:r>
              <a:rPr lang="en-US" b="1" dirty="0"/>
              <a:t>Para no solicitor </a:t>
            </a:r>
            <a:r>
              <a:rPr lang="en-US" b="1" dirty="0" err="1"/>
              <a:t>confirmación</a:t>
            </a:r>
            <a:endParaRPr lang="es-ES" b="1" dirty="0"/>
          </a:p>
          <a:p>
            <a:r>
              <a:rPr lang="en-US" dirty="0"/>
              <a:t>Remove-</a:t>
            </a:r>
            <a:r>
              <a:rPr lang="en-US" dirty="0" err="1"/>
              <a:t>ADGroupMember</a:t>
            </a:r>
            <a:r>
              <a:rPr lang="en-US" dirty="0"/>
              <a:t> -Identity TestGroup1 -Members </a:t>
            </a:r>
            <a:r>
              <a:rPr lang="en-US" dirty="0" err="1"/>
              <a:t>UserGroupTest</a:t>
            </a:r>
            <a:r>
              <a:rPr lang="en-US" dirty="0"/>
              <a:t> -Confirm:$false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096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Cmd</a:t>
            </a:r>
            <a:r>
              <a:rPr lang="es-ES" dirty="0" smtClean="0"/>
              <a:t> - Eliminar grupos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eliminar un grupo mediante </a:t>
            </a:r>
            <a:r>
              <a:rPr lang="es-ES" b="1" dirty="0" err="1"/>
              <a:t>dsrm</a:t>
            </a:r>
            <a:r>
              <a:rPr lang="es-ES" dirty="0"/>
              <a:t>:</a:t>
            </a:r>
          </a:p>
          <a:p>
            <a:r>
              <a:rPr lang="es-ES" dirty="0"/>
              <a:t>1. Abra un símbolo del sistema.</a:t>
            </a:r>
          </a:p>
          <a:p>
            <a:r>
              <a:rPr lang="es-ES" dirty="0"/>
              <a:t>2. Escriba </a:t>
            </a:r>
            <a:r>
              <a:rPr lang="es-ES" b="1" dirty="0" err="1"/>
              <a:t>dsrm</a:t>
            </a:r>
            <a:r>
              <a:rPr lang="es-ES" b="1" dirty="0"/>
              <a:t> </a:t>
            </a:r>
            <a:r>
              <a:rPr lang="es-ES" i="1" dirty="0" err="1"/>
              <a:t>GrupoDN</a:t>
            </a:r>
            <a:endParaRPr lang="es-ES" i="1" dirty="0"/>
          </a:p>
          <a:p>
            <a:r>
              <a:rPr lang="es-ES" b="1" dirty="0"/>
              <a:t>Valor Descripción</a:t>
            </a:r>
          </a:p>
          <a:p>
            <a:r>
              <a:rPr lang="es-ES" i="1" dirty="0" err="1"/>
              <a:t>GrupoDN</a:t>
            </a:r>
            <a:r>
              <a:rPr lang="es-ES" i="1" dirty="0"/>
              <a:t> </a:t>
            </a:r>
            <a:r>
              <a:rPr lang="es-ES" dirty="0"/>
              <a:t>Especifica el nombre completo del objeto de grupo </a:t>
            </a:r>
            <a:r>
              <a:rPr lang="es-ES" dirty="0" smtClean="0"/>
              <a:t>que se </a:t>
            </a:r>
            <a:r>
              <a:rPr lang="es-ES" dirty="0"/>
              <a:t>va a eliminar.</a:t>
            </a:r>
          </a:p>
          <a:p>
            <a:r>
              <a:rPr lang="es-ES" dirty="0"/>
              <a:t>Para ver la sintaxis completa de este comando, escriba en el símbolo </a:t>
            </a:r>
            <a:r>
              <a:rPr lang="es-ES" dirty="0" smtClean="0"/>
              <a:t>del sistema</a:t>
            </a:r>
            <a:r>
              <a:rPr lang="es-ES" dirty="0"/>
              <a:t>: </a:t>
            </a:r>
            <a:r>
              <a:rPr lang="es-ES" b="1" dirty="0" err="1"/>
              <a:t>dsrm</a:t>
            </a:r>
            <a:r>
              <a:rPr lang="es-ES" b="1" dirty="0"/>
              <a:t> /?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458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Cmd</a:t>
            </a:r>
            <a:r>
              <a:rPr lang="es-ES" dirty="0" smtClean="0"/>
              <a:t> – Búsqueda de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determinar los grupos de los que es miembro un usuario mediante </a:t>
            </a:r>
            <a:r>
              <a:rPr lang="es-ES" b="1" dirty="0" err="1"/>
              <a:t>dsget</a:t>
            </a:r>
            <a:r>
              <a:rPr lang="es-ES" dirty="0"/>
              <a:t>:</a:t>
            </a:r>
          </a:p>
          <a:p>
            <a:r>
              <a:rPr lang="es-ES" dirty="0"/>
              <a:t>1. Abra un símbolo del sistema.</a:t>
            </a:r>
          </a:p>
          <a:p>
            <a:r>
              <a:rPr lang="es-ES" dirty="0"/>
              <a:t>2. Escriba </a:t>
            </a:r>
            <a:r>
              <a:rPr lang="es-ES" b="1" dirty="0" err="1"/>
              <a:t>dsget</a:t>
            </a:r>
            <a:r>
              <a:rPr lang="es-ES" b="1" dirty="0"/>
              <a:t>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i="1" dirty="0" err="1"/>
              <a:t>DNUsuario</a:t>
            </a:r>
            <a:r>
              <a:rPr lang="es-ES" i="1" dirty="0"/>
              <a:t> </a:t>
            </a:r>
            <a:r>
              <a:rPr lang="es-ES" b="1" dirty="0"/>
              <a:t>-</a:t>
            </a:r>
            <a:r>
              <a:rPr lang="es-ES" b="1" dirty="0" err="1"/>
              <a:t>memberof</a:t>
            </a:r>
            <a:endParaRPr lang="es-ES" b="1" dirty="0"/>
          </a:p>
          <a:p>
            <a:r>
              <a:rPr lang="es-ES" b="1" dirty="0"/>
              <a:t>Valor Descripción</a:t>
            </a:r>
          </a:p>
          <a:p>
            <a:r>
              <a:rPr lang="es-ES" i="1" dirty="0" err="1"/>
              <a:t>DNUsuario</a:t>
            </a:r>
            <a:r>
              <a:rPr lang="es-ES" i="1" dirty="0"/>
              <a:t> </a:t>
            </a:r>
            <a:r>
              <a:rPr lang="es-ES" dirty="0"/>
              <a:t>Especifica el nombre completo del objeto de usuario para el que</a:t>
            </a:r>
          </a:p>
          <a:p>
            <a:r>
              <a:rPr lang="es-ES" dirty="0"/>
              <a:t>desea mostrar la pertenencia al grupo.</a:t>
            </a:r>
          </a:p>
          <a:p>
            <a:r>
              <a:rPr lang="es-ES" dirty="0"/>
              <a:t>Para ver la sintaxis completa de este comando, escriba en el símbolo del</a:t>
            </a:r>
          </a:p>
          <a:p>
            <a:r>
              <a:rPr lang="es-ES" dirty="0"/>
              <a:t>sistema: </a:t>
            </a:r>
            <a:r>
              <a:rPr lang="es-ES" b="1" dirty="0" err="1"/>
              <a:t>dsget</a:t>
            </a:r>
            <a:r>
              <a:rPr lang="es-ES" b="1" dirty="0"/>
              <a:t> </a:t>
            </a:r>
            <a:r>
              <a:rPr lang="es-ES" b="1" dirty="0" err="1"/>
              <a:t>user</a:t>
            </a:r>
            <a:r>
              <a:rPr lang="es-ES" b="1" dirty="0"/>
              <a:t> /?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05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Powershell</a:t>
            </a:r>
            <a:r>
              <a:rPr lang="es-ES" dirty="0" smtClean="0"/>
              <a:t>-Crear UO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/>
              <a:t>Creación de UO</a:t>
            </a:r>
          </a:p>
          <a:p>
            <a:r>
              <a:rPr lang="es-ES" dirty="0"/>
              <a:t>Crear una unidad organizativa</a:t>
            </a:r>
          </a:p>
          <a:p>
            <a:r>
              <a:rPr lang="en-US" dirty="0"/>
              <a:t>New-</a:t>
            </a:r>
            <a:r>
              <a:rPr lang="en-US" dirty="0" err="1"/>
              <a:t>ADOrganizationalUnit</a:t>
            </a:r>
            <a:r>
              <a:rPr lang="en-US" dirty="0"/>
              <a:t> -Name </a:t>
            </a:r>
            <a:r>
              <a:rPr lang="en-US" dirty="0" err="1"/>
              <a:t>TestOU</a:t>
            </a:r>
            <a:r>
              <a:rPr lang="en-US" dirty="0"/>
              <a:t> -Path "</a:t>
            </a:r>
            <a:r>
              <a:rPr lang="en-US" dirty="0" smtClean="0"/>
              <a:t>dc=</a:t>
            </a:r>
            <a:r>
              <a:rPr lang="en-US" dirty="0" err="1" smtClean="0"/>
              <a:t>xabieri,dc</a:t>
            </a:r>
            <a:r>
              <a:rPr lang="en-US" dirty="0" smtClean="0"/>
              <a:t>=</a:t>
            </a:r>
            <a:r>
              <a:rPr lang="en-US" dirty="0" err="1" smtClean="0"/>
              <a:t>edu</a:t>
            </a:r>
            <a:r>
              <a:rPr lang="en-US" dirty="0"/>
              <a:t>"</a:t>
            </a:r>
            <a:endParaRPr lang="es-ES" dirty="0"/>
          </a:p>
          <a:p>
            <a:r>
              <a:rPr lang="es-ES" dirty="0"/>
              <a:t>Crear una unidad organizativa dentro de otra</a:t>
            </a:r>
          </a:p>
          <a:p>
            <a:r>
              <a:rPr lang="en-US" dirty="0"/>
              <a:t>New-</a:t>
            </a:r>
            <a:r>
              <a:rPr lang="en-US" dirty="0" err="1"/>
              <a:t>ADOrganizationalUnit</a:t>
            </a:r>
            <a:r>
              <a:rPr lang="en-US" dirty="0"/>
              <a:t> -Name TestOU1 -Path "</a:t>
            </a:r>
            <a:r>
              <a:rPr lang="en-US" dirty="0" err="1"/>
              <a:t>ou</a:t>
            </a:r>
            <a:r>
              <a:rPr lang="en-US" dirty="0"/>
              <a:t>=</a:t>
            </a:r>
            <a:r>
              <a:rPr lang="en-US" dirty="0" err="1"/>
              <a:t>TestOU,dc</a:t>
            </a:r>
            <a:r>
              <a:rPr lang="en-US" dirty="0"/>
              <a:t>=</a:t>
            </a:r>
            <a:r>
              <a:rPr lang="en-US" dirty="0" err="1"/>
              <a:t>nwtraders,dc</a:t>
            </a:r>
            <a:r>
              <a:rPr lang="en-US" dirty="0"/>
              <a:t>=com"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413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Grupos predeterminados de Active </a:t>
            </a:r>
            <a:r>
              <a:rPr lang="es-ES" dirty="0" err="1" smtClean="0"/>
              <a:t>Directory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Los grupos predeterminados son grupos de seguridad que se </a:t>
            </a:r>
            <a:r>
              <a:rPr lang="es-ES" dirty="0" smtClean="0"/>
              <a:t>crean automáticamente </a:t>
            </a:r>
            <a:r>
              <a:rPr lang="es-ES" dirty="0"/>
              <a:t>al instalar un dominio de Active </a:t>
            </a:r>
            <a:r>
              <a:rPr lang="es-ES" dirty="0" err="1"/>
              <a:t>Directory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Puede utilizar estos </a:t>
            </a:r>
            <a:r>
              <a:rPr lang="es-ES" dirty="0"/>
              <a:t>grupos predefinidos para administrar los recursos compartidos y </a:t>
            </a:r>
            <a:r>
              <a:rPr lang="es-ES" dirty="0" smtClean="0"/>
              <a:t>delegar determinadas </a:t>
            </a:r>
            <a:r>
              <a:rPr lang="es-ES" dirty="0"/>
              <a:t>funciones administrativas en todo el dominio.</a:t>
            </a:r>
          </a:p>
          <a:p>
            <a:r>
              <a:rPr lang="es-ES" dirty="0"/>
              <a:t>A un gran número de grupos predeterminados se les asigna </a:t>
            </a:r>
            <a:r>
              <a:rPr lang="es-ES" dirty="0" smtClean="0"/>
              <a:t>automáticamente un </a:t>
            </a:r>
            <a:r>
              <a:rPr lang="es-ES" dirty="0"/>
              <a:t>conjunto de derechos de usuario que determinan las acciones que </a:t>
            </a:r>
            <a:r>
              <a:rPr lang="es-ES" dirty="0" smtClean="0"/>
              <a:t>puede realizar </a:t>
            </a:r>
            <a:r>
              <a:rPr lang="es-ES" dirty="0"/>
              <a:t>cada grupo y sus miembros en el ámbito de un dominio o bosque. </a:t>
            </a:r>
            <a:r>
              <a:rPr lang="es-ES" dirty="0" smtClean="0"/>
              <a:t>Los derechos </a:t>
            </a:r>
            <a:r>
              <a:rPr lang="es-ES" dirty="0"/>
              <a:t>de usuario autorizan a los miembros de un grupo a realizar </a:t>
            </a:r>
            <a:r>
              <a:rPr lang="es-ES" dirty="0" smtClean="0"/>
              <a:t>acciones específicas</a:t>
            </a:r>
            <a:r>
              <a:rPr lang="es-ES" dirty="0"/>
              <a:t>, como iniciar una sesión en un sistema local o realizar </a:t>
            </a:r>
            <a:r>
              <a:rPr lang="es-ES" dirty="0" smtClean="0"/>
              <a:t>copias de </a:t>
            </a:r>
            <a:r>
              <a:rPr lang="es-ES" dirty="0"/>
              <a:t>seguridad de archivos y carpetas.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ejemplo, un miembro del </a:t>
            </a:r>
            <a:r>
              <a:rPr lang="es-ES" dirty="0" smtClean="0"/>
              <a:t>grupo Operadores </a:t>
            </a:r>
            <a:r>
              <a:rPr lang="es-ES" dirty="0"/>
              <a:t>de copia tiene derecho a realizar copias de seguridad de todos </a:t>
            </a:r>
            <a:r>
              <a:rPr lang="es-ES" dirty="0" smtClean="0"/>
              <a:t>los controladores </a:t>
            </a:r>
            <a:r>
              <a:rPr lang="es-ES" dirty="0"/>
              <a:t>de dominio del dominio.</a:t>
            </a:r>
          </a:p>
          <a:p>
            <a:r>
              <a:rPr lang="es-ES" dirty="0"/>
              <a:t>Algunos grupos predeterminados están disponibles en los contenedores </a:t>
            </a:r>
            <a:r>
              <a:rPr lang="es-ES" dirty="0" err="1" smtClean="0"/>
              <a:t>Users</a:t>
            </a:r>
            <a:r>
              <a:rPr lang="es-ES" dirty="0" smtClean="0"/>
              <a:t> (</a:t>
            </a:r>
            <a:r>
              <a:rPr lang="es-ES" dirty="0"/>
              <a:t>Usuarios) y </a:t>
            </a:r>
            <a:r>
              <a:rPr lang="es-ES" dirty="0" err="1"/>
              <a:t>Builtin</a:t>
            </a:r>
            <a:r>
              <a:rPr lang="es-ES" dirty="0"/>
              <a:t> (Integrado) de Active </a:t>
            </a:r>
            <a:r>
              <a:rPr lang="es-ES" dirty="0" err="1"/>
              <a:t>Directory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contenedor </a:t>
            </a:r>
            <a:r>
              <a:rPr lang="es-ES" dirty="0" err="1" smtClean="0"/>
              <a:t>Builtin</a:t>
            </a:r>
            <a:r>
              <a:rPr lang="es-ES" dirty="0" smtClean="0"/>
              <a:t> contiene </a:t>
            </a:r>
            <a:r>
              <a:rPr lang="es-ES" dirty="0"/>
              <a:t>grupos locales de dominio. El contenedor </a:t>
            </a:r>
            <a:r>
              <a:rPr lang="es-ES" dirty="0" err="1"/>
              <a:t>Users</a:t>
            </a:r>
            <a:r>
              <a:rPr lang="es-ES" dirty="0"/>
              <a:t> contiene </a:t>
            </a:r>
            <a:r>
              <a:rPr lang="es-ES" dirty="0" smtClean="0"/>
              <a:t>grupos globales </a:t>
            </a:r>
            <a:r>
              <a:rPr lang="es-ES" dirty="0"/>
              <a:t>y grupos locales de dominio. Puede mover grupos de los </a:t>
            </a:r>
            <a:r>
              <a:rPr lang="es-ES" dirty="0" smtClean="0"/>
              <a:t>contenedores </a:t>
            </a:r>
            <a:r>
              <a:rPr lang="es-ES" dirty="0" err="1" smtClean="0"/>
              <a:t>Users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dirty="0" err="1"/>
              <a:t>Builtin</a:t>
            </a:r>
            <a:r>
              <a:rPr lang="es-ES" dirty="0"/>
              <a:t> a otro grupo o a carpetas de una unidad organizativa </a:t>
            </a:r>
            <a:r>
              <a:rPr lang="es-ES" dirty="0" smtClean="0"/>
              <a:t>del dominio</a:t>
            </a:r>
            <a:r>
              <a:rPr lang="es-ES" dirty="0"/>
              <a:t>, pero no puede moverlos a otros dominios.</a:t>
            </a:r>
          </a:p>
        </p:txBody>
      </p:sp>
    </p:spTree>
    <p:extLst>
      <p:ext uri="{BB962C8B-B14F-4D97-AF65-F5344CB8AC3E}">
        <p14:creationId xmlns:p14="http://schemas.microsoft.com/office/powerpoint/2010/main" val="22797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Grupo-Tipos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Grupos de seguridad</a:t>
            </a:r>
          </a:p>
          <a:p>
            <a:r>
              <a:rPr lang="es-ES" dirty="0"/>
              <a:t>Puede utilizar los grupos de seguridad para asignar derechos y </a:t>
            </a:r>
            <a:r>
              <a:rPr lang="es-ES" dirty="0" smtClean="0"/>
              <a:t>permisos de </a:t>
            </a:r>
            <a:r>
              <a:rPr lang="es-ES" dirty="0"/>
              <a:t>usuario a grupos de usuarios y </a:t>
            </a:r>
            <a:r>
              <a:rPr lang="es-ES" dirty="0" smtClean="0"/>
              <a:t>equipos</a:t>
            </a:r>
          </a:p>
          <a:p>
            <a:r>
              <a:rPr lang="es-ES" dirty="0"/>
              <a:t>Grupos de distribución</a:t>
            </a:r>
          </a:p>
          <a:p>
            <a:r>
              <a:rPr lang="es-ES" dirty="0"/>
              <a:t>Puede utilizar los grupos de distribución con aplicaciones de </a:t>
            </a:r>
            <a:r>
              <a:rPr lang="es-ES" dirty="0" smtClean="0"/>
              <a:t>correo electrónico</a:t>
            </a:r>
            <a:r>
              <a:rPr lang="es-ES" dirty="0"/>
              <a:t>, como Microsoft® Exchange, para enviar mensajes de </a:t>
            </a:r>
            <a:r>
              <a:rPr lang="es-ES" dirty="0" smtClean="0"/>
              <a:t>correo electrónico </a:t>
            </a:r>
            <a:r>
              <a:rPr lang="es-ES" dirty="0"/>
              <a:t>a grupos de usuarios.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finalidad principal de este tipo de </a:t>
            </a:r>
            <a:r>
              <a:rPr lang="es-ES" dirty="0" smtClean="0"/>
              <a:t>grupo es </a:t>
            </a:r>
            <a:r>
              <a:rPr lang="es-ES" dirty="0"/>
              <a:t>recopilar objetos relacionados, no conceder permisos</a:t>
            </a:r>
          </a:p>
        </p:txBody>
      </p:sp>
    </p:spTree>
    <p:extLst>
      <p:ext uri="{BB962C8B-B14F-4D97-AF65-F5344CB8AC3E}">
        <p14:creationId xmlns:p14="http://schemas.microsoft.com/office/powerpoint/2010/main" val="1315633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 del contenedor </a:t>
            </a:r>
            <a:r>
              <a:rPr lang="es-ES" dirty="0" err="1" smtClean="0"/>
              <a:t>Builtin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Operadores </a:t>
            </a:r>
            <a:r>
              <a:rPr lang="es-ES" dirty="0"/>
              <a:t>de cuentas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miembros pueden crear, modificar y </a:t>
            </a:r>
            <a:r>
              <a:rPr lang="es-ES" dirty="0" smtClean="0"/>
              <a:t>eliminar cuentas </a:t>
            </a:r>
            <a:r>
              <a:rPr lang="es-ES" dirty="0"/>
              <a:t>de usuarios, grupos y equipos ubicadas en </a:t>
            </a:r>
            <a:r>
              <a:rPr lang="es-ES" dirty="0" smtClean="0"/>
              <a:t>los contenedores </a:t>
            </a:r>
            <a:r>
              <a:rPr lang="es-ES" dirty="0" err="1"/>
              <a:t>Users</a:t>
            </a:r>
            <a:r>
              <a:rPr lang="es-ES" dirty="0"/>
              <a:t> o </a:t>
            </a:r>
            <a:r>
              <a:rPr lang="es-ES" dirty="0" err="1"/>
              <a:t>Computers</a:t>
            </a:r>
            <a:r>
              <a:rPr lang="es-ES" dirty="0"/>
              <a:t> y las </a:t>
            </a:r>
            <a:r>
              <a:rPr lang="es-ES" dirty="0" smtClean="0"/>
              <a:t>unidades organizativas </a:t>
            </a:r>
            <a:r>
              <a:rPr lang="es-ES" dirty="0"/>
              <a:t>del dominio, excepto la </a:t>
            </a:r>
            <a:r>
              <a:rPr lang="es-ES" dirty="0" smtClean="0"/>
              <a:t>unidad organizativa </a:t>
            </a:r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Controllers</a:t>
            </a:r>
            <a:r>
              <a:rPr lang="es-ES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miembros no tienen permiso para modificar </a:t>
            </a:r>
            <a:r>
              <a:rPr lang="es-ES" dirty="0" smtClean="0"/>
              <a:t>los grupos </a:t>
            </a:r>
            <a:r>
              <a:rPr lang="es-ES" dirty="0"/>
              <a:t>Administradores o Administradores </a:t>
            </a:r>
            <a:r>
              <a:rPr lang="es-ES" dirty="0" smtClean="0"/>
              <a:t>del dominio </a:t>
            </a:r>
            <a:r>
              <a:rPr lang="es-ES" dirty="0"/>
              <a:t>o las cuentas de los miembros de </a:t>
            </a:r>
            <a:r>
              <a:rPr lang="es-ES" dirty="0" smtClean="0"/>
              <a:t>esos grupos</a:t>
            </a:r>
            <a:r>
              <a:rPr lang="es-ES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miembros pueden iniciar una sesión de </a:t>
            </a:r>
            <a:r>
              <a:rPr lang="es-ES" dirty="0" smtClean="0"/>
              <a:t>forma local </a:t>
            </a:r>
            <a:r>
              <a:rPr lang="es-ES" dirty="0"/>
              <a:t>en los controladores de dominio del </a:t>
            </a:r>
            <a:r>
              <a:rPr lang="es-ES" dirty="0" smtClean="0"/>
              <a:t>dominio y </a:t>
            </a:r>
            <a:r>
              <a:rPr lang="es-ES" dirty="0"/>
              <a:t>también apagarlos.</a:t>
            </a:r>
          </a:p>
          <a:p>
            <a:r>
              <a:rPr lang="es-ES" dirty="0" smtClean="0"/>
              <a:t>Agregue </a:t>
            </a:r>
            <a:r>
              <a:rPr lang="es-ES" dirty="0"/>
              <a:t>usuarios con precaución, ya que este </a:t>
            </a:r>
            <a:r>
              <a:rPr lang="es-ES" dirty="0" smtClean="0"/>
              <a:t>grupo tiene </a:t>
            </a:r>
            <a:r>
              <a:rPr lang="es-ES" dirty="0"/>
              <a:t>bastante poder en el dominio.</a:t>
            </a:r>
          </a:p>
          <a:p>
            <a:pPr marL="0" indent="0">
              <a:buNone/>
            </a:pPr>
            <a:r>
              <a:rPr lang="es-ES" dirty="0"/>
              <a:t>Creadores de confianza </a:t>
            </a:r>
            <a:r>
              <a:rPr lang="es-ES" dirty="0" smtClean="0"/>
              <a:t>de bosque </a:t>
            </a:r>
            <a:r>
              <a:rPr lang="es-ES" dirty="0"/>
              <a:t>de entrada</a:t>
            </a:r>
          </a:p>
          <a:p>
            <a:r>
              <a:rPr lang="es-ES" dirty="0" smtClean="0"/>
              <a:t>Los </a:t>
            </a:r>
            <a:r>
              <a:rPr lang="es-ES" dirty="0"/>
              <a:t>miembros pueden crear confianzas de </a:t>
            </a:r>
            <a:r>
              <a:rPr lang="es-ES" dirty="0" smtClean="0"/>
              <a:t>bosque de </a:t>
            </a:r>
            <a:r>
              <a:rPr lang="es-ES" dirty="0"/>
              <a:t>entrada unidireccionales en el dominio raíz </a:t>
            </a:r>
            <a:r>
              <a:rPr lang="es-ES" dirty="0" smtClean="0"/>
              <a:t>del bosque</a:t>
            </a:r>
            <a:r>
              <a:rPr lang="es-ES" dirty="0"/>
              <a:t>.</a:t>
            </a:r>
          </a:p>
          <a:p>
            <a:r>
              <a:rPr lang="es-ES" dirty="0" smtClean="0"/>
              <a:t>Este </a:t>
            </a:r>
            <a:r>
              <a:rPr lang="es-ES" dirty="0"/>
              <a:t>grupo no tiene miembros predeterminados</a:t>
            </a:r>
            <a:r>
              <a:rPr lang="es-ES" dirty="0" smtClean="0"/>
              <a:t>. Acceso </a:t>
            </a:r>
            <a:r>
              <a:rPr lang="es-ES" dirty="0"/>
              <a:t>compatible </a:t>
            </a:r>
            <a:r>
              <a:rPr lang="es-ES" dirty="0" smtClean="0"/>
              <a:t>con versiones </a:t>
            </a:r>
            <a:r>
              <a:rPr lang="es-ES" dirty="0"/>
              <a:t>anteriores </a:t>
            </a:r>
            <a:r>
              <a:rPr lang="es-ES" dirty="0" smtClean="0"/>
              <a:t>de Windows </a:t>
            </a:r>
            <a:r>
              <a:rPr lang="es-ES" dirty="0"/>
              <a:t>2000</a:t>
            </a:r>
          </a:p>
          <a:p>
            <a:r>
              <a:rPr lang="es-ES" dirty="0" smtClean="0"/>
              <a:t>Los </a:t>
            </a:r>
            <a:r>
              <a:rPr lang="es-ES" dirty="0"/>
              <a:t>miembros tienen acceso de lectura en todos </a:t>
            </a:r>
            <a:r>
              <a:rPr lang="es-ES" dirty="0" smtClean="0"/>
              <a:t>los usuarios </a:t>
            </a:r>
            <a:r>
              <a:rPr lang="es-ES" dirty="0"/>
              <a:t>y grupos del dominio.</a:t>
            </a:r>
          </a:p>
          <a:p>
            <a:r>
              <a:rPr lang="es-ES" dirty="0" smtClean="0"/>
              <a:t>Se </a:t>
            </a:r>
            <a:r>
              <a:rPr lang="es-ES" dirty="0"/>
              <a:t>proporciona este grupo para </a:t>
            </a:r>
            <a:r>
              <a:rPr lang="es-ES" dirty="0" smtClean="0"/>
              <a:t>obtener compatibilidad </a:t>
            </a:r>
            <a:r>
              <a:rPr lang="es-ES" dirty="0"/>
              <a:t>con versiones anteriores en </a:t>
            </a:r>
            <a:r>
              <a:rPr lang="es-ES" dirty="0" smtClean="0"/>
              <a:t>los equipos </a:t>
            </a:r>
            <a:r>
              <a:rPr lang="es-ES" dirty="0"/>
              <a:t>que ejecutan Windows NT 4.0 o una </a:t>
            </a:r>
            <a:r>
              <a:rPr lang="es-ES" dirty="0" smtClean="0"/>
              <a:t>versión anterior</a:t>
            </a:r>
            <a:r>
              <a:rPr lang="es-ES" dirty="0"/>
              <a:t>.</a:t>
            </a:r>
          </a:p>
          <a:p>
            <a:r>
              <a:rPr lang="es-ES" dirty="0" smtClean="0"/>
              <a:t>Agregue </a:t>
            </a:r>
            <a:r>
              <a:rPr lang="es-ES" dirty="0"/>
              <a:t>usuarios a este grupo sólo si se </a:t>
            </a:r>
            <a:r>
              <a:rPr lang="es-ES" dirty="0" smtClean="0"/>
              <a:t>está utilizando </a:t>
            </a:r>
            <a:r>
              <a:rPr lang="es-ES" dirty="0"/>
              <a:t>el Servicio de acceso remoto (RAS, </a:t>
            </a:r>
            <a:r>
              <a:rPr lang="es-ES" i="1" dirty="0" err="1" smtClean="0"/>
              <a:t>Remote</a:t>
            </a:r>
            <a:r>
              <a:rPr lang="es-ES" i="1" dirty="0" smtClean="0"/>
              <a:t> Access </a:t>
            </a:r>
            <a:r>
              <a:rPr lang="es-ES" i="1" dirty="0" err="1"/>
              <a:t>Service</a:t>
            </a:r>
            <a:r>
              <a:rPr lang="es-ES" dirty="0"/>
              <a:t>) en un equipo con Windows NT 4.0 </a:t>
            </a:r>
            <a:r>
              <a:rPr lang="es-ES" dirty="0" smtClean="0"/>
              <a:t>o una </a:t>
            </a:r>
            <a:r>
              <a:rPr lang="es-ES" dirty="0"/>
              <a:t>versión anterior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550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del contenedor </a:t>
            </a:r>
            <a:r>
              <a:rPr lang="es-ES" dirty="0" err="1"/>
              <a:t>Builtin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Operadores de servidores</a:t>
            </a:r>
          </a:p>
          <a:p>
            <a:r>
              <a:rPr lang="es-ES" dirty="0"/>
              <a:t> </a:t>
            </a:r>
            <a:r>
              <a:rPr lang="es-ES" dirty="0" smtClean="0"/>
              <a:t>Los </a:t>
            </a:r>
            <a:r>
              <a:rPr lang="es-ES" dirty="0"/>
              <a:t>miembros pueden iniciar una sesión de forma interactiva, crear y eliminar recursos compartidos, iniciar y detener algunos servicios, hacer </a:t>
            </a:r>
            <a:r>
              <a:rPr lang="es-ES" dirty="0" smtClean="0"/>
              <a:t>copias de </a:t>
            </a:r>
            <a:r>
              <a:rPr lang="es-ES" dirty="0"/>
              <a:t>seguridad de archivos y restaurarlos, formatear el disco duro y apagar el equipo.</a:t>
            </a:r>
          </a:p>
          <a:p>
            <a:r>
              <a:rPr lang="es-ES" dirty="0" smtClean="0"/>
              <a:t>Este </a:t>
            </a:r>
            <a:r>
              <a:rPr lang="es-ES" dirty="0"/>
              <a:t>grupo no tiene miembros predeterminados.</a:t>
            </a:r>
          </a:p>
          <a:p>
            <a:r>
              <a:rPr lang="es-ES" dirty="0" smtClean="0"/>
              <a:t>Agregue </a:t>
            </a:r>
            <a:r>
              <a:rPr lang="es-ES" dirty="0"/>
              <a:t>usuarios con precaución, ya que este grupo tiene mucho poder en los controladores de dominio.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220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</a:t>
            </a:r>
            <a:r>
              <a:rPr lang="es-ES" smtClean="0"/>
              <a:t>rupos </a:t>
            </a:r>
            <a:r>
              <a:rPr lang="es-ES" dirty="0"/>
              <a:t>predeterminados del contenedor </a:t>
            </a:r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Controladores de dominio</a:t>
            </a:r>
            <a:endParaRPr lang="es-ES" dirty="0"/>
          </a:p>
          <a:p>
            <a:r>
              <a:rPr lang="es-ES" dirty="0" smtClean="0"/>
              <a:t>El </a:t>
            </a:r>
            <a:r>
              <a:rPr lang="es-ES" dirty="0"/>
              <a:t>grupo contiene todos los controladores de </a:t>
            </a:r>
            <a:r>
              <a:rPr lang="es-ES" dirty="0" smtClean="0"/>
              <a:t>dominio del </a:t>
            </a:r>
            <a:r>
              <a:rPr lang="es-ES" dirty="0"/>
              <a:t>dominio.</a:t>
            </a:r>
          </a:p>
          <a:p>
            <a:pPr marL="0" indent="0">
              <a:buNone/>
            </a:pPr>
            <a:r>
              <a:rPr lang="es-ES" dirty="0"/>
              <a:t>Invitados del dominio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grupo contiene todos los invitados del dominio.</a:t>
            </a:r>
          </a:p>
          <a:p>
            <a:pPr marL="0" indent="0">
              <a:buNone/>
            </a:pPr>
            <a:r>
              <a:rPr lang="es-ES" dirty="0"/>
              <a:t>Usuarios del </a:t>
            </a:r>
            <a:r>
              <a:rPr lang="es-ES" dirty="0" smtClean="0"/>
              <a:t>dominio</a:t>
            </a:r>
          </a:p>
          <a:p>
            <a:r>
              <a:rPr lang="es-ES" dirty="0" smtClean="0"/>
              <a:t>El </a:t>
            </a:r>
            <a:r>
              <a:rPr lang="es-ES" dirty="0"/>
              <a:t>grupo contiene todos los usuarios del dominio.</a:t>
            </a:r>
          </a:p>
          <a:p>
            <a:r>
              <a:rPr lang="es-ES" dirty="0" smtClean="0"/>
              <a:t>Todas </a:t>
            </a:r>
            <a:r>
              <a:rPr lang="es-ES" dirty="0"/>
              <a:t>las cuentas de usuario creadas en el dominio </a:t>
            </a:r>
            <a:r>
              <a:rPr lang="es-ES" dirty="0" smtClean="0"/>
              <a:t>son automáticamente </a:t>
            </a:r>
            <a:r>
              <a:rPr lang="es-ES" dirty="0"/>
              <a:t>miembros de este grupo.</a:t>
            </a:r>
          </a:p>
          <a:p>
            <a:pPr marL="0" indent="0">
              <a:buNone/>
            </a:pPr>
            <a:r>
              <a:rPr lang="es-ES" dirty="0"/>
              <a:t>Equipos del </a:t>
            </a:r>
            <a:r>
              <a:rPr lang="es-ES" dirty="0" smtClean="0"/>
              <a:t>dominio</a:t>
            </a:r>
          </a:p>
          <a:p>
            <a:r>
              <a:rPr lang="es-ES" dirty="0" smtClean="0"/>
              <a:t>El </a:t>
            </a:r>
            <a:r>
              <a:rPr lang="es-ES" dirty="0"/>
              <a:t>grupo contiene todas las estaciones de </a:t>
            </a:r>
            <a:r>
              <a:rPr lang="es-ES" dirty="0" smtClean="0"/>
              <a:t>trabajo y </a:t>
            </a:r>
            <a:r>
              <a:rPr lang="es-ES" dirty="0"/>
              <a:t>servidores unidos al dominio.</a:t>
            </a:r>
          </a:p>
          <a:p>
            <a:r>
              <a:rPr lang="es-ES" dirty="0" smtClean="0"/>
              <a:t>Todas </a:t>
            </a:r>
            <a:r>
              <a:rPr lang="es-ES" dirty="0"/>
              <a:t>las cuentas de equipo creadas se </a:t>
            </a:r>
            <a:r>
              <a:rPr lang="es-ES" dirty="0" smtClean="0"/>
              <a:t>convierten automáticamente </a:t>
            </a:r>
            <a:r>
              <a:rPr lang="es-ES" dirty="0"/>
              <a:t>en miembros de este grupo.</a:t>
            </a:r>
          </a:p>
          <a:p>
            <a:pPr marL="0" indent="0">
              <a:buNone/>
            </a:pPr>
            <a:r>
              <a:rPr lang="es-ES" dirty="0"/>
              <a:t>Administradores </a:t>
            </a:r>
            <a:r>
              <a:rPr lang="es-ES" dirty="0" smtClean="0"/>
              <a:t>del dominio</a:t>
            </a:r>
            <a:endParaRPr lang="es-ES" dirty="0"/>
          </a:p>
          <a:p>
            <a:r>
              <a:rPr lang="es-ES" dirty="0" smtClean="0"/>
              <a:t>Los </a:t>
            </a:r>
            <a:r>
              <a:rPr lang="es-ES" dirty="0"/>
              <a:t>miembros tienen control total del dominio.</a:t>
            </a:r>
          </a:p>
          <a:p>
            <a:r>
              <a:rPr lang="es-ES" dirty="0"/>
              <a:t>El grupo se convierte en miembro del </a:t>
            </a:r>
            <a:r>
              <a:rPr lang="es-ES" dirty="0" smtClean="0"/>
              <a:t>grupo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593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Grupos </a:t>
            </a:r>
            <a:r>
              <a:rPr lang="es-ES" dirty="0"/>
              <a:t>predeterminados del contenedor </a:t>
            </a:r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Administradores en todos los controladores, todas </a:t>
            </a:r>
            <a:r>
              <a:rPr lang="es-ES" dirty="0" smtClean="0"/>
              <a:t>las estaciones </a:t>
            </a:r>
            <a:r>
              <a:rPr lang="es-ES" dirty="0"/>
              <a:t>de trabajo y todos los servidores miembros</a:t>
            </a:r>
          </a:p>
          <a:p>
            <a:r>
              <a:rPr lang="es-ES" dirty="0"/>
              <a:t>de dominio en el momento en que se unen al dominio.</a:t>
            </a:r>
          </a:p>
          <a:p>
            <a:r>
              <a:rPr lang="es-ES" dirty="0" smtClean="0"/>
              <a:t>La </a:t>
            </a:r>
            <a:r>
              <a:rPr lang="es-ES" dirty="0"/>
              <a:t>cuenta Administrador es miembro de este grupo</a:t>
            </a:r>
            <a:r>
              <a:rPr lang="es-ES" dirty="0" smtClean="0"/>
              <a:t>. Agregue </a:t>
            </a:r>
            <a:r>
              <a:rPr lang="es-ES" dirty="0"/>
              <a:t>usuarios con precaución, ya que este grupo</a:t>
            </a:r>
          </a:p>
          <a:p>
            <a:r>
              <a:rPr lang="es-ES" dirty="0"/>
              <a:t>tiene poder total sobre el dominio.</a:t>
            </a:r>
          </a:p>
          <a:p>
            <a:pPr marL="0" indent="0">
              <a:buNone/>
            </a:pPr>
            <a:r>
              <a:rPr lang="es-ES" dirty="0"/>
              <a:t>Administradores </a:t>
            </a:r>
            <a:r>
              <a:rPr lang="es-ES" dirty="0" smtClean="0"/>
              <a:t>de organización</a:t>
            </a:r>
            <a:endParaRPr lang="es-ES" dirty="0"/>
          </a:p>
          <a:p>
            <a:r>
              <a:rPr lang="es-ES" dirty="0" smtClean="0"/>
              <a:t>Los </a:t>
            </a:r>
            <a:r>
              <a:rPr lang="es-ES" dirty="0"/>
              <a:t>miembros tienen control total de todos los </a:t>
            </a:r>
            <a:r>
              <a:rPr lang="es-ES" dirty="0" smtClean="0"/>
              <a:t>dominios del </a:t>
            </a:r>
            <a:r>
              <a:rPr lang="es-ES" dirty="0"/>
              <a:t>bosque.</a:t>
            </a:r>
          </a:p>
          <a:p>
            <a:r>
              <a:rPr lang="es-ES" dirty="0"/>
              <a:t>El grupo es miembro del grupo </a:t>
            </a:r>
            <a:r>
              <a:rPr lang="es-ES" dirty="0" smtClean="0"/>
              <a:t>Administradores en </a:t>
            </a:r>
            <a:r>
              <a:rPr lang="es-ES" dirty="0"/>
              <a:t>todos los controladores de dominio del bosque.</a:t>
            </a:r>
          </a:p>
          <a:p>
            <a:r>
              <a:rPr lang="es-ES" dirty="0" smtClean="0"/>
              <a:t>La </a:t>
            </a:r>
            <a:r>
              <a:rPr lang="es-ES" dirty="0"/>
              <a:t>cuenta Administrador es miembro de este grupo.</a:t>
            </a:r>
          </a:p>
          <a:p>
            <a:r>
              <a:rPr lang="es-ES" dirty="0"/>
              <a:t>Agregue usuarios con precaución, ya que este </a:t>
            </a:r>
            <a:r>
              <a:rPr lang="es-ES" dirty="0" smtClean="0"/>
              <a:t>grupo tiene </a:t>
            </a:r>
            <a:r>
              <a:rPr lang="es-ES" dirty="0"/>
              <a:t>control total de todos los dominios del bosque.</a:t>
            </a:r>
          </a:p>
          <a:p>
            <a:pPr marL="0" indent="0">
              <a:buNone/>
            </a:pPr>
            <a:r>
              <a:rPr lang="es-ES" dirty="0"/>
              <a:t>Propietarios del </a:t>
            </a:r>
            <a:r>
              <a:rPr lang="es-ES" dirty="0" smtClean="0"/>
              <a:t>creador de </a:t>
            </a:r>
            <a:r>
              <a:rPr lang="es-ES" dirty="0"/>
              <a:t>directivas de grupo</a:t>
            </a:r>
          </a:p>
          <a:p>
            <a:r>
              <a:rPr lang="es-ES" dirty="0" smtClean="0"/>
              <a:t>Los </a:t>
            </a:r>
            <a:r>
              <a:rPr lang="es-ES" dirty="0"/>
              <a:t>miembros pueden modificar la Directiva de </a:t>
            </a:r>
            <a:r>
              <a:rPr lang="es-ES" dirty="0" smtClean="0"/>
              <a:t>grupo del </a:t>
            </a:r>
            <a:r>
              <a:rPr lang="es-ES" dirty="0"/>
              <a:t>dominio.</a:t>
            </a:r>
          </a:p>
          <a:p>
            <a:r>
              <a:rPr lang="es-ES" dirty="0"/>
              <a:t>• La cuenta Administrador es miembro de este grupo.</a:t>
            </a:r>
          </a:p>
          <a:p>
            <a:r>
              <a:rPr lang="es-ES" dirty="0"/>
              <a:t>Agregue usuarios con precaución, ya que este </a:t>
            </a:r>
            <a:r>
              <a:rPr lang="es-ES" dirty="0" smtClean="0"/>
              <a:t>grupo tiene </a:t>
            </a:r>
            <a:r>
              <a:rPr lang="es-ES" dirty="0"/>
              <a:t>bastante poder en el dominio.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96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 globales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Definición</a:t>
            </a:r>
          </a:p>
          <a:p>
            <a:r>
              <a:rPr lang="es-ES" dirty="0"/>
              <a:t>Un grupo global es un grupo de distribución o de seguridad que puede </a:t>
            </a:r>
            <a:r>
              <a:rPr lang="es-ES" dirty="0" smtClean="0"/>
              <a:t>contener usuarios</a:t>
            </a:r>
            <a:r>
              <a:rPr lang="es-ES" dirty="0"/>
              <a:t>, grupos y equipos procedentes del mismo dominio que el grupo global.</a:t>
            </a:r>
          </a:p>
          <a:p>
            <a:r>
              <a:rPr lang="es-ES" dirty="0"/>
              <a:t>Puede utilizar grupos de seguridad globales para asignar derechos</a:t>
            </a:r>
          </a:p>
        </p:txBody>
      </p:sp>
    </p:spTree>
    <p:extLst>
      <p:ext uri="{BB962C8B-B14F-4D97-AF65-F5344CB8AC3E}">
        <p14:creationId xmlns:p14="http://schemas.microsoft.com/office/powerpoint/2010/main" val="30894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 Globales - 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Miembros</a:t>
            </a:r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un nivel funcional nativo, los grupos globales pueden </a:t>
            </a:r>
            <a:r>
              <a:rPr lang="es-ES" dirty="0" smtClean="0"/>
              <a:t>contener cuentas </a:t>
            </a:r>
            <a:r>
              <a:rPr lang="es-ES" dirty="0"/>
              <a:t>de usuario, cuentas de equipo y grupos globales del </a:t>
            </a:r>
            <a:r>
              <a:rPr lang="es-ES" dirty="0" smtClean="0"/>
              <a:t>mismo dominio </a:t>
            </a:r>
            <a:r>
              <a:rPr lang="es-ES" dirty="0"/>
              <a:t>que el grupo global.</a:t>
            </a:r>
          </a:p>
          <a:p>
            <a:r>
              <a:rPr lang="es-ES" dirty="0" smtClean="0"/>
              <a:t>Puede </a:t>
            </a:r>
            <a:r>
              <a:rPr lang="es-ES" dirty="0"/>
              <a:t>ser miembro de</a:t>
            </a:r>
          </a:p>
          <a:p>
            <a:r>
              <a:rPr lang="es-ES" dirty="0" smtClean="0"/>
              <a:t>Un </a:t>
            </a:r>
            <a:r>
              <a:rPr lang="es-ES" dirty="0"/>
              <a:t>grupo global puede ser miembro de </a:t>
            </a:r>
            <a:r>
              <a:rPr lang="es-ES" dirty="0" smtClean="0"/>
              <a:t>grupos locales </a:t>
            </a:r>
            <a:r>
              <a:rPr lang="es-ES" dirty="0"/>
              <a:t>de dominio y universales en cualquier dominio, y de </a:t>
            </a:r>
            <a:r>
              <a:rPr lang="es-ES" dirty="0" smtClean="0"/>
              <a:t>grupos globales </a:t>
            </a:r>
            <a:r>
              <a:rPr lang="es-ES" dirty="0"/>
              <a:t>del mismo dominio que el grupo global.</a:t>
            </a:r>
          </a:p>
          <a:p>
            <a:r>
              <a:rPr lang="es-ES" dirty="0" smtClean="0"/>
              <a:t>Ámbito</a:t>
            </a:r>
            <a:endParaRPr lang="es-ES" dirty="0"/>
          </a:p>
          <a:p>
            <a:r>
              <a:rPr lang="es-ES" dirty="0"/>
              <a:t>Un grupo global es visible dentro de su dominio y de todos los dominios</a:t>
            </a:r>
          </a:p>
          <a:p>
            <a:r>
              <a:rPr lang="es-ES" dirty="0"/>
              <a:t>de confianza, en los que se incluyen todos los dominios del bosque.</a:t>
            </a:r>
          </a:p>
          <a:p>
            <a:r>
              <a:rPr lang="es-ES" dirty="0" smtClean="0"/>
              <a:t>Permisos</a:t>
            </a:r>
            <a:endParaRPr lang="es-ES" dirty="0"/>
          </a:p>
          <a:p>
            <a:r>
              <a:rPr lang="es-ES" dirty="0"/>
              <a:t>Puede conceder permisos a un grupo global para todos los dominios del</a:t>
            </a:r>
          </a:p>
          <a:p>
            <a:r>
              <a:rPr lang="es-ES" dirty="0"/>
              <a:t>bosque.</a:t>
            </a:r>
          </a:p>
        </p:txBody>
      </p:sp>
    </p:spTree>
    <p:extLst>
      <p:ext uri="{BB962C8B-B14F-4D97-AF65-F5344CB8AC3E}">
        <p14:creationId xmlns:p14="http://schemas.microsoft.com/office/powerpoint/2010/main" val="20955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 global - Utilizar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Debido a que los grupos globales son visibles en todo el bosque, no </a:t>
            </a:r>
            <a:r>
              <a:rPr lang="es-ES" dirty="0" smtClean="0"/>
              <a:t>debe crearlos </a:t>
            </a:r>
            <a:r>
              <a:rPr lang="es-ES" dirty="0"/>
              <a:t>para obtener acceso a recursos específicos del dominio. </a:t>
            </a:r>
            <a:r>
              <a:rPr lang="es-ES" dirty="0" smtClean="0"/>
              <a:t>Utilice un </a:t>
            </a:r>
            <a:r>
              <a:rPr lang="es-ES" dirty="0"/>
              <a:t>grupo global para organizar a los usuarios que comparten las mismas </a:t>
            </a:r>
            <a:r>
              <a:rPr lang="es-ES" dirty="0" smtClean="0"/>
              <a:t>tareas de </a:t>
            </a:r>
            <a:r>
              <a:rPr lang="es-ES" dirty="0"/>
              <a:t>trabajo y necesitan requisitos de acceso a la red similares.</a:t>
            </a:r>
          </a:p>
        </p:txBody>
      </p:sp>
    </p:spTree>
    <p:extLst>
      <p:ext uri="{BB962C8B-B14F-4D97-AF65-F5344CB8AC3E}">
        <p14:creationId xmlns:p14="http://schemas.microsoft.com/office/powerpoint/2010/main" val="193790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 locales de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</a:t>
            </a:r>
          </a:p>
          <a:p>
            <a:r>
              <a:rPr lang="es-ES" dirty="0" smtClean="0"/>
              <a:t>Un </a:t>
            </a:r>
            <a:r>
              <a:rPr lang="es-ES" dirty="0"/>
              <a:t>grupo local de dominio es un grupo de distribución o de seguridad </a:t>
            </a:r>
            <a:r>
              <a:rPr lang="es-ES" dirty="0" smtClean="0"/>
              <a:t>que puede </a:t>
            </a:r>
            <a:r>
              <a:rPr lang="es-ES" dirty="0"/>
              <a:t>contener grupos universales, grupos globales, otros grupos locales </a:t>
            </a:r>
            <a:r>
              <a:rPr lang="es-ES" dirty="0" smtClean="0"/>
              <a:t>de dominio </a:t>
            </a:r>
            <a:r>
              <a:rPr lang="es-ES" dirty="0"/>
              <a:t>de su propio dominio y cuentas de cualquier dominio del bosque.</a:t>
            </a:r>
          </a:p>
          <a:p>
            <a:r>
              <a:rPr lang="es-ES" dirty="0"/>
              <a:t>Puede utilizar grupos de seguridad locales de dominio para asignar derechos </a:t>
            </a:r>
            <a:r>
              <a:rPr lang="es-ES" dirty="0" smtClean="0"/>
              <a:t>y permisos </a:t>
            </a:r>
            <a:r>
              <a:rPr lang="es-ES" dirty="0"/>
              <a:t>de usuario sólo a recursos del mismo dominio en el que se </a:t>
            </a:r>
            <a:r>
              <a:rPr lang="es-ES" dirty="0" smtClean="0"/>
              <a:t>encuentra ubicado </a:t>
            </a:r>
            <a:r>
              <a:rPr lang="es-ES" dirty="0"/>
              <a:t>el grupo local de dominio.</a:t>
            </a:r>
          </a:p>
        </p:txBody>
      </p:sp>
    </p:spTree>
    <p:extLst>
      <p:ext uri="{BB962C8B-B14F-4D97-AF65-F5344CB8AC3E}">
        <p14:creationId xmlns:p14="http://schemas.microsoft.com/office/powerpoint/2010/main" val="190165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Grupo local de Dominio - 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grupo local de dominio es un grupo de distribución o de seguridad </a:t>
            </a:r>
            <a:r>
              <a:rPr lang="es-ES" dirty="0" smtClean="0"/>
              <a:t>que puede </a:t>
            </a:r>
            <a:r>
              <a:rPr lang="es-ES" dirty="0"/>
              <a:t>contener grupos universales, grupos globales, otros grupos locales </a:t>
            </a:r>
            <a:r>
              <a:rPr lang="es-ES" dirty="0" smtClean="0"/>
              <a:t>de dominio </a:t>
            </a:r>
            <a:r>
              <a:rPr lang="es-ES" dirty="0"/>
              <a:t>de su propio dominio y cuentas de cualquier dominio del bosque.</a:t>
            </a:r>
          </a:p>
          <a:p>
            <a:r>
              <a:rPr lang="es-ES" dirty="0"/>
              <a:t>Puede utilizar grupos de seguridad locales de dominio para asignar derechos </a:t>
            </a:r>
            <a:r>
              <a:rPr lang="es-ES" dirty="0" smtClean="0"/>
              <a:t>y permisos </a:t>
            </a:r>
            <a:r>
              <a:rPr lang="es-ES" dirty="0"/>
              <a:t>de usuario sólo a recursos del mismo dominio en el que se </a:t>
            </a:r>
            <a:r>
              <a:rPr lang="es-ES" dirty="0" smtClean="0"/>
              <a:t>encuentra ubicado </a:t>
            </a:r>
            <a:r>
              <a:rPr lang="es-ES" dirty="0"/>
              <a:t>el grupo local de dominio.</a:t>
            </a:r>
          </a:p>
        </p:txBody>
      </p:sp>
    </p:spTree>
    <p:extLst>
      <p:ext uri="{BB962C8B-B14F-4D97-AF65-F5344CB8AC3E}">
        <p14:creationId xmlns:p14="http://schemas.microsoft.com/office/powerpoint/2010/main" val="4855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413</TotalTime>
  <Words>3551</Words>
  <Application>Microsoft Office PowerPoint</Application>
  <PresentationFormat>Presentación en pantalla (4:3)</PresentationFormat>
  <Paragraphs>302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Equity</vt:lpstr>
      <vt:lpstr>UD06-AD</vt:lpstr>
      <vt:lpstr>Grupos</vt:lpstr>
      <vt:lpstr>Ámbito</vt:lpstr>
      <vt:lpstr>Grupo-Tipos</vt:lpstr>
      <vt:lpstr>Grupos globales</vt:lpstr>
      <vt:lpstr>Grupos Globales - Características</vt:lpstr>
      <vt:lpstr>Grupo global - Utilizar</vt:lpstr>
      <vt:lpstr>Grupos locales de Dominio</vt:lpstr>
      <vt:lpstr>Grupo local de Dominio - Características</vt:lpstr>
      <vt:lpstr>Grupo local de Dominio - Utilizar</vt:lpstr>
      <vt:lpstr>Presentación de PowerPoint</vt:lpstr>
      <vt:lpstr>Grupos - Nomenclatura</vt:lpstr>
      <vt:lpstr>Nomenclatura</vt:lpstr>
      <vt:lpstr>Nomenclatura</vt:lpstr>
      <vt:lpstr>Nomenclatura</vt:lpstr>
      <vt:lpstr>Presentación de PowerPoint</vt:lpstr>
      <vt:lpstr>Crear los grupos - Donde</vt:lpstr>
      <vt:lpstr>Crear los grupos - Dominio o unidad organizativa</vt:lpstr>
      <vt:lpstr>Estrategias de Grupos – Único Dominio</vt:lpstr>
      <vt:lpstr>Estrategias de Grupos – Único Dominio</vt:lpstr>
      <vt:lpstr>Estrategias de Grupos – Único Dominio</vt:lpstr>
      <vt:lpstr>Estrategias de Grupos – Único Dominio</vt:lpstr>
      <vt:lpstr>Estrategias de Grupos – Único Dominio</vt:lpstr>
      <vt:lpstr>Presentación de PowerPoint</vt:lpstr>
      <vt:lpstr>¿Por qué se debe asignar un administrador a un grupo?</vt:lpstr>
      <vt:lpstr>Procedimiento</vt:lpstr>
      <vt:lpstr>Presentación de PowerPoint</vt:lpstr>
      <vt:lpstr>Cmd - Crear usuarios</vt:lpstr>
      <vt:lpstr>Cmd - Crear usuarios</vt:lpstr>
      <vt:lpstr>Powershell-Crear usuarios</vt:lpstr>
      <vt:lpstr>Powershell-Crear usuarios</vt:lpstr>
      <vt:lpstr>Powershell-Crear usuarios</vt:lpstr>
      <vt:lpstr>Cmd - Crear grupo</vt:lpstr>
      <vt:lpstr>Cmd - Crear grupo</vt:lpstr>
      <vt:lpstr>Powershell - Crear grupos </vt:lpstr>
      <vt:lpstr>Cmd - Eliminar grupos</vt:lpstr>
      <vt:lpstr>Cmd – Búsqueda de usuarios</vt:lpstr>
      <vt:lpstr>Powershell-Crear UO</vt:lpstr>
      <vt:lpstr>Grupos predeterminados de Active Directory</vt:lpstr>
      <vt:lpstr>Grupos del contenedor Builtin</vt:lpstr>
      <vt:lpstr>Grupos del contenedor Builtin</vt:lpstr>
      <vt:lpstr>Grupos predeterminados del contenedor Users</vt:lpstr>
      <vt:lpstr>Grupos predeterminados del contenedor 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UD06-AD</dc:title>
  <dc:creator>Xabier</dc:creator>
  <cp:lastModifiedBy>Xabier</cp:lastModifiedBy>
  <cp:revision>30</cp:revision>
  <dcterms:created xsi:type="dcterms:W3CDTF">2018-02-23T11:32:47Z</dcterms:created>
  <dcterms:modified xsi:type="dcterms:W3CDTF">2018-03-08T14:16:05Z</dcterms:modified>
</cp:coreProperties>
</file>