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3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17" name="16 Marcador de pie de página"/>
          <p:cNvSpPr>
            <a:spLocks noGrp="1"/>
          </p:cNvSpPr>
          <p:nvPr>
            <p:ph type="ftr" sz="quarter" idx="11"/>
          </p:nvPr>
        </p:nvSpPr>
        <p:spPr/>
        <p:txBody>
          <a:bodyPr/>
          <a:lstStyle/>
          <a:p>
            <a:endParaRPr kumimoji="0" lang="en-U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t>‹Nº›</a:t>
            </a:fld>
            <a:endParaRPr kumimoji="0" lang="en-US" sz="1400" dirty="0">
              <a:solidFill>
                <a:srgbClr val="FFFFFF"/>
              </a:solidFill>
            </a:endParaRPr>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5" name="4 Marcador de pie de página"/>
          <p:cNvSpPr>
            <a:spLocks noGrp="1"/>
          </p:cNvSpPr>
          <p:nvPr>
            <p:ph type="ftr" sz="quarter" idx="11"/>
          </p:nvPr>
        </p:nvSpPr>
        <p:spPr>
          <a:xfrm>
            <a:off x="800100" y="6172200"/>
            <a:ext cx="4000500" cy="457200"/>
          </a:xfrm>
        </p:spPr>
        <p:txBody>
          <a:bodyPr/>
          <a:lstStyle/>
          <a:p>
            <a:endParaRPr kumimoji="0" lang="en-US"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8" name="7 Marcador de pie de página"/>
          <p:cNvSpPr>
            <a:spLocks noGrp="1"/>
          </p:cNvSpPr>
          <p:nvPr>
            <p:ph type="ftr" sz="quarter" idx="11"/>
          </p:nvPr>
        </p:nvSpPr>
        <p:spPr/>
        <p:txBody>
          <a:bodyPr/>
          <a:lstStyle/>
          <a:p>
            <a:endParaRPr kumimoji="0" lang="en-US"/>
          </a:p>
        </p:txBody>
      </p:sp>
      <p:sp>
        <p:nvSpPr>
          <p:cNvPr id="9" name="8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6F42FDE4-A7DD-41A7-A0A6-9B649FB43336}" type="slidenum">
              <a:rPr kumimoji="0" lang="en-US" smtClean="0"/>
              <a:t>‹Nº›</a:t>
            </a:fld>
            <a:endParaRPr kumimoji="0" lang="en-U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564CF2E0-CCC4-4E1E-9902-C3C36AB3FDA4}" type="datetimeFigureOut">
              <a:rPr lang="en-US" smtClean="0"/>
              <a:t>10/20/2017</a:t>
            </a:fld>
            <a:endParaRPr lang="en-US"/>
          </a:p>
        </p:txBody>
      </p:sp>
      <p:sp>
        <p:nvSpPr>
          <p:cNvPr id="6" name="5 Marcador de pie de página"/>
          <p:cNvSpPr>
            <a:spLocks noGrp="1"/>
          </p:cNvSpPr>
          <p:nvPr>
            <p:ph type="ftr" sz="quarter" idx="11"/>
          </p:nvPr>
        </p:nvSpPr>
        <p:spPr>
          <a:xfrm>
            <a:off x="914400" y="6172200"/>
            <a:ext cx="3886200" cy="457200"/>
          </a:xfrm>
        </p:spPr>
        <p:txBody>
          <a:bodyPr/>
          <a:lstStyle/>
          <a:p>
            <a:endParaRPr kumimoji="0" lang="en-US" dirty="0"/>
          </a:p>
        </p:txBody>
      </p:sp>
      <p:sp>
        <p:nvSpPr>
          <p:cNvPr id="7" name="6 Marcador de número de diapositiva"/>
          <p:cNvSpPr>
            <a:spLocks noGrp="1"/>
          </p:cNvSpPr>
          <p:nvPr>
            <p:ph type="sldNum" sz="quarter" idx="12"/>
          </p:nvPr>
        </p:nvSpPr>
        <p:spPr>
          <a:xfrm>
            <a:off x="146304" y="6208776"/>
            <a:ext cx="457200" cy="457200"/>
          </a:xfrm>
        </p:spPr>
        <p:txBody>
          <a:bodyPr/>
          <a:lstStyle/>
          <a:p>
            <a:fld id="{6F42FDE4-A7DD-41A7-A0A6-9B649FB43336}" type="slidenum">
              <a:rPr kumimoji="0" lang="en-US" smtClean="0"/>
              <a:t>‹Nº›</a:t>
            </a:fld>
            <a:endParaRPr kumimoji="0" lang="en-US" dirty="0"/>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t>10/20/2017</a:t>
            </a:fld>
            <a:endParaRPr lang="en-US" sz="1400" dirty="0">
              <a:solidFill>
                <a:schemeClr val="tx2"/>
              </a:solidFill>
            </a:endParaRPr>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‹Nº›</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p:txBody>
          <a:bodyPr/>
          <a:lstStyle/>
          <a:p>
            <a:endParaRPr lang="es-ES" dirty="0"/>
          </a:p>
        </p:txBody>
      </p:sp>
      <p:sp>
        <p:nvSpPr>
          <p:cNvPr id="3" name="2 Título"/>
          <p:cNvSpPr>
            <a:spLocks noGrp="1"/>
          </p:cNvSpPr>
          <p:nvPr>
            <p:ph type="ctrTitle"/>
          </p:nvPr>
        </p:nvSpPr>
        <p:spPr/>
        <p:txBody>
          <a:bodyPr>
            <a:normAutofit/>
          </a:bodyPr>
          <a:lstStyle/>
          <a:p>
            <a:pPr lvl="0"/>
            <a:r>
              <a:rPr lang="es-ES" dirty="0" smtClean="0"/>
              <a:t>UD2-</a:t>
            </a:r>
            <a:r>
              <a:rPr lang="es-ES" dirty="0"/>
              <a:t>2.0 Procedimientos de laboratorio y uso de </a:t>
            </a:r>
            <a:r>
              <a:rPr lang="es-ES" dirty="0" smtClean="0"/>
              <a:t>herramientas</a:t>
            </a:r>
            <a:endParaRPr lang="es-ES" dirty="0"/>
          </a:p>
        </p:txBody>
      </p:sp>
    </p:spTree>
    <p:extLst>
      <p:ext uri="{BB962C8B-B14F-4D97-AF65-F5344CB8AC3E}">
        <p14:creationId xmlns:p14="http://schemas.microsoft.com/office/powerpoint/2010/main" val="271702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2.1.2 Procedimientos para proteger equipos y </a:t>
            </a:r>
            <a:r>
              <a:rPr lang="es-ES" sz="2800" dirty="0" smtClean="0"/>
              <a:t>datos - 2.1.2.1 </a:t>
            </a:r>
            <a:r>
              <a:rPr lang="es-ES" sz="2800" dirty="0"/>
              <a:t>ESD y EMI</a:t>
            </a:r>
          </a:p>
        </p:txBody>
      </p:sp>
      <p:sp>
        <p:nvSpPr>
          <p:cNvPr id="3" name="2 Marcador de contenido"/>
          <p:cNvSpPr>
            <a:spLocks noGrp="1"/>
          </p:cNvSpPr>
          <p:nvPr>
            <p:ph sz="quarter" idx="1"/>
          </p:nvPr>
        </p:nvSpPr>
        <p:spPr/>
        <p:txBody>
          <a:bodyPr>
            <a:normAutofit fontScale="55000" lnSpcReduction="20000"/>
          </a:bodyPr>
          <a:lstStyle/>
          <a:p>
            <a:pPr lvl="1" fontAlgn="base"/>
            <a:endParaRPr lang="es-ES" sz="2800" dirty="0"/>
          </a:p>
          <a:p>
            <a:r>
              <a:rPr lang="es-ES" sz="2800" b="1" dirty="0"/>
              <a:t>Descarga electrostática</a:t>
            </a:r>
            <a:endParaRPr lang="es-ES" sz="3600" dirty="0"/>
          </a:p>
          <a:p>
            <a:r>
              <a:rPr lang="es-ES" sz="2800" dirty="0"/>
              <a:t>Las descargas electrostáticas (ESD, </a:t>
            </a:r>
            <a:r>
              <a:rPr lang="es-ES" sz="2800" dirty="0" err="1"/>
              <a:t>electrostatic</a:t>
            </a:r>
            <a:r>
              <a:rPr lang="es-ES" sz="2800" dirty="0"/>
              <a:t> </a:t>
            </a:r>
            <a:r>
              <a:rPr lang="es-ES" sz="2800" dirty="0" err="1"/>
              <a:t>discharge</a:t>
            </a:r>
            <a:r>
              <a:rPr lang="es-ES" sz="2800" dirty="0"/>
              <a:t>), las condiciones climáticas adversas y las fuentes de electricidad de mala calidad pueden provocar daños a los equipos de computación. </a:t>
            </a:r>
            <a:endParaRPr lang="es-ES" sz="2800" dirty="0" smtClean="0"/>
          </a:p>
          <a:p>
            <a:r>
              <a:rPr lang="es-ES" sz="2800" dirty="0" smtClean="0"/>
              <a:t>La </a:t>
            </a:r>
            <a:r>
              <a:rPr lang="es-ES" sz="2800" dirty="0"/>
              <a:t>electricidad estática es la acumulación de una carga eléctrica en una superficie. Las ESD se producen cuando esta acumulación de carga no puede ser contenida por un objeto y salta a otro provocando daños. La ESD puede resultar destructiva para los componentes electrónicos de los sistemas de computación.</a:t>
            </a:r>
            <a:endParaRPr lang="es-ES" sz="3600" dirty="0"/>
          </a:p>
          <a:p>
            <a:r>
              <a:rPr lang="es-ES" sz="2800" dirty="0"/>
              <a:t>Se deben acumular un mínimo de 3000 V de electricidad estática para que una persona pueda sentir una ESD. Por ejemplo, puede acumular electricidad estática al caminar por un piso alfombrado y, cuando toque a otra persona, ambos recibirán una descarga. </a:t>
            </a:r>
            <a:endParaRPr lang="es-ES" sz="2800" dirty="0" smtClean="0"/>
          </a:p>
          <a:p>
            <a:r>
              <a:rPr lang="es-ES" sz="2800" dirty="0" smtClean="0"/>
              <a:t>Si </a:t>
            </a:r>
            <a:r>
              <a:rPr lang="es-ES" sz="2800" dirty="0"/>
              <a:t>la descarga provoca dolor o hace ruido, es probable que sea superior a los 10 000 V. A modo de referencia, con menos de 30 V de electricidad estática se puede dañar un componente de PC.</a:t>
            </a:r>
            <a:endParaRPr lang="es-ES" sz="3600" dirty="0"/>
          </a:p>
          <a:p>
            <a:r>
              <a:rPr lang="es-ES" sz="2800" dirty="0"/>
              <a:t>La ESD puede provocar daños permanentes a los componentes eléctricos. Siga estas recomendaciones para ayudar a evitar daños por ESD:</a:t>
            </a:r>
            <a:endParaRPr lang="es-ES" sz="3600" dirty="0"/>
          </a:p>
          <a:p>
            <a:pPr lvl="0"/>
            <a:r>
              <a:rPr lang="es-ES" sz="2800" dirty="0"/>
              <a:t>Conserve todos los componentes en bolsas antiestática hasta que esté listo para instalarlos.</a:t>
            </a:r>
            <a:endParaRPr lang="es-ES" sz="3600" dirty="0"/>
          </a:p>
          <a:p>
            <a:pPr lvl="0"/>
            <a:r>
              <a:rPr lang="es-ES" sz="2800" dirty="0"/>
              <a:t>Utilice alfombrillas conectadas a tierra en los bancos de trabajo.</a:t>
            </a:r>
            <a:endParaRPr lang="es-ES" sz="3600" dirty="0"/>
          </a:p>
          <a:p>
            <a:pPr lvl="0"/>
            <a:r>
              <a:rPr lang="es-ES" sz="2800" dirty="0"/>
              <a:t>Utilice alfombrillas conectadas a tierra en las áreas de trabajo.</a:t>
            </a:r>
            <a:endParaRPr lang="es-ES" sz="3600" dirty="0"/>
          </a:p>
          <a:p>
            <a:pPr lvl="0"/>
            <a:r>
              <a:rPr lang="es-ES" sz="2800" dirty="0"/>
              <a:t>Utilice pulseras antiestática cuando trabaje en una PC</a:t>
            </a:r>
            <a:r>
              <a:rPr lang="es-ES" sz="2800" dirty="0" smtClean="0"/>
              <a:t>.</a:t>
            </a:r>
            <a:endParaRPr lang="es-ES" sz="3600" dirty="0"/>
          </a:p>
        </p:txBody>
      </p:sp>
    </p:spTree>
    <p:extLst>
      <p:ext uri="{BB962C8B-B14F-4D97-AF65-F5344CB8AC3E}">
        <p14:creationId xmlns:p14="http://schemas.microsoft.com/office/powerpoint/2010/main" val="309988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2.1.2 Procedimientos para proteger equipos y </a:t>
            </a:r>
            <a:r>
              <a:rPr lang="es-ES" sz="2800" dirty="0" smtClean="0"/>
              <a:t>datos - 2.1.2.1 </a:t>
            </a:r>
            <a:r>
              <a:rPr lang="es-ES" sz="2800" dirty="0"/>
              <a:t>ESD y EMI</a:t>
            </a:r>
          </a:p>
        </p:txBody>
      </p:sp>
      <p:sp>
        <p:nvSpPr>
          <p:cNvPr id="3" name="2 Marcador de contenido"/>
          <p:cNvSpPr>
            <a:spLocks noGrp="1"/>
          </p:cNvSpPr>
          <p:nvPr>
            <p:ph sz="quarter" idx="1"/>
          </p:nvPr>
        </p:nvSpPr>
        <p:spPr/>
        <p:txBody>
          <a:bodyPr>
            <a:normAutofit fontScale="55000" lnSpcReduction="20000"/>
          </a:bodyPr>
          <a:lstStyle/>
          <a:p>
            <a:pPr lvl="1" fontAlgn="base"/>
            <a:endParaRPr lang="es-ES" sz="2800" dirty="0"/>
          </a:p>
          <a:p>
            <a:pPr marL="0" indent="0">
              <a:buNone/>
            </a:pPr>
            <a:r>
              <a:rPr lang="es-ES" sz="2800" b="1" dirty="0" smtClean="0"/>
              <a:t>Interferencia </a:t>
            </a:r>
            <a:r>
              <a:rPr lang="es-ES" sz="2800" b="1" dirty="0"/>
              <a:t>electromagnética</a:t>
            </a:r>
            <a:endParaRPr lang="es-ES" sz="3600" dirty="0"/>
          </a:p>
          <a:p>
            <a:r>
              <a:rPr lang="es-ES" sz="2800" dirty="0"/>
              <a:t>La interferencia electromagnética (EMI, </a:t>
            </a:r>
            <a:r>
              <a:rPr lang="es-ES" sz="2800" dirty="0" err="1"/>
              <a:t>Electromagnetic</a:t>
            </a:r>
            <a:r>
              <a:rPr lang="es-ES" sz="2800" dirty="0"/>
              <a:t> </a:t>
            </a:r>
            <a:r>
              <a:rPr lang="es-ES" sz="2800" dirty="0" err="1"/>
              <a:t>Interference</a:t>
            </a:r>
            <a:r>
              <a:rPr lang="es-ES" sz="2800" dirty="0"/>
              <a:t>) es la intrusión de señales electromagnéticas externas en un medio de transmisión, como el cableado de cobre. En el entorno de una red, la EMI distorsiona las señales, de modo que su interpretación por parte de los dispositivos receptores resulta difícil.</a:t>
            </a:r>
            <a:endParaRPr lang="es-ES" sz="3600" dirty="0"/>
          </a:p>
          <a:p>
            <a:r>
              <a:rPr lang="es-ES" sz="2800" dirty="0"/>
              <a:t>La EMI no siempre proviene de fuentes predecibles, como los teléfonos celulares. Otros tipos de equipos eléctricos pueden emitir un campo electromagnético invisible y silencioso que se puede extender más de un kilómetro y medio.</a:t>
            </a:r>
            <a:endParaRPr lang="es-ES" sz="3600" dirty="0"/>
          </a:p>
          <a:p>
            <a:r>
              <a:rPr lang="es-ES" sz="2800" dirty="0"/>
              <a:t>Existen muchas fuentes de EMI:</a:t>
            </a:r>
            <a:endParaRPr lang="es-ES" sz="3600" dirty="0"/>
          </a:p>
          <a:p>
            <a:pPr lvl="0"/>
            <a:r>
              <a:rPr lang="es-ES" sz="2800" dirty="0"/>
              <a:t>Cualquier fuente diseñada para generar energía electromagnética.</a:t>
            </a:r>
            <a:endParaRPr lang="es-ES" sz="3600" dirty="0"/>
          </a:p>
          <a:p>
            <a:pPr lvl="0"/>
            <a:r>
              <a:rPr lang="es-ES" sz="2800" dirty="0"/>
              <a:t>Cualquier fuente artificial, como las líneas de transmisión de energía y los motores eléctricos.</a:t>
            </a:r>
            <a:endParaRPr lang="es-ES" sz="3600" dirty="0"/>
          </a:p>
          <a:p>
            <a:pPr lvl="0"/>
            <a:r>
              <a:rPr lang="es-ES" sz="2800" dirty="0"/>
              <a:t>Sucesos naturales, como las tormentas eléctricas y las radiaciones solares e interestelares.</a:t>
            </a:r>
            <a:endParaRPr lang="es-ES" sz="3600" dirty="0"/>
          </a:p>
          <a:p>
            <a:r>
              <a:rPr lang="es-ES" sz="2800" dirty="0"/>
              <a:t>Las redes inalámbricas se ven afectadas por interferencias de radiofrecuencia (RFI, radio </a:t>
            </a:r>
            <a:r>
              <a:rPr lang="es-ES" sz="2800" dirty="0" err="1"/>
              <a:t>frequency</a:t>
            </a:r>
            <a:r>
              <a:rPr lang="es-ES" sz="2800" dirty="0"/>
              <a:t> </a:t>
            </a:r>
            <a:r>
              <a:rPr lang="es-ES" sz="2800" dirty="0" err="1"/>
              <a:t>interference</a:t>
            </a:r>
            <a:r>
              <a:rPr lang="es-ES" sz="2800" dirty="0"/>
              <a:t>). </a:t>
            </a:r>
            <a:endParaRPr lang="es-ES" sz="2800" dirty="0" smtClean="0"/>
          </a:p>
          <a:p>
            <a:r>
              <a:rPr lang="es-ES" sz="2800" dirty="0" smtClean="0"/>
              <a:t>La </a:t>
            </a:r>
            <a:r>
              <a:rPr lang="es-ES" sz="2800" dirty="0"/>
              <a:t>RFI proviene de transmisores de radio y otros dispositivos que transmiten en la misma frecuencia. Por ejemplo, un teléfono inalámbrico puede causar problemas en una red inalámbrica cuando ambos dispositivos utilizan la misma frecuencia. Las microondas también pueden generar interferencias cuando se ubican muy cerca de dispositivos inalámbricos de </a:t>
            </a:r>
            <a:r>
              <a:rPr lang="es-ES" sz="2800" dirty="0" err="1"/>
              <a:t>networking</a:t>
            </a:r>
            <a:r>
              <a:rPr lang="es-ES" sz="2800" dirty="0" smtClean="0"/>
              <a:t>.</a:t>
            </a:r>
            <a:endParaRPr lang="es-ES" sz="3600" dirty="0"/>
          </a:p>
        </p:txBody>
      </p:sp>
    </p:spTree>
    <p:extLst>
      <p:ext uri="{BB962C8B-B14F-4D97-AF65-F5344CB8AC3E}">
        <p14:creationId xmlns:p14="http://schemas.microsoft.com/office/powerpoint/2010/main" val="188508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2.1.2 Procedimientos para proteger equipos y </a:t>
            </a:r>
            <a:r>
              <a:rPr lang="es-ES" sz="2800" dirty="0" smtClean="0"/>
              <a:t>datos - 2.1.2.1 </a:t>
            </a:r>
            <a:r>
              <a:rPr lang="es-ES" sz="2800" dirty="0"/>
              <a:t>ESD y EMI</a:t>
            </a:r>
          </a:p>
        </p:txBody>
      </p:sp>
      <p:sp>
        <p:nvSpPr>
          <p:cNvPr id="3" name="2 Marcador de contenido"/>
          <p:cNvSpPr>
            <a:spLocks noGrp="1"/>
          </p:cNvSpPr>
          <p:nvPr>
            <p:ph sz="quarter" idx="1"/>
          </p:nvPr>
        </p:nvSpPr>
        <p:spPr>
          <a:xfrm>
            <a:off x="914400" y="1447800"/>
            <a:ext cx="7772400" cy="2989312"/>
          </a:xfrm>
        </p:spPr>
        <p:txBody>
          <a:bodyPr>
            <a:normAutofit fontScale="77500" lnSpcReduction="20000"/>
          </a:bodyPr>
          <a:lstStyle/>
          <a:p>
            <a:pPr marL="0" indent="0">
              <a:buNone/>
            </a:pPr>
            <a:r>
              <a:rPr lang="es-ES" sz="2800" b="1" dirty="0" smtClean="0"/>
              <a:t>Condiciones </a:t>
            </a:r>
            <a:r>
              <a:rPr lang="es-ES" sz="2800" b="1" dirty="0"/>
              <a:t>climáticas</a:t>
            </a:r>
            <a:endParaRPr lang="es-ES" sz="3600" dirty="0"/>
          </a:p>
          <a:p>
            <a:pPr marL="0" indent="0">
              <a:buNone/>
            </a:pPr>
            <a:r>
              <a:rPr lang="es-ES" sz="2800" dirty="0"/>
              <a:t>Las condiciones climáticas afectan los equipos de computación de diversas maneras:</a:t>
            </a:r>
            <a:endParaRPr lang="es-ES" sz="3600" dirty="0"/>
          </a:p>
          <a:p>
            <a:pPr lvl="0"/>
            <a:r>
              <a:rPr lang="es-ES" sz="2800" dirty="0"/>
              <a:t>Si la temperatura ambiente es demasiado elevada, los equipos se pueden recalentar.</a:t>
            </a:r>
            <a:endParaRPr lang="es-ES" sz="3600" dirty="0"/>
          </a:p>
          <a:p>
            <a:r>
              <a:rPr lang="es-ES" sz="2800" dirty="0"/>
              <a:t>Si el nivel de humedad es demasiado bajo, aumenta la posibilidad de ESD.</a:t>
            </a:r>
            <a:endParaRPr lang="es-ES" sz="3600" dirty="0"/>
          </a:p>
          <a:p>
            <a:pPr lvl="0"/>
            <a:r>
              <a:rPr lang="es-ES" sz="2800" dirty="0"/>
              <a:t>Un nivel excesivo de humedad puede provocar daños en los equipos.</a:t>
            </a:r>
            <a:endParaRPr lang="es-ES" sz="3600" dirty="0"/>
          </a:p>
        </p:txBody>
      </p:sp>
    </p:spTree>
    <p:extLst>
      <p:ext uri="{BB962C8B-B14F-4D97-AF65-F5344CB8AC3E}">
        <p14:creationId xmlns:p14="http://schemas.microsoft.com/office/powerpoint/2010/main" val="357857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2.1.2 Procedimientos para proteger equipos y datos - 2.1.2.2 Tipos de fluctuaciones de alimentación</a:t>
            </a:r>
          </a:p>
        </p:txBody>
      </p:sp>
      <p:sp>
        <p:nvSpPr>
          <p:cNvPr id="3" name="2 Marcador de contenido"/>
          <p:cNvSpPr>
            <a:spLocks noGrp="1"/>
          </p:cNvSpPr>
          <p:nvPr>
            <p:ph sz="quarter" idx="1"/>
          </p:nvPr>
        </p:nvSpPr>
        <p:spPr>
          <a:xfrm>
            <a:off x="467544" y="1447800"/>
            <a:ext cx="8219256" cy="5293568"/>
          </a:xfrm>
        </p:spPr>
        <p:txBody>
          <a:bodyPr>
            <a:normAutofit fontScale="47500" lnSpcReduction="20000"/>
          </a:bodyPr>
          <a:lstStyle/>
          <a:p>
            <a:pPr marL="0" indent="0">
              <a:buNone/>
            </a:pPr>
            <a:r>
              <a:rPr lang="es-ES" sz="2800" dirty="0" smtClean="0"/>
              <a:t> </a:t>
            </a:r>
            <a:r>
              <a:rPr lang="es-ES" sz="3800" dirty="0"/>
              <a:t>Cuando el voltaje de una PC no es exacto o estable, es posible que los componentes de la PC no funcionen correctamente. Los voltajes inestables se denominan “fluctuaciones de alimentación”.</a:t>
            </a:r>
          </a:p>
          <a:p>
            <a:pPr marL="0" indent="0">
              <a:buNone/>
            </a:pPr>
            <a:r>
              <a:rPr lang="es-ES" sz="3800" dirty="0"/>
              <a:t>Los siguientes tipos de fluctuaciones de alimentación de CA pueden provocar pérdida de datos o fallas de hardware:</a:t>
            </a:r>
          </a:p>
          <a:p>
            <a:pPr lvl="0"/>
            <a:r>
              <a:rPr lang="es-ES" sz="3800" b="1" dirty="0"/>
              <a:t>Apagón total:</a:t>
            </a:r>
            <a:r>
              <a:rPr lang="es-ES" sz="3800" dirty="0"/>
              <a:t> pérdida total de la alimentación de CA. Un fusible quemado, un transformador dañado o una línea de alimentación fuera de servicio pueden provocar un apagón total.</a:t>
            </a:r>
          </a:p>
          <a:p>
            <a:pPr lvl="0"/>
            <a:r>
              <a:rPr lang="es-ES" sz="3800" b="1" dirty="0"/>
              <a:t>Apagón parcial:</a:t>
            </a:r>
            <a:r>
              <a:rPr lang="es-ES" sz="3800" dirty="0"/>
              <a:t> una disminución en el nivel de voltaje de alimentación de CA que se mantiene durante un tiempo. Los apagones parciales se producen cuando el voltaje de la línea de alimentación desciende por debajo del 80% del nivel de voltaje normal. La sobrecarga en los circuitos eléctricos puede provocar un apagón parcial.</a:t>
            </a:r>
          </a:p>
          <a:p>
            <a:pPr lvl="0"/>
            <a:r>
              <a:rPr lang="es-ES" sz="3800" b="1" dirty="0"/>
              <a:t>Ruido:</a:t>
            </a:r>
            <a:r>
              <a:rPr lang="es-ES" sz="3800" dirty="0"/>
              <a:t> interferencia proveniente de generadores y rayos. El ruido tiene como resultado una alimentación de mala calidad, lo que puede provocar errores en los sistemas de computación.</a:t>
            </a:r>
          </a:p>
          <a:p>
            <a:pPr lvl="0"/>
            <a:r>
              <a:rPr lang="es-ES" sz="3800" b="1" dirty="0"/>
              <a:t>Picos de voltaje:</a:t>
            </a:r>
            <a:r>
              <a:rPr lang="es-ES" sz="3800" dirty="0"/>
              <a:t> aumento repentino de voltaje que se mantiene durante un período corto y supera el 100% del voltaje normal en una línea. Los picos de voltaje pueden ser producto de la descarga de rayos, pero también se pueden producir cuando se recupera el sistema eléctrico después de un apagón total.</a:t>
            </a:r>
          </a:p>
          <a:p>
            <a:pPr lvl="0"/>
            <a:r>
              <a:rPr lang="es-ES" sz="3800" b="1" dirty="0" err="1"/>
              <a:t>Sobrevoltaje</a:t>
            </a:r>
            <a:r>
              <a:rPr lang="es-ES" sz="3800" b="1" dirty="0"/>
              <a:t>:</a:t>
            </a:r>
            <a:r>
              <a:rPr lang="es-ES" sz="3800" dirty="0"/>
              <a:t> aumento drástico de voltaje por encima del flujo normal de corriente eléctrica. El </a:t>
            </a:r>
            <a:r>
              <a:rPr lang="es-ES" sz="3800" dirty="0" err="1"/>
              <a:t>sobrevoltaje</a:t>
            </a:r>
            <a:r>
              <a:rPr lang="es-ES" sz="3800" dirty="0"/>
              <a:t> se mantiene durante unos pocos nanosegundos, es decir, una milmillonésima de segundo.</a:t>
            </a:r>
          </a:p>
        </p:txBody>
      </p:sp>
    </p:spTree>
    <p:extLst>
      <p:ext uri="{BB962C8B-B14F-4D97-AF65-F5344CB8AC3E}">
        <p14:creationId xmlns:p14="http://schemas.microsoft.com/office/powerpoint/2010/main" val="209299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2.1.2 Procedimientos para proteger equipos y datos - 2.1.2.3 Dispositivos de protección de alimentación</a:t>
            </a:r>
          </a:p>
        </p:txBody>
      </p:sp>
      <p:sp>
        <p:nvSpPr>
          <p:cNvPr id="3" name="2 Marcador de contenido"/>
          <p:cNvSpPr>
            <a:spLocks noGrp="1"/>
          </p:cNvSpPr>
          <p:nvPr>
            <p:ph sz="quarter" idx="1"/>
          </p:nvPr>
        </p:nvSpPr>
        <p:spPr>
          <a:xfrm>
            <a:off x="467544" y="1447800"/>
            <a:ext cx="8219256" cy="5293568"/>
          </a:xfrm>
        </p:spPr>
        <p:txBody>
          <a:bodyPr>
            <a:normAutofit fontScale="55000" lnSpcReduction="20000"/>
          </a:bodyPr>
          <a:lstStyle/>
          <a:p>
            <a:pPr marL="0" indent="0">
              <a:buNone/>
            </a:pPr>
            <a:r>
              <a:rPr lang="es-ES" sz="2800" dirty="0" smtClean="0"/>
              <a:t>A </a:t>
            </a:r>
            <a:r>
              <a:rPr lang="es-ES" sz="2800" dirty="0"/>
              <a:t>fin de ayudar a proteger contra problemas de fluctuación de alimentación, utilice dispositivos para proteger los datos y los equipos de computación:</a:t>
            </a:r>
            <a:endParaRPr lang="es-ES" sz="3600" dirty="0"/>
          </a:p>
          <a:p>
            <a:pPr lvl="0"/>
            <a:r>
              <a:rPr lang="es-ES" sz="2800" b="1" dirty="0"/>
              <a:t>Supresor de </a:t>
            </a:r>
            <a:r>
              <a:rPr lang="es-ES" sz="2800" b="1" dirty="0" err="1"/>
              <a:t>sobrevoltaje</a:t>
            </a:r>
            <a:r>
              <a:rPr lang="es-ES" sz="2800" b="1" dirty="0"/>
              <a:t>:</a:t>
            </a:r>
            <a:r>
              <a:rPr lang="es-ES" sz="2800" dirty="0"/>
              <a:t> ayuda a proteger contra los daños ocasionados por </a:t>
            </a:r>
            <a:r>
              <a:rPr lang="es-ES" sz="2800" dirty="0" err="1"/>
              <a:t>sobrevoltaje</a:t>
            </a:r>
            <a:r>
              <a:rPr lang="es-ES" sz="2800" dirty="0"/>
              <a:t> y picos de voltaje. Los supresores de </a:t>
            </a:r>
            <a:r>
              <a:rPr lang="es-ES" sz="2800" dirty="0" err="1"/>
              <a:t>sobrevoltaje</a:t>
            </a:r>
            <a:r>
              <a:rPr lang="es-ES" sz="2800" dirty="0"/>
              <a:t> desvían a tierra el exceso de voltaje eléctrico presente en la línea.</a:t>
            </a:r>
            <a:endParaRPr lang="es-ES" sz="3600" dirty="0"/>
          </a:p>
          <a:p>
            <a:pPr lvl="0"/>
            <a:r>
              <a:rPr lang="es-ES" sz="2800" b="1" dirty="0"/>
              <a:t>UPS:</a:t>
            </a:r>
            <a:r>
              <a:rPr lang="es-ES" sz="2800" dirty="0"/>
              <a:t> las fuentes de energía </a:t>
            </a:r>
            <a:r>
              <a:rPr lang="es-ES" sz="2800" dirty="0" err="1"/>
              <a:t>ininterrumpible</a:t>
            </a:r>
            <a:r>
              <a:rPr lang="es-ES" sz="2800" dirty="0"/>
              <a:t> (UPS, </a:t>
            </a:r>
            <a:r>
              <a:rPr lang="es-ES" sz="2800" dirty="0" err="1"/>
              <a:t>Uninterruptible</a:t>
            </a:r>
            <a:r>
              <a:rPr lang="es-ES" sz="2800" dirty="0"/>
              <a:t> </a:t>
            </a:r>
            <a:r>
              <a:rPr lang="es-ES" sz="2800" dirty="0" err="1"/>
              <a:t>power</a:t>
            </a:r>
            <a:r>
              <a:rPr lang="es-ES" sz="2800" dirty="0"/>
              <a:t> </a:t>
            </a:r>
            <a:r>
              <a:rPr lang="es-ES" sz="2800" dirty="0" err="1"/>
              <a:t>supply</a:t>
            </a:r>
            <a:r>
              <a:rPr lang="es-ES" sz="2800" dirty="0"/>
              <a:t>) ayudan a proteger contra posibles problemas de energía eléctrica mediante el suministro de un nivel constante de energía eléctrica a una PC o a otro dispositivo. La batería se recarga de forma constante mientras la UPS está en funcionamiento. Las UPS proporcionan una alimentación de calidad constante cuando se producen apagones parciales o totales. Muchos dispositivos UPS se pueden comunicar de forma directa con el sistema operativo de la PC. Esta comunicación permite que la UPS apague la PC de forma segura y guarde los datos antes de que se agote toda la energía eléctrica de la UPS.</a:t>
            </a:r>
            <a:endParaRPr lang="es-ES" sz="3600" dirty="0"/>
          </a:p>
          <a:p>
            <a:pPr lvl="0"/>
            <a:r>
              <a:rPr lang="es-ES" sz="2800" b="1" dirty="0"/>
              <a:t>SPS:</a:t>
            </a:r>
            <a:r>
              <a:rPr lang="es-ES" sz="2800" dirty="0"/>
              <a:t> las fuentes de energía de reserva (SPS, </a:t>
            </a:r>
            <a:r>
              <a:rPr lang="es-ES" sz="2800" dirty="0" err="1"/>
              <a:t>standby</a:t>
            </a:r>
            <a:r>
              <a:rPr lang="es-ES" sz="2800" dirty="0"/>
              <a:t> </a:t>
            </a:r>
            <a:r>
              <a:rPr lang="es-ES" sz="2800" dirty="0" err="1"/>
              <a:t>power</a:t>
            </a:r>
            <a:r>
              <a:rPr lang="es-ES" sz="2800" dirty="0"/>
              <a:t> </a:t>
            </a:r>
            <a:r>
              <a:rPr lang="es-ES" sz="2800" dirty="0" err="1"/>
              <a:t>supply</a:t>
            </a:r>
            <a:r>
              <a:rPr lang="es-ES" sz="2800" dirty="0"/>
              <a:t>) ayudan a proteger contra posibles problemas de energía eléctrica mediante una batería de reserva que suministra energía cuando se produce una caída del voltaje de entrada por debajo del nivel normal. La batería se encuentra en espera durante el funcionamiento normal. Cuando el voltaje disminuye, la batería proporciona alimentación de CC a un convertidor de potencia, que la convierte a alimentación de CA para la PC. Estos dispositivos no son tan confiables como las UPS debido al tiempo que toma la conmutación a la batería. Si el dispositivo de conmutación falla, la batería no puede suministrar energía a la PC.</a:t>
            </a:r>
            <a:endParaRPr lang="es-ES" sz="3600" dirty="0"/>
          </a:p>
          <a:p>
            <a:r>
              <a:rPr lang="es-ES" sz="2800" b="1" dirty="0"/>
              <a:t>PRECAUCIÓN</a:t>
            </a:r>
            <a:r>
              <a:rPr lang="es-ES" sz="2800" dirty="0"/>
              <a:t>: los fabricantes de UPS sugieren no enchufar nunca una impresora láser a una UPS, ya que la impresora puede sobrecargarla.</a:t>
            </a:r>
            <a:endParaRPr lang="es-ES" sz="3600" dirty="0"/>
          </a:p>
        </p:txBody>
      </p:sp>
    </p:spTree>
    <p:extLst>
      <p:ext uri="{BB962C8B-B14F-4D97-AF65-F5344CB8AC3E}">
        <p14:creationId xmlns:p14="http://schemas.microsoft.com/office/powerpoint/2010/main" val="371027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2.1.3 Procedimientos para proteger el </a:t>
            </a:r>
            <a:r>
              <a:rPr lang="es-ES" sz="2800" dirty="0" smtClean="0"/>
              <a:t>medioambiente - 2.1.3.1 </a:t>
            </a:r>
            <a:r>
              <a:rPr lang="es-ES" sz="2800" dirty="0"/>
              <a:t>Hoja de datos de seguridad del material</a:t>
            </a:r>
          </a:p>
        </p:txBody>
      </p:sp>
      <p:sp>
        <p:nvSpPr>
          <p:cNvPr id="3" name="2 Marcador de contenido"/>
          <p:cNvSpPr>
            <a:spLocks noGrp="1"/>
          </p:cNvSpPr>
          <p:nvPr>
            <p:ph sz="quarter" idx="1"/>
          </p:nvPr>
        </p:nvSpPr>
        <p:spPr>
          <a:xfrm>
            <a:off x="467544" y="1447800"/>
            <a:ext cx="8219256" cy="5293568"/>
          </a:xfrm>
        </p:spPr>
        <p:txBody>
          <a:bodyPr>
            <a:normAutofit fontScale="55000" lnSpcReduction="20000"/>
          </a:bodyPr>
          <a:lstStyle/>
          <a:p>
            <a:r>
              <a:rPr lang="es-ES" sz="2800" dirty="0" smtClean="0"/>
              <a:t>Las </a:t>
            </a:r>
            <a:r>
              <a:rPr lang="es-ES" sz="2800" dirty="0"/>
              <a:t>PC y los periféricos contienen materiales que pueden ser nocivos para el medioambiente. </a:t>
            </a:r>
            <a:endParaRPr lang="es-ES" sz="2800" dirty="0" smtClean="0"/>
          </a:p>
          <a:p>
            <a:r>
              <a:rPr lang="es-ES" sz="2800" dirty="0" smtClean="0"/>
              <a:t>En </a:t>
            </a:r>
            <a:r>
              <a:rPr lang="es-ES" sz="2800" dirty="0"/>
              <a:t>ocasiones, los materiales peligrosos se denominan “residuos tóxicos”. </a:t>
            </a:r>
            <a:endParaRPr lang="es-ES" sz="2800" dirty="0" smtClean="0"/>
          </a:p>
          <a:p>
            <a:r>
              <a:rPr lang="es-ES" sz="2800" dirty="0" smtClean="0"/>
              <a:t>Estos </a:t>
            </a:r>
            <a:r>
              <a:rPr lang="es-ES" sz="2800" dirty="0"/>
              <a:t>materiales pueden contener concentraciones elevadas de metales pesados, como el cadmio, el plomo y el mercurio. Las normas para la eliminación de materiales peligrosos varían según el estado o país</a:t>
            </a:r>
            <a:r>
              <a:rPr lang="es-ES" sz="2800" dirty="0" smtClean="0"/>
              <a:t>.</a:t>
            </a:r>
          </a:p>
          <a:p>
            <a:r>
              <a:rPr lang="es-ES" sz="2800" dirty="0" smtClean="0"/>
              <a:t> </a:t>
            </a:r>
            <a:r>
              <a:rPr lang="es-ES" sz="2800" dirty="0"/>
              <a:t>Comuníquese con las autoridades locales de reciclamiento o de eliminación de residuos de su comunidad para obtener información sobre los procedimientos y los servicios de eliminación.</a:t>
            </a:r>
            <a:endParaRPr lang="es-ES" sz="3600" dirty="0"/>
          </a:p>
          <a:p>
            <a:r>
              <a:rPr lang="es-ES" sz="2800" dirty="0"/>
              <a:t>Las hojas de datos de seguridad del material (MSDS, Material Safety and Data </a:t>
            </a:r>
            <a:r>
              <a:rPr lang="es-ES" sz="2800" dirty="0" err="1"/>
              <a:t>Sheet</a:t>
            </a:r>
            <a:r>
              <a:rPr lang="es-ES" sz="2800" dirty="0"/>
              <a:t>) son hojas informativas donde se resume información sobre identificación de materiales, incluidos los componentes peligrosos que pueden afectar la salud, los peligros de incendio y los requisitos de primeros auxilios</a:t>
            </a:r>
            <a:r>
              <a:rPr lang="es-ES" sz="2800" dirty="0" smtClean="0"/>
              <a:t>.</a:t>
            </a:r>
          </a:p>
          <a:p>
            <a:r>
              <a:rPr lang="es-ES" sz="2800" dirty="0" smtClean="0"/>
              <a:t> </a:t>
            </a:r>
            <a:r>
              <a:rPr lang="es-ES" sz="2800" dirty="0"/>
              <a:t>Las MSDS contienen información sobre reactividad e incompatibilidad química, y también incluyen medidas de protección para el manejo y el almacenamiento seguros de los materiales, así como procedimientos de eliminación y control de derrames y fugas.</a:t>
            </a:r>
            <a:endParaRPr lang="es-ES" sz="3600" dirty="0"/>
          </a:p>
          <a:p>
            <a:r>
              <a:rPr lang="es-ES" sz="2800" dirty="0"/>
              <a:t>Para determinar si un material es peligroso, consulte la MSDS del fabricante. </a:t>
            </a:r>
            <a:endParaRPr lang="es-ES" sz="2800" dirty="0" smtClean="0"/>
          </a:p>
          <a:p>
            <a:r>
              <a:rPr lang="es-ES" sz="2800" dirty="0" smtClean="0"/>
              <a:t>En </a:t>
            </a:r>
            <a:r>
              <a:rPr lang="es-ES" sz="2800" dirty="0"/>
              <a:t>los Estados Unidos, la Administración de Seguridad y Salud Ocupacional (OSHA, </a:t>
            </a:r>
            <a:r>
              <a:rPr lang="es-ES" sz="2800" dirty="0" err="1"/>
              <a:t>Occupational</a:t>
            </a:r>
            <a:r>
              <a:rPr lang="es-ES" sz="2800" dirty="0"/>
              <a:t> Safety and </a:t>
            </a:r>
            <a:r>
              <a:rPr lang="es-ES" sz="2800" dirty="0" err="1"/>
              <a:t>Health</a:t>
            </a:r>
            <a:r>
              <a:rPr lang="es-ES" sz="2800" dirty="0"/>
              <a:t> </a:t>
            </a:r>
            <a:r>
              <a:rPr lang="es-ES" sz="2800" dirty="0" err="1"/>
              <a:t>Administration</a:t>
            </a:r>
            <a:r>
              <a:rPr lang="es-ES" sz="2800" dirty="0"/>
              <a:t>) requiere que todos los materiales peligrosos estén acompañados por una MSDS cuando se transfieren a un nuevo propietario. La información en las MSDS que se incluyen con los productos que se adquieren para la reparación o el mantenimiento de PC puede ser importante para los técnicos informáticos. La OSHA también requiere que se informe a los empleados sobre los materiales con los que trabajan y que se les proporcione información sobre la seguridad de los materiales</a:t>
            </a:r>
            <a:r>
              <a:rPr lang="es-ES" sz="2800" dirty="0" smtClean="0"/>
              <a:t>.</a:t>
            </a:r>
            <a:endParaRPr lang="es-ES" sz="3600" dirty="0"/>
          </a:p>
        </p:txBody>
      </p:sp>
    </p:spTree>
    <p:extLst>
      <p:ext uri="{BB962C8B-B14F-4D97-AF65-F5344CB8AC3E}">
        <p14:creationId xmlns:p14="http://schemas.microsoft.com/office/powerpoint/2010/main" val="185732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2.1.3 Procedimientos para proteger el </a:t>
            </a:r>
            <a:r>
              <a:rPr lang="es-ES" sz="2800" dirty="0" smtClean="0"/>
              <a:t>medioambiente - 2.1.3.1 </a:t>
            </a:r>
            <a:r>
              <a:rPr lang="es-ES" sz="2800" dirty="0"/>
              <a:t>Hoja de datos de seguridad del material</a:t>
            </a:r>
          </a:p>
        </p:txBody>
      </p:sp>
      <p:sp>
        <p:nvSpPr>
          <p:cNvPr id="3" name="2 Marcador de contenido"/>
          <p:cNvSpPr>
            <a:spLocks noGrp="1"/>
          </p:cNvSpPr>
          <p:nvPr>
            <p:ph sz="quarter" idx="1"/>
          </p:nvPr>
        </p:nvSpPr>
        <p:spPr>
          <a:xfrm>
            <a:off x="467544" y="1447800"/>
            <a:ext cx="8219256" cy="5293568"/>
          </a:xfrm>
        </p:spPr>
        <p:txBody>
          <a:bodyPr>
            <a:normAutofit fontScale="70000" lnSpcReduction="20000"/>
          </a:bodyPr>
          <a:lstStyle/>
          <a:p>
            <a:pPr marL="0" indent="0">
              <a:buNone/>
            </a:pPr>
            <a:r>
              <a:rPr lang="es-ES" sz="2800" b="1" dirty="0" smtClean="0"/>
              <a:t>NOTA</a:t>
            </a:r>
            <a:r>
              <a:rPr lang="es-ES" sz="2800" dirty="0"/>
              <a:t>: las MSDS son importantes para determinar la manera más segura de eliminar los materiales potencialmente peligrosos. Antes de desechar cualquier equipo electrónico, consulte siempre las normas locales con respecto a los métodos de eliminación aceptables.</a:t>
            </a:r>
            <a:endParaRPr lang="es-ES" sz="3600" dirty="0"/>
          </a:p>
          <a:p>
            <a:r>
              <a:rPr lang="es-ES" sz="2800" dirty="0"/>
              <a:t>Las MSDS contienen información importante:</a:t>
            </a:r>
            <a:endParaRPr lang="es-ES" sz="3600" dirty="0"/>
          </a:p>
          <a:p>
            <a:pPr lvl="0"/>
            <a:r>
              <a:rPr lang="es-ES" sz="2800" dirty="0"/>
              <a:t>Nombre del material</a:t>
            </a:r>
            <a:endParaRPr lang="es-ES" sz="3600" dirty="0"/>
          </a:p>
          <a:p>
            <a:pPr lvl="0"/>
            <a:r>
              <a:rPr lang="es-ES" sz="2800" dirty="0"/>
              <a:t>Propiedades físicas del material</a:t>
            </a:r>
            <a:endParaRPr lang="es-ES" sz="3600" dirty="0"/>
          </a:p>
          <a:p>
            <a:pPr lvl="0"/>
            <a:r>
              <a:rPr lang="es-ES" sz="2800" dirty="0"/>
              <a:t>Componentes peligrosos que contiene el material</a:t>
            </a:r>
            <a:endParaRPr lang="es-ES" sz="3600" dirty="0"/>
          </a:p>
          <a:p>
            <a:pPr lvl="0"/>
            <a:r>
              <a:rPr lang="es-ES" sz="2800" dirty="0"/>
              <a:t>Datos de reactividad, como datos sobre peligro de incendios y explosiones</a:t>
            </a:r>
            <a:endParaRPr lang="es-ES" sz="3600" dirty="0"/>
          </a:p>
          <a:p>
            <a:pPr lvl="0"/>
            <a:r>
              <a:rPr lang="es-ES" sz="2800" dirty="0"/>
              <a:t>Procedimientos de control de derrames y fugas</a:t>
            </a:r>
            <a:endParaRPr lang="es-ES" sz="3600" dirty="0"/>
          </a:p>
          <a:p>
            <a:pPr lvl="0"/>
            <a:r>
              <a:rPr lang="es-ES" sz="2800" dirty="0"/>
              <a:t>Precauciones especiales</a:t>
            </a:r>
            <a:endParaRPr lang="es-ES" sz="3600" dirty="0"/>
          </a:p>
          <a:p>
            <a:pPr lvl="0"/>
            <a:r>
              <a:rPr lang="es-ES" sz="2800" dirty="0"/>
              <a:t>Riesgos sanitarios</a:t>
            </a:r>
            <a:endParaRPr lang="es-ES" sz="3600" dirty="0"/>
          </a:p>
          <a:p>
            <a:pPr lvl="0"/>
            <a:r>
              <a:rPr lang="es-ES" sz="2800" dirty="0"/>
              <a:t>Requisitos de protección especiales</a:t>
            </a:r>
            <a:endParaRPr lang="es-ES" sz="3600" dirty="0"/>
          </a:p>
          <a:p>
            <a:r>
              <a:rPr lang="es-ES" sz="2800" dirty="0"/>
              <a:t>En la Unión Europea, el 1 de junio de 2007 entró en vigor la norma sobre registro, evaluación, autorización y restricción de sustancias y preparados químicos (REACH, </a:t>
            </a:r>
            <a:r>
              <a:rPr lang="es-ES" sz="2800" dirty="0" err="1"/>
              <a:t>Registration</a:t>
            </a:r>
            <a:r>
              <a:rPr lang="es-ES" sz="2800" dirty="0"/>
              <a:t>, </a:t>
            </a:r>
            <a:r>
              <a:rPr lang="es-ES" sz="2800" dirty="0" err="1"/>
              <a:t>Evaluation</a:t>
            </a:r>
            <a:r>
              <a:rPr lang="es-ES" sz="2800" dirty="0"/>
              <a:t>, </a:t>
            </a:r>
            <a:r>
              <a:rPr lang="es-ES" sz="2800" dirty="0" err="1"/>
              <a:t>Authorization</a:t>
            </a:r>
            <a:r>
              <a:rPr lang="es-ES" sz="2800" dirty="0"/>
              <a:t> and </a:t>
            </a:r>
            <a:r>
              <a:rPr lang="es-ES" sz="2800" dirty="0" err="1"/>
              <a:t>Restriction</a:t>
            </a:r>
            <a:r>
              <a:rPr lang="es-ES" sz="2800" dirty="0"/>
              <a:t> of </a:t>
            </a:r>
            <a:r>
              <a:rPr lang="es-ES" sz="2800" dirty="0" err="1"/>
              <a:t>Chemicals</a:t>
            </a:r>
            <a:r>
              <a:rPr lang="es-ES" sz="2800" dirty="0"/>
              <a:t>), que reemplazó varias directrices y normas por un único sistema.</a:t>
            </a:r>
            <a:endParaRPr lang="es-ES" sz="3600" dirty="0"/>
          </a:p>
        </p:txBody>
      </p:sp>
    </p:spTree>
    <p:extLst>
      <p:ext uri="{BB962C8B-B14F-4D97-AF65-F5344CB8AC3E}">
        <p14:creationId xmlns:p14="http://schemas.microsoft.com/office/powerpoint/2010/main" val="246337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2.1.3 Procedimientos para proteger el medioambiente - 2.1.3.2 Eliminación de </a:t>
            </a:r>
            <a:r>
              <a:rPr lang="es-ES" sz="2800" dirty="0" smtClean="0"/>
              <a:t>equipos</a:t>
            </a:r>
            <a:endParaRPr lang="es-ES" sz="2800" dirty="0"/>
          </a:p>
        </p:txBody>
      </p:sp>
      <p:sp>
        <p:nvSpPr>
          <p:cNvPr id="3" name="2 Marcador de contenido"/>
          <p:cNvSpPr>
            <a:spLocks noGrp="1"/>
          </p:cNvSpPr>
          <p:nvPr>
            <p:ph sz="quarter" idx="1"/>
          </p:nvPr>
        </p:nvSpPr>
        <p:spPr>
          <a:xfrm>
            <a:off x="467544" y="1447800"/>
            <a:ext cx="8219256" cy="5293568"/>
          </a:xfrm>
        </p:spPr>
        <p:txBody>
          <a:bodyPr>
            <a:normAutofit fontScale="62500" lnSpcReduction="20000"/>
          </a:bodyPr>
          <a:lstStyle/>
          <a:p>
            <a:pPr marL="0" lvl="0" indent="0">
              <a:buNone/>
            </a:pPr>
            <a:r>
              <a:rPr lang="es-ES" sz="2800" dirty="0" smtClean="0"/>
              <a:t>Asegúrese </a:t>
            </a:r>
            <a:r>
              <a:rPr lang="es-ES" sz="2800" dirty="0"/>
              <a:t>de seguir las normas que rigen la eliminación de elementos específicos. Las organizaciones que infrinjan dichas normas pueden recibir multas o afrontar costosas batallas legales.</a:t>
            </a:r>
            <a:endParaRPr lang="es-ES" sz="4000" dirty="0"/>
          </a:p>
          <a:p>
            <a:pPr marL="0" lvl="0" indent="0">
              <a:buNone/>
            </a:pPr>
            <a:r>
              <a:rPr lang="es-ES" sz="2800" b="1" dirty="0"/>
              <a:t>Baterías</a:t>
            </a:r>
            <a:endParaRPr lang="es-ES" sz="4000" dirty="0"/>
          </a:p>
          <a:p>
            <a:pPr lvl="0"/>
            <a:r>
              <a:rPr lang="es-ES" sz="2800" dirty="0"/>
              <a:t>Las baterías suelen contener metales </a:t>
            </a:r>
            <a:r>
              <a:rPr lang="es-ES" sz="2800" dirty="0" smtClean="0"/>
              <a:t>que </a:t>
            </a:r>
            <a:r>
              <a:rPr lang="es-ES" sz="2800" dirty="0"/>
              <a:t>pueden ser nocivos para el medioambiente. </a:t>
            </a:r>
            <a:endParaRPr lang="es-ES" sz="2800" dirty="0" smtClean="0"/>
          </a:p>
          <a:p>
            <a:pPr lvl="0"/>
            <a:r>
              <a:rPr lang="es-ES" sz="2800" dirty="0" smtClean="0"/>
              <a:t>Las </a:t>
            </a:r>
            <a:r>
              <a:rPr lang="es-ES" sz="2800" dirty="0"/>
              <a:t>baterías de los sistemas de computación portátiles pueden contener plomo, cadmio, litio, manganeso alcalino y mercurio. Estos metales no se degradan y permanecen en el medioambiente durante muchos años. </a:t>
            </a:r>
            <a:endParaRPr lang="es-ES" sz="2800" dirty="0" smtClean="0"/>
          </a:p>
          <a:p>
            <a:pPr lvl="0"/>
            <a:r>
              <a:rPr lang="es-ES" sz="2800" dirty="0" smtClean="0"/>
              <a:t>El </a:t>
            </a:r>
            <a:r>
              <a:rPr lang="es-ES" sz="2800" dirty="0"/>
              <a:t>mercurio se suele utilizar en la fabricación de baterías y es sumamente tóxico y nocivo para las personas.</a:t>
            </a:r>
            <a:endParaRPr lang="es-ES" sz="4000" dirty="0"/>
          </a:p>
          <a:p>
            <a:pPr lvl="0"/>
            <a:r>
              <a:rPr lang="es-ES" sz="2800" dirty="0"/>
              <a:t>El reciclamiento de baterías debe ser una práctica estándar para los técnicos. Todas las baterías, incluidas las de iones de litio, níquel-cadmio, níquel-hidruro y plomo, están sujetas a procedimientos de eliminación que cumplen con las normas ambientales locales.</a:t>
            </a:r>
            <a:endParaRPr lang="es-ES" sz="4000" dirty="0"/>
          </a:p>
          <a:p>
            <a:pPr marL="0" lvl="0" indent="0">
              <a:buNone/>
            </a:pPr>
            <a:r>
              <a:rPr lang="es-ES" sz="2800" b="1" dirty="0"/>
              <a:t>Monitores</a:t>
            </a:r>
            <a:endParaRPr lang="es-ES" sz="4000" dirty="0"/>
          </a:p>
          <a:p>
            <a:pPr lvl="0"/>
            <a:r>
              <a:rPr lang="es-ES" sz="2800" dirty="0"/>
              <a:t>Los monitores contienen vidrio, metal, plástico, plomo, bario y metales de tierras raras. Según la Agencia de Protección Ambiental (EPA, </a:t>
            </a:r>
            <a:r>
              <a:rPr lang="es-ES" sz="2800" dirty="0" err="1"/>
              <a:t>Environmental</a:t>
            </a:r>
            <a:r>
              <a:rPr lang="es-ES" sz="2800" dirty="0"/>
              <a:t> </a:t>
            </a:r>
            <a:r>
              <a:rPr lang="es-ES" sz="2800" dirty="0" err="1"/>
              <a:t>Protection</a:t>
            </a:r>
            <a:r>
              <a:rPr lang="es-ES" sz="2800" dirty="0"/>
              <a:t> Agency) de los EE. UU., los monitores pueden contener aproximadamente 4 lb (1,8 kg) de plomo. Los monitores deben eliminarse de acuerdo con las normas ambientales.</a:t>
            </a:r>
            <a:endParaRPr lang="es-ES" sz="4000" dirty="0"/>
          </a:p>
          <a:p>
            <a:pPr lvl="0"/>
            <a:r>
              <a:rPr lang="es-ES" sz="2800" dirty="0"/>
              <a:t>Manipule los monitores CRT con cuidado. Los monitores CRT pueden almacenar voltajes extremadamente altos, aun después de desconectarlos de la fuente de energía</a:t>
            </a:r>
            <a:r>
              <a:rPr lang="es-ES" sz="2800" dirty="0" smtClean="0"/>
              <a:t>.</a:t>
            </a:r>
            <a:endParaRPr lang="es-ES" sz="4000" dirty="0"/>
          </a:p>
        </p:txBody>
      </p:sp>
    </p:spTree>
    <p:extLst>
      <p:ext uri="{BB962C8B-B14F-4D97-AF65-F5344CB8AC3E}">
        <p14:creationId xmlns:p14="http://schemas.microsoft.com/office/powerpoint/2010/main" val="240984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2.1.3 Procedimientos para proteger el medioambiente - 2.1.3.2 Eliminación de </a:t>
            </a:r>
            <a:r>
              <a:rPr lang="es-ES" sz="2800" dirty="0" smtClean="0"/>
              <a:t>equipos</a:t>
            </a:r>
            <a:endParaRPr lang="es-ES" sz="2800" dirty="0"/>
          </a:p>
        </p:txBody>
      </p:sp>
      <p:sp>
        <p:nvSpPr>
          <p:cNvPr id="3" name="2 Marcador de contenido"/>
          <p:cNvSpPr>
            <a:spLocks noGrp="1"/>
          </p:cNvSpPr>
          <p:nvPr>
            <p:ph sz="quarter" idx="1"/>
          </p:nvPr>
        </p:nvSpPr>
        <p:spPr>
          <a:xfrm>
            <a:off x="467544" y="1447800"/>
            <a:ext cx="8219256" cy="5293568"/>
          </a:xfrm>
        </p:spPr>
        <p:txBody>
          <a:bodyPr>
            <a:normAutofit fontScale="70000" lnSpcReduction="20000"/>
          </a:bodyPr>
          <a:lstStyle/>
          <a:p>
            <a:pPr marL="0" lvl="0" indent="0">
              <a:buNone/>
            </a:pPr>
            <a:r>
              <a:rPr lang="es-ES" sz="2800" b="1" dirty="0" smtClean="0"/>
              <a:t>Kits </a:t>
            </a:r>
            <a:r>
              <a:rPr lang="es-ES" sz="2800" b="1" dirty="0"/>
              <a:t>de tóner, cartuchos y reveladores</a:t>
            </a:r>
            <a:endParaRPr lang="es-ES" sz="4000" dirty="0"/>
          </a:p>
          <a:p>
            <a:pPr lvl="0"/>
            <a:r>
              <a:rPr lang="es-ES" sz="2800" dirty="0"/>
              <a:t>Los kits de tóner y los cartuchos de impresión usados deben eliminarse correctamente o reciclarse. Algunos proveedores y fabricantes de cartuchos de tóner aceptan cartuchos vacíos para recargarlos. Algunas compañías se especializan en la recarga de cartuchos vacíos. Existen kits para recargar cartuchos de impresión de inyección de tinta, pero no se recomiendan, dado que se pueden producir fugas de tinta en la impresora que provoquen daños irreparables. Además, utilizar cartuchos de inyección de tinta recargados puede anular la garantía de la impresora de inyección de tinta.</a:t>
            </a:r>
            <a:endParaRPr lang="es-ES" sz="4000" dirty="0"/>
          </a:p>
          <a:p>
            <a:pPr marL="0" lvl="0" indent="0">
              <a:buNone/>
            </a:pPr>
            <a:r>
              <a:rPr lang="es-ES" sz="2800" b="1" dirty="0"/>
              <a:t>Disolventes químicos y latas de aerosoles</a:t>
            </a:r>
            <a:endParaRPr lang="es-ES" sz="4000" dirty="0"/>
          </a:p>
          <a:p>
            <a:pPr lvl="0"/>
            <a:r>
              <a:rPr lang="es-ES" sz="2800" dirty="0"/>
              <a:t>Comuníquese con la compañía de saneamiento local a fin de aprender cómo y dónde eliminar los productos químicos y los disolventes que se utilizan para limpiar las PC. Nunca tire productos químicos o disolventes por un sumidero ni los deseche por un desagüe que se conecte al alcantarillado público.</a:t>
            </a:r>
            <a:endParaRPr lang="es-ES" sz="4000" dirty="0"/>
          </a:p>
          <a:p>
            <a:pPr lvl="0"/>
            <a:r>
              <a:rPr lang="es-ES" sz="2800" dirty="0"/>
              <a:t>Las latas y botellas que contienen disolventes y otros productos de limpieza se deben manipular con cuidado. Asegúrese de que se los identifique y se los trate como desechos peligrosos especiales. Por ejemplo, algunas latas de aerosol explotan al exponerlas al calor si el contenido no se utilizó por completo.</a:t>
            </a:r>
            <a:endParaRPr lang="es-ES" sz="4000" dirty="0"/>
          </a:p>
        </p:txBody>
      </p:sp>
    </p:spTree>
    <p:extLst>
      <p:ext uri="{BB962C8B-B14F-4D97-AF65-F5344CB8AC3E}">
        <p14:creationId xmlns:p14="http://schemas.microsoft.com/office/powerpoint/2010/main" val="1260294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2.2.1 Herramientas para hardware</a:t>
            </a:r>
            <a:br>
              <a:rPr lang="es-ES" sz="2800" dirty="0"/>
            </a:br>
            <a:r>
              <a:rPr lang="es-ES" sz="2800" dirty="0"/>
              <a:t>2.2.1.1 Uso general de herramientas</a:t>
            </a:r>
          </a:p>
        </p:txBody>
      </p:sp>
      <p:sp>
        <p:nvSpPr>
          <p:cNvPr id="3" name="2 Marcador de contenido"/>
          <p:cNvSpPr>
            <a:spLocks noGrp="1"/>
          </p:cNvSpPr>
          <p:nvPr>
            <p:ph sz="quarter" idx="1"/>
          </p:nvPr>
        </p:nvSpPr>
        <p:spPr>
          <a:xfrm>
            <a:off x="467544" y="1447800"/>
            <a:ext cx="8219256" cy="2845296"/>
          </a:xfrm>
        </p:spPr>
        <p:txBody>
          <a:bodyPr>
            <a:normAutofit lnSpcReduction="10000"/>
          </a:bodyPr>
          <a:lstStyle/>
          <a:p>
            <a:pPr marL="0" indent="0">
              <a:buNone/>
            </a:pPr>
            <a:r>
              <a:rPr lang="es-ES" sz="2800" dirty="0" smtClean="0"/>
              <a:t>Las </a:t>
            </a:r>
            <a:r>
              <a:rPr lang="es-ES" sz="2800" dirty="0"/>
              <a:t>herramientas para hardware se agrupan en cuatro categorías:</a:t>
            </a:r>
            <a:endParaRPr lang="es-ES" sz="3600" dirty="0"/>
          </a:p>
          <a:p>
            <a:pPr lvl="0"/>
            <a:r>
              <a:rPr lang="es-ES" sz="2800" dirty="0"/>
              <a:t>Herramientas de ESD</a:t>
            </a:r>
            <a:endParaRPr lang="es-ES" sz="3600" dirty="0"/>
          </a:p>
          <a:p>
            <a:pPr lvl="0"/>
            <a:r>
              <a:rPr lang="es-ES" sz="2800" dirty="0"/>
              <a:t>Herramientas manuales</a:t>
            </a:r>
            <a:endParaRPr lang="es-ES" sz="3600" dirty="0"/>
          </a:p>
          <a:p>
            <a:pPr lvl="0"/>
            <a:r>
              <a:rPr lang="es-ES" sz="2800" dirty="0"/>
              <a:t>Herramientas de limpieza</a:t>
            </a:r>
            <a:endParaRPr lang="es-ES" sz="3600" dirty="0"/>
          </a:p>
          <a:p>
            <a:pPr lvl="0"/>
            <a:r>
              <a:rPr lang="es-ES" sz="2800" dirty="0"/>
              <a:t>Herramientas de diagnóstico</a:t>
            </a:r>
            <a:endParaRPr lang="es-ES" sz="3600" dirty="0"/>
          </a:p>
          <a:p>
            <a:pPr marL="0" lvl="0" indent="0">
              <a:buNone/>
            </a:pPr>
            <a:endParaRPr lang="es-ES" sz="4000" dirty="0"/>
          </a:p>
        </p:txBody>
      </p:sp>
    </p:spTree>
    <p:extLst>
      <p:ext uri="{BB962C8B-B14F-4D97-AF65-F5344CB8AC3E}">
        <p14:creationId xmlns:p14="http://schemas.microsoft.com/office/powerpoint/2010/main" val="140948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Objetivos de </a:t>
            </a:r>
            <a:r>
              <a:rPr lang="es-ES" dirty="0" smtClean="0"/>
              <a:t>Unidad</a:t>
            </a:r>
            <a:endParaRPr lang="es-ES" dirty="0"/>
          </a:p>
        </p:txBody>
      </p:sp>
      <p:sp>
        <p:nvSpPr>
          <p:cNvPr id="3" name="2 Marcador de contenido"/>
          <p:cNvSpPr>
            <a:spLocks noGrp="1"/>
          </p:cNvSpPr>
          <p:nvPr>
            <p:ph sz="quarter" idx="1"/>
          </p:nvPr>
        </p:nvSpPr>
        <p:spPr/>
        <p:txBody>
          <a:bodyPr>
            <a:normAutofit fontScale="62500" lnSpcReduction="20000"/>
          </a:bodyPr>
          <a:lstStyle/>
          <a:p>
            <a:pPr lvl="0"/>
            <a:r>
              <a:rPr lang="es-ES" dirty="0" smtClean="0"/>
              <a:t>Identificar </a:t>
            </a:r>
            <a:r>
              <a:rPr lang="es-ES" dirty="0"/>
              <a:t>los riesgos y el nivel de peligrosidad que suponen la manipulación de los materiales, herramientas, útiles, máquinas y medios de transporte.</a:t>
            </a:r>
          </a:p>
          <a:p>
            <a:pPr lvl="0"/>
            <a:r>
              <a:rPr lang="es-ES" dirty="0"/>
              <a:t>Operar con las máquinas respetando las normas de seguridad.</a:t>
            </a:r>
          </a:p>
          <a:p>
            <a:pPr lvl="0"/>
            <a:r>
              <a:rPr lang="es-ES" dirty="0"/>
              <a:t>Identificar las causas más frecuentes de accidentes en la manipulación de materiales y herramientas, entre otras.</a:t>
            </a:r>
          </a:p>
          <a:p>
            <a:pPr lvl="0"/>
            <a:r>
              <a:rPr lang="es-ES" dirty="0"/>
              <a:t>Describir los elementos de seguridad (protecciones, alarmas, y pasos de emergencia, entre otros) de las máquinas y los equipos de protección individual (calzado, protección ocular e indumentaria, entre otros) que se deben emplear en las distintas operaciones de montaje y mantenimiento.</a:t>
            </a:r>
          </a:p>
          <a:p>
            <a:pPr lvl="0"/>
            <a:r>
              <a:rPr lang="es-ES" dirty="0"/>
              <a:t>Relacionar la manipulación de materiales, herramientas y máquinas con las medidas de seguridad y protección personal requeridos.</a:t>
            </a:r>
          </a:p>
          <a:p>
            <a:pPr lvl="0"/>
            <a:r>
              <a:rPr lang="es-ES" dirty="0"/>
              <a:t>Identificar las posibles fuentes de contaminación del entorno ambiental.</a:t>
            </a:r>
          </a:p>
          <a:p>
            <a:pPr lvl="0"/>
            <a:r>
              <a:rPr lang="es-ES" dirty="0"/>
              <a:t>Clasificar los residuos generados para su retirada selectiva.</a:t>
            </a:r>
          </a:p>
          <a:p>
            <a:pPr lvl="0"/>
            <a:r>
              <a:rPr lang="es-ES" dirty="0"/>
              <a:t>Valorar el orden y la limpieza de instalaciones y equipos como primer factor de prevención de riesgos</a:t>
            </a:r>
            <a:r>
              <a:rPr lang="es-ES" dirty="0" smtClean="0"/>
              <a:t>.</a:t>
            </a:r>
          </a:p>
          <a:p>
            <a:pPr lvl="0"/>
            <a:r>
              <a:rPr lang="es-ES" dirty="0" smtClean="0"/>
              <a:t> Analizar los </a:t>
            </a:r>
            <a:r>
              <a:rPr lang="es-ES" dirty="0"/>
              <a:t>requerimientos básicos de organización y condiciones ambientales de un CPD.</a:t>
            </a:r>
          </a:p>
          <a:p>
            <a:pPr lvl="0"/>
            <a:r>
              <a:rPr lang="es-ES" dirty="0" smtClean="0"/>
              <a:t>Implantación de sistemas </a:t>
            </a:r>
            <a:r>
              <a:rPr lang="es-ES" dirty="0"/>
              <a:t>de alimentación ininterrumpida y estabilizadores de tensión.</a:t>
            </a:r>
          </a:p>
          <a:p>
            <a:pPr lvl="0"/>
            <a:endParaRPr lang="es-ES" dirty="0"/>
          </a:p>
          <a:p>
            <a:endParaRPr lang="es-ES" dirty="0"/>
          </a:p>
        </p:txBody>
      </p:sp>
    </p:spTree>
    <p:extLst>
      <p:ext uri="{BB962C8B-B14F-4D97-AF65-F5344CB8AC3E}">
        <p14:creationId xmlns:p14="http://schemas.microsoft.com/office/powerpoint/2010/main" val="2259451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2.2.1 Herramientas para hardware</a:t>
            </a:r>
            <a:br>
              <a:rPr lang="es-ES" sz="2800" dirty="0"/>
            </a:br>
            <a:r>
              <a:rPr lang="es-ES" sz="2800" dirty="0"/>
              <a:t>2.2.1.1 Uso general de herramientas</a:t>
            </a:r>
          </a:p>
        </p:txBody>
      </p:sp>
      <p:sp>
        <p:nvSpPr>
          <p:cNvPr id="3" name="2 Marcador de contenido"/>
          <p:cNvSpPr>
            <a:spLocks noGrp="1"/>
          </p:cNvSpPr>
          <p:nvPr>
            <p:ph sz="quarter" idx="1"/>
          </p:nvPr>
        </p:nvSpPr>
        <p:spPr>
          <a:xfrm>
            <a:off x="467544" y="1447800"/>
            <a:ext cx="8219256" cy="3277344"/>
          </a:xfrm>
        </p:spPr>
        <p:txBody>
          <a:bodyPr>
            <a:normAutofit/>
          </a:bodyPr>
          <a:lstStyle/>
          <a:p>
            <a:pPr lvl="0"/>
            <a:r>
              <a:rPr lang="es-ES" dirty="0" smtClean="0"/>
              <a:t>Existen </a:t>
            </a:r>
            <a:r>
              <a:rPr lang="es-ES" dirty="0"/>
              <a:t>dos herramientas de ESD: </a:t>
            </a:r>
            <a:endParaRPr lang="es-ES" dirty="0" smtClean="0"/>
          </a:p>
          <a:p>
            <a:pPr lvl="2" fontAlgn="base"/>
            <a:r>
              <a:rPr lang="es-ES" dirty="0" smtClean="0"/>
              <a:t>la </a:t>
            </a:r>
            <a:r>
              <a:rPr lang="es-ES" dirty="0"/>
              <a:t>pulsera </a:t>
            </a:r>
            <a:r>
              <a:rPr lang="es-ES" dirty="0" smtClean="0"/>
              <a:t>antiestática</a:t>
            </a:r>
          </a:p>
          <a:p>
            <a:pPr lvl="2" fontAlgn="base"/>
            <a:r>
              <a:rPr lang="es-ES" dirty="0" smtClean="0"/>
              <a:t>la </a:t>
            </a:r>
            <a:r>
              <a:rPr lang="es-ES" dirty="0"/>
              <a:t>alfombrilla antiestática. </a:t>
            </a:r>
            <a:endParaRPr lang="es-ES" dirty="0" smtClean="0"/>
          </a:p>
          <a:p>
            <a:pPr lvl="2" fontAlgn="base"/>
            <a:r>
              <a:rPr lang="es-ES" dirty="0" smtClean="0"/>
              <a:t>La </a:t>
            </a:r>
            <a:r>
              <a:rPr lang="es-ES" dirty="0"/>
              <a:t>pulsera antiestática protege a los equipos de computación cuando se conecta a tierra con el bastidor de una PC. </a:t>
            </a:r>
            <a:endParaRPr lang="es-ES" sz="2800" dirty="0"/>
          </a:p>
          <a:p>
            <a:pPr lvl="2" fontAlgn="base"/>
            <a:r>
              <a:rPr lang="es-ES" dirty="0"/>
              <a:t>La alfombrilla antiestática protege a los equipos de computación al evitar que se acumule electricidad estática en el hardware o el técnico.</a:t>
            </a:r>
            <a:endParaRPr lang="es-ES" sz="2800" dirty="0"/>
          </a:p>
        </p:txBody>
      </p:sp>
    </p:spTree>
    <p:extLst>
      <p:ext uri="{BB962C8B-B14F-4D97-AF65-F5344CB8AC3E}">
        <p14:creationId xmlns:p14="http://schemas.microsoft.com/office/powerpoint/2010/main" val="424892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smtClean="0"/>
              <a:t>2.2.1.3 </a:t>
            </a:r>
            <a:r>
              <a:rPr lang="es-ES" sz="2800" dirty="0"/>
              <a:t>Herramientas </a:t>
            </a:r>
            <a:r>
              <a:rPr lang="es-ES" sz="2800" dirty="0" smtClean="0"/>
              <a:t>manuales (En la plataforma)</a:t>
            </a:r>
            <a:r>
              <a:rPr lang="es-ES" sz="2800" dirty="0"/>
              <a:t/>
            </a:r>
            <a:br>
              <a:rPr lang="es-ES" sz="2800" dirty="0"/>
            </a:br>
            <a:r>
              <a:rPr lang="es-ES" sz="2800" dirty="0" smtClean="0"/>
              <a:t>2.2.1.4 </a:t>
            </a:r>
            <a:r>
              <a:rPr lang="es-ES" sz="2800" dirty="0"/>
              <a:t>Herramientas de limpieza</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400" y="2586732"/>
            <a:ext cx="2466489" cy="283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174"/>
          <a:stretch/>
        </p:blipFill>
        <p:spPr bwMode="auto">
          <a:xfrm>
            <a:off x="3203848" y="1484784"/>
            <a:ext cx="2437423" cy="243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5 Imagen"/>
          <p:cNvPicPr/>
          <p:nvPr/>
        </p:nvPicPr>
        <p:blipFill>
          <a:blip r:embed="rId4"/>
          <a:stretch>
            <a:fillRect/>
          </a:stretch>
        </p:blipFill>
        <p:spPr>
          <a:xfrm>
            <a:off x="6372200" y="2551296"/>
            <a:ext cx="2146264" cy="2837954"/>
          </a:xfrm>
          <a:prstGeom prst="rect">
            <a:avLst/>
          </a:prstGeom>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1331" y="4025622"/>
            <a:ext cx="2702456" cy="272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675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836712"/>
          </a:xfrm>
        </p:spPr>
        <p:txBody>
          <a:bodyPr>
            <a:normAutofit/>
          </a:bodyPr>
          <a:lstStyle/>
          <a:p>
            <a:r>
              <a:rPr lang="es-ES" sz="2800" dirty="0" smtClean="0"/>
              <a:t>2.2.1.5 </a:t>
            </a:r>
            <a:r>
              <a:rPr lang="es-ES" sz="2800" dirty="0"/>
              <a:t>Herramientas de diagnóstico</a:t>
            </a:r>
          </a:p>
        </p:txBody>
      </p:sp>
      <p:pic>
        <p:nvPicPr>
          <p:cNvPr id="7" name="6 Imagen"/>
          <p:cNvPicPr/>
          <p:nvPr/>
        </p:nvPicPr>
        <p:blipFill>
          <a:blip r:embed="rId2"/>
          <a:stretch>
            <a:fillRect/>
          </a:stretch>
        </p:blipFill>
        <p:spPr>
          <a:xfrm>
            <a:off x="0" y="908720"/>
            <a:ext cx="3384376" cy="2664296"/>
          </a:xfrm>
          <a:prstGeom prst="rect">
            <a:avLst/>
          </a:prstGeom>
        </p:spPr>
      </p:pic>
      <p:pic>
        <p:nvPicPr>
          <p:cNvPr id="8" name="7 Imagen"/>
          <p:cNvPicPr/>
          <p:nvPr/>
        </p:nvPicPr>
        <p:blipFill>
          <a:blip r:embed="rId3"/>
          <a:stretch>
            <a:fillRect/>
          </a:stretch>
        </p:blipFill>
        <p:spPr>
          <a:xfrm>
            <a:off x="6651017" y="489322"/>
            <a:ext cx="2287711" cy="3503091"/>
          </a:xfrm>
          <a:prstGeom prst="rect">
            <a:avLst/>
          </a:prstGeom>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3796912"/>
            <a:ext cx="3472346" cy="307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4067944" y="4149080"/>
            <a:ext cx="4860540" cy="2308324"/>
          </a:xfrm>
          <a:prstGeom prst="rect">
            <a:avLst/>
          </a:prstGeom>
        </p:spPr>
        <p:txBody>
          <a:bodyPr wrap="square">
            <a:spAutoFit/>
          </a:bodyPr>
          <a:lstStyle/>
          <a:p>
            <a:pPr lvl="0"/>
            <a:r>
              <a:rPr lang="es-ES" dirty="0" smtClean="0"/>
              <a:t>El </a:t>
            </a:r>
            <a:r>
              <a:rPr lang="es-ES" dirty="0"/>
              <a:t>componente generador de tonos se conecta a un cable en un extremo por medio de adaptadores específicos, como RJ-45, adaptadores coaxiales o clips metálicos. Dicha parte genera un tono que recorre la longitud del cable. El componente sonda rastrea el cable. Cuando la sonda se encuentra cerca del cable al cual está conectado el generador de tonos, se escucha el tono a través de un altavoz en la sonda.</a:t>
            </a:r>
          </a:p>
        </p:txBody>
      </p:sp>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4376" y="836712"/>
            <a:ext cx="3370717"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174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2.2.2 Herramientas de software</a:t>
            </a:r>
            <a:br>
              <a:rPr lang="es-ES" sz="2800" dirty="0"/>
            </a:br>
            <a:r>
              <a:rPr lang="es-ES" sz="2800" dirty="0"/>
              <a:t>2.2.2.1 Herramientas de administración de discos</a:t>
            </a:r>
          </a:p>
        </p:txBody>
      </p:sp>
      <p:sp>
        <p:nvSpPr>
          <p:cNvPr id="3" name="2 Marcador de contenido"/>
          <p:cNvSpPr>
            <a:spLocks noGrp="1"/>
          </p:cNvSpPr>
          <p:nvPr>
            <p:ph sz="quarter" idx="1"/>
          </p:nvPr>
        </p:nvSpPr>
        <p:spPr>
          <a:xfrm>
            <a:off x="467544" y="1447800"/>
            <a:ext cx="8219256" cy="5221560"/>
          </a:xfrm>
        </p:spPr>
        <p:txBody>
          <a:bodyPr>
            <a:normAutofit fontScale="55000" lnSpcReduction="20000"/>
          </a:bodyPr>
          <a:lstStyle/>
          <a:p>
            <a:pPr marL="0" indent="0">
              <a:buNone/>
            </a:pPr>
            <a:r>
              <a:rPr lang="es-ES" sz="2800" dirty="0" smtClean="0"/>
              <a:t>Las </a:t>
            </a:r>
            <a:r>
              <a:rPr lang="es-ES" sz="2800" dirty="0"/>
              <a:t>herramientas de software permiten diagnosticar problemas de PC y de red, así como determinar qué dispositivo de PC no funciona correctamente. </a:t>
            </a:r>
            <a:endParaRPr lang="es-ES" sz="2800" dirty="0" smtClean="0"/>
          </a:p>
          <a:p>
            <a:pPr marL="0" indent="0">
              <a:buNone/>
            </a:pPr>
            <a:r>
              <a:rPr lang="es-ES" sz="2800" dirty="0" smtClean="0"/>
              <a:t>Un </a:t>
            </a:r>
            <a:r>
              <a:rPr lang="es-ES" sz="2800" dirty="0"/>
              <a:t>técnico debe </a:t>
            </a:r>
            <a:r>
              <a:rPr lang="es-ES" sz="2800" dirty="0" smtClean="0"/>
              <a:t>utilizar </a:t>
            </a:r>
            <a:r>
              <a:rPr lang="es-ES" sz="2800" dirty="0"/>
              <a:t>una variedad de herramientas de software para diagnosticar problemas, realizar el mantenimiento del hardware y proteger los datos almacenados en una PC.</a:t>
            </a:r>
            <a:endParaRPr lang="es-ES" sz="3600" dirty="0"/>
          </a:p>
          <a:p>
            <a:pPr marL="0" indent="0">
              <a:buNone/>
            </a:pPr>
            <a:r>
              <a:rPr lang="es-ES" sz="2800" dirty="0"/>
              <a:t>Debe poder identificar qué software se debe utilizar en diferentes situaciones. Las herramientas de administración de discos permiten detectar y corregir errores de disco, preparar un disco para almacenar datos y eliminar archivos no deseados.</a:t>
            </a:r>
            <a:endParaRPr lang="es-ES" sz="3600" dirty="0"/>
          </a:p>
          <a:p>
            <a:pPr lvl="0"/>
            <a:r>
              <a:rPr lang="es-ES" sz="2800" b="1" dirty="0" smtClean="0"/>
              <a:t>FDISK</a:t>
            </a:r>
            <a:r>
              <a:rPr lang="es-ES" sz="2800" b="1" dirty="0"/>
              <a:t>:</a:t>
            </a:r>
            <a:r>
              <a:rPr lang="es-ES" sz="2800" dirty="0"/>
              <a:t> crea y elimina particiones en un disco duro. La herramienta FDISK no está disponible en Windows XP, Vista o 7. Fue reemplazada por la herramienta Administración de discos.</a:t>
            </a:r>
            <a:endParaRPr lang="es-ES" sz="3600" dirty="0"/>
          </a:p>
          <a:p>
            <a:pPr lvl="0"/>
            <a:r>
              <a:rPr lang="es-ES" sz="2800" b="1" dirty="0"/>
              <a:t>Administración de discos:</a:t>
            </a:r>
            <a:r>
              <a:rPr lang="es-ES" sz="2800" dirty="0"/>
              <a:t> inicializa discos, y crea y formatea particiones.</a:t>
            </a:r>
            <a:endParaRPr lang="es-ES" sz="3600" dirty="0"/>
          </a:p>
          <a:p>
            <a:pPr lvl="0"/>
            <a:r>
              <a:rPr lang="es-ES" sz="2800" b="1" dirty="0"/>
              <a:t>Formatear:</a:t>
            </a:r>
            <a:r>
              <a:rPr lang="es-ES" sz="2800" dirty="0"/>
              <a:t> prepara un disco duro para almacenar información.</a:t>
            </a:r>
            <a:endParaRPr lang="es-ES" sz="3600" dirty="0"/>
          </a:p>
          <a:p>
            <a:pPr lvl="0"/>
            <a:r>
              <a:rPr lang="es-ES" sz="2800" b="1" dirty="0" err="1"/>
              <a:t>ScanDisk</a:t>
            </a:r>
            <a:r>
              <a:rPr lang="es-ES" sz="2800" b="1" dirty="0"/>
              <a:t> o CHKDSK:</a:t>
            </a:r>
            <a:r>
              <a:rPr lang="es-ES" sz="2800" dirty="0"/>
              <a:t> revisa la integridad de los archivos y las carpetas en un disco duro mediante el análisis del sistema de archivos. Estas herramientas también permiten revisar la superficie del disco para detectar errores físicos.</a:t>
            </a:r>
            <a:endParaRPr lang="es-ES" sz="3600" dirty="0"/>
          </a:p>
          <a:p>
            <a:pPr lvl="0"/>
            <a:r>
              <a:rPr lang="es-ES" sz="2800" b="1" dirty="0" err="1"/>
              <a:t>Defrag</a:t>
            </a:r>
            <a:r>
              <a:rPr lang="es-ES" sz="2800" b="1" dirty="0"/>
              <a:t>:</a:t>
            </a:r>
            <a:r>
              <a:rPr lang="es-ES" sz="2800" dirty="0"/>
              <a:t> optimiza el espacio en el disco duro para permitir un acceso más rápido a programas y datos.</a:t>
            </a:r>
            <a:endParaRPr lang="es-ES" sz="3600" dirty="0"/>
          </a:p>
          <a:p>
            <a:pPr lvl="0"/>
            <a:r>
              <a:rPr lang="es-ES" sz="2800" b="1" dirty="0"/>
              <a:t>Liberador de espacio en </a:t>
            </a:r>
            <a:r>
              <a:rPr lang="es-ES" sz="2800" b="1" dirty="0" err="1" smtClean="0"/>
              <a:t>disco:</a:t>
            </a:r>
            <a:r>
              <a:rPr lang="es-ES" sz="2800" dirty="0" err="1" smtClean="0"/>
              <a:t>l</a:t>
            </a:r>
            <a:r>
              <a:rPr lang="es-ES" sz="2800" dirty="0" smtClean="0"/>
              <a:t> ibera </a:t>
            </a:r>
            <a:r>
              <a:rPr lang="es-ES" sz="2800" dirty="0"/>
              <a:t>espacio en un disco duro al buscar archivos que pueden borrarse de manera segura.</a:t>
            </a:r>
            <a:endParaRPr lang="es-ES" sz="3600" dirty="0"/>
          </a:p>
          <a:p>
            <a:pPr lvl="0"/>
            <a:r>
              <a:rPr lang="es-ES" sz="2800" b="1" dirty="0"/>
              <a:t>SFC:</a:t>
            </a:r>
            <a:r>
              <a:rPr lang="es-ES" sz="2800" dirty="0"/>
              <a:t> el Comprobador de archivos de sistema (SFC, </a:t>
            </a:r>
            <a:r>
              <a:rPr lang="es-ES" sz="2800" dirty="0" err="1"/>
              <a:t>System</a:t>
            </a:r>
            <a:r>
              <a:rPr lang="es-ES" sz="2800" dirty="0"/>
              <a:t> File </a:t>
            </a:r>
            <a:r>
              <a:rPr lang="es-ES" sz="2800" dirty="0" err="1"/>
              <a:t>Checker</a:t>
            </a:r>
            <a:r>
              <a:rPr lang="es-ES" sz="2800" dirty="0"/>
              <a:t>) examina los archivos imprescindibles del sistema operativo y reemplaza los archivos que están dañados. Utilice el disco de arranque de Windows 7 para resolver problemas y reparar archivos dañados. </a:t>
            </a:r>
            <a:endParaRPr lang="es-ES" sz="2800" dirty="0" smtClean="0"/>
          </a:p>
          <a:p>
            <a:pPr lvl="0"/>
            <a:r>
              <a:rPr lang="es-ES" sz="2800" dirty="0" smtClean="0"/>
              <a:t>Este </a:t>
            </a:r>
            <a:r>
              <a:rPr lang="es-ES" sz="2800" dirty="0"/>
              <a:t>disco repara archivos de sistema de Windows, restaura archivos dañados o faltantes y reinstala el sistema operativo. También se encuentran disponibles herramientas de software de terceros que pueden ser útiles para resolver problemas</a:t>
            </a:r>
            <a:r>
              <a:rPr lang="es-ES" sz="2800" dirty="0" smtClean="0"/>
              <a:t>.</a:t>
            </a:r>
            <a:r>
              <a:rPr lang="es-ES" dirty="0"/>
              <a:t> </a:t>
            </a:r>
            <a:endParaRPr lang="es-ES" sz="2800" dirty="0"/>
          </a:p>
        </p:txBody>
      </p:sp>
    </p:spTree>
    <p:extLst>
      <p:ext uri="{BB962C8B-B14F-4D97-AF65-F5344CB8AC3E}">
        <p14:creationId xmlns:p14="http://schemas.microsoft.com/office/powerpoint/2010/main" val="352953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2.2.2 Herramientas de software</a:t>
            </a:r>
            <a:br>
              <a:rPr lang="es-ES" sz="2800" dirty="0"/>
            </a:br>
            <a:r>
              <a:rPr lang="es-ES" sz="2800" dirty="0"/>
              <a:t>2.2.2.2 Herramientas de software de protección</a:t>
            </a:r>
          </a:p>
        </p:txBody>
      </p:sp>
      <p:sp>
        <p:nvSpPr>
          <p:cNvPr id="3" name="2 Marcador de contenido"/>
          <p:cNvSpPr>
            <a:spLocks noGrp="1"/>
          </p:cNvSpPr>
          <p:nvPr>
            <p:ph sz="quarter" idx="1"/>
          </p:nvPr>
        </p:nvSpPr>
        <p:spPr>
          <a:xfrm>
            <a:off x="467544" y="1447800"/>
            <a:ext cx="8219256" cy="5221560"/>
          </a:xfrm>
        </p:spPr>
        <p:txBody>
          <a:bodyPr>
            <a:normAutofit fontScale="70000" lnSpcReduction="20000"/>
          </a:bodyPr>
          <a:lstStyle/>
          <a:p>
            <a:pPr marL="0" indent="0">
              <a:buNone/>
            </a:pPr>
            <a:r>
              <a:rPr lang="es-ES" sz="2800" dirty="0" smtClean="0"/>
              <a:t>Cada </a:t>
            </a:r>
            <a:r>
              <a:rPr lang="es-ES" sz="2800" dirty="0"/>
              <a:t>año, los virus, el spyware y otros tipos de ataques malintencionados infectan millones de PC. Estos ataques pueden dañar los sistemas operativos, las aplicaciones y los datos. Las PC infectadas incluso pueden tener problemas de rendimiento de hardware o de falla de componentes.</a:t>
            </a:r>
            <a:endParaRPr lang="es-ES" sz="3600" dirty="0"/>
          </a:p>
          <a:p>
            <a:pPr marL="0" indent="0">
              <a:buNone/>
            </a:pPr>
            <a:r>
              <a:rPr lang="es-ES" sz="2800" dirty="0"/>
              <a:t>A fin de proteger los datos y la integridad del sistema operativo y el hardware, utilice software diseñado para proteger de ataques y eliminar programas malintencionados.</a:t>
            </a:r>
            <a:endParaRPr lang="es-ES" sz="3600" dirty="0"/>
          </a:p>
          <a:p>
            <a:pPr marL="0" indent="0">
              <a:buNone/>
            </a:pPr>
            <a:r>
              <a:rPr lang="es-ES" sz="2800" dirty="0"/>
              <a:t>Existen varios tipos de software que protegen el hardware y los datos. En la ilustración, se brinda más información sobre las siguientes herramientas de software de protección:</a:t>
            </a:r>
            <a:endParaRPr lang="es-ES" sz="3600" dirty="0"/>
          </a:p>
          <a:p>
            <a:pPr lvl="0"/>
            <a:r>
              <a:rPr lang="es-ES" sz="2800" b="1" dirty="0"/>
              <a:t>Centro de actividades de Windows 7:</a:t>
            </a:r>
            <a:r>
              <a:rPr lang="es-ES" sz="2800" dirty="0"/>
              <a:t> revisa el estado de la configuración de seguridad esencial. El Centro de actividades revisa continuamente que el firewall de software y los programas antivirus estén en ejecución. Además, asegura que las actualizaciones automáticas se descarguen y se instalen de forma automática.</a:t>
            </a:r>
            <a:endParaRPr lang="es-ES" sz="3600" dirty="0"/>
          </a:p>
          <a:p>
            <a:pPr lvl="0"/>
            <a:r>
              <a:rPr lang="es-ES" sz="2800" b="1" dirty="0"/>
              <a:t>Programa antivirus:</a:t>
            </a:r>
            <a:r>
              <a:rPr lang="es-ES" sz="2800" dirty="0"/>
              <a:t> protege de ataques de virus.</a:t>
            </a:r>
            <a:endParaRPr lang="es-ES" sz="3600" dirty="0"/>
          </a:p>
          <a:p>
            <a:pPr lvl="0"/>
            <a:r>
              <a:rPr lang="es-ES" sz="2800" b="1" dirty="0"/>
              <a:t>Programa antispyware:</a:t>
            </a:r>
            <a:r>
              <a:rPr lang="es-ES" sz="2800" dirty="0"/>
              <a:t> protege de software que envía información sobre los hábitos de navegación Web a los atacantes. El spyware puede instalarse sin el conocimiento o el consentimiento del usuario.</a:t>
            </a:r>
            <a:endParaRPr lang="es-ES" sz="3600" dirty="0"/>
          </a:p>
          <a:p>
            <a:pPr lvl="0"/>
            <a:r>
              <a:rPr lang="es-ES" sz="2800" b="1" dirty="0"/>
              <a:t>Firewall de Windows 7:</a:t>
            </a:r>
            <a:r>
              <a:rPr lang="es-ES" sz="2800" dirty="0"/>
              <a:t> se ejecuta continuamente para proteger la PC contra las comunicaciones entrantes y salientes no autorizadas.</a:t>
            </a:r>
            <a:endParaRPr lang="es-ES" sz="3600" dirty="0"/>
          </a:p>
        </p:txBody>
      </p:sp>
    </p:spTree>
    <p:extLst>
      <p:ext uri="{BB962C8B-B14F-4D97-AF65-F5344CB8AC3E}">
        <p14:creationId xmlns:p14="http://schemas.microsoft.com/office/powerpoint/2010/main" val="858982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2.2.3 Herramientas de organización</a:t>
            </a:r>
            <a:br>
              <a:rPr lang="es-ES" sz="2800" dirty="0"/>
            </a:br>
            <a:r>
              <a:rPr lang="es-ES" sz="2800" dirty="0"/>
              <a:t>2.2.3.1 Herramientas de referencia</a:t>
            </a:r>
          </a:p>
        </p:txBody>
      </p:sp>
      <p:sp>
        <p:nvSpPr>
          <p:cNvPr id="3" name="2 Marcador de contenido"/>
          <p:cNvSpPr>
            <a:spLocks noGrp="1"/>
          </p:cNvSpPr>
          <p:nvPr>
            <p:ph sz="quarter" idx="1"/>
          </p:nvPr>
        </p:nvSpPr>
        <p:spPr>
          <a:xfrm>
            <a:off x="467544" y="1447800"/>
            <a:ext cx="8219256" cy="5221560"/>
          </a:xfrm>
        </p:spPr>
        <p:txBody>
          <a:bodyPr>
            <a:normAutofit fontScale="62500" lnSpcReduction="20000"/>
          </a:bodyPr>
          <a:lstStyle/>
          <a:p>
            <a:pPr marL="0" indent="0">
              <a:buNone/>
            </a:pPr>
            <a:r>
              <a:rPr lang="es-ES" sz="2800" b="1" dirty="0" smtClean="0"/>
              <a:t>Herramientas </a:t>
            </a:r>
            <a:r>
              <a:rPr lang="es-ES" sz="2800" b="1" dirty="0"/>
              <a:t>de referencia personales</a:t>
            </a:r>
            <a:endParaRPr lang="es-ES" sz="3600" dirty="0"/>
          </a:p>
          <a:p>
            <a:r>
              <a:rPr lang="es-ES" sz="2800" dirty="0"/>
              <a:t>Las herramientas de referencia personales incluyen guías de resolución de problemas, manuales del fabricante, guías de referencia rápida y diarios de reparaciones. Además de las facturas, los técnicos mantienen un diario de las actualizaciones y las reparaciones. Los registros del diario incluyen descripciones del problema, las posibles soluciones que se intentaron y los pasos que se siguieron para solucionarlo. Mencione cualquier cambio realizado en la configuración del equipo y cualquier repuesto que se haya utilizado durante la reparación. Estos documentos resultarán valiosos cuando se encuentre con situaciones similares en el futuro.</a:t>
            </a:r>
            <a:endParaRPr lang="es-ES" sz="3600" dirty="0"/>
          </a:p>
          <a:p>
            <a:pPr lvl="0"/>
            <a:r>
              <a:rPr lang="es-ES" sz="2800" b="1" dirty="0"/>
              <a:t>Notas:</a:t>
            </a:r>
            <a:r>
              <a:rPr lang="es-ES" sz="2800" dirty="0"/>
              <a:t> tome notas a medida que avanza en el proceso de resolución de problemas y reparación. Consúltelas para evitar repetir pasos previos y para determinar qué pasos seguir a continuación.</a:t>
            </a:r>
            <a:endParaRPr lang="es-ES" sz="3600" dirty="0"/>
          </a:p>
          <a:p>
            <a:pPr lvl="0"/>
            <a:r>
              <a:rPr lang="es-ES" sz="2800" b="1" dirty="0"/>
              <a:t>Diario:</a:t>
            </a:r>
            <a:r>
              <a:rPr lang="es-ES" sz="2800" dirty="0"/>
              <a:t> registre las actualizaciones y las reparaciones que realice. Incluya descripciones del problema, las posibles soluciones que se intentaron para resolverlo y los pasos que se siguieron para solucionarlo. Mencione cualquier cambio realizado en la configuración del equipo y cualquier repuesto que se haya utilizado durante la reparación. El diario y las notas pueden ser valiosos cuando se encuentre con situaciones similares en el futuro.</a:t>
            </a:r>
            <a:endParaRPr lang="es-ES" sz="3600" dirty="0"/>
          </a:p>
          <a:p>
            <a:pPr lvl="0"/>
            <a:r>
              <a:rPr lang="es-ES" sz="2800" b="1" dirty="0"/>
              <a:t>Historial de reparaciones:</a:t>
            </a:r>
            <a:r>
              <a:rPr lang="es-ES" sz="2800" dirty="0"/>
              <a:t> realice una lista detallada de los problemas y las reparaciones que incluya la fecha, los repuestos utilizados y la información del cliente. Este historial le permite al técnico determinar qué trabajo se realizó en una PC específica en el pasado</a:t>
            </a:r>
            <a:r>
              <a:rPr lang="es-ES" sz="2800" dirty="0" smtClean="0"/>
              <a:t>.</a:t>
            </a:r>
            <a:endParaRPr lang="es-ES" sz="3600" dirty="0"/>
          </a:p>
        </p:txBody>
      </p:sp>
    </p:spTree>
    <p:extLst>
      <p:ext uri="{BB962C8B-B14F-4D97-AF65-F5344CB8AC3E}">
        <p14:creationId xmlns:p14="http://schemas.microsoft.com/office/powerpoint/2010/main" val="425787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2.2.3 Herramientas de organización</a:t>
            </a:r>
            <a:br>
              <a:rPr lang="es-ES" sz="2800" dirty="0"/>
            </a:br>
            <a:r>
              <a:rPr lang="es-ES" sz="2800" dirty="0"/>
              <a:t>2.2.3.1 Herramientas de referencia</a:t>
            </a:r>
          </a:p>
        </p:txBody>
      </p:sp>
      <p:sp>
        <p:nvSpPr>
          <p:cNvPr id="3" name="2 Marcador de contenido"/>
          <p:cNvSpPr>
            <a:spLocks noGrp="1"/>
          </p:cNvSpPr>
          <p:nvPr>
            <p:ph sz="quarter" idx="1"/>
          </p:nvPr>
        </p:nvSpPr>
        <p:spPr>
          <a:xfrm>
            <a:off x="467544" y="1447800"/>
            <a:ext cx="8219256" cy="5221560"/>
          </a:xfrm>
        </p:spPr>
        <p:txBody>
          <a:bodyPr>
            <a:normAutofit/>
          </a:bodyPr>
          <a:lstStyle/>
          <a:p>
            <a:pPr marL="0" indent="0">
              <a:buNone/>
            </a:pPr>
            <a:r>
              <a:rPr lang="es-ES" sz="2800" b="1" dirty="0"/>
              <a:t>Herramientas de referencia de Internet</a:t>
            </a:r>
            <a:endParaRPr lang="es-ES" sz="3600" dirty="0"/>
          </a:p>
          <a:p>
            <a:r>
              <a:rPr lang="es-ES" sz="2800" dirty="0"/>
              <a:t>Internet constituye una excelente fuente de información sobre problemas de hardware específicos y sus posibles soluciones:</a:t>
            </a:r>
            <a:endParaRPr lang="es-ES" sz="3600" dirty="0"/>
          </a:p>
          <a:p>
            <a:pPr lvl="0"/>
            <a:r>
              <a:rPr lang="es-ES" sz="2800" dirty="0"/>
              <a:t>Motores de búsqueda de Internet</a:t>
            </a:r>
            <a:endParaRPr lang="es-ES" sz="3600" dirty="0"/>
          </a:p>
          <a:p>
            <a:pPr lvl="0"/>
            <a:r>
              <a:rPr lang="es-ES" sz="2800" dirty="0"/>
              <a:t>Grupos de noticias</a:t>
            </a:r>
            <a:endParaRPr lang="es-ES" sz="3600" dirty="0"/>
          </a:p>
          <a:p>
            <a:pPr lvl="0"/>
            <a:r>
              <a:rPr lang="es-ES" sz="2800" dirty="0"/>
              <a:t>Preguntas frecuentes de fabricantes</a:t>
            </a:r>
            <a:endParaRPr lang="es-ES" sz="3600" dirty="0"/>
          </a:p>
          <a:p>
            <a:pPr lvl="0"/>
            <a:r>
              <a:rPr lang="es-ES" sz="2800" dirty="0"/>
              <a:t>Manuales de PC en línea</a:t>
            </a:r>
            <a:endParaRPr lang="es-ES" sz="3600" dirty="0"/>
          </a:p>
          <a:p>
            <a:pPr lvl="0"/>
            <a:r>
              <a:rPr lang="es-ES" sz="2800" dirty="0"/>
              <a:t>Foros y chats en línea</a:t>
            </a:r>
            <a:endParaRPr lang="es-ES" sz="3600" dirty="0"/>
          </a:p>
          <a:p>
            <a:pPr lvl="0"/>
            <a:r>
              <a:rPr lang="es-ES" sz="2800" dirty="0"/>
              <a:t>Sitios Web técnicos</a:t>
            </a:r>
            <a:endParaRPr lang="es-ES" sz="3600" dirty="0"/>
          </a:p>
        </p:txBody>
      </p:sp>
    </p:spTree>
    <p:extLst>
      <p:ext uri="{BB962C8B-B14F-4D97-AF65-F5344CB8AC3E}">
        <p14:creationId xmlns:p14="http://schemas.microsoft.com/office/powerpoint/2010/main" val="3893583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2.2.4 Demostración del uso correcto de las herramientas</a:t>
            </a:r>
            <a:br>
              <a:rPr lang="es-ES" sz="2800" dirty="0"/>
            </a:br>
            <a:r>
              <a:rPr lang="es-ES" sz="2800" dirty="0"/>
              <a:t>2.2.4.1 Pulsera antiestática</a:t>
            </a:r>
          </a:p>
        </p:txBody>
      </p:sp>
      <p:sp>
        <p:nvSpPr>
          <p:cNvPr id="3" name="2 Marcador de contenido"/>
          <p:cNvSpPr>
            <a:spLocks noGrp="1"/>
          </p:cNvSpPr>
          <p:nvPr>
            <p:ph sz="quarter" idx="1"/>
          </p:nvPr>
        </p:nvSpPr>
        <p:spPr>
          <a:xfrm>
            <a:off x="467544" y="1447800"/>
            <a:ext cx="8219256" cy="5221560"/>
          </a:xfrm>
        </p:spPr>
        <p:txBody>
          <a:bodyPr>
            <a:normAutofit fontScale="55000" lnSpcReduction="20000"/>
          </a:bodyPr>
          <a:lstStyle/>
          <a:p>
            <a:pPr marL="0" lvl="0" indent="0">
              <a:buNone/>
            </a:pPr>
            <a:r>
              <a:rPr lang="es-ES" sz="2800" dirty="0" smtClean="0"/>
              <a:t>Un </a:t>
            </a:r>
            <a:r>
              <a:rPr lang="es-ES" sz="2800" dirty="0"/>
              <a:t>ejemplo de ESD es la pequeña descarga que recibe cuando camina por una habitación alfombrada y toca un picaporte. Si bien la pequeña descarga no es nociva para usted, si esa misma carga eléctrica pasa de usted a una PC puede dañar sus componentes. Conectarse a tierra o usar una pulsera antiestática puede evitar daños por ESD a los componentes de PC.</a:t>
            </a:r>
            <a:endParaRPr lang="es-ES" sz="4000" dirty="0"/>
          </a:p>
          <a:p>
            <a:pPr marL="0" lvl="0" indent="0">
              <a:buNone/>
            </a:pPr>
            <a:r>
              <a:rPr lang="es-ES" sz="2800" dirty="0"/>
              <a:t>El propósito de conectarse a tierra o de usar una pulsera antiestática es igualar la carga eléctrica entre usted y el equipo. Para conectarse a tierra, se debe tocar una parte metálica descubierta del gabinete de la PC. La pulsera antiestática es un conductor que conecta su cuerpo al equipo en el cual está trabajando. Cuando se acumula electricidad estática en el cuerpo, la conexión de la pulsera al equipo o a tierra canaliza la electricidad a través del cable que conecta la pulsera.</a:t>
            </a:r>
            <a:endParaRPr lang="es-ES" sz="4000" dirty="0"/>
          </a:p>
          <a:p>
            <a:pPr lvl="0"/>
            <a:r>
              <a:rPr lang="es-ES" sz="2800" b="1" dirty="0" smtClean="0"/>
              <a:t>Paso </a:t>
            </a:r>
            <a:r>
              <a:rPr lang="es-ES" sz="2800" b="1" dirty="0"/>
              <a:t>1.</a:t>
            </a:r>
            <a:r>
              <a:rPr lang="es-ES" sz="2800" dirty="0"/>
              <a:t> Colóquese la pulsera alrededor de la muñeca y ajústela con el broche o el velcro. El metal de la parte posterior de la pulsera debe permanecer en contacto con la piel en todo momento.</a:t>
            </a:r>
            <a:endParaRPr lang="es-ES" sz="4000" dirty="0"/>
          </a:p>
          <a:p>
            <a:pPr lvl="0"/>
            <a:r>
              <a:rPr lang="es-ES" sz="2800" b="1" dirty="0"/>
              <a:t>Paso 2.</a:t>
            </a:r>
            <a:r>
              <a:rPr lang="es-ES" sz="2800" dirty="0"/>
              <a:t> Fije el conector del extremo del cable a la pulsera y conecte el otro extremo al equipo o al mismo punto de conexión a tierra al cual se conecta la alfombrilla antiestática. La estructura metálica del gabinete es un buen lugar para conectar el cable. Cuando conecte el cable al equipo en el que está trabajando, elija una superficie metálica sin pintar. Las superficies pintadas no conducen la electricidad tan bien como lo hace el metal sin pintar.</a:t>
            </a:r>
            <a:endParaRPr lang="es-ES" sz="4000" dirty="0"/>
          </a:p>
          <a:p>
            <a:pPr lvl="0"/>
            <a:r>
              <a:rPr lang="es-ES" sz="2800" b="1" dirty="0"/>
              <a:t>NOTA</a:t>
            </a:r>
            <a:r>
              <a:rPr lang="es-ES" sz="2800" dirty="0"/>
              <a:t>: fije el cable al equipo del mismo lado del brazo en que lleva la pulsera antiestática. Esto ayuda a que el cable no estorbe mientras trabaja.</a:t>
            </a:r>
            <a:endParaRPr lang="es-ES" sz="4000" dirty="0"/>
          </a:p>
          <a:p>
            <a:pPr lvl="0"/>
            <a:r>
              <a:rPr lang="es-ES" sz="2800" dirty="0"/>
              <a:t>Si bien usar una pulsera antiestática ayuda a evitar las ESD, puede reducir aún más los riesgos evitando usar ropa de seda, poliéster o lana, dado que es más probable que estas telas o tejidos generen una carga estática.</a:t>
            </a:r>
            <a:endParaRPr lang="es-ES" sz="4000" dirty="0"/>
          </a:p>
          <a:p>
            <a:pPr lvl="0"/>
            <a:r>
              <a:rPr lang="es-ES" sz="2800" b="1" dirty="0"/>
              <a:t>NOTA</a:t>
            </a:r>
            <a:r>
              <a:rPr lang="es-ES" sz="2800" dirty="0"/>
              <a:t>: los técnicos deben arremangarse, quitarse bufandas o corbatas y meter la camisa dentro del pantalón para evitar interferencias de la ropa. Asegúrese de que los aretes, los collares y demás alhajas holgadas estén correctamente fijados.</a:t>
            </a:r>
            <a:endParaRPr lang="es-ES" sz="4000" dirty="0"/>
          </a:p>
          <a:p>
            <a:pPr lvl="0"/>
            <a:r>
              <a:rPr lang="es-ES" sz="2800" b="1" dirty="0"/>
              <a:t>PRECAUCIÓN</a:t>
            </a:r>
            <a:r>
              <a:rPr lang="es-ES" sz="2800" dirty="0"/>
              <a:t>: nunca use una pulsera antiestática al reparar un monitor CRT o una unidad de fuente de energía.</a:t>
            </a:r>
            <a:endParaRPr lang="es-ES" sz="4000" dirty="0"/>
          </a:p>
        </p:txBody>
      </p:sp>
    </p:spTree>
    <p:extLst>
      <p:ext uri="{BB962C8B-B14F-4D97-AF65-F5344CB8AC3E}">
        <p14:creationId xmlns:p14="http://schemas.microsoft.com/office/powerpoint/2010/main" val="1664396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2.2.4 Demostración del uso correcto de las herramientas</a:t>
            </a:r>
            <a:br>
              <a:rPr lang="es-ES" sz="2800" dirty="0"/>
            </a:br>
            <a:r>
              <a:rPr lang="es-ES" sz="2800" dirty="0"/>
              <a:t>2.2.4.2 Alfombrilla </a:t>
            </a:r>
            <a:r>
              <a:rPr lang="es-ES" sz="2800" dirty="0" smtClean="0"/>
              <a:t>antiestática</a:t>
            </a:r>
            <a:endParaRPr lang="es-ES" sz="2800" dirty="0"/>
          </a:p>
        </p:txBody>
      </p:sp>
      <p:sp>
        <p:nvSpPr>
          <p:cNvPr id="3" name="2 Marcador de contenido"/>
          <p:cNvSpPr>
            <a:spLocks noGrp="1"/>
          </p:cNvSpPr>
          <p:nvPr>
            <p:ph sz="quarter" idx="1"/>
          </p:nvPr>
        </p:nvSpPr>
        <p:spPr>
          <a:xfrm>
            <a:off x="467544" y="1447800"/>
            <a:ext cx="8219256" cy="5221560"/>
          </a:xfrm>
        </p:spPr>
        <p:txBody>
          <a:bodyPr>
            <a:normAutofit fontScale="62500" lnSpcReduction="20000"/>
          </a:bodyPr>
          <a:lstStyle/>
          <a:p>
            <a:pPr lvl="0"/>
            <a:r>
              <a:rPr lang="es-ES" sz="2800" dirty="0" smtClean="0"/>
              <a:t>Es </a:t>
            </a:r>
            <a:r>
              <a:rPr lang="es-ES" sz="2800" dirty="0"/>
              <a:t>posible que no siempre tenga la opción de trabajar en una PC en un área de trabajo debidamente equipada. Si puede controlar el entorno, intente establecer un área de trabajo lejos de sectores alfombrados. Las alfombras pueden provocar la acumulación de cargas electrostáticas. Si no puede evitar trabajar en un área alfombrada, conéctese a tierra a la sección sin pintar del gabinete de la PC en la que esté trabajando antes de tocar cualquier componente.</a:t>
            </a:r>
            <a:endParaRPr lang="es-ES" sz="4000" dirty="0"/>
          </a:p>
          <a:p>
            <a:pPr lvl="0"/>
            <a:r>
              <a:rPr lang="es-ES" sz="2800" dirty="0"/>
              <a:t>Las alfombrillas antiestática son ligeramente conductoras. Alejan la electricidad estática de un componente y la transfieren de manera segura desde el equipo hasta un punto de conexión a tierra, como se muestra en la ilustración:</a:t>
            </a:r>
            <a:endParaRPr lang="es-ES" sz="4000" dirty="0"/>
          </a:p>
          <a:p>
            <a:pPr lvl="0"/>
            <a:r>
              <a:rPr lang="es-ES" sz="2800" b="1" dirty="0"/>
              <a:t>Paso 1.</a:t>
            </a:r>
            <a:r>
              <a:rPr lang="es-ES" sz="2800" dirty="0"/>
              <a:t> Coloque la alfombrilla en el área de trabajo, junto al gabinete de la PC o debajo de este.</a:t>
            </a:r>
            <a:endParaRPr lang="es-ES" sz="4000" dirty="0"/>
          </a:p>
          <a:p>
            <a:pPr lvl="0"/>
            <a:r>
              <a:rPr lang="es-ES" sz="2800" b="1" dirty="0"/>
              <a:t>Paso 2.</a:t>
            </a:r>
            <a:r>
              <a:rPr lang="es-ES" sz="2800" dirty="0"/>
              <a:t> Sujete la alfombrilla al gabinete mediante el clip para obtener una superficie con conexión a tierra sobre la cual pueda colocar las partes a medida que las quite del sistema.</a:t>
            </a:r>
            <a:endParaRPr lang="es-ES" sz="4000" dirty="0"/>
          </a:p>
          <a:p>
            <a:pPr lvl="0"/>
            <a:r>
              <a:rPr lang="es-ES" sz="2800" dirty="0"/>
              <a:t>Cuando trabaje en una mesa de trabajo, conecte a tierra la mesa y la alfombrilla antiestática. Al pararse sobre la alfombrilla y usar la pulsera, el cuerpo tiene la misma carga que el equipo, lo que reduce la probabilidad de ESD.</a:t>
            </a:r>
            <a:endParaRPr lang="es-ES" sz="4000" dirty="0"/>
          </a:p>
          <a:p>
            <a:pPr lvl="0"/>
            <a:r>
              <a:rPr lang="es-ES" sz="2800" dirty="0"/>
              <a:t>Reducir la posibilidad de ESD disminuye la probabilidad de que se dañen circuitos o componentes delicados.</a:t>
            </a:r>
            <a:endParaRPr lang="es-ES" sz="4000" dirty="0"/>
          </a:p>
          <a:p>
            <a:pPr lvl="0"/>
            <a:r>
              <a:rPr lang="es-ES" sz="2800" b="1" dirty="0"/>
              <a:t>NOTA</a:t>
            </a:r>
            <a:r>
              <a:rPr lang="es-ES" sz="2800" dirty="0"/>
              <a:t>: siempre sostenga los componentes por los bordes.</a:t>
            </a:r>
            <a:endParaRPr lang="es-ES" sz="4000" dirty="0"/>
          </a:p>
        </p:txBody>
      </p:sp>
    </p:spTree>
    <p:extLst>
      <p:ext uri="{BB962C8B-B14F-4D97-AF65-F5344CB8AC3E}">
        <p14:creationId xmlns:p14="http://schemas.microsoft.com/office/powerpoint/2010/main" val="713107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2.2.4 Demostración del uso correcto de las herramientas</a:t>
            </a:r>
            <a:br>
              <a:rPr lang="es-ES" sz="2800" dirty="0"/>
            </a:br>
            <a:r>
              <a:rPr lang="es-ES" sz="2800" dirty="0"/>
              <a:t>2.2.4.6 Materiales de </a:t>
            </a:r>
            <a:r>
              <a:rPr lang="es-ES" sz="2800" dirty="0" smtClean="0"/>
              <a:t>limpieza</a:t>
            </a:r>
            <a:endParaRPr lang="es-ES" sz="2800" dirty="0"/>
          </a:p>
        </p:txBody>
      </p:sp>
      <p:sp>
        <p:nvSpPr>
          <p:cNvPr id="3" name="2 Marcador de contenido"/>
          <p:cNvSpPr>
            <a:spLocks noGrp="1"/>
          </p:cNvSpPr>
          <p:nvPr>
            <p:ph sz="quarter" idx="1"/>
          </p:nvPr>
        </p:nvSpPr>
        <p:spPr>
          <a:xfrm>
            <a:off x="467544" y="1447800"/>
            <a:ext cx="8219256" cy="5221560"/>
          </a:xfrm>
        </p:spPr>
        <p:txBody>
          <a:bodyPr>
            <a:normAutofit fontScale="55000" lnSpcReduction="20000"/>
          </a:bodyPr>
          <a:lstStyle/>
          <a:p>
            <a:pPr lvl="0"/>
            <a:r>
              <a:rPr lang="es-ES" sz="2800" dirty="0" smtClean="0"/>
              <a:t>Mantener </a:t>
            </a:r>
            <a:r>
              <a:rPr lang="es-ES" sz="2800" dirty="0"/>
              <a:t>las PC limpias por dentro y por fuera constituye una parte fundamental del programa de mantenimiento. </a:t>
            </a:r>
            <a:endParaRPr lang="es-ES" sz="2800" dirty="0" smtClean="0"/>
          </a:p>
          <a:p>
            <a:pPr lvl="0"/>
            <a:r>
              <a:rPr lang="es-ES" sz="2800" dirty="0" smtClean="0"/>
              <a:t>La </a:t>
            </a:r>
            <a:r>
              <a:rPr lang="es-ES" sz="2800" dirty="0"/>
              <a:t>suciedad puede causar problemas en el funcionamiento físico de los ventiladores, los botones, y demás componentes mecánicos. En la Figura 1, se muestra una acumulación importante de polvo en los componentes de una PC. En los componentes eléctricos, una acumulación excesiva de polvo actúa como aislante y atrapa el calor. Este aislamiento afecta la capacidad de los disipadores térmicos y los ventiladores de refrigeración para mantener los componentes refrigerados, lo que provoca el recalentamiento de los chips y los circuitos, y su consiguiente falla.</a:t>
            </a:r>
            <a:endParaRPr lang="es-ES" sz="4000" dirty="0"/>
          </a:p>
          <a:p>
            <a:pPr lvl="0"/>
            <a:r>
              <a:rPr lang="es-ES" sz="2800" b="1" dirty="0"/>
              <a:t>NOTA</a:t>
            </a:r>
            <a:r>
              <a:rPr lang="es-ES" sz="2800" dirty="0"/>
              <a:t>: cuando utilice aire comprimido para limpiar el interior de una PC, sople aire alrededor de los componentes a una distancia mínima de 4 in (10 cm) de la boquilla. Limpie la fuente de energía y el ventilador desde la parte posterior del gabinete.</a:t>
            </a:r>
            <a:endParaRPr lang="es-ES" sz="4000" dirty="0"/>
          </a:p>
          <a:p>
            <a:pPr lvl="0"/>
            <a:r>
              <a:rPr lang="es-ES" sz="2800" b="1" dirty="0"/>
              <a:t>PRECAUCIÓN</a:t>
            </a:r>
            <a:r>
              <a:rPr lang="es-ES" sz="2800" dirty="0"/>
              <a:t>: antes de limpiar cualquier dispositivo, apáguelo y desconéctelo de la fuente de energía.</a:t>
            </a:r>
            <a:endParaRPr lang="es-ES" sz="4000" dirty="0"/>
          </a:p>
          <a:p>
            <a:pPr lvl="0"/>
            <a:r>
              <a:rPr lang="es-ES" sz="2800" b="1" dirty="0"/>
              <a:t>Gabinetes y monitores de PC</a:t>
            </a:r>
            <a:endParaRPr lang="es-ES" sz="4000" dirty="0"/>
          </a:p>
          <a:p>
            <a:pPr lvl="0"/>
            <a:r>
              <a:rPr lang="es-ES" sz="2800" dirty="0"/>
              <a:t>Limpie los gabinetes de PC y la parte exterior de los monitores con un paño húmedo que no deje pelusa con una solución de limpieza suave. Para crear la solución de limpieza, mezcle una gota de detergente con 4 oz (118 ml) de agua. Si gotea agua dentro del gabinete, deje pasar el tiempo suficiente para que el líquido se seque antes de encender la PC.</a:t>
            </a:r>
            <a:endParaRPr lang="es-ES" sz="4000" dirty="0"/>
          </a:p>
          <a:p>
            <a:pPr lvl="0"/>
            <a:r>
              <a:rPr lang="es-ES" sz="2800" b="1" dirty="0"/>
              <a:t>Pantallas de LCD</a:t>
            </a:r>
            <a:endParaRPr lang="es-ES" sz="4000" dirty="0"/>
          </a:p>
          <a:p>
            <a:pPr lvl="0"/>
            <a:r>
              <a:rPr lang="es-ES" sz="2800" dirty="0"/>
              <a:t>No utilice limpiavidrios con amoníaco ni ninguna otra solución en una pantalla de LCD, a menos que el limpiador esté específicamente diseñado para tal propósito. Los químicos abrasivos dañan el revestimiento de la pantalla. Estas pantallas no están protegidas por vidrio, de modo que debe limpiarlas suavemente y no debe presionarlas con firmeza</a:t>
            </a:r>
            <a:r>
              <a:rPr lang="es-ES" sz="2800" dirty="0" smtClean="0"/>
              <a:t>.</a:t>
            </a:r>
            <a:endParaRPr lang="es-ES" sz="4000" dirty="0"/>
          </a:p>
        </p:txBody>
      </p:sp>
    </p:spTree>
    <p:extLst>
      <p:ext uri="{BB962C8B-B14F-4D97-AF65-F5344CB8AC3E}">
        <p14:creationId xmlns:p14="http://schemas.microsoft.com/office/powerpoint/2010/main" val="158994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2.0.1.1 </a:t>
            </a:r>
            <a:r>
              <a:rPr lang="es-ES" dirty="0"/>
              <a:t>Introducción</a:t>
            </a:r>
          </a:p>
        </p:txBody>
      </p:sp>
      <p:sp>
        <p:nvSpPr>
          <p:cNvPr id="3" name="2 Marcador de contenido"/>
          <p:cNvSpPr>
            <a:spLocks noGrp="1"/>
          </p:cNvSpPr>
          <p:nvPr>
            <p:ph sz="quarter" idx="1"/>
          </p:nvPr>
        </p:nvSpPr>
        <p:spPr/>
        <p:txBody>
          <a:bodyPr>
            <a:normAutofit fontScale="92500" lnSpcReduction="10000"/>
          </a:bodyPr>
          <a:lstStyle/>
          <a:p>
            <a:r>
              <a:rPr lang="es-ES" dirty="0"/>
              <a:t>Este capítulo abarca las prácticas básicas de seguridad para el lugar de trabajo, las herramientas de hardware y software, y la eliminación de materiales peligrosos. </a:t>
            </a:r>
            <a:endParaRPr lang="es-ES" dirty="0" smtClean="0"/>
          </a:p>
          <a:p>
            <a:r>
              <a:rPr lang="es-ES" dirty="0" smtClean="0"/>
              <a:t>Las </a:t>
            </a:r>
            <a:r>
              <a:rPr lang="es-ES" dirty="0"/>
              <a:t>pautas de seguridad ayudan a prevenir accidentes personales y lesiones, y también ayudan a proteger los equipos de daños. </a:t>
            </a:r>
            <a:endParaRPr lang="es-ES" dirty="0" smtClean="0"/>
          </a:p>
          <a:p>
            <a:r>
              <a:rPr lang="es-ES" dirty="0" smtClean="0"/>
              <a:t>Algunas </a:t>
            </a:r>
            <a:r>
              <a:rPr lang="es-ES" dirty="0"/>
              <a:t>de estas pautas están diseñadas para proteger al medioambiente de la contaminación que provoca la eliminación incorrecta de materiales</a:t>
            </a:r>
            <a:r>
              <a:rPr lang="es-ES" dirty="0" smtClean="0"/>
              <a:t>.</a:t>
            </a:r>
          </a:p>
          <a:p>
            <a:pPr lvl="0"/>
            <a:r>
              <a:rPr lang="es-ES" dirty="0" smtClean="0"/>
              <a:t>Requerimientos </a:t>
            </a:r>
            <a:r>
              <a:rPr lang="es-ES" dirty="0"/>
              <a:t>básicos de organización y condiciones ambientales de un CPD.</a:t>
            </a:r>
          </a:p>
          <a:p>
            <a:pPr lvl="0"/>
            <a:r>
              <a:rPr lang="es-ES" dirty="0" smtClean="0"/>
              <a:t>Implantar sistemas </a:t>
            </a:r>
            <a:r>
              <a:rPr lang="es-ES" dirty="0"/>
              <a:t>de alimentación ininterrumpida y estabilizadores de tensión.</a:t>
            </a:r>
          </a:p>
          <a:p>
            <a:endParaRPr lang="es-ES" dirty="0"/>
          </a:p>
        </p:txBody>
      </p:sp>
    </p:spTree>
    <p:extLst>
      <p:ext uri="{BB962C8B-B14F-4D97-AF65-F5344CB8AC3E}">
        <p14:creationId xmlns:p14="http://schemas.microsoft.com/office/powerpoint/2010/main" val="2828631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2.2.4 Demostración del uso correcto de las herramientas</a:t>
            </a:r>
            <a:br>
              <a:rPr lang="es-ES" sz="2800" dirty="0"/>
            </a:br>
            <a:r>
              <a:rPr lang="es-ES" sz="2800" dirty="0"/>
              <a:t>2.2.4.6 Materiales de </a:t>
            </a:r>
            <a:r>
              <a:rPr lang="es-ES" sz="2800" dirty="0" smtClean="0"/>
              <a:t>limpieza</a:t>
            </a:r>
            <a:endParaRPr lang="es-ES" sz="2800" dirty="0"/>
          </a:p>
        </p:txBody>
      </p:sp>
      <p:sp>
        <p:nvSpPr>
          <p:cNvPr id="3" name="2 Marcador de contenido"/>
          <p:cNvSpPr>
            <a:spLocks noGrp="1"/>
          </p:cNvSpPr>
          <p:nvPr>
            <p:ph sz="quarter" idx="1"/>
          </p:nvPr>
        </p:nvSpPr>
        <p:spPr>
          <a:xfrm>
            <a:off x="467544" y="1447800"/>
            <a:ext cx="8219256" cy="5221560"/>
          </a:xfrm>
        </p:spPr>
        <p:txBody>
          <a:bodyPr>
            <a:normAutofit fontScale="47500" lnSpcReduction="20000"/>
          </a:bodyPr>
          <a:lstStyle/>
          <a:p>
            <a:pPr marL="0" lvl="0" indent="0">
              <a:buNone/>
            </a:pPr>
            <a:r>
              <a:rPr lang="es-ES" sz="2800" b="1" dirty="0" smtClean="0"/>
              <a:t>Pantallas </a:t>
            </a:r>
            <a:r>
              <a:rPr lang="es-ES" sz="2800" b="1" dirty="0"/>
              <a:t>de CRT</a:t>
            </a:r>
            <a:endParaRPr lang="es-ES" sz="4000" dirty="0"/>
          </a:p>
          <a:p>
            <a:pPr lvl="0"/>
            <a:r>
              <a:rPr lang="es-ES" sz="2800" dirty="0"/>
              <a:t>Para limpiar las pantallas de los monitores CRT, humedezca un paño suave, limpio y que no deje pelusa con agua destilada y limpie la pantalla desde arriba hacia abajo. Luego, utilice un paño suave y seco para limpiar la pantalla y quitar las manchas.</a:t>
            </a:r>
            <a:endParaRPr lang="es-ES" sz="4000" dirty="0"/>
          </a:p>
          <a:p>
            <a:pPr lvl="0"/>
            <a:r>
              <a:rPr lang="es-ES" sz="2800" dirty="0"/>
              <a:t>Limpie los componentes que tienen polvo con una lata de aire comprimido. El aire comprimido no provoca acumulación electrostática en los componentes. Asegúrese de estar en un área con buena ventilación antes de eliminar el polvo de la PC soplando aire. Una práctica recomendada consiste en usar una mascarilla </a:t>
            </a:r>
            <a:r>
              <a:rPr lang="es-ES" sz="2800" dirty="0" err="1"/>
              <a:t>antipolvo</a:t>
            </a:r>
            <a:r>
              <a:rPr lang="es-ES" sz="2800" dirty="0"/>
              <a:t> para no inhalar las partículas de polvo.</a:t>
            </a:r>
            <a:endParaRPr lang="es-ES" sz="4000" dirty="0"/>
          </a:p>
          <a:p>
            <a:pPr lvl="0"/>
            <a:r>
              <a:rPr lang="es-ES" sz="2800" dirty="0"/>
              <a:t>Elimine el polvo con aplicaciones breves de aire de la lata. Nunca incline la lata ni la utilice orientada al revés. No permita que las aspas del ventilador giren como consecuencia de la fuerza del aire comprimido. Mantenga el ventilador en su lugar. Los motores de los ventiladores se pueden dañar si los ventiladores giran con el motor apagado.</a:t>
            </a:r>
            <a:endParaRPr lang="es-ES" sz="4000" dirty="0"/>
          </a:p>
          <a:p>
            <a:pPr marL="0" lvl="0" indent="0">
              <a:buNone/>
            </a:pPr>
            <a:r>
              <a:rPr lang="es-ES" sz="2800" b="1" dirty="0"/>
              <a:t>Contactos de los componentes</a:t>
            </a:r>
            <a:endParaRPr lang="es-ES" sz="4000" dirty="0"/>
          </a:p>
          <a:p>
            <a:pPr lvl="0"/>
            <a:r>
              <a:rPr lang="es-ES" sz="2800" dirty="0"/>
              <a:t>Limpie los contactos de los componentes con alcohol </a:t>
            </a:r>
            <a:r>
              <a:rPr lang="es-ES" sz="2800" dirty="0" err="1"/>
              <a:t>isopropílico</a:t>
            </a:r>
            <a:r>
              <a:rPr lang="es-ES" sz="2800" dirty="0"/>
              <a:t>. No utilice alcohol para fricciones. El alcohol para fricciones contiene impurezas que pueden dañar los contactos. Asegúrese de que en los contactos no se acumulen pelusas del paño o el hisopo. Antes de volver a instalarlos, utilice aire comprimido para eliminar la pelusa de los contactos.</a:t>
            </a:r>
            <a:endParaRPr lang="es-ES" sz="4000" dirty="0"/>
          </a:p>
          <a:p>
            <a:pPr marL="0" lvl="0" indent="0">
              <a:buNone/>
            </a:pPr>
            <a:r>
              <a:rPr lang="es-ES" sz="2800" b="1" dirty="0"/>
              <a:t>Teclados</a:t>
            </a:r>
            <a:endParaRPr lang="es-ES" sz="4000" dirty="0"/>
          </a:p>
          <a:p>
            <a:pPr lvl="0"/>
            <a:r>
              <a:rPr lang="es-ES" sz="2800" dirty="0"/>
              <a:t>Limpie los teclados de las computadoras de escritorio con aire comprimido y utilice una aspiradora portátil con accesorio de cepillo para eliminar el polvo suelto.</a:t>
            </a:r>
            <a:endParaRPr lang="es-ES" sz="4000" dirty="0"/>
          </a:p>
          <a:p>
            <a:pPr marL="0" lvl="0" indent="0">
              <a:buNone/>
            </a:pPr>
            <a:r>
              <a:rPr lang="es-ES" sz="2800" b="1" dirty="0"/>
              <a:t>PRECAUCIÓN</a:t>
            </a:r>
            <a:r>
              <a:rPr lang="es-ES" sz="2800" dirty="0"/>
              <a:t>: nunca utilice una aspiradora estándar dentro de un gabinete de PC. Las partes plásticas de la aspiradora pueden acumular electricidad estática y producir descargas en los componentes. Solo utilice aspiradoras aprobadas para componentes electrónicos.</a:t>
            </a:r>
            <a:endParaRPr lang="es-ES" sz="4000" dirty="0"/>
          </a:p>
          <a:p>
            <a:pPr marL="0" lvl="0" indent="0">
              <a:buNone/>
            </a:pPr>
            <a:r>
              <a:rPr lang="es-ES" sz="2800" b="1" dirty="0"/>
              <a:t>Mouses</a:t>
            </a:r>
            <a:endParaRPr lang="es-ES" sz="4000" dirty="0"/>
          </a:p>
          <a:p>
            <a:pPr lvl="0"/>
            <a:r>
              <a:rPr lang="es-ES" sz="2800" dirty="0"/>
              <a:t>Utilice un paño suave y limpiavidrios para limpiar la parte externa del mouse. No rocíe limpiavidrios directamente sobre el mouse. Al limpiar un mouse de bola, puede quitar la bola y limpiarla con limpiavidrios y un paño suave. Limpie los rodillos del interior del mouse con el mismo paño. No rocíe ningún líquido dentro del mouse.</a:t>
            </a:r>
            <a:endParaRPr lang="es-ES" sz="4000" dirty="0"/>
          </a:p>
        </p:txBody>
      </p:sp>
    </p:spTree>
    <p:extLst>
      <p:ext uri="{BB962C8B-B14F-4D97-AF65-F5344CB8AC3E}">
        <p14:creationId xmlns:p14="http://schemas.microsoft.com/office/powerpoint/2010/main" val="70008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2.2.4 Demostración del uso correcto de las herramientas</a:t>
            </a:r>
            <a:br>
              <a:rPr lang="es-ES" sz="2800" dirty="0"/>
            </a:br>
            <a:r>
              <a:rPr lang="es-ES" sz="2800" dirty="0"/>
              <a:t>2.2.4.6 Materiales de </a:t>
            </a:r>
            <a:r>
              <a:rPr lang="es-ES" sz="2800" dirty="0" smtClean="0"/>
              <a:t>limpieza</a:t>
            </a:r>
            <a:endParaRPr lang="es-ES" sz="2800" dirty="0"/>
          </a:p>
        </p:txBody>
      </p:sp>
      <p:pic>
        <p:nvPicPr>
          <p:cNvPr id="4" name="3 Marcador de contenido"/>
          <p:cNvPicPr>
            <a:picLocks noGrp="1"/>
          </p:cNvPicPr>
          <p:nvPr>
            <p:ph sz="quarter" idx="1"/>
          </p:nvPr>
        </p:nvPicPr>
        <p:blipFill>
          <a:blip r:embed="rId2"/>
          <a:stretch>
            <a:fillRect/>
          </a:stretch>
        </p:blipFill>
        <p:spPr>
          <a:xfrm>
            <a:off x="755576" y="1700808"/>
            <a:ext cx="6638925" cy="3190875"/>
          </a:xfrm>
          <a:prstGeom prst="rect">
            <a:avLst/>
          </a:prstGeom>
        </p:spPr>
      </p:pic>
    </p:spTree>
    <p:extLst>
      <p:ext uri="{BB962C8B-B14F-4D97-AF65-F5344CB8AC3E}">
        <p14:creationId xmlns:p14="http://schemas.microsoft.com/office/powerpoint/2010/main" val="37488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800" dirty="0"/>
              <a:t>2.1.1 Procedimientos para proteger a las </a:t>
            </a:r>
            <a:r>
              <a:rPr lang="es-ES" sz="2800" dirty="0" smtClean="0"/>
              <a:t>personas - 2.1.1.1 </a:t>
            </a:r>
            <a:r>
              <a:rPr lang="es-ES" sz="2800" dirty="0"/>
              <a:t>Seguridad </a:t>
            </a:r>
            <a:r>
              <a:rPr lang="es-ES" sz="2800" dirty="0" smtClean="0"/>
              <a:t>general</a:t>
            </a:r>
            <a:endParaRPr lang="es-ES" sz="2800" dirty="0"/>
          </a:p>
        </p:txBody>
      </p:sp>
      <p:sp>
        <p:nvSpPr>
          <p:cNvPr id="3" name="2 Marcador de contenido"/>
          <p:cNvSpPr>
            <a:spLocks noGrp="1"/>
          </p:cNvSpPr>
          <p:nvPr>
            <p:ph sz="quarter" idx="1"/>
          </p:nvPr>
        </p:nvSpPr>
        <p:spPr/>
        <p:txBody>
          <a:bodyPr>
            <a:normAutofit fontScale="85000" lnSpcReduction="10000"/>
          </a:bodyPr>
          <a:lstStyle/>
          <a:p>
            <a:r>
              <a:rPr lang="es-ES" sz="2800" dirty="0" smtClean="0"/>
              <a:t>Las </a:t>
            </a:r>
            <a:r>
              <a:rPr lang="es-ES" sz="2800" dirty="0"/>
              <a:t>condiciones laborales seguras ayudan a evitar que las personas sufran lesiones y que se dañen los equipos de computación. </a:t>
            </a:r>
            <a:endParaRPr lang="es-ES" sz="2800" dirty="0" smtClean="0"/>
          </a:p>
          <a:p>
            <a:r>
              <a:rPr lang="es-ES" sz="2800" dirty="0" smtClean="0"/>
              <a:t>Para </a:t>
            </a:r>
            <a:r>
              <a:rPr lang="es-ES" sz="2800" dirty="0"/>
              <a:t>ser segura, un área de trabajo debe estar limpia y organizada, y tener una iluminación adecuada. </a:t>
            </a:r>
            <a:endParaRPr lang="es-ES" sz="3600" dirty="0"/>
          </a:p>
          <a:p>
            <a:r>
              <a:rPr lang="es-ES" sz="2800" dirty="0"/>
              <a:t>Siga las pautas básicas de seguridad para evitar cortes, quemaduras, descargas eléctricas y daños a la </a:t>
            </a:r>
            <a:r>
              <a:rPr lang="es-ES" sz="2800" dirty="0" smtClean="0"/>
              <a:t>vista</a:t>
            </a:r>
          </a:p>
          <a:p>
            <a:r>
              <a:rPr lang="es-ES" sz="2800" dirty="0" smtClean="0"/>
              <a:t>Asegurar </a:t>
            </a:r>
            <a:r>
              <a:rPr lang="es-ES" sz="2800" dirty="0"/>
              <a:t>que haya un extintor de incendios y un botiquín de primeros </a:t>
            </a:r>
            <a:endParaRPr lang="es-ES" sz="2800" dirty="0" smtClean="0"/>
          </a:p>
          <a:p>
            <a:r>
              <a:rPr lang="es-ES" sz="2800" dirty="0" smtClean="0"/>
              <a:t>Los </a:t>
            </a:r>
            <a:r>
              <a:rPr lang="es-ES" sz="2800" dirty="0"/>
              <a:t>cables mal ubicados o sin fijación pueden provocar riesgo de tropiezos en la instalación de una red. </a:t>
            </a:r>
            <a:endParaRPr lang="es-ES" sz="2800" dirty="0" smtClean="0"/>
          </a:p>
          <a:p>
            <a:r>
              <a:rPr lang="es-ES" sz="2800" dirty="0" smtClean="0"/>
              <a:t>Los </a:t>
            </a:r>
            <a:r>
              <a:rPr lang="es-ES" sz="2800" dirty="0"/>
              <a:t>cables se deben instalar en conductos o bandejas para cables para evitar riesgos.</a:t>
            </a:r>
            <a:endParaRPr lang="es-ES" sz="3600" dirty="0"/>
          </a:p>
          <a:p>
            <a:endParaRPr lang="es-ES" dirty="0"/>
          </a:p>
        </p:txBody>
      </p:sp>
    </p:spTree>
    <p:extLst>
      <p:ext uri="{BB962C8B-B14F-4D97-AF65-F5344CB8AC3E}">
        <p14:creationId xmlns:p14="http://schemas.microsoft.com/office/powerpoint/2010/main" val="231577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800" dirty="0"/>
              <a:t>2.1.1 Procedimientos para proteger a las </a:t>
            </a:r>
            <a:r>
              <a:rPr lang="es-ES" sz="2800" dirty="0" smtClean="0"/>
              <a:t>personas - 2.1.1.1 </a:t>
            </a:r>
            <a:r>
              <a:rPr lang="es-ES" sz="2800" dirty="0"/>
              <a:t>Seguridad </a:t>
            </a:r>
            <a:r>
              <a:rPr lang="es-ES" sz="2800" dirty="0" smtClean="0"/>
              <a:t>general</a:t>
            </a:r>
            <a:endParaRPr lang="es-ES" sz="2800" dirty="0"/>
          </a:p>
        </p:txBody>
      </p:sp>
      <p:sp>
        <p:nvSpPr>
          <p:cNvPr id="3" name="2 Marcador de contenido"/>
          <p:cNvSpPr>
            <a:spLocks noGrp="1"/>
          </p:cNvSpPr>
          <p:nvPr>
            <p:ph sz="quarter" idx="1"/>
          </p:nvPr>
        </p:nvSpPr>
        <p:spPr/>
        <p:txBody>
          <a:bodyPr>
            <a:normAutofit fontScale="77500" lnSpcReduction="20000"/>
          </a:bodyPr>
          <a:lstStyle/>
          <a:p>
            <a:r>
              <a:rPr lang="es-ES" sz="2800" dirty="0" smtClean="0"/>
              <a:t>La </a:t>
            </a:r>
            <a:r>
              <a:rPr lang="es-ES" sz="2800" dirty="0"/>
              <a:t>siguiente es una lista parcial de las precauciones básicas de seguridad que se deben tomar al trabajar en una PC:</a:t>
            </a:r>
            <a:endParaRPr lang="es-ES" sz="3600" dirty="0"/>
          </a:p>
          <a:p>
            <a:pPr lvl="0"/>
            <a:r>
              <a:rPr lang="es-ES" sz="2800" dirty="0"/>
              <a:t>Quítese el reloj y las alhajas, y ajústese la ropa holgada.</a:t>
            </a:r>
            <a:endParaRPr lang="es-ES" sz="3600" dirty="0"/>
          </a:p>
          <a:p>
            <a:pPr lvl="0"/>
            <a:r>
              <a:rPr lang="es-ES" sz="2800" dirty="0"/>
              <a:t>Corte la alimentación y desenchufe el equipo antes de realizar el servicio.</a:t>
            </a:r>
            <a:endParaRPr lang="es-ES" sz="3600" dirty="0"/>
          </a:p>
          <a:p>
            <a:pPr lvl="0"/>
            <a:r>
              <a:rPr lang="es-ES" sz="2800" dirty="0"/>
              <a:t>Cubra los bordes afilados del interior del gabinete de la PC con cinta.</a:t>
            </a:r>
            <a:endParaRPr lang="es-ES" sz="3600" dirty="0"/>
          </a:p>
          <a:p>
            <a:pPr lvl="0"/>
            <a:r>
              <a:rPr lang="es-ES" sz="2800" dirty="0"/>
              <a:t>Nunca abra una fuente de energía o un monitor CRT.</a:t>
            </a:r>
            <a:endParaRPr lang="es-ES" sz="3600" dirty="0"/>
          </a:p>
          <a:p>
            <a:pPr lvl="0"/>
            <a:r>
              <a:rPr lang="es-ES" sz="2800" dirty="0"/>
              <a:t>No toque las áreas de las impresoras que están calientes o que usan alto voltaje.</a:t>
            </a:r>
            <a:endParaRPr lang="es-ES" sz="3600" dirty="0"/>
          </a:p>
          <a:p>
            <a:pPr lvl="0"/>
            <a:r>
              <a:rPr lang="es-ES" sz="2800" dirty="0"/>
              <a:t>Sepa dónde se encuentra el extintor de incendios y cómo usarlo.</a:t>
            </a:r>
            <a:endParaRPr lang="es-ES" sz="3600" dirty="0"/>
          </a:p>
          <a:p>
            <a:pPr lvl="0"/>
            <a:r>
              <a:rPr lang="es-ES" sz="2800" dirty="0"/>
              <a:t>Mantenga su área de trabajo libre de alimentos y bebidas.</a:t>
            </a:r>
            <a:endParaRPr lang="es-ES" sz="3600" dirty="0"/>
          </a:p>
          <a:p>
            <a:pPr lvl="0"/>
            <a:r>
              <a:rPr lang="es-ES" sz="2800" dirty="0"/>
              <a:t>Mantenga su área de trabajo limpia y ordenada.</a:t>
            </a:r>
            <a:endParaRPr lang="es-ES" sz="3600" dirty="0"/>
          </a:p>
          <a:p>
            <a:pPr lvl="0"/>
            <a:r>
              <a:rPr lang="es-ES" sz="2800" dirty="0"/>
              <a:t>Doble las rodillas al levantar objetos pesados para evitar lesiones en la espalda.</a:t>
            </a:r>
            <a:endParaRPr lang="es-ES" sz="3600" dirty="0"/>
          </a:p>
          <a:p>
            <a:endParaRPr lang="es-ES" dirty="0"/>
          </a:p>
        </p:txBody>
      </p:sp>
    </p:spTree>
    <p:extLst>
      <p:ext uri="{BB962C8B-B14F-4D97-AF65-F5344CB8AC3E}">
        <p14:creationId xmlns:p14="http://schemas.microsoft.com/office/powerpoint/2010/main" val="188667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800" dirty="0"/>
              <a:t>2.1.1 Procedimientos para proteger a las </a:t>
            </a:r>
            <a:r>
              <a:rPr lang="es-ES" sz="2800" dirty="0" smtClean="0"/>
              <a:t>personas - 2.1.1.1 </a:t>
            </a:r>
            <a:r>
              <a:rPr lang="es-ES" sz="2800" dirty="0"/>
              <a:t>Seguridad </a:t>
            </a:r>
            <a:r>
              <a:rPr lang="es-ES" sz="2800" dirty="0" smtClean="0"/>
              <a:t>general</a:t>
            </a:r>
            <a:endParaRPr lang="es-ES" sz="2800" dirty="0"/>
          </a:p>
        </p:txBody>
      </p:sp>
      <p:sp>
        <p:nvSpPr>
          <p:cNvPr id="3" name="2 Marcador de contenido"/>
          <p:cNvSpPr>
            <a:spLocks noGrp="1"/>
          </p:cNvSpPr>
          <p:nvPr>
            <p:ph sz="quarter" idx="1"/>
          </p:nvPr>
        </p:nvSpPr>
        <p:spPr/>
        <p:txBody>
          <a:bodyPr>
            <a:normAutofit fontScale="77500" lnSpcReduction="20000"/>
          </a:bodyPr>
          <a:lstStyle/>
          <a:p>
            <a:r>
              <a:rPr lang="es-ES" sz="2800" dirty="0" smtClean="0"/>
              <a:t>La </a:t>
            </a:r>
            <a:r>
              <a:rPr lang="es-ES" sz="2800" dirty="0"/>
              <a:t>siguiente es una lista parcial de las precauciones básicas de seguridad que se deben tomar al trabajar en una PC:</a:t>
            </a:r>
            <a:endParaRPr lang="es-ES" sz="3600" dirty="0"/>
          </a:p>
          <a:p>
            <a:pPr lvl="0"/>
            <a:r>
              <a:rPr lang="es-ES" sz="2800" dirty="0"/>
              <a:t>Quítese el reloj y las alhajas, y ajústese la ropa holgada.</a:t>
            </a:r>
            <a:endParaRPr lang="es-ES" sz="3600" dirty="0"/>
          </a:p>
          <a:p>
            <a:pPr lvl="0"/>
            <a:r>
              <a:rPr lang="es-ES" sz="2800" dirty="0"/>
              <a:t>Corte la alimentación y desenchufe el equipo antes de realizar el servicio.</a:t>
            </a:r>
            <a:endParaRPr lang="es-ES" sz="3600" dirty="0"/>
          </a:p>
          <a:p>
            <a:pPr lvl="0"/>
            <a:r>
              <a:rPr lang="es-ES" sz="2800" dirty="0"/>
              <a:t>Cubra los bordes afilados del interior del gabinete de la PC con cinta.</a:t>
            </a:r>
            <a:endParaRPr lang="es-ES" sz="3600" dirty="0"/>
          </a:p>
          <a:p>
            <a:pPr lvl="0"/>
            <a:r>
              <a:rPr lang="es-ES" sz="2800" dirty="0"/>
              <a:t>Nunca abra una fuente de energía o un monitor CRT.</a:t>
            </a:r>
            <a:endParaRPr lang="es-ES" sz="3600" dirty="0"/>
          </a:p>
          <a:p>
            <a:pPr lvl="0"/>
            <a:r>
              <a:rPr lang="es-ES" sz="2800" dirty="0"/>
              <a:t>No toque las áreas de las impresoras que están calientes o que usan alto voltaje.</a:t>
            </a:r>
            <a:endParaRPr lang="es-ES" sz="3600" dirty="0"/>
          </a:p>
          <a:p>
            <a:pPr lvl="0"/>
            <a:r>
              <a:rPr lang="es-ES" sz="2800" dirty="0"/>
              <a:t>Sepa dónde se encuentra el extintor de incendios y cómo usarlo.</a:t>
            </a:r>
            <a:endParaRPr lang="es-ES" sz="3600" dirty="0"/>
          </a:p>
          <a:p>
            <a:pPr lvl="0"/>
            <a:r>
              <a:rPr lang="es-ES" sz="2800" dirty="0"/>
              <a:t>Mantenga su área de trabajo libre de alimentos y bebidas.</a:t>
            </a:r>
            <a:endParaRPr lang="es-ES" sz="3600" dirty="0"/>
          </a:p>
          <a:p>
            <a:pPr lvl="0"/>
            <a:r>
              <a:rPr lang="es-ES" sz="2800" dirty="0"/>
              <a:t>Mantenga su área de trabajo limpia y ordenada.</a:t>
            </a:r>
            <a:endParaRPr lang="es-ES" sz="3600" dirty="0"/>
          </a:p>
          <a:p>
            <a:pPr lvl="0"/>
            <a:r>
              <a:rPr lang="es-ES" sz="2800" dirty="0"/>
              <a:t>Doble las rodillas al levantar objetos pesados para evitar lesiones en la espalda.</a:t>
            </a:r>
            <a:endParaRPr lang="es-ES" sz="3600" dirty="0"/>
          </a:p>
          <a:p>
            <a:endParaRPr lang="es-ES" dirty="0"/>
          </a:p>
        </p:txBody>
      </p:sp>
    </p:spTree>
    <p:extLst>
      <p:ext uri="{BB962C8B-B14F-4D97-AF65-F5344CB8AC3E}">
        <p14:creationId xmlns:p14="http://schemas.microsoft.com/office/powerpoint/2010/main" val="365549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800" dirty="0"/>
              <a:t>2.1.1 Procedimientos para proteger a las personas - 2.1.1.2 Seguridad eléctrica</a:t>
            </a:r>
          </a:p>
        </p:txBody>
      </p:sp>
      <p:sp>
        <p:nvSpPr>
          <p:cNvPr id="3" name="2 Marcador de contenido"/>
          <p:cNvSpPr>
            <a:spLocks noGrp="1"/>
          </p:cNvSpPr>
          <p:nvPr>
            <p:ph sz="quarter" idx="1"/>
          </p:nvPr>
        </p:nvSpPr>
        <p:spPr>
          <a:xfrm>
            <a:off x="914400" y="2780928"/>
            <a:ext cx="7772400" cy="3238872"/>
          </a:xfrm>
        </p:spPr>
        <p:txBody>
          <a:bodyPr>
            <a:normAutofit fontScale="77500" lnSpcReduction="20000"/>
          </a:bodyPr>
          <a:lstStyle/>
          <a:p>
            <a:pPr lvl="0"/>
            <a:r>
              <a:rPr lang="es-ES" sz="2800" dirty="0" smtClean="0"/>
              <a:t>Algunas </a:t>
            </a:r>
            <a:r>
              <a:rPr lang="es-ES" sz="2800" dirty="0"/>
              <a:t>partes de las impresoras se pueden calentar durante el uso, y otras pueden contener alto voltaje. Consulte el manual de la impresora para ubicar los componentes con alto voltaje. Algunos componentes retienen el alto voltaje incluso después de apagar la impresora. Dejar pasar un tiempo para que la impresora se enfríe antes de realizar la reparación.</a:t>
            </a:r>
            <a:endParaRPr lang="es-ES" sz="4000" dirty="0"/>
          </a:p>
          <a:p>
            <a:pPr lvl="0"/>
            <a:r>
              <a:rPr lang="es-ES" sz="2800" dirty="0"/>
              <a:t>Los dispositivos eléctricos tienen determinados requisitos de potencia. Por ejemplo, los adaptadores de CA se fabrican para computadoras portátiles específicas. Intercambiar los adaptadores de CA con los de otro tipo de computadora portátil o dispositivo puede provocar daños al adaptador de CA y a la computadora portátil.</a:t>
            </a:r>
            <a:endParaRPr lang="es-ES" sz="4000" dirty="0"/>
          </a:p>
          <a:p>
            <a:endParaRPr lang="es-ES" dirty="0"/>
          </a:p>
        </p:txBody>
      </p:sp>
      <p:sp>
        <p:nvSpPr>
          <p:cNvPr id="4" name="3 Rectángulo"/>
          <p:cNvSpPr/>
          <p:nvPr/>
        </p:nvSpPr>
        <p:spPr>
          <a:xfrm>
            <a:off x="887036" y="1340768"/>
            <a:ext cx="78488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dirty="0"/>
              <a:t>Las fuentes de energía y los monitores CRT contienen alto voltaje.</a:t>
            </a:r>
            <a:endParaRPr lang="es-ES" sz="2800" dirty="0"/>
          </a:p>
          <a:p>
            <a:pPr lvl="0"/>
            <a:r>
              <a:rPr lang="es-ES" b="1" dirty="0"/>
              <a:t>PRECAUCIÓN</a:t>
            </a:r>
            <a:r>
              <a:rPr lang="es-ES" dirty="0"/>
              <a:t>: no utilice una pulsera antiestática cuando repare fuentes de energía o monitores CRT. Solo los técnicos con experiencia deben intentar reparar fuentes de energía y monitores CRT</a:t>
            </a:r>
            <a:r>
              <a:rPr lang="es-ES" dirty="0" smtClean="0"/>
              <a:t>.</a:t>
            </a:r>
            <a:endParaRPr lang="es-ES" dirty="0"/>
          </a:p>
        </p:txBody>
      </p:sp>
    </p:spTree>
    <p:extLst>
      <p:ext uri="{BB962C8B-B14F-4D97-AF65-F5344CB8AC3E}">
        <p14:creationId xmlns:p14="http://schemas.microsoft.com/office/powerpoint/2010/main" val="233491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2776"/>
          </a:xfrm>
        </p:spPr>
        <p:txBody>
          <a:bodyPr>
            <a:normAutofit/>
          </a:bodyPr>
          <a:lstStyle/>
          <a:p>
            <a:r>
              <a:rPr lang="es-ES" sz="2800" dirty="0"/>
              <a:t>2.1.1 Procedimientos para proteger a las personas - 2.1.1.3 Seguridad contra </a:t>
            </a:r>
            <a:r>
              <a:rPr lang="es-ES" sz="2800" dirty="0" smtClean="0"/>
              <a:t>incendios</a:t>
            </a:r>
            <a:endParaRPr lang="es-ES" sz="2800" dirty="0"/>
          </a:p>
        </p:txBody>
      </p:sp>
      <p:sp>
        <p:nvSpPr>
          <p:cNvPr id="3" name="2 Marcador de contenido"/>
          <p:cNvSpPr>
            <a:spLocks noGrp="1"/>
          </p:cNvSpPr>
          <p:nvPr>
            <p:ph sz="quarter" idx="1"/>
          </p:nvPr>
        </p:nvSpPr>
        <p:spPr>
          <a:xfrm>
            <a:off x="914400" y="1447800"/>
            <a:ext cx="7772400" cy="3133328"/>
          </a:xfrm>
        </p:spPr>
        <p:txBody>
          <a:bodyPr>
            <a:normAutofit fontScale="77500" lnSpcReduction="20000"/>
          </a:bodyPr>
          <a:lstStyle/>
          <a:p>
            <a:r>
              <a:rPr lang="es-ES" sz="2800" dirty="0" smtClean="0"/>
              <a:t>Para </a:t>
            </a:r>
            <a:r>
              <a:rPr lang="es-ES" sz="2800" dirty="0"/>
              <a:t>evitar descargas eléctricas y daños a la PC, apague y desenchufe la PC antes de comenzar una reparación.</a:t>
            </a:r>
            <a:endParaRPr lang="es-ES" sz="3600" dirty="0"/>
          </a:p>
          <a:p>
            <a:r>
              <a:rPr lang="es-ES" sz="2800" dirty="0" smtClean="0"/>
              <a:t>El </a:t>
            </a:r>
            <a:r>
              <a:rPr lang="es-ES" sz="2800" dirty="0"/>
              <a:t>uso correcto de un extintor de incendios puede evitar que un pequeño incendio se descontrole. </a:t>
            </a:r>
            <a:endParaRPr lang="es-ES" sz="2800" dirty="0" smtClean="0"/>
          </a:p>
          <a:p>
            <a:r>
              <a:rPr lang="es-ES" sz="2800" dirty="0" smtClean="0"/>
              <a:t>Al </a:t>
            </a:r>
            <a:r>
              <a:rPr lang="es-ES" sz="2800" dirty="0"/>
              <a:t>trabajar con los componentes de una PC, tenga en cuenta la posibilidad de un incendio accidental </a:t>
            </a:r>
            <a:endParaRPr lang="es-ES" sz="2800" dirty="0" smtClean="0"/>
          </a:p>
          <a:p>
            <a:r>
              <a:rPr lang="es-ES" sz="2800" dirty="0" smtClean="0"/>
              <a:t>Esté </a:t>
            </a:r>
            <a:r>
              <a:rPr lang="es-ES" sz="2800" dirty="0"/>
              <a:t>atento a los olores que despiden las PC y los dispositivos electrónicos. </a:t>
            </a:r>
            <a:endParaRPr lang="es-ES" sz="2800" dirty="0" smtClean="0"/>
          </a:p>
          <a:p>
            <a:r>
              <a:rPr lang="es-ES" sz="2800" dirty="0" smtClean="0"/>
              <a:t>Cuando </a:t>
            </a:r>
            <a:r>
              <a:rPr lang="es-ES" sz="2800" dirty="0"/>
              <a:t>los componentes electrónicos se recalientan o tienen un cortocircuito, despiden olor a quemado. </a:t>
            </a:r>
            <a:endParaRPr lang="es-ES" sz="2800" dirty="0" smtClean="0"/>
          </a:p>
        </p:txBody>
      </p:sp>
    </p:spTree>
    <p:extLst>
      <p:ext uri="{BB962C8B-B14F-4D97-AF65-F5344CB8AC3E}">
        <p14:creationId xmlns:p14="http://schemas.microsoft.com/office/powerpoint/2010/main" val="226194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0"/>
            <a:ext cx="7772400" cy="1417638"/>
          </a:xfrm>
        </p:spPr>
        <p:txBody>
          <a:bodyPr>
            <a:normAutofit/>
          </a:bodyPr>
          <a:lstStyle/>
          <a:p>
            <a:r>
              <a:rPr lang="es-ES" sz="2800" dirty="0"/>
              <a:t>2.1.1 Procedimientos para proteger a las personas - 2.1.1.3 Seguridad contra </a:t>
            </a:r>
            <a:r>
              <a:rPr lang="es-ES" sz="2800" dirty="0" smtClean="0"/>
              <a:t>incendios</a:t>
            </a:r>
            <a:endParaRPr lang="es-ES" sz="2800" dirty="0"/>
          </a:p>
        </p:txBody>
      </p:sp>
      <p:sp>
        <p:nvSpPr>
          <p:cNvPr id="3" name="2 Marcador de contenido"/>
          <p:cNvSpPr>
            <a:spLocks noGrp="1"/>
          </p:cNvSpPr>
          <p:nvPr>
            <p:ph sz="quarter" idx="1"/>
          </p:nvPr>
        </p:nvSpPr>
        <p:spPr/>
        <p:txBody>
          <a:bodyPr>
            <a:normAutofit fontScale="55000" lnSpcReduction="20000"/>
          </a:bodyPr>
          <a:lstStyle/>
          <a:p>
            <a:pPr marL="0" indent="0">
              <a:buNone/>
            </a:pPr>
            <a:r>
              <a:rPr lang="es-ES" sz="2800" dirty="0" smtClean="0"/>
              <a:t>En </a:t>
            </a:r>
            <a:r>
              <a:rPr lang="es-ES" sz="2800" dirty="0"/>
              <a:t>caso de incendio, siga estos procedimientos de seguridad:</a:t>
            </a:r>
            <a:endParaRPr lang="es-ES" sz="3600" dirty="0"/>
          </a:p>
          <a:p>
            <a:pPr lvl="0"/>
            <a:r>
              <a:rPr lang="es-ES" sz="2800" dirty="0"/>
              <a:t>Nunca combata un incendio que está fuera de control o sin contener.</a:t>
            </a:r>
            <a:endParaRPr lang="es-ES" sz="3600" dirty="0"/>
          </a:p>
          <a:p>
            <a:pPr lvl="0"/>
            <a:r>
              <a:rPr lang="es-ES" sz="2800" dirty="0"/>
              <a:t>Siempre tenga una ruta de escape de incendios planificada antes de comenzar cualquier trabajo.</a:t>
            </a:r>
            <a:endParaRPr lang="es-ES" sz="3600" dirty="0"/>
          </a:p>
          <a:p>
            <a:pPr lvl="0"/>
            <a:r>
              <a:rPr lang="es-ES" sz="2800" dirty="0"/>
              <a:t>Abandone el edificio rápidamente.</a:t>
            </a:r>
            <a:endParaRPr lang="es-ES" sz="3600" dirty="0"/>
          </a:p>
          <a:p>
            <a:pPr lvl="0"/>
            <a:r>
              <a:rPr lang="es-ES" sz="2800" dirty="0"/>
              <a:t>Comuníquese con los servicios de emergencia para solicitar ayuda.</a:t>
            </a:r>
            <a:endParaRPr lang="es-ES" sz="3600" dirty="0"/>
          </a:p>
          <a:p>
            <a:pPr lvl="0"/>
            <a:r>
              <a:rPr lang="es-ES" sz="2800" dirty="0"/>
              <a:t>Ubique y lea las instrucciones de los extintores de incendios de su lugar de trabajo antes de tener que usarlos.</a:t>
            </a:r>
            <a:endParaRPr lang="es-ES" sz="3600" dirty="0"/>
          </a:p>
          <a:p>
            <a:r>
              <a:rPr lang="es-ES" sz="2800" dirty="0"/>
              <a:t>Conozca los tipos de extintores de incendios que se utilizan en su país o región. Cada tipo de extintor tiene sustancias químicas específicas para combatir distintos tipos de incendios:</a:t>
            </a:r>
            <a:endParaRPr lang="es-ES" sz="3600" dirty="0"/>
          </a:p>
          <a:p>
            <a:pPr lvl="0"/>
            <a:r>
              <a:rPr lang="es-ES" sz="2800" dirty="0"/>
              <a:t>Papel, madera, plástico, cartón</a:t>
            </a:r>
            <a:endParaRPr lang="es-ES" sz="3600" dirty="0"/>
          </a:p>
          <a:p>
            <a:pPr lvl="0"/>
            <a:r>
              <a:rPr lang="es-ES" sz="2800" dirty="0"/>
              <a:t>Gasolina, queroseno, disolventes orgánicos</a:t>
            </a:r>
            <a:endParaRPr lang="es-ES" sz="3600" dirty="0"/>
          </a:p>
          <a:p>
            <a:pPr lvl="0"/>
            <a:r>
              <a:rPr lang="es-ES" sz="2800" dirty="0"/>
              <a:t>Equipos eléctricos</a:t>
            </a:r>
            <a:endParaRPr lang="es-ES" sz="3600" dirty="0"/>
          </a:p>
          <a:p>
            <a:pPr lvl="0"/>
            <a:r>
              <a:rPr lang="es-ES" sz="2800" dirty="0"/>
              <a:t>Metales combustibles</a:t>
            </a:r>
            <a:endParaRPr lang="es-ES" sz="3600" dirty="0"/>
          </a:p>
          <a:p>
            <a:r>
              <a:rPr lang="es-ES" sz="2800" dirty="0"/>
              <a:t>Es importante saber cómo usar un extintor de incendios. Utilice la sigla mnemotécnica </a:t>
            </a:r>
            <a:r>
              <a:rPr lang="es-ES" sz="2800" dirty="0" smtClean="0"/>
              <a:t>QAAR:</a:t>
            </a:r>
          </a:p>
          <a:p>
            <a:r>
              <a:rPr lang="es-ES" sz="2800" b="1" dirty="0" smtClean="0"/>
              <a:t>Q</a:t>
            </a:r>
            <a:r>
              <a:rPr lang="es-ES" sz="2800" b="1" dirty="0"/>
              <a:t>:</a:t>
            </a:r>
            <a:r>
              <a:rPr lang="es-ES" sz="2800" dirty="0"/>
              <a:t> quitar la traba de seguridad.</a:t>
            </a:r>
            <a:endParaRPr lang="es-ES" sz="3600" dirty="0"/>
          </a:p>
          <a:p>
            <a:r>
              <a:rPr lang="es-ES" sz="2800" b="1" dirty="0"/>
              <a:t>A:</a:t>
            </a:r>
            <a:r>
              <a:rPr lang="es-ES" sz="2800" dirty="0"/>
              <a:t> apuntar a la base del fuego, no a la llama.</a:t>
            </a:r>
            <a:endParaRPr lang="es-ES" sz="3600" dirty="0"/>
          </a:p>
          <a:p>
            <a:r>
              <a:rPr lang="es-ES" sz="2800" b="1" dirty="0"/>
              <a:t>A:</a:t>
            </a:r>
            <a:r>
              <a:rPr lang="es-ES" sz="2800" dirty="0"/>
              <a:t> apretar la palanca.</a:t>
            </a:r>
            <a:endParaRPr lang="es-ES" sz="3600" dirty="0"/>
          </a:p>
          <a:p>
            <a:r>
              <a:rPr lang="es-ES" sz="2800" b="1" dirty="0"/>
              <a:t>R:</a:t>
            </a:r>
            <a:r>
              <a:rPr lang="es-ES" sz="2800" dirty="0"/>
              <a:t> rociar moviendo la boquilla de lado a lado</a:t>
            </a:r>
            <a:r>
              <a:rPr lang="es-ES" sz="2800" dirty="0" smtClean="0"/>
              <a:t>.</a:t>
            </a:r>
            <a:endParaRPr lang="es-ES" dirty="0"/>
          </a:p>
        </p:txBody>
      </p:sp>
    </p:spTree>
    <p:extLst>
      <p:ext uri="{BB962C8B-B14F-4D97-AF65-F5344CB8AC3E}">
        <p14:creationId xmlns:p14="http://schemas.microsoft.com/office/powerpoint/2010/main" val="628609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362</TotalTime>
  <Words>3785</Words>
  <Application>Microsoft Office PowerPoint</Application>
  <PresentationFormat>Presentación en pantalla (4:3)</PresentationFormat>
  <Paragraphs>244</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Equity</vt:lpstr>
      <vt:lpstr>UD2-2.0 Procedimientos de laboratorio y uso de herramientas</vt:lpstr>
      <vt:lpstr>Objetivos de Unidad</vt:lpstr>
      <vt:lpstr>2.0.1.1 Introducción</vt:lpstr>
      <vt:lpstr>2.1.1 Procedimientos para proteger a las personas - 2.1.1.1 Seguridad general</vt:lpstr>
      <vt:lpstr>2.1.1 Procedimientos para proteger a las personas - 2.1.1.1 Seguridad general</vt:lpstr>
      <vt:lpstr>2.1.1 Procedimientos para proteger a las personas - 2.1.1.1 Seguridad general</vt:lpstr>
      <vt:lpstr>2.1.1 Procedimientos para proteger a las personas - 2.1.1.2 Seguridad eléctrica</vt:lpstr>
      <vt:lpstr>2.1.1 Procedimientos para proteger a las personas - 2.1.1.3 Seguridad contra incendios</vt:lpstr>
      <vt:lpstr>2.1.1 Procedimientos para proteger a las personas - 2.1.1.3 Seguridad contra incendios</vt:lpstr>
      <vt:lpstr>2.1.2 Procedimientos para proteger equipos y datos - 2.1.2.1 ESD y EMI</vt:lpstr>
      <vt:lpstr>2.1.2 Procedimientos para proteger equipos y datos - 2.1.2.1 ESD y EMI</vt:lpstr>
      <vt:lpstr>2.1.2 Procedimientos para proteger equipos y datos - 2.1.2.1 ESD y EMI</vt:lpstr>
      <vt:lpstr>2.1.2 Procedimientos para proteger equipos y datos - 2.1.2.2 Tipos de fluctuaciones de alimentación</vt:lpstr>
      <vt:lpstr>2.1.2 Procedimientos para proteger equipos y datos - 2.1.2.3 Dispositivos de protección de alimentación</vt:lpstr>
      <vt:lpstr>2.1.3 Procedimientos para proteger el medioambiente - 2.1.3.1 Hoja de datos de seguridad del material</vt:lpstr>
      <vt:lpstr>2.1.3 Procedimientos para proteger el medioambiente - 2.1.3.1 Hoja de datos de seguridad del material</vt:lpstr>
      <vt:lpstr>2.1.3 Procedimientos para proteger el medioambiente - 2.1.3.2 Eliminación de equipos</vt:lpstr>
      <vt:lpstr>2.1.3 Procedimientos para proteger el medioambiente - 2.1.3.2 Eliminación de equipos</vt:lpstr>
      <vt:lpstr>2.2.1 Herramientas para hardware 2.2.1.1 Uso general de herramientas</vt:lpstr>
      <vt:lpstr>2.2.1 Herramientas para hardware 2.2.1.1 Uso general de herramientas</vt:lpstr>
      <vt:lpstr>2.2.1.3 Herramientas manuales (En la plataforma) 2.2.1.4 Herramientas de limpieza</vt:lpstr>
      <vt:lpstr>2.2.1.5 Herramientas de diagnóstico</vt:lpstr>
      <vt:lpstr>2.2.2 Herramientas de software 2.2.2.1 Herramientas de administración de discos</vt:lpstr>
      <vt:lpstr>2.2.2 Herramientas de software 2.2.2.2 Herramientas de software de protección</vt:lpstr>
      <vt:lpstr>2.2.3 Herramientas de organización 2.2.3.1 Herramientas de referencia</vt:lpstr>
      <vt:lpstr>2.2.3 Herramientas de organización 2.2.3.1 Herramientas de referencia</vt:lpstr>
      <vt:lpstr>2.2.4 Demostración del uso correcto de las herramientas 2.2.4.1 Pulsera antiestática</vt:lpstr>
      <vt:lpstr>2.2.4 Demostración del uso correcto de las herramientas 2.2.4.2 Alfombrilla antiestática</vt:lpstr>
      <vt:lpstr>2.2.4 Demostración del uso correcto de las herramientas 2.2.4.6 Materiales de limpieza</vt:lpstr>
      <vt:lpstr>2.2.4 Demostración del uso correcto de las herramientas 2.2.4.6 Materiales de limpieza</vt:lpstr>
      <vt:lpstr>2.2.4 Demostración del uso correcto de las herramientas 2.2.4.6 Materiales de limpieza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UD2-2.0 Procedimientos de laboratorio y uso de herramientas</dc:title>
  <dc:creator>Xabier</dc:creator>
  <cp:lastModifiedBy>Xabier</cp:lastModifiedBy>
  <cp:revision>14</cp:revision>
  <dcterms:created xsi:type="dcterms:W3CDTF">2016-06-16T13:30:25Z</dcterms:created>
  <dcterms:modified xsi:type="dcterms:W3CDTF">2017-10-20T15:46:12Z</dcterms:modified>
</cp:coreProperties>
</file>