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96" r:id="rId4"/>
    <p:sldId id="397" r:id="rId5"/>
    <p:sldId id="398" r:id="rId6"/>
    <p:sldId id="399" r:id="rId7"/>
    <p:sldId id="400" r:id="rId8"/>
    <p:sldId id="401" r:id="rId9"/>
    <p:sldId id="402" r:id="rId10"/>
    <p:sldId id="403" r:id="rId11"/>
    <p:sldId id="431" r:id="rId12"/>
    <p:sldId id="432" r:id="rId13"/>
    <p:sldId id="404" r:id="rId14"/>
    <p:sldId id="405" r:id="rId15"/>
    <p:sldId id="406" r:id="rId16"/>
    <p:sldId id="407" r:id="rId17"/>
    <p:sldId id="383" r:id="rId18"/>
    <p:sldId id="408" r:id="rId19"/>
    <p:sldId id="409" r:id="rId20"/>
    <p:sldId id="380" r:id="rId21"/>
    <p:sldId id="384" r:id="rId22"/>
    <p:sldId id="410" r:id="rId23"/>
    <p:sldId id="385" r:id="rId24"/>
    <p:sldId id="411" r:id="rId25"/>
    <p:sldId id="412" r:id="rId26"/>
    <p:sldId id="415" r:id="rId27"/>
    <p:sldId id="416" r:id="rId28"/>
    <p:sldId id="417" r:id="rId29"/>
    <p:sldId id="418" r:id="rId30"/>
    <p:sldId id="419" r:id="rId31"/>
    <p:sldId id="413" r:id="rId32"/>
    <p:sldId id="414" r:id="rId33"/>
    <p:sldId id="386" r:id="rId34"/>
    <p:sldId id="420" r:id="rId35"/>
    <p:sldId id="387" r:id="rId36"/>
    <p:sldId id="421" r:id="rId37"/>
    <p:sldId id="422" r:id="rId38"/>
    <p:sldId id="423" r:id="rId39"/>
    <p:sldId id="388" r:id="rId40"/>
    <p:sldId id="424" r:id="rId41"/>
    <p:sldId id="425" r:id="rId42"/>
    <p:sldId id="389" r:id="rId43"/>
    <p:sldId id="426" r:id="rId44"/>
    <p:sldId id="427" r:id="rId45"/>
    <p:sldId id="428" r:id="rId46"/>
    <p:sldId id="429" r:id="rId47"/>
    <p:sldId id="430" r:id="rId48"/>
    <p:sldId id="433" r:id="rId4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57" autoAdjust="0"/>
    <p:restoredTop sz="86457" autoAdjust="0"/>
  </p:normalViewPr>
  <p:slideViewPr>
    <p:cSldViewPr>
      <p:cViewPr varScale="1">
        <p:scale>
          <a:sx n="84" d="100"/>
          <a:sy n="84" d="100"/>
        </p:scale>
        <p:origin x="102" y="186"/>
      </p:cViewPr>
      <p:guideLst>
        <p:guide orient="horz" pos="2160"/>
        <p:guide pos="2880"/>
      </p:guideLst>
    </p:cSldViewPr>
  </p:slideViewPr>
  <p:outlineViewPr>
    <p:cViewPr>
      <p:scale>
        <a:sx n="33" d="100"/>
        <a:sy n="33" d="100"/>
      </p:scale>
      <p:origin x="54" y="398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44A1444D-E0CC-4E29-9E21-1463CE36422E}"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44A1444D-E0CC-4E29-9E21-1463CE36422E}"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4A1444D-E0CC-4E29-9E21-1463CE36422E}"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7BB1494-22B6-497C-B899-C0190563E762}" type="datetimeFigureOut">
              <a:rPr lang="es-ES" smtClean="0"/>
              <a:pPr/>
              <a:t>30/10/2017</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44A1444D-E0CC-4E29-9E21-1463CE36422E}"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7BB1494-22B6-497C-B899-C0190563E762}" type="datetimeFigureOut">
              <a:rPr lang="es-ES" smtClean="0"/>
              <a:pPr/>
              <a:t>30/10/2017</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A1444D-E0CC-4E29-9E21-1463CE36422E}"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opensource.org/docs/os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smtClean="0"/>
              <a:t>Licencias</a:t>
            </a:r>
            <a:endParaRPr lang="es-ES" dirty="0"/>
          </a:p>
        </p:txBody>
      </p:sp>
      <p:sp>
        <p:nvSpPr>
          <p:cNvPr id="2" name="1 Título"/>
          <p:cNvSpPr>
            <a:spLocks noGrp="1"/>
          </p:cNvSpPr>
          <p:nvPr>
            <p:ph type="ctrTitle"/>
          </p:nvPr>
        </p:nvSpPr>
        <p:spPr/>
        <p:txBody>
          <a:bodyPr/>
          <a:lstStyle/>
          <a:p>
            <a:r>
              <a:rPr lang="es-ES" dirty="0" smtClean="0"/>
              <a:t>MOD 369 – UD3 </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a:bodyPr>
          <a:lstStyle/>
          <a:p>
            <a:pPr>
              <a:buNone/>
            </a:pPr>
            <a:r>
              <a:rPr lang="es-ES" b="1" dirty="0" err="1" smtClean="0"/>
              <a:t>Pantentes</a:t>
            </a:r>
            <a:r>
              <a:rPr lang="es-ES" b="1" dirty="0" smtClean="0"/>
              <a:t>, marcas registradas y software - Conclusión</a:t>
            </a:r>
          </a:p>
          <a:p>
            <a:r>
              <a:rPr lang="es-ES" dirty="0" smtClean="0"/>
              <a:t>Como usuarios finales, es poco probable que tengamos que tratar explícitamente con las patentes de software ni con las marcas registradas. Este tipo de cosas se tratan a nivel empresarial. Esto contrasta, no obstante, con el asunto del copyright, el cual sí puede afectar a los individuos que violan los derechos del propietario del mismo. </a:t>
            </a:r>
          </a:p>
          <a:p>
            <a:r>
              <a:rPr lang="es-ES" dirty="0" smtClean="0"/>
              <a:t>Si trabajamos para una empresa que comercializa software, por otro lado, tanto las patentes como las marcas registradas pueden afectarnos seriamente si nuestro software emplea tecnologías patentadas o bajo marca registrada. Lo mejor, en todo caso, es consultar con un abogado experto en la materia.</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lnSpcReduction="20000"/>
          </a:bodyPr>
          <a:lstStyle/>
          <a:p>
            <a:pPr marL="0" indent="0">
              <a:buNone/>
            </a:pPr>
            <a:r>
              <a:rPr lang="es-ES" b="1" dirty="0"/>
              <a:t>EOM</a:t>
            </a:r>
            <a:endParaRPr lang="es-ES" b="1" dirty="0"/>
          </a:p>
          <a:p>
            <a:r>
              <a:rPr lang="es-ES" dirty="0"/>
              <a:t>Se trata de un tipo de licencia que supedita su venta a que esta debe ser como parte de un equipo nuevo, estando prohibido venderlos si no es bajo esta condición. Aunque afecta más que nada a sistemas operativos, también puede afectar a otro tipo de software. </a:t>
            </a:r>
          </a:p>
          <a:p>
            <a:r>
              <a:rPr lang="es-ES" dirty="0"/>
              <a:t>Aunque el software comprado bajo este tipo de licencia implica la propiedad del mismo por parte del que la compra los fabricantes pueden poner ciertas limitaciones a su uso, como el número máximo de veces que se puede reinstalar. </a:t>
            </a:r>
          </a:p>
          <a:p>
            <a:r>
              <a:rPr lang="es-ES" dirty="0"/>
              <a:t>Los programas adquiridos bajo este tipo de licencia NO se pueden vender ni ceder a terceros, salvo en las mismas condiciones en las que se compraron (es decir, como parte de un equipo). </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17055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85000" lnSpcReduction="10000"/>
          </a:bodyPr>
          <a:lstStyle/>
          <a:p>
            <a:pPr marL="0" indent="0">
              <a:buNone/>
            </a:pPr>
            <a:r>
              <a:rPr lang="es-ES" b="1" dirty="0" smtClean="0"/>
              <a:t>Licencias </a:t>
            </a:r>
            <a:r>
              <a:rPr lang="es-ES" b="1" dirty="0"/>
              <a:t>por volumen</a:t>
            </a:r>
          </a:p>
          <a:p>
            <a:r>
              <a:rPr lang="es-ES" dirty="0"/>
              <a:t>Es un tipo de licencia de software destinado grandes usuarios (empresas), normalmente bajo unas condiciones similares a las de las licencias OEM, aunque sin estar supeditadas a equipos nuevos.</a:t>
            </a:r>
          </a:p>
          <a:p>
            <a:r>
              <a:rPr lang="es-ES" b="1" dirty="0"/>
              <a:t>Básicamente se trata de estipular un determinado número de equipos que pueden utilizar el mismo código de licencia</a:t>
            </a:r>
            <a:r>
              <a:rPr lang="es-ES" dirty="0"/>
              <a:t>, quedando el fabricante de dicho software autorizado para hacer las comprobaciones que considere oportunas para ver que las licencias que se están utilizando son las adquiridas. </a:t>
            </a:r>
          </a:p>
          <a:p>
            <a:r>
              <a:rPr lang="es-ES" dirty="0"/>
              <a:t>Normalmente estas licencias se venden en paquetes de x número de licencias, por ejemplo en paquetes de 25 licencias como mínimo. </a:t>
            </a:r>
          </a:p>
          <a:p>
            <a:r>
              <a:rPr lang="es-ES" dirty="0"/>
              <a:t>Este tipo de licencia NO se puede ceder a terceros ni total ni parcialmente.</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52769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85000" lnSpcReduction="20000"/>
          </a:bodyPr>
          <a:lstStyle/>
          <a:p>
            <a:pPr>
              <a:buNone/>
            </a:pPr>
            <a:r>
              <a:rPr lang="es-ES" b="1" dirty="0" smtClean="0"/>
              <a:t>Uso de las licencias para modificar términos del copyright</a:t>
            </a:r>
          </a:p>
          <a:p>
            <a:r>
              <a:rPr lang="es-ES" dirty="0" smtClean="0"/>
              <a:t>Si el software está sujeto a los términos de la legislación por copyright, la mayoría del mismo  se comercializa con una licencia de uso, la cual es un documento legal que explicita los términos de en los que se modifica el copyright para el uso de dicho software</a:t>
            </a:r>
            <a:br>
              <a:rPr lang="es-ES" dirty="0" smtClean="0"/>
            </a:br>
            <a:endParaRPr lang="es-ES" dirty="0" smtClean="0"/>
          </a:p>
          <a:p>
            <a:r>
              <a:rPr lang="es-ES" dirty="0" smtClean="0"/>
              <a:t>En la mayoría de los casos, el usuario no firma dicha licencia, pero normalmente debe hacer clic en un botón  que implica la aceptación de los términos de licencia. </a:t>
            </a:r>
          </a:p>
          <a:p>
            <a:r>
              <a:rPr lang="es-ES" dirty="0" smtClean="0"/>
              <a:t>En el pasado, las licencias solían ir impresas en las cajas donde se distribuía el software.</a:t>
            </a:r>
          </a:p>
          <a:p>
            <a:r>
              <a:rPr lang="es-ES" dirty="0" smtClean="0"/>
              <a:t> Tales licencias se conocen como EULA (</a:t>
            </a:r>
            <a:r>
              <a:rPr lang="es-ES" dirty="0" err="1" smtClean="0"/>
              <a:t>End</a:t>
            </a:r>
            <a:r>
              <a:rPr lang="es-ES" dirty="0" smtClean="0"/>
              <a:t> </a:t>
            </a:r>
            <a:r>
              <a:rPr lang="es-ES" dirty="0" err="1" smtClean="0"/>
              <a:t>User</a:t>
            </a:r>
            <a:r>
              <a:rPr lang="es-ES" dirty="0" smtClean="0"/>
              <a:t> </a:t>
            </a:r>
            <a:r>
              <a:rPr lang="es-ES" dirty="0" err="1" smtClean="0"/>
              <a:t>License</a:t>
            </a:r>
            <a:r>
              <a:rPr lang="es-ES" dirty="0" smtClean="0"/>
              <a:t> </a:t>
            </a:r>
            <a:r>
              <a:rPr lang="es-ES" dirty="0" err="1" smtClean="0"/>
              <a:t>Agreement</a:t>
            </a:r>
            <a:r>
              <a:rPr lang="es-ES" dirty="0" smtClean="0"/>
              <a:t>, Acuerdo de licencia de usuario final), </a:t>
            </a:r>
            <a:r>
              <a:rPr lang="es-ES" dirty="0" err="1" smtClean="0"/>
              <a:t>click-through</a:t>
            </a:r>
            <a:r>
              <a:rPr lang="es-ES" dirty="0" smtClean="0"/>
              <a:t> </a:t>
            </a:r>
            <a:r>
              <a:rPr lang="es-ES" dirty="0" err="1" smtClean="0"/>
              <a:t>licenses</a:t>
            </a:r>
            <a:r>
              <a:rPr lang="es-ES" dirty="0" smtClean="0"/>
              <a:t>, </a:t>
            </a:r>
            <a:r>
              <a:rPr lang="es-ES" dirty="0" err="1" smtClean="0"/>
              <a:t>wrap</a:t>
            </a:r>
            <a:r>
              <a:rPr lang="es-ES" dirty="0" smtClean="0"/>
              <a:t> </a:t>
            </a:r>
            <a:r>
              <a:rPr lang="es-ES" dirty="0" err="1" smtClean="0"/>
              <a:t>licenses</a:t>
            </a:r>
            <a:r>
              <a:rPr lang="es-ES" dirty="0" smtClean="0"/>
              <a:t> o </a:t>
            </a:r>
            <a:r>
              <a:rPr lang="es-ES" dirty="0" err="1" smtClean="0"/>
              <a:t>click-wrap</a:t>
            </a:r>
            <a:r>
              <a:rPr lang="es-ES" dirty="0" smtClean="0"/>
              <a:t> </a:t>
            </a:r>
            <a:r>
              <a:rPr lang="es-ES" dirty="0" err="1" smtClean="0"/>
              <a:t>licenses</a:t>
            </a:r>
            <a:r>
              <a:rPr lang="es-ES" dirty="0" smtClean="0"/>
              <a:t>, todo ello para referirse al hecho de que la de la licencia se explicita haciendo clic en un botón o bien abriendo un paquete de Software. </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54437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s-ES" b="1" dirty="0" smtClean="0"/>
              <a:t>Uso de las licencias para modificar términos del copyright</a:t>
            </a:r>
          </a:p>
          <a:p>
            <a:r>
              <a:rPr lang="es-ES" dirty="0" smtClean="0"/>
              <a:t>El software de código abierto, por su parte, suele venir acompañado de una archivo de texto a menudo se llama COPYING.</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54437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85000" lnSpcReduction="20000"/>
          </a:bodyPr>
          <a:lstStyle/>
          <a:p>
            <a:pPr>
              <a:buNone/>
            </a:pPr>
            <a:r>
              <a:rPr lang="es-ES" b="1" dirty="0" smtClean="0"/>
              <a:t>Uso de las licencias para modificar términos del copyright</a:t>
            </a:r>
          </a:p>
          <a:p>
            <a:pPr>
              <a:buNone/>
            </a:pPr>
            <a:r>
              <a:rPr lang="es-ES" dirty="0" smtClean="0"/>
              <a:t>Las licencias de software pueden modificar los términos del copyright haciéndolos, más permisivos o  más restrictivos. Por ejemplo:</a:t>
            </a:r>
          </a:p>
          <a:p>
            <a:r>
              <a:rPr lang="es-ES" dirty="0" smtClean="0"/>
              <a:t>La licencia de Microsoft Windows7 Home Basic vincula el software a un solo ordenador. Una vez se instala no se puede cambiar a otra máquina sin violar las condiciones de licencia de uso. Esta cláusula representa una restricción respecto a la legislación de copyright la cual se aplica al software sin tener en cuenta la maquina en la que se instala.</a:t>
            </a:r>
            <a:br>
              <a:rPr lang="es-ES" dirty="0" smtClean="0"/>
            </a:br>
            <a:endParaRPr lang="es-ES" dirty="0" smtClean="0"/>
          </a:p>
          <a:p>
            <a:r>
              <a:rPr lang="es-ES" dirty="0" smtClean="0"/>
              <a:t>La licencia GPL (General </a:t>
            </a:r>
            <a:r>
              <a:rPr lang="es-ES" dirty="0" err="1" smtClean="0"/>
              <a:t>Public</a:t>
            </a:r>
            <a:r>
              <a:rPr lang="es-ES" dirty="0" smtClean="0"/>
              <a:t> </a:t>
            </a:r>
            <a:r>
              <a:rPr lang="es-ES" dirty="0" err="1" smtClean="0"/>
              <a:t>License</a:t>
            </a:r>
            <a:r>
              <a:rPr lang="es-ES" dirty="0" smtClean="0"/>
              <a:t>, Licencia pública general) que es la utilizada por el núcleo de Linux, garantiza el derecho a redistribuir el software, tanto su código fuente como en formato binario. Esto representa una mayor permisividad respecto a </a:t>
            </a:r>
            <a:r>
              <a:rPr lang="es-ES" dirty="0"/>
              <a:t>l</a:t>
            </a:r>
            <a:r>
              <a:rPr lang="es-ES" dirty="0" smtClean="0"/>
              <a:t>as leyes de copyright.</a:t>
            </a: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54437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lnSpcReduction="10000"/>
          </a:bodyPr>
          <a:lstStyle/>
          <a:p>
            <a:pPr>
              <a:buNone/>
            </a:pPr>
            <a:r>
              <a:rPr lang="es-ES" b="1" dirty="0" smtClean="0"/>
              <a:t>Free Software </a:t>
            </a:r>
            <a:r>
              <a:rPr lang="es-ES" b="1" dirty="0" err="1" smtClean="0"/>
              <a:t>Foundation</a:t>
            </a:r>
            <a:r>
              <a:rPr lang="es-ES" b="1" dirty="0" smtClean="0"/>
              <a:t> (FSF)</a:t>
            </a:r>
          </a:p>
          <a:p>
            <a:pPr>
              <a:buNone/>
            </a:pPr>
            <a:r>
              <a:rPr lang="es-ES" dirty="0" smtClean="0"/>
              <a:t>Esta filosofía se manifiesta en las licencias GPL, favorita de la FSF. Y defiende lo que se denomina el </a:t>
            </a:r>
            <a:r>
              <a:rPr lang="es-ES" dirty="0" err="1" smtClean="0"/>
              <a:t>SoftWare</a:t>
            </a:r>
            <a:r>
              <a:rPr lang="es-ES" dirty="0" smtClean="0"/>
              <a:t> Libre (free software).</a:t>
            </a:r>
          </a:p>
          <a:p>
            <a:pPr>
              <a:buNone/>
            </a:pPr>
            <a:r>
              <a:rPr lang="es-ES" b="1" dirty="0" smtClean="0"/>
              <a:t>Comprender la filosofía de la FSF</a:t>
            </a:r>
          </a:p>
          <a:p>
            <a:r>
              <a:rPr lang="es-ES" b="1" dirty="0" smtClean="0"/>
              <a:t>L</a:t>
            </a:r>
            <a:r>
              <a:rPr lang="es-ES" dirty="0" smtClean="0"/>
              <a:t>ibertad para usar el software para cualquier propósito. </a:t>
            </a:r>
          </a:p>
          <a:p>
            <a:pPr lvl="0"/>
            <a:r>
              <a:rPr lang="es-ES" dirty="0" smtClean="0"/>
              <a:t>Libertad para examinar y modificar el código fuente del software para ajustarlo a nuestras necesidades.</a:t>
            </a:r>
          </a:p>
          <a:p>
            <a:pPr lvl="0"/>
            <a:r>
              <a:rPr lang="es-ES" dirty="0" smtClean="0"/>
              <a:t>Libertad para redistribuir el software.</a:t>
            </a:r>
          </a:p>
          <a:p>
            <a:pPr lvl="0"/>
            <a:r>
              <a:rPr lang="es-ES" dirty="0" smtClean="0"/>
              <a:t>Libertad para redistribuir el resultado de nuestras modificaciones sobre el software. </a:t>
            </a: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54437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r>
              <a:rPr lang="es-ES" dirty="0" smtClean="0"/>
              <a:t>El software libre (free software) como lo define FSF, es distinto del </a:t>
            </a:r>
            <a:r>
              <a:rPr lang="es-ES" dirty="0" err="1" smtClean="0"/>
              <a:t>freeware</a:t>
            </a:r>
            <a:r>
              <a:rPr lang="es-ES" dirty="0" smtClean="0"/>
              <a:t> donde el software es gratuito pero no da libertad al usuario para su modificación.</a:t>
            </a:r>
          </a:p>
          <a:p>
            <a:r>
              <a:rPr lang="es-ES" dirty="0" smtClean="0"/>
              <a:t>Como el software libre no es necesariamente gratuito, venderlo no resulta un problema desde el punto de vista de la FSF, pero como se han de respetar el resto de libertades, los precios del software libre tienden a cero a medida que pasa el tiempo.</a:t>
            </a:r>
            <a:br>
              <a:rPr lang="es-ES" dirty="0" smtClean="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09415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s-ES" b="1" dirty="0" smtClean="0"/>
              <a:t>El software libre y la licencia GPL</a:t>
            </a:r>
            <a:br>
              <a:rPr lang="es-ES" b="1" dirty="0" smtClean="0"/>
            </a:br>
            <a:r>
              <a:rPr lang="es-ES" dirty="0" smtClean="0"/>
              <a:t>La expresión legal de los principios de la FSF toma la forma de la licencia GPL (o GNU (PL). Las dos versiones más comunes de GPL,  GPL2 y GPL 3</a:t>
            </a:r>
          </a:p>
          <a:p>
            <a:endParaRPr lang="es-ES" dirty="0" smtClean="0"/>
          </a:p>
          <a:p>
            <a:pPr>
              <a:buNone/>
            </a:pPr>
            <a:r>
              <a:rPr lang="es-ES" dirty="0" smtClean="0"/>
              <a:t/>
            </a:r>
            <a:br>
              <a:rPr lang="es-ES" dirty="0" smtClean="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09415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s-ES" b="1" dirty="0" smtClean="0"/>
              <a:t>El software libre y la licencia GPL</a:t>
            </a:r>
            <a:br>
              <a:rPr lang="es-ES" b="1" dirty="0" smtClean="0"/>
            </a:br>
            <a:r>
              <a:rPr lang="es-ES" dirty="0" smtClean="0"/>
              <a:t>Nota </a:t>
            </a:r>
          </a:p>
          <a:p>
            <a:r>
              <a:rPr lang="es-ES" dirty="0" smtClean="0"/>
              <a:t>Una distribución Linux es una colección de numerosos programas, los cuales pueden hacer  uso de diferentes licencias individuales. Ninguna de ellas tiene prioridad sobre las otras.</a:t>
            </a:r>
          </a:p>
          <a:p>
            <a:pPr marL="0" indent="0">
              <a:buNone/>
            </a:pPr>
            <a:r>
              <a:rPr lang="es-ES" dirty="0" smtClean="0"/>
              <a:t/>
            </a:r>
            <a:br>
              <a:rPr lang="es-ES" dirty="0" smtClean="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09415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lnSpcReduction="20000"/>
          </a:bodyPr>
          <a:lstStyle/>
          <a:p>
            <a:pPr marL="0" indent="0">
              <a:buNone/>
            </a:pPr>
            <a:r>
              <a:rPr lang="es-ES" b="1" dirty="0"/>
              <a:t>Introducción</a:t>
            </a:r>
          </a:p>
          <a:p>
            <a:r>
              <a:rPr lang="es-ES" dirty="0"/>
              <a:t>El software es un tipo de propiedad intelectual (PI) que se controla mediante leyes de copyright y, en ciertos países, mediante patentes. </a:t>
            </a:r>
            <a:endParaRPr lang="es-ES" dirty="0" smtClean="0"/>
          </a:p>
          <a:p>
            <a:r>
              <a:rPr lang="es-ES" dirty="0" smtClean="0"/>
              <a:t>Como </a:t>
            </a:r>
            <a:r>
              <a:rPr lang="es-ES" dirty="0"/>
              <a:t>regla general, es ilegal copiar software a menos que uno sea el autor. </a:t>
            </a:r>
            <a:endParaRPr lang="es-ES" dirty="0" smtClean="0"/>
          </a:p>
          <a:p>
            <a:r>
              <a:rPr lang="es-ES" dirty="0" smtClean="0"/>
              <a:t>El </a:t>
            </a:r>
            <a:r>
              <a:rPr lang="es-ES" dirty="0"/>
              <a:t>software de código abierto, por su parte, depende de cierto tipo de licencias, que son documentos que modifican los términos en los cuales se publica el software. </a:t>
            </a:r>
          </a:p>
          <a:p>
            <a:r>
              <a:rPr lang="es-ES" dirty="0"/>
              <a:t>El software de código abierto en general debe mucho a tres organizaciones: FSF (Free Software </a:t>
            </a:r>
            <a:r>
              <a:rPr lang="es-ES" dirty="0" err="1"/>
              <a:t>Foundation</a:t>
            </a:r>
            <a:r>
              <a:rPr lang="es-ES" dirty="0"/>
              <a:t>, Fundación para el software libre), OSI (Open </a:t>
            </a:r>
            <a:r>
              <a:rPr lang="es-ES" dirty="0" err="1"/>
              <a:t>Source</a:t>
            </a:r>
            <a:r>
              <a:rPr lang="es-ES" dirty="0"/>
              <a:t> </a:t>
            </a:r>
            <a:r>
              <a:rPr lang="es-ES" dirty="0" err="1"/>
              <a:t>Initiative</a:t>
            </a:r>
            <a:r>
              <a:rPr lang="es-ES" dirty="0"/>
              <a:t>, Iniciativa para el código abierto) y </a:t>
            </a:r>
            <a:r>
              <a:rPr lang="es-ES" dirty="0" err="1"/>
              <a:t>Creative</a:t>
            </a:r>
            <a:r>
              <a:rPr lang="es-ES" dirty="0"/>
              <a:t> </a:t>
            </a:r>
            <a:r>
              <a:rPr lang="es-ES" dirty="0" err="1"/>
              <a:t>Commons</a:t>
            </a:r>
            <a:r>
              <a:rPr lang="es-ES" dirty="0"/>
              <a:t>. Cada una de estas organizaciones aporta su propia filosofía y </a:t>
            </a:r>
            <a:r>
              <a:rPr lang="es-ES" dirty="0" err="1"/>
              <a:t>desempena</a:t>
            </a:r>
            <a:r>
              <a:rPr lang="es-ES" dirty="0"/>
              <a:t> su tarea en el mundo del código abierto. </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lnSpcReduction="20000"/>
          </a:bodyPr>
          <a:lstStyle/>
          <a:p>
            <a:pPr marL="0" indent="0">
              <a:buNone/>
            </a:pPr>
            <a:r>
              <a:rPr lang="es-ES" b="1" dirty="0"/>
              <a:t>El software libre y la licencia </a:t>
            </a:r>
            <a:r>
              <a:rPr lang="es-ES" b="1" dirty="0" smtClean="0"/>
              <a:t>GPL</a:t>
            </a:r>
          </a:p>
          <a:p>
            <a:r>
              <a:rPr lang="es-ES" dirty="0" smtClean="0"/>
              <a:t>Ambas versiones de la licencia GPL aplican las cuatro libertades garantizadas por la  filosofía FSF al software distribuido al amparo de las mismas. Asimismo, obligan explícitamente a extender dichas cuatro libertades a cualquier obra derivada que obligatoriamente se deberá publicar bajo licencia GPL. De este modo se evita que ninguna compañía se apropie completamente de un programa de código abierto. </a:t>
            </a:r>
          </a:p>
          <a:p>
            <a:r>
              <a:rPr lang="es-ES" dirty="0" smtClean="0"/>
              <a:t>Por ejemplo muchas compañías crean distribuciones de Linux y algunas de ellas utilizan núcleos Linux que incorporan correcciones de errores y ‘parches”. Estos núcleos, como el núcleo genérico de Linux, deben quedar disponibles bajo licencia GPL. Ninguna empresa tiene el derecho legal de publicar una distribución basada en un núcleo Linux parcheado y después negarse a liberar dichos parches bajo licencia GPL.</a:t>
            </a: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59467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smtClean="0"/>
              <a:t>Unas variantes</a:t>
            </a:r>
          </a:p>
          <a:p>
            <a:r>
              <a:rPr lang="es-ES" dirty="0" smtClean="0"/>
              <a:t>Una variante de GPL es LGPL o </a:t>
            </a:r>
            <a:r>
              <a:rPr lang="es-ES" dirty="0" err="1" smtClean="0"/>
              <a:t>Lesser</a:t>
            </a:r>
            <a:r>
              <a:rPr lang="es-ES" dirty="0" smtClean="0"/>
              <a:t> GPL (literalmente “Menos” GPL).</a:t>
            </a:r>
          </a:p>
          <a:p>
            <a:r>
              <a:rPr lang="es-ES" dirty="0" smtClean="0"/>
              <a:t>Otra licencia relacionada es la GNU FUL (Free </a:t>
            </a:r>
            <a:r>
              <a:rPr lang="es-ES" dirty="0" err="1" smtClean="0"/>
              <a:t>Documentation</a:t>
            </a:r>
            <a:r>
              <a:rPr lang="es-ES" dirty="0" smtClean="0"/>
              <a:t> </a:t>
            </a:r>
            <a:r>
              <a:rPr lang="es-ES" dirty="0" err="1" smtClean="0"/>
              <a:t>License</a:t>
            </a:r>
            <a:r>
              <a:rPr lang="es-ES" dirty="0" smtClean="0"/>
              <a:t>, Licencia de documentación libre)</a:t>
            </a: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67957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El software libre y la licencia </a:t>
            </a:r>
            <a:r>
              <a:rPr lang="es-ES" b="1" dirty="0" smtClean="0"/>
              <a:t>GPL - Resumen</a:t>
            </a:r>
            <a:endParaRPr lang="es-ES" b="1" dirty="0"/>
          </a:p>
          <a:p>
            <a:r>
              <a:rPr lang="es-ES" dirty="0" smtClean="0"/>
              <a:t>Filosofía</a:t>
            </a:r>
          </a:p>
          <a:p>
            <a:r>
              <a:rPr lang="es-ES" dirty="0" smtClean="0"/>
              <a:t>Software </a:t>
            </a:r>
            <a:r>
              <a:rPr lang="es-ES" dirty="0"/>
              <a:t>libre (free software) como lo define </a:t>
            </a:r>
            <a:r>
              <a:rPr lang="es-ES" dirty="0" smtClean="0"/>
              <a:t>FSF</a:t>
            </a:r>
          </a:p>
          <a:p>
            <a:r>
              <a:rPr lang="es-ES" dirty="0"/>
              <a:t>El software libre y la licencia GPL</a:t>
            </a:r>
            <a:r>
              <a:rPr lang="es-ES" b="1" dirty="0"/>
              <a:t/>
            </a:r>
            <a:br>
              <a:rPr lang="es-ES" b="1" dirty="0"/>
            </a:br>
            <a:endParaRPr lang="es-ES" dirty="0" smtClean="0"/>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65111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n-US" b="1" dirty="0" smtClean="0"/>
              <a:t>La open Source Initiative (OSI)</a:t>
            </a:r>
            <a:endParaRPr lang="es-ES" b="1" dirty="0" smtClean="0"/>
          </a:p>
          <a:p>
            <a:r>
              <a:rPr lang="es-ES" dirty="0" smtClean="0"/>
              <a:t>Como regla general, hay más software que encaja en la definición de </a:t>
            </a:r>
            <a:r>
              <a:rPr lang="es-ES" b="1" dirty="0" smtClean="0"/>
              <a:t>código abierto </a:t>
            </a:r>
            <a:r>
              <a:rPr lang="es-ES" dirty="0" smtClean="0"/>
              <a:t>que software que se pueda definir como libre en los términos de la FSF. Pero qué se puede definir así dependerá de los términos definitorios de software de código abierto y, en sentido estricto, de lo que la OSI ha aprobado como términos de sus licencias.</a:t>
            </a:r>
            <a:br>
              <a:rPr lang="es-ES" dirty="0" smtClean="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92623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n-US" b="1" dirty="0" smtClean="0"/>
              <a:t>La open Source Initiative (OSI) – </a:t>
            </a:r>
            <a:r>
              <a:rPr lang="en-US" b="1" dirty="0" err="1" smtClean="0"/>
              <a:t>Código</a:t>
            </a:r>
            <a:r>
              <a:rPr lang="en-US" b="1" dirty="0" smtClean="0"/>
              <a:t> </a:t>
            </a:r>
            <a:r>
              <a:rPr lang="en-US" b="1" dirty="0" err="1" smtClean="0"/>
              <a:t>abierto</a:t>
            </a:r>
            <a:endParaRPr lang="es-ES" b="1" dirty="0" smtClean="0"/>
          </a:p>
          <a:p>
            <a:r>
              <a:rPr lang="es-ES" dirty="0" smtClean="0"/>
              <a:t>Los </a:t>
            </a:r>
            <a:r>
              <a:rPr lang="es-ES" dirty="0"/>
              <a:t>creadores de la OSI diseñaron su organización como medio para el software libre. Mediante el uso de un nuevo término, open </a:t>
            </a:r>
            <a:r>
              <a:rPr lang="es-ES" dirty="0" err="1"/>
              <a:t>source</a:t>
            </a:r>
            <a:r>
              <a:rPr lang="es-ES" dirty="0"/>
              <a:t> (código abierto), relajando algunos de los imperativos morales de la FSF, la OSI tiene como objetivo promocionar el software de código abierto en el mundo empresarial. Las diferencias con el tono de los imperativos morales de la FSF se pueden ver claramente en la declaración de intenciones de la OSI en su página Web (htp://www.opensource.org):</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215773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n-US" b="1" dirty="0" smtClean="0"/>
              <a:t>La open Source Initiative (OSI) – </a:t>
            </a:r>
            <a:r>
              <a:rPr lang="en-US" b="1" dirty="0" err="1" smtClean="0"/>
              <a:t>Código</a:t>
            </a:r>
            <a:r>
              <a:rPr lang="en-US" b="1" dirty="0" smtClean="0"/>
              <a:t> </a:t>
            </a:r>
            <a:r>
              <a:rPr lang="en-US" b="1" dirty="0" err="1" smtClean="0"/>
              <a:t>abierto</a:t>
            </a:r>
            <a:endParaRPr lang="es-ES" b="1" dirty="0" smtClean="0"/>
          </a:p>
          <a:p>
            <a:r>
              <a:rPr lang="es-ES" dirty="0"/>
              <a:t>El código abierto es un método de desarrollo de software que libera el poder de revisión del trabajo por parte de otros programadores y la transparencia del proceso. </a:t>
            </a:r>
          </a:p>
          <a:p>
            <a:r>
              <a:rPr lang="es-ES" dirty="0"/>
              <a:t>El software de código abierto promete una mejor calidad, mayor fiabilidad, más flexibilidad costes menores y acabar con los bloqueos interesados por parte de los fabricantes”.).</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482362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n-US" b="1" dirty="0" smtClean="0"/>
              <a:t>La open Source Initiative (OSI) – </a:t>
            </a:r>
            <a:r>
              <a:rPr lang="en-US" b="1" dirty="0" err="1" smtClean="0"/>
              <a:t>Código</a:t>
            </a:r>
            <a:r>
              <a:rPr lang="en-US" b="1" dirty="0" smtClean="0"/>
              <a:t> </a:t>
            </a:r>
            <a:r>
              <a:rPr lang="en-US" b="1" dirty="0" err="1" smtClean="0"/>
              <a:t>abierto</a:t>
            </a:r>
            <a:endParaRPr lang="es-ES" b="1" dirty="0" smtClean="0"/>
          </a:p>
          <a:p>
            <a:pPr marL="0" indent="0">
              <a:buNone/>
            </a:pPr>
            <a:r>
              <a:rPr lang="es-ES" b="1" dirty="0"/>
              <a:t>Definición de software de código </a:t>
            </a:r>
            <a:r>
              <a:rPr lang="es-ES" b="1" dirty="0" smtClean="0"/>
              <a:t>abierto</a:t>
            </a:r>
          </a:p>
          <a:p>
            <a:r>
              <a:rPr lang="es-ES" dirty="0" smtClean="0"/>
              <a:t>La </a:t>
            </a:r>
            <a:r>
              <a:rPr lang="es-ES" dirty="0"/>
              <a:t>definición de software de código abierto aparece en la dirección </a:t>
            </a:r>
            <a:r>
              <a:rPr lang="es-ES" u="sng" dirty="0">
                <a:hlinkClick r:id="rId2"/>
              </a:rPr>
              <a:t>http://www.opensource.org/docs/osd</a:t>
            </a:r>
            <a:r>
              <a:rPr lang="es-ES" dirty="0"/>
              <a:t> y consiste en diez principios básicos:</a:t>
            </a:r>
          </a:p>
          <a:p>
            <a:r>
              <a:rPr lang="es-ES" dirty="0"/>
              <a:t>1. Libre distribución: La licencia debe permitir explícitamente la redistribución, incluida la redistribución como parte de un trabajo de mayor tamaño.</a:t>
            </a:r>
          </a:p>
          <a:p>
            <a:pPr marL="0" indent="0">
              <a:buNone/>
            </a:pPr>
            <a:r>
              <a:rPr lang="es-ES" dirty="0"/>
              <a:t/>
            </a:r>
            <a:br>
              <a:rPr lang="es-ES" dirty="0"/>
            </a:br>
            <a:endParaRPr lang="es-ES" dirty="0"/>
          </a:p>
        </p:txBody>
      </p:sp>
      <p:pic>
        <p:nvPicPr>
          <p:cNvPr id="4" name="6 Marcador de contenido" descr="Presentación1.gif"/>
          <p:cNvPicPr>
            <a:picLocks noChangeAspect="1"/>
          </p:cNvPicPr>
          <p:nvPr/>
        </p:nvPicPr>
        <p:blipFill>
          <a:blip r:embed="rId3"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462966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3528392"/>
          </a:xfrm>
        </p:spPr>
        <p:txBody>
          <a:bodyPr>
            <a:normAutofit fontScale="92500"/>
          </a:bodyPr>
          <a:lstStyle/>
          <a:p>
            <a:pPr>
              <a:buNone/>
            </a:pPr>
            <a:r>
              <a:rPr lang="en-US" b="1" dirty="0" smtClean="0"/>
              <a:t>La open Source Initiative (OSI) – </a:t>
            </a:r>
            <a:r>
              <a:rPr lang="en-US" b="1" dirty="0" err="1" smtClean="0"/>
              <a:t>Código</a:t>
            </a:r>
            <a:r>
              <a:rPr lang="en-US" b="1" dirty="0" smtClean="0"/>
              <a:t> </a:t>
            </a:r>
            <a:r>
              <a:rPr lang="en-US" b="1" dirty="0" err="1" smtClean="0"/>
              <a:t>abierto</a:t>
            </a:r>
            <a:endParaRPr lang="es-ES" b="1" dirty="0" smtClean="0"/>
          </a:p>
          <a:p>
            <a:r>
              <a:rPr lang="es-ES" dirty="0" smtClean="0"/>
              <a:t>2</a:t>
            </a:r>
            <a:r>
              <a:rPr lang="es-ES" dirty="0"/>
              <a:t>. Disponibilidad del código fuente: El autor tiene la obligación de poner el código fuente a </a:t>
            </a:r>
            <a:r>
              <a:rPr lang="es-ES" dirty="0" smtClean="0"/>
              <a:t>disposición </a:t>
            </a:r>
            <a:r>
              <a:rPr lang="es-ES" dirty="0"/>
              <a:t>del publico y de permitir su redistribución tanto en su misma forma de código fuente como, si fuera de aplicación en formato binario</a:t>
            </a:r>
            <a:r>
              <a:rPr lang="es-ES" dirty="0" smtClean="0"/>
              <a:t>.</a:t>
            </a:r>
          </a:p>
          <a:p>
            <a:r>
              <a:rPr lang="es-ES" dirty="0" smtClean="0"/>
              <a:t>3</a:t>
            </a:r>
            <a:r>
              <a:rPr lang="es-ES" dirty="0"/>
              <a:t>. Permiso para obras derivadas: La licencia debe permitir a otros modificar el software y distribuir dichas modificaciones bajo los mismos términos de la licencia original</a:t>
            </a:r>
            <a:r>
              <a:rPr lang="es-ES" dirty="0" smtClean="0"/>
              <a:t>.</a:t>
            </a: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CuadroTexto"/>
          <p:cNvSpPr txBox="1"/>
          <p:nvPr/>
        </p:nvSpPr>
        <p:spPr>
          <a:xfrm>
            <a:off x="1115616" y="5013176"/>
            <a:ext cx="6759779" cy="1292662"/>
          </a:xfrm>
          <a:prstGeom prst="rect">
            <a:avLst/>
          </a:prstGeom>
          <a:gradFill>
            <a:gsLst>
              <a:gs pos="0">
                <a:schemeClr val="accent2"/>
              </a:gs>
              <a:gs pos="50000">
                <a:schemeClr val="accent1">
                  <a:tint val="44500"/>
                  <a:satMod val="160000"/>
                </a:schemeClr>
              </a:gs>
              <a:gs pos="100000">
                <a:schemeClr val="accent1">
                  <a:tint val="23500"/>
                  <a:satMod val="160000"/>
                </a:schemeClr>
              </a:gs>
            </a:gsLst>
            <a:lin ang="5400000" scaled="0"/>
          </a:gradFill>
          <a:effectLst>
            <a:outerShdw blurRad="50800" dist="38100" dir="8100000" algn="tr" rotWithShape="0">
              <a:prstClr val="black">
                <a:alpha val="40000"/>
              </a:prstClr>
            </a:outerShdw>
          </a:effectLst>
        </p:spPr>
        <p:txBody>
          <a:bodyPr wrap="square" rtlCol="0">
            <a:spAutoFit/>
          </a:bodyPr>
          <a:lstStyle/>
          <a:p>
            <a:pPr lvl="0">
              <a:spcBef>
                <a:spcPts val="580"/>
              </a:spcBef>
              <a:buClr>
                <a:srgbClr val="D34817"/>
              </a:buClr>
              <a:buSzPct val="85000"/>
            </a:pPr>
            <a:r>
              <a:rPr lang="es-ES" sz="2600" dirty="0" smtClean="0">
                <a:solidFill>
                  <a:prstClr val="black"/>
                </a:solidFill>
              </a:rPr>
              <a:t>La </a:t>
            </a:r>
            <a:r>
              <a:rPr lang="es-ES" sz="2600" dirty="0">
                <a:solidFill>
                  <a:prstClr val="black"/>
                </a:solidFill>
              </a:rPr>
              <a:t>definición de código abierto permite</a:t>
            </a:r>
            <a:r>
              <a:rPr lang="es-ES" sz="2600" dirty="0" smtClean="0">
                <a:solidFill>
                  <a:prstClr val="black"/>
                </a:solidFill>
              </a:rPr>
              <a:t>, </a:t>
            </a:r>
            <a:r>
              <a:rPr lang="es-ES" sz="2600" dirty="0">
                <a:solidFill>
                  <a:prstClr val="black"/>
                </a:solidFill>
              </a:rPr>
              <a:t>no obliga, a que la licencia exija la redistribución bajo la licencia original. </a:t>
            </a:r>
          </a:p>
        </p:txBody>
      </p:sp>
    </p:spTree>
    <p:extLst>
      <p:ext uri="{BB962C8B-B14F-4D97-AF65-F5344CB8AC3E}">
        <p14:creationId xmlns:p14="http://schemas.microsoft.com/office/powerpoint/2010/main" val="736440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a:bodyPr>
          <a:lstStyle/>
          <a:p>
            <a:pPr>
              <a:buNone/>
            </a:pPr>
            <a:r>
              <a:rPr lang="en-US" b="1" dirty="0" smtClean="0"/>
              <a:t>La open Source Initiative (OSI) – </a:t>
            </a:r>
            <a:r>
              <a:rPr lang="en-US" b="1" dirty="0" err="1" smtClean="0"/>
              <a:t>Código</a:t>
            </a:r>
            <a:r>
              <a:rPr lang="en-US" b="1" dirty="0" smtClean="0"/>
              <a:t> </a:t>
            </a:r>
            <a:r>
              <a:rPr lang="en-US" b="1" dirty="0" err="1" smtClean="0"/>
              <a:t>abierto</a:t>
            </a:r>
            <a:endParaRPr lang="es-ES" b="1" dirty="0" smtClean="0"/>
          </a:p>
          <a:p>
            <a:r>
              <a:rPr lang="es-ES" dirty="0"/>
              <a:t>4. Respeto a la integridad del código fuente: La licencia puede restringir la redistribución del código fuente modificado, pero solo si se pueden distribuir los parches junto con el código fuente original. La licencia puede exigir que las obras derivadas adopten otro nombre o número de versión para el software.</a:t>
            </a:r>
            <a:br>
              <a:rPr lang="es-ES" dirty="0"/>
            </a:br>
            <a:r>
              <a:rPr lang="es-ES" dirty="0"/>
              <a:t>5. No discriminación de personas o grupos: La licencia no podrá discriminar a ninguna persona ni grupo de personas.</a:t>
            </a:r>
            <a:br>
              <a:rPr lang="es-ES" dirty="0"/>
            </a:br>
            <a:r>
              <a:rPr lang="es-ES" dirty="0"/>
              <a:t>6. No discriminación en razón al campo de aplicación: La licencia no prohibirá el uso del programa en ningún campo de aplicación por ejemplo los negocios o la investigación genética</a:t>
            </a:r>
            <a:r>
              <a:rPr lang="es-ES" dirty="0" smtClean="0"/>
              <a:t>.</a:t>
            </a: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183534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a:bodyPr>
          <a:lstStyle/>
          <a:p>
            <a:pPr>
              <a:buNone/>
            </a:pPr>
            <a:r>
              <a:rPr lang="en-US" b="1" dirty="0" smtClean="0"/>
              <a:t>La open Source Initiative (OSI) – </a:t>
            </a:r>
            <a:r>
              <a:rPr lang="en-US" b="1" dirty="0" err="1" smtClean="0"/>
              <a:t>Código</a:t>
            </a:r>
            <a:r>
              <a:rPr lang="en-US" b="1" dirty="0" smtClean="0"/>
              <a:t> </a:t>
            </a:r>
            <a:r>
              <a:rPr lang="en-US" b="1" dirty="0" err="1" smtClean="0"/>
              <a:t>abierto</a:t>
            </a:r>
            <a:endParaRPr lang="es-ES" b="1" dirty="0" smtClean="0"/>
          </a:p>
          <a:p>
            <a:r>
              <a:rPr lang="es-ES" dirty="0"/>
              <a:t>7. </a:t>
            </a:r>
            <a:r>
              <a:rPr lang="es-ES" dirty="0" smtClean="0"/>
              <a:t>Distribución </a:t>
            </a:r>
            <a:r>
              <a:rPr lang="es-ES" dirty="0"/>
              <a:t>automática de licencia: La licencia se debe aplicar a cualquiera que reciba el programa sin exigir acuerdo separado alguno.</a:t>
            </a:r>
          </a:p>
          <a:p>
            <a:r>
              <a:rPr lang="es-ES" dirty="0"/>
              <a:t>8. Ausencia de especificidad de producto: La licencia no exigirá que el programa sea utilizado o distribuido como parte de un programa más grande, es decir, </a:t>
            </a:r>
            <a:r>
              <a:rPr lang="es-ES" dirty="0" err="1"/>
              <a:t>existira</a:t>
            </a:r>
            <a:r>
              <a:rPr lang="es-ES" dirty="0"/>
              <a:t> la posibilidad de extraer un programa de una colección mayor y redistribuirlo por sí solo.</a:t>
            </a:r>
          </a:p>
          <a:p>
            <a:r>
              <a:rPr lang="es-ES" dirty="0"/>
              <a:t>9. Ausencia de restricciones sobre otro software: La licencia no impondrá restricciones sobre cualquier otro software que se distribuya junto con el software sujeto a la misma.</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242171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lnSpcReduction="10000"/>
          </a:bodyPr>
          <a:lstStyle/>
          <a:p>
            <a:pPr marL="0" indent="0">
              <a:buNone/>
            </a:pPr>
            <a:r>
              <a:rPr lang="es-ES" b="1" dirty="0"/>
              <a:t>Copyright y software</a:t>
            </a:r>
          </a:p>
          <a:p>
            <a:r>
              <a:rPr lang="es-ES" dirty="0"/>
              <a:t>El copyright o derecho de copia es, como su nombre indica, un derecho legalmente reconocido de crear una copia de algo</a:t>
            </a:r>
            <a:r>
              <a:rPr lang="es-ES" dirty="0" smtClean="0"/>
              <a:t>.</a:t>
            </a:r>
          </a:p>
          <a:p>
            <a:r>
              <a:rPr lang="es-ES" dirty="0" smtClean="0"/>
              <a:t> </a:t>
            </a:r>
            <a:r>
              <a:rPr lang="es-ES" dirty="0"/>
              <a:t>En la mayoría de los países, si uno escribe un libro, toma una fotografía a o crea un programa de ordenador, es el único con derecho a crear copias de ese trabajo. </a:t>
            </a:r>
            <a:endParaRPr lang="es-ES" dirty="0" smtClean="0"/>
          </a:p>
          <a:p>
            <a:r>
              <a:rPr lang="es-ES" dirty="0" smtClean="0"/>
              <a:t>Se </a:t>
            </a:r>
            <a:r>
              <a:rPr lang="es-ES" dirty="0"/>
              <a:t>puede, no obstante, ceder ese derecho a otros e incluso traspasarles el control del copyright</a:t>
            </a:r>
            <a:r>
              <a:rPr lang="es-ES" dirty="0" smtClean="0"/>
              <a:t>.</a:t>
            </a:r>
          </a:p>
          <a:p>
            <a:r>
              <a:rPr lang="es-ES" dirty="0" smtClean="0"/>
              <a:t>Las </a:t>
            </a:r>
            <a:r>
              <a:rPr lang="es-ES" dirty="0"/>
              <a:t>leyes de copyright varían entre los distintos países, pero la mayoría de ellos son signatarios de la Convención de Berna, un tratado internacional que demanda de los países reconocimiento de l</a:t>
            </a:r>
            <a:r>
              <a:rPr lang="es-ES" dirty="0" smtClean="0"/>
              <a:t>as </a:t>
            </a:r>
            <a:r>
              <a:rPr lang="es-ES" dirty="0"/>
              <a:t>leyes de copyright del resto de los firmantes. </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n-US" b="1" dirty="0" smtClean="0"/>
              <a:t>La open Source Initiative (OSI) – </a:t>
            </a:r>
            <a:r>
              <a:rPr lang="en-US" b="1" dirty="0" err="1" smtClean="0"/>
              <a:t>Código</a:t>
            </a:r>
            <a:r>
              <a:rPr lang="en-US" b="1" dirty="0" smtClean="0"/>
              <a:t> </a:t>
            </a:r>
            <a:r>
              <a:rPr lang="en-US" b="1" dirty="0" err="1" smtClean="0"/>
              <a:t>abierto</a:t>
            </a:r>
            <a:endParaRPr lang="es-ES" b="1" dirty="0" smtClean="0"/>
          </a:p>
          <a:p>
            <a:r>
              <a:rPr lang="es-ES" dirty="0"/>
              <a:t>10. Neutralidad tecnológica: La licencia no se restringirá en base a determinadas tecnologías o interfaces específicas.</a:t>
            </a:r>
          </a:p>
          <a:p>
            <a:pPr marL="0" indent="0">
              <a:buNone/>
            </a:pPr>
            <a:r>
              <a:rPr lang="es-ES" dirty="0"/>
              <a:t>Los tres primeros principios son los más importantes de todos, al menos para entender la esencia del software de código abierto. </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62879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a:bodyPr>
          <a:lstStyle/>
          <a:p>
            <a:pPr marL="0" indent="0">
              <a:buNone/>
            </a:pPr>
            <a:r>
              <a:rPr lang="es-ES" b="1" dirty="0" smtClean="0"/>
              <a:t>La </a:t>
            </a:r>
            <a:r>
              <a:rPr lang="es-ES" b="1" dirty="0"/>
              <a:t>principal diferencia filosófica entre la FSF y OSI </a:t>
            </a:r>
            <a:endParaRPr lang="es-ES" b="1" dirty="0" smtClean="0"/>
          </a:p>
          <a:p>
            <a:r>
              <a:rPr lang="es-ES" dirty="0" smtClean="0"/>
              <a:t>En el </a:t>
            </a:r>
            <a:r>
              <a:rPr lang="es-ES" dirty="0"/>
              <a:t>requisito de la licencia GPL que las obras derivadas se deben distribuir también bajo GPL. </a:t>
            </a:r>
            <a:endParaRPr lang="es-ES" dirty="0" smtClean="0"/>
          </a:p>
          <a:p>
            <a:r>
              <a:rPr lang="es-ES" dirty="0" smtClean="0"/>
              <a:t>La </a:t>
            </a:r>
            <a:r>
              <a:rPr lang="es-ES" dirty="0"/>
              <a:t>OSI ha certificado numerosas licencias como de código abierto, GPL entre ellas, y sin embargo muchas de ellas carecen de restricciones parecidas. Cierto software publicado bajo tales licencias ha encontrado en el pasado su propio hueco en el seno de productos comerciales de código cerrado o propietario. La OSI no pone objeciones a tal camino, siempre y cuando el software se licencie de tal manera que lo permita. La FSF, por su </a:t>
            </a:r>
            <a:r>
              <a:rPr lang="es-ES" dirty="0" smtClean="0"/>
              <a:t>parte </a:t>
            </a:r>
            <a:r>
              <a:rPr lang="es-ES" dirty="0"/>
              <a:t>prohíbe explícitamente tal apropiación para USOS propietarios en su licencia GPL.</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51426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smtClean="0"/>
              <a:t>La </a:t>
            </a:r>
            <a:r>
              <a:rPr lang="es-ES" b="1" dirty="0"/>
              <a:t>principal diferencia filosófica entre la FSF y OSI </a:t>
            </a:r>
            <a:endParaRPr lang="es-ES" b="1" dirty="0" smtClean="0"/>
          </a:p>
          <a:p>
            <a:r>
              <a:rPr lang="es-ES" dirty="0"/>
              <a:t>Como regla general el software libre en el sentido de la FSF es también software de código abierto, si bien algunas licencias que la FSF reconoce como libres no han sido aprobadas por la OSI. Por otro lado, muchas de las licencias de código abierto no valen como software libre para la FSF. En la figura 3.1 se expresa esto en forma gráfica.</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278092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85000" lnSpcReduction="20000"/>
          </a:bodyPr>
          <a:lstStyle/>
          <a:p>
            <a:pPr marL="0" indent="0">
              <a:buNone/>
            </a:pPr>
            <a:r>
              <a:rPr lang="es-ES" b="1" dirty="0" err="1"/>
              <a:t>Creative</a:t>
            </a:r>
            <a:r>
              <a:rPr lang="es-ES" b="1" dirty="0"/>
              <a:t> </a:t>
            </a:r>
            <a:r>
              <a:rPr lang="es-ES" b="1" dirty="0" err="1" smtClean="0"/>
              <a:t>Commons</a:t>
            </a:r>
            <a:endParaRPr lang="es-ES" b="1" dirty="0" smtClean="0"/>
          </a:p>
          <a:p>
            <a:r>
              <a:rPr lang="es-ES" dirty="0" smtClean="0"/>
              <a:t> Promociona </a:t>
            </a:r>
            <a:r>
              <a:rPr lang="es-ES" dirty="0"/>
              <a:t>sus objetivos ofreciendo hasta seis licencias diferentes, diseñadas para varios propósitos. Podemos seleccionar una licencia respondiendo unas cuantas preguntas en la propia Web de </a:t>
            </a:r>
            <a:r>
              <a:rPr lang="es-ES" dirty="0" err="1"/>
              <a:t>Creave</a:t>
            </a:r>
            <a:r>
              <a:rPr lang="es-ES" dirty="0"/>
              <a:t> </a:t>
            </a:r>
            <a:r>
              <a:rPr lang="es-ES" dirty="0" err="1" smtClean="0"/>
              <a:t>Comons</a:t>
            </a:r>
            <a:r>
              <a:rPr lang="es-ES" dirty="0" smtClean="0"/>
              <a:t> </a:t>
            </a:r>
            <a:r>
              <a:rPr lang="es-ES" dirty="0"/>
              <a:t>(</a:t>
            </a:r>
            <a:r>
              <a:rPr lang="es-ES" dirty="0" err="1"/>
              <a:t>httP</a:t>
            </a:r>
            <a:r>
              <a:rPr lang="es-ES" dirty="0"/>
              <a:t> //</a:t>
            </a:r>
            <a:r>
              <a:rPr lang="es-ES" dirty="0" err="1"/>
              <a:t>creati</a:t>
            </a:r>
            <a:r>
              <a:rPr lang="es-ES" dirty="0"/>
              <a:t> C00 .</a:t>
            </a:r>
            <a:r>
              <a:rPr lang="es-ES" dirty="0" err="1"/>
              <a:t>org</a:t>
            </a:r>
            <a:r>
              <a:rPr lang="es-ES" dirty="0"/>
              <a:t>/ch00ñ’ tales como si deseamos permitir el uso comercial de nuestro trabajo.</a:t>
            </a:r>
            <a:br>
              <a:rPr lang="es-ES" dirty="0"/>
            </a:br>
            <a:endParaRPr lang="es-ES" dirty="0"/>
          </a:p>
          <a:p>
            <a:r>
              <a:rPr lang="es-ES" dirty="0"/>
              <a:t>Tanto la FSF como la OSI se dedican a promocionar libertades relacionadas con el software</a:t>
            </a:r>
            <a:r>
              <a:rPr lang="es-ES" dirty="0" smtClean="0"/>
              <a:t>.</a:t>
            </a:r>
          </a:p>
          <a:p>
            <a:r>
              <a:rPr lang="es-ES" dirty="0" smtClean="0"/>
              <a:t> </a:t>
            </a:r>
            <a:r>
              <a:rPr lang="es-ES" dirty="0" err="1"/>
              <a:t>Creative</a:t>
            </a:r>
            <a:r>
              <a:rPr lang="es-ES" dirty="0"/>
              <a:t> </a:t>
            </a:r>
            <a:r>
              <a:rPr lang="es-ES" dirty="0" err="1"/>
              <a:t>Commons</a:t>
            </a:r>
            <a:r>
              <a:rPr lang="es-ES" dirty="0"/>
              <a:t>, por su partes tiene objetivos más amplios. Sus licencias se destinan a grabaciones de audio, de </a:t>
            </a:r>
            <a:r>
              <a:rPr lang="es-ES" dirty="0" smtClean="0"/>
              <a:t>video</a:t>
            </a:r>
            <a:r>
              <a:rPr lang="es-ES" dirty="0"/>
              <a:t>, obras textuales, etc., no solo a programas de ordenador. </a:t>
            </a:r>
            <a:endParaRPr lang="es-ES" dirty="0" smtClean="0"/>
          </a:p>
          <a:p>
            <a:r>
              <a:rPr lang="es-ES" dirty="0" smtClean="0"/>
              <a:t>No </a:t>
            </a:r>
            <a:r>
              <a:rPr lang="es-ES" dirty="0"/>
              <a:t>obstante, </a:t>
            </a:r>
            <a:r>
              <a:rPr lang="es-ES" dirty="0" err="1"/>
              <a:t>Creative</a:t>
            </a:r>
            <a:r>
              <a:rPr lang="es-ES" dirty="0"/>
              <a:t> </a:t>
            </a:r>
            <a:r>
              <a:rPr lang="es-ES" dirty="0" err="1"/>
              <a:t>Commons</a:t>
            </a:r>
            <a:r>
              <a:rPr lang="es-ES" dirty="0"/>
              <a:t>, en cuanto organización colabora en la promoción de las libertades representadas también por la FSF y la OSI.</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81517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lnSpcReduction="10000"/>
          </a:bodyPr>
          <a:lstStyle/>
          <a:p>
            <a:pPr marL="0" indent="0">
              <a:buNone/>
            </a:pPr>
            <a:r>
              <a:rPr lang="es-ES" b="1" dirty="0"/>
              <a:t>Como usar las licencias de código abierto</a:t>
            </a:r>
          </a:p>
          <a:p>
            <a:r>
              <a:rPr lang="es-ES" dirty="0"/>
              <a:t>Como usuario individual, lo más probable es que no tenga nunca que entrar en los detalles más internos de las licencias de código abierto. Los  principios que subyacen a las líneas maestras de la </a:t>
            </a:r>
            <a:r>
              <a:rPr lang="es-ES" dirty="0" smtClean="0"/>
              <a:t>OSI </a:t>
            </a:r>
            <a:r>
              <a:rPr lang="es-ES" dirty="0"/>
              <a:t>garantizan al usuario el derecho de utilizar programas de código abierto con arreglo a sus necesidades, así como a redistribuir dichos programas</a:t>
            </a:r>
            <a:r>
              <a:rPr lang="es-ES" dirty="0" smtClean="0"/>
              <a:t>.</a:t>
            </a:r>
          </a:p>
          <a:p>
            <a:r>
              <a:rPr lang="es-ES" dirty="0" smtClean="0"/>
              <a:t>Si </a:t>
            </a:r>
            <a:r>
              <a:rPr lang="es-ES" dirty="0"/>
              <a:t>está estableciendo un negocio en cambio, sobre todo si se trata de un negocio que crea o distribuye software de código abierto, podría necesitar una mejor comprensión de las licencias. </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928476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Tablas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Comprender las distintas licencias de código </a:t>
            </a:r>
            <a:r>
              <a:rPr lang="es-ES" b="1" dirty="0" smtClean="0"/>
              <a:t>abierto</a:t>
            </a:r>
          </a:p>
          <a:p>
            <a:r>
              <a:rPr lang="es-ES" dirty="0" smtClean="0"/>
              <a:t>Cada una de las licencias de código abierto tiene sus propias características. </a:t>
            </a:r>
          </a:p>
          <a:p>
            <a:r>
              <a:rPr lang="es-ES" dirty="0" smtClean="0"/>
              <a:t>Mayoritariamente de interés para los desarrolladores que desean contribuir en proyectos de software de código abierto, pero a veces pueden tener impacto en un administrador de sistemas. </a:t>
            </a: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400571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Tablas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Comprender las distintas licencias de código </a:t>
            </a:r>
            <a:r>
              <a:rPr lang="es-ES" b="1" dirty="0" smtClean="0"/>
              <a:t>abierto</a:t>
            </a:r>
          </a:p>
          <a:p>
            <a:r>
              <a:rPr lang="es-ES" dirty="0"/>
              <a:t>GNU GPL y </a:t>
            </a:r>
            <a:r>
              <a:rPr lang="es-ES" dirty="0" smtClean="0"/>
              <a:t>LGPL</a:t>
            </a:r>
          </a:p>
          <a:p>
            <a:r>
              <a:rPr lang="es-ES" dirty="0"/>
              <a:t>BSD: La licencia BSD se utiliza en el software de sistema BSD de código abierto, así como en diversos componentes software desarrollados para él. A diferencia de GPL, la licencia BSD permite distribuir modificaciones bajo otros tipos de licencia. </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2572834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lnSpcReduction="20000"/>
          </a:bodyPr>
          <a:lstStyle/>
          <a:p>
            <a:pPr marL="0" indent="0">
              <a:buNone/>
            </a:pPr>
            <a:r>
              <a:rPr lang="es-ES" b="1" dirty="0"/>
              <a:t>Comprender las distintas licencias de código </a:t>
            </a:r>
            <a:r>
              <a:rPr lang="es-ES" b="1" dirty="0" smtClean="0"/>
              <a:t>abierto</a:t>
            </a:r>
          </a:p>
          <a:p>
            <a:pPr lvl="0"/>
            <a:r>
              <a:rPr lang="es-ES" dirty="0"/>
              <a:t>MIT. El MIT </a:t>
            </a:r>
            <a:r>
              <a:rPr lang="es-ES" dirty="0" smtClean="0"/>
              <a:t>( </a:t>
            </a:r>
            <a:r>
              <a:rPr lang="es-ES" dirty="0"/>
              <a:t>Instituto de tecnología de Massachusetts) fue el desarrollador original del sistema GUI X </a:t>
            </a:r>
            <a:r>
              <a:rPr lang="es-ES" dirty="0" err="1"/>
              <a:t>Window</a:t>
            </a:r>
            <a:r>
              <a:rPr lang="es-ES" dirty="0"/>
              <a:t> </a:t>
            </a:r>
            <a:r>
              <a:rPr lang="es-ES" dirty="0" err="1" smtClean="0"/>
              <a:t>System</a:t>
            </a:r>
            <a:r>
              <a:rPr lang="es-ES" dirty="0" smtClean="0"/>
              <a:t>, </a:t>
            </a:r>
            <a:r>
              <a:rPr lang="es-ES" dirty="0"/>
              <a:t>y la licencia MIT, conocida a veces como licencia </a:t>
            </a:r>
            <a:r>
              <a:rPr lang="es-ES" dirty="0" err="1"/>
              <a:t>Xli</a:t>
            </a:r>
            <a:r>
              <a:rPr lang="es-ES" dirty="0"/>
              <a:t>, continúa en vigor para la </a:t>
            </a:r>
            <a:r>
              <a:rPr lang="es-ES" dirty="0" err="1"/>
              <a:t>version</a:t>
            </a:r>
            <a:r>
              <a:rPr lang="es-ES" dirty="0"/>
              <a:t> </a:t>
            </a:r>
            <a:r>
              <a:rPr lang="es-ES" dirty="0" err="1"/>
              <a:t>Xorg-Xll</a:t>
            </a:r>
            <a:r>
              <a:rPr lang="es-ES" dirty="0"/>
              <a:t>, que es la implementación de X que se incluye en la  mayoría de las distribuciones principales de Linux. </a:t>
            </a:r>
            <a:endParaRPr lang="es-ES" dirty="0" smtClean="0"/>
          </a:p>
          <a:p>
            <a:pPr lvl="0"/>
            <a:r>
              <a:rPr lang="es-ES" dirty="0" smtClean="0"/>
              <a:t>Apache</a:t>
            </a:r>
            <a:r>
              <a:rPr lang="es-ES" dirty="0"/>
              <a:t>: </a:t>
            </a:r>
            <a:r>
              <a:rPr lang="es-ES" dirty="0" smtClean="0"/>
              <a:t>La </a:t>
            </a:r>
            <a:r>
              <a:rPr lang="es-ES" dirty="0"/>
              <a:t>licencia Apache es una licencia de código abierto que permite la redistribución bajo la misma o diferente licencia. Si un archivo de texto llamado NOTICE viene con la obra original, se debe incluir en todas las derivadas, obligatoriamente. Esto capacita al desarrollador original para que provea datos de contacto u otra información que estime oportuna, y que llegue a los usuarios de versiones muy modificadas del programa.</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382392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85000" lnSpcReduction="20000"/>
          </a:bodyPr>
          <a:lstStyle/>
          <a:p>
            <a:pPr marL="0" indent="0">
              <a:buNone/>
            </a:pPr>
            <a:r>
              <a:rPr lang="es-ES" b="1" dirty="0"/>
              <a:t>Comprender las distintas licencias de código </a:t>
            </a:r>
            <a:r>
              <a:rPr lang="es-ES" b="1" dirty="0" smtClean="0"/>
              <a:t>abierto</a:t>
            </a:r>
          </a:p>
          <a:p>
            <a:pPr lvl="0"/>
            <a:r>
              <a:rPr lang="es-ES" dirty="0" err="1"/>
              <a:t>Artistic</a:t>
            </a:r>
            <a:r>
              <a:rPr lang="es-ES" dirty="0"/>
              <a:t>: La licencia </a:t>
            </a:r>
            <a:r>
              <a:rPr lang="es-ES" dirty="0" err="1"/>
              <a:t>Artistic</a:t>
            </a:r>
            <a:r>
              <a:rPr lang="es-ES" dirty="0"/>
              <a:t> se desarrolló originalmente para el lenguaje de programación Perl, pero desde entonces se ha venido utilizando también con otros programas. Está repleta de requisitos y de agujeros para evadir dichos requisitos. La mayoría del software que utiliza la licencia </a:t>
            </a:r>
            <a:r>
              <a:rPr lang="es-ES" dirty="0" err="1"/>
              <a:t>Artistic</a:t>
            </a:r>
            <a:r>
              <a:rPr lang="es-ES" dirty="0"/>
              <a:t> se ofrece con la condición de que tal licencia es opcional, es decir, el usuario puede optar por respetar los términos de alguna otra licencia, por lo general la GPL, en su lugar.</a:t>
            </a:r>
            <a:br>
              <a:rPr lang="es-ES" dirty="0"/>
            </a:br>
            <a:endParaRPr lang="es-ES" dirty="0"/>
          </a:p>
          <a:p>
            <a:pPr lvl="0"/>
            <a:r>
              <a:rPr lang="es-ES" dirty="0"/>
              <a:t>NPI. y MPL: La licencia NPL (Netscape </a:t>
            </a:r>
            <a:r>
              <a:rPr lang="es-ES" dirty="0" err="1"/>
              <a:t>Public</a:t>
            </a:r>
            <a:r>
              <a:rPr lang="es-ES" dirty="0"/>
              <a:t> </a:t>
            </a:r>
            <a:r>
              <a:rPr lang="es-ES" dirty="0" err="1"/>
              <a:t>License</a:t>
            </a:r>
            <a:r>
              <a:rPr lang="es-ES" dirty="0"/>
              <a:t>, Licencia pública de Netscape) V </a:t>
            </a:r>
            <a:r>
              <a:rPr lang="es-ES" dirty="0" err="1"/>
              <a:t>Ia</a:t>
            </a:r>
            <a:r>
              <a:rPr lang="es-ES" dirty="0"/>
              <a:t> MPL (Mozilla </a:t>
            </a:r>
            <a:r>
              <a:rPr lang="es-ES" dirty="0" err="1"/>
              <a:t>Public</a:t>
            </a:r>
            <a:r>
              <a:rPr lang="es-ES" dirty="0"/>
              <a:t> </a:t>
            </a:r>
            <a:r>
              <a:rPr lang="es-ES" dirty="0" err="1"/>
              <a:t>License</a:t>
            </a:r>
            <a:r>
              <a:rPr lang="es-ES" dirty="0"/>
              <a:t>, Licencia pública de Mozilla) se desarrollaron en la empresa Netscape cuando decidió abrir al dominio público su navegador Web, el antepasado de Firefox, como software de código o abierto. NPL reserva algunos derechos para el propietario del copyright, pero MPL es mucho más abierta.</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291239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85000" lnSpcReduction="10000"/>
          </a:bodyPr>
          <a:lstStyle/>
          <a:p>
            <a:pPr marL="0" indent="0">
              <a:buNone/>
            </a:pPr>
            <a:r>
              <a:rPr lang="es-ES" b="1" dirty="0"/>
              <a:t>Licencias y Linux</a:t>
            </a:r>
          </a:p>
          <a:p>
            <a:r>
              <a:rPr lang="es-ES" dirty="0"/>
              <a:t>Asimismo, debemos estar al tanto de que ciertas distribuciones de Linux pueden incluir software que no se puede clasificar como de código abierto. Parte de este software será comercial y algunos otros programas caerán dentro de diferentes categorías</a:t>
            </a:r>
            <a:r>
              <a:rPr lang="es-ES" dirty="0" smtClean="0"/>
              <a:t>.</a:t>
            </a:r>
          </a:p>
          <a:p>
            <a:r>
              <a:rPr lang="es-ES" dirty="0" smtClean="0"/>
              <a:t>Algunas </a:t>
            </a:r>
            <a:r>
              <a:rPr lang="es-ES" dirty="0"/>
              <a:t>combinaciones de licencias de código abierto son incompatibles entre sí, lo que significa que no podemos combinar legalmente el código y publicar la versión modificada.</a:t>
            </a:r>
          </a:p>
          <a:p>
            <a:r>
              <a:rPr lang="es-ES" dirty="0"/>
              <a:t>Un último asunto a tener en cuenta cuando se describen las licencias de software es la licencia del propio Linux como un todo. Cuando descargamos una imagen de CD o compramos un paquete de una distribución de Linux, el software que obtenemos nos llega amparado en muy distintas licencias, por ejemplo GPL, BSD, MIT, etc. La mayoría de ellas son de código abierto, pero otras no.</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95925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Copyright y software</a:t>
            </a:r>
          </a:p>
          <a:p>
            <a:r>
              <a:rPr lang="es-ES" dirty="0" smtClean="0">
                <a:solidFill>
                  <a:srgbClr val="FF0000"/>
                </a:solidFill>
              </a:rPr>
              <a:t>Es decir, si Luis escribe un trabajo en EEUU, su trabajo quedará bajo la protección del copyright no solo en su país, sino también en Islandia, Kenia, el Reino Unido o cualquier otro país que haya ratificado el tratado.</a:t>
            </a:r>
          </a:p>
          <a:p>
            <a:r>
              <a:rPr lang="es-ES" dirty="0" smtClean="0"/>
              <a:t>Como la mayor parte de las leyes de copyright se redactaron mucho antes de la llegada de los ordenadores poco frecuente que afronten las necesidades concretas de esta tecnología. </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77500" lnSpcReduction="20000"/>
          </a:bodyPr>
          <a:lstStyle/>
          <a:p>
            <a:pPr marL="0" indent="0">
              <a:buNone/>
            </a:pPr>
            <a:r>
              <a:rPr lang="es-ES" b="1" dirty="0"/>
              <a:t>Licencias y Linux</a:t>
            </a:r>
          </a:p>
          <a:p>
            <a:r>
              <a:rPr lang="es-ES" dirty="0"/>
              <a:t>Son muchas las distribuciones que incluyen shareware y paquetes de software que no son realmente de código abierto, como el programa gráfico XV. Los paquetes que se vean en tiendas y Webs incluyen muchas veces software netamente comercial. Por este motivo, no deberíamos copiar un paquete comercial de Linux a menos que estemos seguros de que dicha copia está autorizada por su licencia. Si el distribuidor ofrece vínculos para descargar de Internet de forma gratuita lo más probable es que no haya mayor problema copiemos sin más.</a:t>
            </a:r>
          </a:p>
          <a:p>
            <a:r>
              <a:rPr lang="es-ES" dirty="0"/>
              <a:t>Las distribuciones Linux incluyen programas de instalación, de configuración y de otros tipos, herramientas que suelen estar desarrolladas por el creador de la distribución y sujetas a  copyright por su parte. La mayor parte de los encargados de las distribuciones ponen sus rutinas de instalación y configuración bajo licencia GPL o cualquier otra de código a pero no siempre es así. Ese tipo de detalles pueden convertir lo que parece un SO de código abierto en algo diferente, no completamente libre. </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777656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85000" lnSpcReduction="20000"/>
          </a:bodyPr>
          <a:lstStyle/>
          <a:p>
            <a:pPr marL="0" indent="0">
              <a:buNone/>
            </a:pPr>
            <a:r>
              <a:rPr lang="es-ES" b="1" dirty="0"/>
              <a:t>Licencias y Linux</a:t>
            </a:r>
          </a:p>
          <a:p>
            <a:r>
              <a:rPr lang="es-ES" dirty="0" err="1"/>
              <a:t>Debian</a:t>
            </a:r>
            <a:r>
              <a:rPr lang="es-ES" dirty="0"/>
              <a:t>, por ejemplo mantiene su política de utilizar únicamente software de código abierto en su paquete de aplicación principal, aunque permite la presencia de programas de distribución libre, pero que no son de código abierto, dentro de su paquete “no libre”, por así decir.</a:t>
            </a:r>
            <a:br>
              <a:rPr lang="es-ES" dirty="0"/>
            </a:br>
            <a:endParaRPr lang="es-ES" dirty="0"/>
          </a:p>
          <a:p>
            <a:r>
              <a:rPr lang="es-ES" dirty="0"/>
              <a:t>Como cualquier distribución Linux completa está integrada por componentes que emplean licencias muy diferentes, no tiene mucho sentido hablar de una sola licencia o copyright de aplicación a todo el SO al completo. En lugar de eso, deberíamos pensar en una distribución Linux como en una colección de distintos productos que se nos presentan bajo una única utilidad de instalación. La inmensa mayoría de los programas utilizando una u otra de las licencias de código abierto.</a:t>
            </a:r>
            <a:br>
              <a:rPr lang="es-ES" dirty="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265329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lnSpcReduction="10000"/>
          </a:bodyPr>
          <a:lstStyle/>
          <a:p>
            <a:pPr marL="0" indent="0">
              <a:buNone/>
            </a:pPr>
            <a:r>
              <a:rPr lang="es-ES" b="1" dirty="0"/>
              <a:t>Comprender los modelos de negocio del software de código abierto</a:t>
            </a:r>
            <a:br>
              <a:rPr lang="es-ES" b="1" dirty="0"/>
            </a:br>
            <a:r>
              <a:rPr lang="es-ES" dirty="0" smtClean="0"/>
              <a:t>Algunas </a:t>
            </a:r>
            <a:r>
              <a:rPr lang="es-ES" dirty="0"/>
              <a:t>distribuciones Linux, tales como </a:t>
            </a:r>
            <a:r>
              <a:rPr lang="es-ES" dirty="0" err="1"/>
              <a:t>Debian</a:t>
            </a:r>
            <a:r>
              <a:rPr lang="es-ES" dirty="0"/>
              <a:t>, reciben mantenimiento por parte de grupos de voluntarios o de organizaciones sin ánimo de lucro. Otras, como Red </a:t>
            </a:r>
            <a:r>
              <a:rPr lang="es-ES" dirty="0" err="1"/>
              <a:t>Hat</a:t>
            </a:r>
            <a:r>
              <a:rPr lang="es-ES" dirty="0"/>
              <a:t> Enterprise Linux, pertenecen a compañías comerciales que esperan obtener ganancias económicas con su comercialización. En todo caso, ¿cómo es posible que alguien obtenga beneficio económico si su producto principal se puede obtener gratis en Internet? Existen diferentes enfoques que hacen posible eso mismo, entre los que se incluyen:</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93773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lnSpcReduction="10000"/>
          </a:bodyPr>
          <a:lstStyle/>
          <a:p>
            <a:pPr marL="0" indent="0">
              <a:buNone/>
            </a:pPr>
            <a:r>
              <a:rPr lang="es-ES" b="1" dirty="0"/>
              <a:t>Comprender los modelos de negocio del software de código abierto</a:t>
            </a:r>
            <a:br>
              <a:rPr lang="es-ES" b="1" dirty="0"/>
            </a:br>
            <a:r>
              <a:rPr lang="es-ES" dirty="0" smtClean="0"/>
              <a:t>Algunas </a:t>
            </a:r>
            <a:r>
              <a:rPr lang="es-ES" dirty="0"/>
              <a:t>distribuciones Linux, tales como </a:t>
            </a:r>
            <a:r>
              <a:rPr lang="es-ES" dirty="0" err="1"/>
              <a:t>Debian</a:t>
            </a:r>
            <a:r>
              <a:rPr lang="es-ES" dirty="0"/>
              <a:t>, reciben mantenimiento por parte de grupos de voluntarios o de organizaciones sin ánimo de lucro. Otras, como Red </a:t>
            </a:r>
            <a:r>
              <a:rPr lang="es-ES" dirty="0" err="1"/>
              <a:t>Hat</a:t>
            </a:r>
            <a:r>
              <a:rPr lang="es-ES" dirty="0"/>
              <a:t> Enterprise Linux, pertenecen a compañías comerciales que esperan obtener ganancias económicas con su comercialización. En todo caso, ¿cómo es posible que alguien obtenga beneficio económico si su producto principal se puede obtener gratis en Internet? Existen diferentes enfoques que hacen posible eso mismo, entre los que se incluyen:</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009943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Comprender los modelos de negocio del software de código </a:t>
            </a:r>
            <a:r>
              <a:rPr lang="es-ES" b="1" dirty="0" smtClean="0"/>
              <a:t>abierto - Servicios </a:t>
            </a:r>
            <a:r>
              <a:rPr lang="es-ES" b="1" dirty="0"/>
              <a:t>y soporte técnico: </a:t>
            </a:r>
          </a:p>
          <a:p>
            <a:r>
              <a:rPr lang="es-ES" dirty="0"/>
              <a:t>El producto propiamente dicho puede ser de código abierto, incluso gratuito, pero la compañía en cuestión puede cobrar por asistencia técnica, servicios y soporte, por ejemplo, o por formación o líneas de asistencia 24x7.</a:t>
            </a:r>
            <a:br>
              <a:rPr lang="es-ES" dirty="0"/>
            </a:br>
            <a:r>
              <a:rPr lang="es-ES" dirty="0"/>
              <a:t>Por ejemplo, un juego podría ser de código abierto, pero necesitar de una suscripción para un servicio en línea que le proporcione el conjunto completo de características.</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944465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Comprender los modelos de negocio del software de código </a:t>
            </a:r>
            <a:r>
              <a:rPr lang="es-ES" b="1" dirty="0" smtClean="0"/>
              <a:t>abierto - Licencias </a:t>
            </a:r>
            <a:r>
              <a:rPr lang="es-ES" b="1" dirty="0"/>
              <a:t>duales: </a:t>
            </a:r>
            <a:endParaRPr lang="es-ES" dirty="0"/>
          </a:p>
          <a:p>
            <a:r>
              <a:rPr lang="es-ES" dirty="0"/>
              <a:t>No es extraño que una empresa cree dos versiones de un mismo producto. Una que sea completamente de código abierto y otra, con características adicionales, que solo esté disponible previo pago. </a:t>
            </a:r>
            <a:endParaRPr lang="es-ES" dirty="0" smtClean="0"/>
          </a:p>
          <a:p>
            <a:r>
              <a:rPr lang="es-ES" dirty="0"/>
              <a:t>La versión de código abierto sería similar a una demo gratuita que ofrecen numerosas empresas; lo que no deja de ser una manera de atraer clientes de pago.</a:t>
            </a:r>
            <a:br>
              <a:rPr lang="es-ES" dirty="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722475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Comprender los modelos de negocio del software de código </a:t>
            </a:r>
            <a:r>
              <a:rPr lang="es-ES" b="1" dirty="0" smtClean="0"/>
              <a:t>abierto -Múltiples </a:t>
            </a:r>
            <a:r>
              <a:rPr lang="es-ES" b="1" dirty="0"/>
              <a:t>productos: </a:t>
            </a:r>
            <a:endParaRPr lang="es-ES" dirty="0"/>
          </a:p>
          <a:p>
            <a:r>
              <a:rPr lang="es-ES" dirty="0"/>
              <a:t>El producto dc código abierto podría no ser más que una entre las ofertas de la empresa en cuestión, que obtendría beneficios de otras líneas de producto, las cuales podrían ser otros programas o algún otro producto, tales como de usuario.</a:t>
            </a:r>
          </a:p>
          <a:p>
            <a:pPr marL="0" indent="0">
              <a:buNone/>
            </a:pPr>
            <a:r>
              <a:rPr lang="es-ES" dirty="0"/>
              <a:t/>
            </a:r>
            <a:br>
              <a:rPr lang="es-ES" dirty="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3393963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lnSpcReduction="10000"/>
          </a:bodyPr>
          <a:lstStyle/>
          <a:p>
            <a:pPr marL="0" indent="0">
              <a:buNone/>
            </a:pPr>
            <a:r>
              <a:rPr lang="es-ES" b="1" dirty="0"/>
              <a:t>Comprender los modelos de negocio del software de código </a:t>
            </a:r>
            <a:r>
              <a:rPr lang="es-ES" b="1" dirty="0" smtClean="0"/>
              <a:t>abierto -Controladores </a:t>
            </a:r>
            <a:r>
              <a:rPr lang="es-ES" b="1" dirty="0"/>
              <a:t>(drivers) de código abierto: </a:t>
            </a:r>
          </a:p>
          <a:p>
            <a:r>
              <a:rPr lang="es-ES" dirty="0"/>
              <a:t>Un caso especial del punto anterior es los fabricantes de hardware, quienes, obviamente, ganan su dinero vendiendo hardware. Estas empresas podrían optar por publicar los controladores, e incluso aplicaciones específicas para sus productos, como software de código abierto con el fin de promocionar el hardware que producen.</a:t>
            </a:r>
          </a:p>
          <a:p>
            <a:pPr marL="0" indent="0">
              <a:buNone/>
            </a:pPr>
            <a:r>
              <a:rPr lang="es-ES" dirty="0"/>
              <a:t/>
            </a:r>
            <a:br>
              <a:rPr lang="es-ES" dirty="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560665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a:t>Comprender los modelos de negocio del software de código </a:t>
            </a:r>
            <a:r>
              <a:rPr lang="es-ES" b="1" dirty="0" smtClean="0"/>
              <a:t>abierto - Donaciones</a:t>
            </a:r>
            <a:r>
              <a:rPr lang="es-ES" b="1" dirty="0"/>
              <a:t>: </a:t>
            </a:r>
          </a:p>
          <a:p>
            <a:r>
              <a:rPr lang="es-ES" dirty="0"/>
              <a:t>Son muchos los proyectos de código abierto que aceptan donaciones para dotar de fondos a sus desarrollos.</a:t>
            </a:r>
          </a:p>
          <a:p>
            <a:pPr marL="0" indent="0">
              <a:buNone/>
            </a:pPr>
            <a:r>
              <a:rPr lang="es-ES" dirty="0"/>
              <a:t/>
            </a:r>
            <a:br>
              <a:rPr lang="es-ES" dirty="0"/>
            </a:b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80974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fontScale="92500" lnSpcReduction="20000"/>
          </a:bodyPr>
          <a:lstStyle/>
          <a:p>
            <a:pPr marL="0" indent="0">
              <a:buNone/>
            </a:pPr>
            <a:r>
              <a:rPr lang="es-ES" b="1" dirty="0"/>
              <a:t>Copyright y software</a:t>
            </a:r>
          </a:p>
          <a:p>
            <a:pPr>
              <a:buNone/>
            </a:pPr>
            <a:r>
              <a:rPr lang="es-ES" dirty="0" smtClean="0"/>
              <a:t>Las leyes de copyright prohíben la copia de un trabajo, pero un programa resulta inútil sin tales copias. Por ejemplo:</a:t>
            </a:r>
          </a:p>
          <a:p>
            <a:pPr lvl="0"/>
            <a:r>
              <a:rPr lang="es-ES" dirty="0" smtClean="0"/>
              <a:t>Una copia del programa desde el disco de instalación al disco duro.</a:t>
            </a:r>
          </a:p>
          <a:p>
            <a:pPr lvl="0"/>
            <a:r>
              <a:rPr lang="es-ES" dirty="0" smtClean="0"/>
              <a:t>Una copia del programa desde el disco duro a la memoria del ordenador.</a:t>
            </a:r>
          </a:p>
          <a:p>
            <a:pPr lvl="0"/>
            <a:r>
              <a:rPr lang="es-ES" dirty="0" smtClean="0"/>
              <a:t>Una copia del programa desde la memoria al espacio de intercambio de disco duro (swap </a:t>
            </a:r>
            <a:r>
              <a:rPr lang="es-ES" dirty="0" err="1" smtClean="0"/>
              <a:t>space</a:t>
            </a:r>
            <a:r>
              <a:rPr lang="es-ES" dirty="0" smtClean="0"/>
              <a:t>).</a:t>
            </a:r>
          </a:p>
          <a:p>
            <a:pPr lvl="0"/>
            <a:r>
              <a:rPr lang="es-ES" dirty="0" smtClean="0"/>
              <a:t>Una copia desde la memoria hacia varias pequeñas memorias intermedias y cachés en la placa base y la CPU para mejorar el rendimiento.</a:t>
            </a:r>
          </a:p>
          <a:p>
            <a:pPr lvl="0"/>
            <a:r>
              <a:rPr lang="es-ES" dirty="0" smtClean="0"/>
              <a:t>Una o varias copias de respaldo del disco duro como medida de protección frente a fallos de disco.</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marL="0" indent="0">
              <a:buNone/>
            </a:pPr>
            <a:r>
              <a:rPr lang="es-ES" b="1" dirty="0" smtClean="0"/>
              <a:t>Espacio Swap</a:t>
            </a:r>
            <a:endParaRPr lang="es-ES" b="1" dirty="0"/>
          </a:p>
          <a:p>
            <a:r>
              <a:rPr lang="es-ES" dirty="0" smtClean="0"/>
              <a:t>El espacio Swap o espacio de intercambio es un área del disco duro que sirve de complemento a la RAM del sistema para mejorar el rendimiento. Por ejemplo, si la RAM se llena, el SO utilizará el espacio SWAP como si de una extensión de la RAM se tratará.</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r>
              <a:rPr lang="es-ES" dirty="0" smtClean="0"/>
              <a:t>En el pasados tales copias eran generalmente ignoradas bajo el principio de </a:t>
            </a:r>
            <a:r>
              <a:rPr lang="es-ES" dirty="0" err="1" smtClean="0"/>
              <a:t>fair</a:t>
            </a:r>
            <a:r>
              <a:rPr lang="es-ES" dirty="0" smtClean="0"/>
              <a:t> use (USO legítimo) es decir, como excepciones a los derechos exclusivos de copia de un trabajo otorgados a los propietarios del copyright. En la actualidad, la ley de copyright reconoce explícitamente la necesidad de copiar el software para poder usarlo, al menos, en los Estados Unidos.</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s-ES" b="1" dirty="0" smtClean="0"/>
              <a:t>Patentes, marcas registradas y software</a:t>
            </a:r>
          </a:p>
          <a:p>
            <a:r>
              <a:rPr lang="es-ES" dirty="0" smtClean="0"/>
              <a:t>El copyright es un ejemplo de propiedad intelectual (PI), pero hay otros. Uno de ellos es la protección bajo patente. </a:t>
            </a:r>
          </a:p>
          <a:p>
            <a:r>
              <a:rPr lang="es-ES" dirty="0" smtClean="0"/>
              <a:t>Un copyright protege una obra creativa, que se puede considerar la expresión de una idea.</a:t>
            </a:r>
          </a:p>
          <a:p>
            <a:r>
              <a:rPr lang="es-ES" dirty="0" smtClean="0"/>
              <a:t>Una </a:t>
            </a:r>
            <a:r>
              <a:rPr lang="es-ES" b="1" dirty="0" smtClean="0"/>
              <a:t>patente</a:t>
            </a:r>
            <a:r>
              <a:rPr lang="es-ES" dirty="0" smtClean="0"/>
              <a:t> protege la “idea” propiamente dicha. Típicamente se aplican a invenciones.</a:t>
            </a:r>
          </a:p>
          <a:p>
            <a:r>
              <a:rPr lang="es-ES" dirty="0" smtClean="0"/>
              <a:t>En los Estados Unidos, es legal patentar el software; si bien no es posible patentar un programa completo, sí que podemos patentar los algoritmos empleados en él. </a:t>
            </a:r>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Licencias</a:t>
            </a:r>
            <a:endParaRPr lang="es-ES" dirty="0"/>
          </a:p>
        </p:txBody>
      </p:sp>
      <p:sp>
        <p:nvSpPr>
          <p:cNvPr id="3" name="2 Marcador de contenido"/>
          <p:cNvSpPr>
            <a:spLocks noGrp="1"/>
          </p:cNvSpPr>
          <p:nvPr>
            <p:ph sz="quarter" idx="1"/>
          </p:nvPr>
        </p:nvSpPr>
        <p:spPr>
          <a:xfrm>
            <a:off x="899592" y="1700808"/>
            <a:ext cx="7416824" cy="4824536"/>
          </a:xfrm>
        </p:spPr>
        <p:txBody>
          <a:bodyPr>
            <a:normAutofit/>
          </a:bodyPr>
          <a:lstStyle/>
          <a:p>
            <a:pPr>
              <a:buNone/>
            </a:pPr>
            <a:r>
              <a:rPr lang="es-ES" b="1" dirty="0" smtClean="0"/>
              <a:t>Patentes, marcas registradas y software</a:t>
            </a:r>
          </a:p>
          <a:p>
            <a:r>
              <a:rPr lang="es-ES" dirty="0" smtClean="0"/>
              <a:t>Las empresas utilizan a menudo las patentes de software como medio para bloquear la venta de productos de otras empresas o para demandarles un pago compensatorio.</a:t>
            </a:r>
          </a:p>
          <a:p>
            <a:r>
              <a:rPr lang="es-ES" dirty="0" smtClean="0"/>
              <a:t>En muchos países, los algoritmos de software no se pueden patentar.</a:t>
            </a:r>
          </a:p>
          <a:p>
            <a:r>
              <a:rPr lang="es-ES" dirty="0" smtClean="0"/>
              <a:t>Las </a:t>
            </a:r>
            <a:r>
              <a:rPr lang="es-ES" b="1" dirty="0" smtClean="0"/>
              <a:t>marcas registradas</a:t>
            </a:r>
            <a:r>
              <a:rPr lang="es-ES" dirty="0" smtClean="0"/>
              <a:t> son otro tipo de PI. Este concepto engloba nombres, logotipos e identificadores similares de una compañía o producto concreto. El software y las empresas que lo producen suelen utilizar marcas registradas, al igual que las empresas de hardware</a:t>
            </a:r>
          </a:p>
          <a:p>
            <a:pPr>
              <a:buNone/>
            </a:pPr>
            <a:endParaRPr lang="es-ES" dirty="0" smtClean="0"/>
          </a:p>
          <a:p>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extLst>
      <p:ext uri="{BB962C8B-B14F-4D97-AF65-F5344CB8AC3E}">
        <p14:creationId xmlns:p14="http://schemas.microsoft.com/office/powerpoint/2010/main" val="1039337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2016</TotalTime>
  <Words>3775</Words>
  <Application>Microsoft Office PowerPoint</Application>
  <PresentationFormat>Presentación en pantalla (4:3)</PresentationFormat>
  <Paragraphs>205</Paragraphs>
  <Slides>48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Franklin Gothic Book</vt:lpstr>
      <vt:lpstr>Perpetua</vt:lpstr>
      <vt:lpstr>Wingdings 2</vt:lpstr>
      <vt:lpstr>Equidad</vt:lpstr>
      <vt:lpstr>MOD 369 – UD3 </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Tablas</vt:lpstr>
      <vt:lpstr>Tablas</vt:lpstr>
      <vt:lpstr>Licencias</vt:lpstr>
      <vt:lpstr>Licencias</vt:lpstr>
      <vt:lpstr>Licencias</vt:lpstr>
      <vt:lpstr>Licencias</vt:lpstr>
      <vt:lpstr>Licencias</vt:lpstr>
      <vt:lpstr>Licencias</vt:lpstr>
      <vt:lpstr>Licencias</vt:lpstr>
      <vt:lpstr>Licencias</vt:lpstr>
      <vt:lpstr>Licencias</vt:lpstr>
      <vt:lpstr>Licencias</vt:lpstr>
      <vt:lpstr>Licencias</vt:lpstr>
      <vt:lpstr>Licencias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dc:title>
  <dc:creator>Administrador</dc:creator>
  <cp:lastModifiedBy>Xabier</cp:lastModifiedBy>
  <cp:revision>170</cp:revision>
  <dcterms:created xsi:type="dcterms:W3CDTF">2011-06-03T10:34:51Z</dcterms:created>
  <dcterms:modified xsi:type="dcterms:W3CDTF">2017-10-30T17:29:40Z</dcterms:modified>
</cp:coreProperties>
</file>