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319" r:id="rId5"/>
    <p:sldId id="318" r:id="rId6"/>
    <p:sldId id="283" r:id="rId7"/>
    <p:sldId id="260" r:id="rId8"/>
    <p:sldId id="293" r:id="rId9"/>
    <p:sldId id="262" r:id="rId10"/>
    <p:sldId id="263" r:id="rId11"/>
    <p:sldId id="264" r:id="rId12"/>
    <p:sldId id="280" r:id="rId13"/>
    <p:sldId id="281" r:id="rId14"/>
    <p:sldId id="284" r:id="rId15"/>
    <p:sldId id="285" r:id="rId16"/>
    <p:sldId id="286" r:id="rId17"/>
    <p:sldId id="287" r:id="rId18"/>
    <p:sldId id="288" r:id="rId19"/>
    <p:sldId id="289" r:id="rId20"/>
    <p:sldId id="295" r:id="rId21"/>
    <p:sldId id="290" r:id="rId22"/>
    <p:sldId id="291" r:id="rId23"/>
    <p:sldId id="307" r:id="rId24"/>
    <p:sldId id="308" r:id="rId25"/>
    <p:sldId id="309" r:id="rId26"/>
    <p:sldId id="310" r:id="rId27"/>
    <p:sldId id="311" r:id="rId28"/>
    <p:sldId id="265" r:id="rId29"/>
    <p:sldId id="320" r:id="rId30"/>
    <p:sldId id="266" r:id="rId31"/>
    <p:sldId id="282" r:id="rId32"/>
    <p:sldId id="322" r:id="rId33"/>
    <p:sldId id="323" r:id="rId34"/>
    <p:sldId id="321" r:id="rId35"/>
    <p:sldId id="324" r:id="rId36"/>
    <p:sldId id="325" r:id="rId3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438" y="19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9C638498-E047-47D5-A187-A51DD96D2274}" type="datetimeFigureOut">
              <a:rPr lang="es-ES" smtClean="0"/>
              <a:pPr/>
              <a:t>23/05/2011</a:t>
            </a:fld>
            <a:endParaRPr lang="es-ES"/>
          </a:p>
        </p:txBody>
      </p:sp>
      <p:sp>
        <p:nvSpPr>
          <p:cNvPr id="17" name="16 Marcador de pie de página"/>
          <p:cNvSpPr>
            <a:spLocks noGrp="1"/>
          </p:cNvSpPr>
          <p:nvPr>
            <p:ph type="ftr" sz="quarter" idx="11"/>
          </p:nvPr>
        </p:nvSpPr>
        <p:spPr/>
        <p:txBody>
          <a:bodyPr/>
          <a:lstStyle/>
          <a:p>
            <a:endParaRPr lang="es-ES"/>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4F7ECDFD-962D-4B9B-90DB-C4A9F3E9C556}" type="slidenum">
              <a:rPr lang="es-ES" smtClean="0"/>
              <a:pPr/>
              <a:t>‹Nº›</a:t>
            </a:fld>
            <a:endParaRPr lang="es-ES"/>
          </a:p>
        </p:txBody>
      </p:sp>
      <p:sp>
        <p:nvSpPr>
          <p:cNvPr id="7" name="6 Rectángulo"/>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C638498-E047-47D5-A187-A51DD96D2274}" type="datetimeFigureOut">
              <a:rPr lang="es-ES" smtClean="0"/>
              <a:pPr/>
              <a:t>23/05/2011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F7ECDFD-962D-4B9B-90DB-C4A9F3E9C556}"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C638498-E047-47D5-A187-A51DD96D2274}" type="datetimeFigureOut">
              <a:rPr lang="es-ES" smtClean="0"/>
              <a:pPr/>
              <a:t>23/05/2011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F7ECDFD-962D-4B9B-90DB-C4A9F3E9C556}"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9C638498-E047-47D5-A187-A51DD96D2274}" type="datetimeFigureOut">
              <a:rPr lang="es-ES" smtClean="0"/>
              <a:pPr/>
              <a:t>23/05/2011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F7ECDFD-962D-4B9B-90DB-C4A9F3E9C556}" type="slidenum">
              <a:rPr lang="es-ES" smtClean="0"/>
              <a:pPr/>
              <a:t>‹Nº›</a:t>
            </a:fld>
            <a:endParaRPr lang="es-ES"/>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9C638498-E047-47D5-A187-A51DD96D2274}" type="datetimeFigureOut">
              <a:rPr lang="es-ES" smtClean="0"/>
              <a:pPr/>
              <a:t>23/05/2011</a:t>
            </a:fld>
            <a:endParaRPr lang="es-ES"/>
          </a:p>
        </p:txBody>
      </p:sp>
      <p:sp>
        <p:nvSpPr>
          <p:cNvPr id="5" name="4 Marcador de pie de página"/>
          <p:cNvSpPr>
            <a:spLocks noGrp="1"/>
          </p:cNvSpPr>
          <p:nvPr>
            <p:ph type="ftr" sz="quarter" idx="11"/>
          </p:nvPr>
        </p:nvSpPr>
        <p:spPr>
          <a:xfrm>
            <a:off x="800100" y="6172200"/>
            <a:ext cx="4000500" cy="457200"/>
          </a:xfrm>
        </p:spPr>
        <p:txBody>
          <a:bodyPr/>
          <a:lstStyle/>
          <a:p>
            <a:endParaRPr lang="es-ES"/>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46304" y="6208776"/>
            <a:ext cx="457200" cy="457200"/>
          </a:xfrm>
        </p:spPr>
        <p:txBody>
          <a:bodyPr/>
          <a:lstStyle/>
          <a:p>
            <a:fld id="{4F7ECDFD-962D-4B9B-90DB-C4A9F3E9C556}"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9C638498-E047-47D5-A187-A51DD96D2274}" type="datetimeFigureOut">
              <a:rPr lang="es-ES" smtClean="0"/>
              <a:pPr/>
              <a:t>23/05/2011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4F7ECDFD-962D-4B9B-90DB-C4A9F3E9C556}" type="slidenum">
              <a:rPr lang="es-ES" smtClean="0"/>
              <a:pPr/>
              <a:t>‹Nº›</a:t>
            </a:fld>
            <a:endParaRPr lang="es-ES"/>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9C638498-E047-47D5-A187-A51DD96D2274}" type="datetimeFigureOut">
              <a:rPr lang="es-ES" smtClean="0"/>
              <a:pPr/>
              <a:t>23/05/2011</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4F7ECDFD-962D-4B9B-90DB-C4A9F3E9C556}" type="slidenum">
              <a:rPr lang="es-ES" smtClean="0"/>
              <a:pPr/>
              <a:t>‹Nº›</a:t>
            </a:fld>
            <a:endParaRPr lang="es-ES"/>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9C638498-E047-47D5-A187-A51DD96D2274}" type="datetimeFigureOut">
              <a:rPr lang="es-ES" smtClean="0"/>
              <a:pPr/>
              <a:t>23/05/2011</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4F7ECDFD-962D-4B9B-90DB-C4A9F3E9C556}"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C638498-E047-47D5-A187-A51DD96D2274}" type="datetimeFigureOut">
              <a:rPr lang="es-ES" smtClean="0"/>
              <a:pPr/>
              <a:t>23/05/2011</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4F7ECDFD-962D-4B9B-90DB-C4A9F3E9C556}"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9C638498-E047-47D5-A187-A51DD96D2274}" type="datetimeFigureOut">
              <a:rPr lang="es-ES" smtClean="0"/>
              <a:pPr/>
              <a:t>23/05/2011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4F7ECDFD-962D-4B9B-90DB-C4A9F3E9C556}" type="slidenum">
              <a:rPr lang="es-ES" smtClean="0"/>
              <a:pPr/>
              <a:t>‹Nº›</a:t>
            </a:fld>
            <a:endParaRPr lang="es-ES"/>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9C638498-E047-47D5-A187-A51DD96D2274}" type="datetimeFigureOut">
              <a:rPr lang="es-ES" smtClean="0"/>
              <a:pPr/>
              <a:t>23/05/2011</a:t>
            </a:fld>
            <a:endParaRPr lang="es-ES"/>
          </a:p>
        </p:txBody>
      </p:sp>
      <p:sp>
        <p:nvSpPr>
          <p:cNvPr id="6" name="5 Marcador de pie de página"/>
          <p:cNvSpPr>
            <a:spLocks noGrp="1"/>
          </p:cNvSpPr>
          <p:nvPr>
            <p:ph type="ftr" sz="quarter" idx="11"/>
          </p:nvPr>
        </p:nvSpPr>
        <p:spPr>
          <a:xfrm>
            <a:off x="914400" y="6172200"/>
            <a:ext cx="3886200" cy="457200"/>
          </a:xfrm>
        </p:spPr>
        <p:txBody>
          <a:bodyPr/>
          <a:lstStyle/>
          <a:p>
            <a:endParaRPr lang="es-ES"/>
          </a:p>
        </p:txBody>
      </p:sp>
      <p:sp>
        <p:nvSpPr>
          <p:cNvPr id="7" name="6 Marcador de número de diapositiva"/>
          <p:cNvSpPr>
            <a:spLocks noGrp="1"/>
          </p:cNvSpPr>
          <p:nvPr>
            <p:ph type="sldNum" sz="quarter" idx="12"/>
          </p:nvPr>
        </p:nvSpPr>
        <p:spPr>
          <a:xfrm>
            <a:off x="146304" y="6208776"/>
            <a:ext cx="457200" cy="457200"/>
          </a:xfrm>
        </p:spPr>
        <p:txBody>
          <a:bodyPr/>
          <a:lstStyle/>
          <a:p>
            <a:fld id="{4F7ECDFD-962D-4B9B-90DB-C4A9F3E9C556}" type="slidenum">
              <a:rPr lang="es-ES" smtClean="0"/>
              <a:pPr/>
              <a:t>‹Nº›</a:t>
            </a:fld>
            <a:endParaRPr lang="es-ES"/>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smtClean="0"/>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914400" y="274638"/>
            <a:ext cx="7772400" cy="1143000"/>
          </a:xfrm>
          <a:prstGeom prst="rect">
            <a:avLst/>
          </a:prstGeom>
        </p:spPr>
        <p:txBody>
          <a:bodyPr bIns="91440"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C638498-E047-47D5-A187-A51DD96D2274}" type="datetimeFigureOut">
              <a:rPr lang="es-ES" smtClean="0"/>
              <a:pPr/>
              <a:t>23/05/2011</a:t>
            </a:fld>
            <a:endParaRPr lang="es-ES"/>
          </a:p>
        </p:txBody>
      </p:sp>
      <p:sp>
        <p:nvSpPr>
          <p:cNvPr id="3" name="2 Marcador de pie de página"/>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s-ES"/>
          </a:p>
        </p:txBody>
      </p:sp>
      <p:sp>
        <p:nvSpPr>
          <p:cNvPr id="23" name="22 Marcador de número de diapositiva"/>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F7ECDFD-962D-4B9B-90DB-C4A9F3E9C556}"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3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ES" dirty="0" smtClean="0"/>
              <a:t>Copia de Seguridad</a:t>
            </a:r>
            <a:endParaRPr lang="es-ES" dirty="0"/>
          </a:p>
        </p:txBody>
      </p:sp>
      <p:sp>
        <p:nvSpPr>
          <p:cNvPr id="2" name="1 Título"/>
          <p:cNvSpPr>
            <a:spLocks noGrp="1"/>
          </p:cNvSpPr>
          <p:nvPr>
            <p:ph type="ctrTitle"/>
          </p:nvPr>
        </p:nvSpPr>
        <p:spPr/>
        <p:txBody>
          <a:bodyPr/>
          <a:lstStyle/>
          <a:p>
            <a:r>
              <a:rPr lang="es-ES" dirty="0" smtClean="0"/>
              <a:t>SQL Server 2008</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DIFERENTIAL BACKUP</a:t>
            </a:r>
            <a:endParaRPr lang="es-ES" dirty="0"/>
          </a:p>
        </p:txBody>
      </p:sp>
      <p:sp>
        <p:nvSpPr>
          <p:cNvPr id="5" name="2 Subtítulo"/>
          <p:cNvSpPr txBox="1">
            <a:spLocks/>
          </p:cNvSpPr>
          <p:nvPr/>
        </p:nvSpPr>
        <p:spPr>
          <a:xfrm>
            <a:off x="971600" y="2049274"/>
            <a:ext cx="6984776" cy="2376264"/>
          </a:xfrm>
          <a:prstGeom prst="rect">
            <a:avLst/>
          </a:prstGeom>
        </p:spPr>
        <p:txBody>
          <a:bodyPr vert="horz">
            <a:normAutofit/>
          </a:bodyPr>
          <a:lstStyle/>
          <a:p>
            <a:pPr algn="just"/>
            <a:r>
              <a:rPr lang="es-ES" dirty="0" smtClean="0"/>
              <a:t>Una copia de seguridad diferencial captura los cambios realizados desde la última FULL BACKUP. </a:t>
            </a:r>
          </a:p>
          <a:p>
            <a:pPr algn="just"/>
            <a:r>
              <a:rPr lang="es-ES" dirty="0" smtClean="0"/>
              <a:t>En caso de no existir una FULL BACKUP no se podrá realizar una DIFERENTIAL BACKUP.</a:t>
            </a:r>
          </a:p>
          <a:p>
            <a:pPr algn="just"/>
            <a:r>
              <a:rPr lang="es-ES" dirty="0" smtClean="0"/>
              <a:t>Cada DIFERENTIAL BACKUP acumula los cambios de la diferencial anterior. </a:t>
            </a:r>
          </a:p>
          <a:p>
            <a:pPr marL="355600" algn="just"/>
            <a:r>
              <a:rPr lang="es-ES" dirty="0" smtClean="0"/>
              <a:t>Supongamos que se realiza una copia diferencial cada 4 horas, la que sucede a las 4 de la mañana contiene todo lo que contiene la anterior de las 12.</a:t>
            </a:r>
            <a:endParaRPr kumimoji="0" lang="es-ES" b="0" i="0" u="none" strike="noStrike" kern="1200" cap="none" spc="0" normalizeH="0" baseline="0" dirty="0">
              <a:ln>
                <a:noFill/>
              </a:ln>
              <a:solidFill>
                <a:schemeClr val="tx1"/>
              </a:solidFill>
              <a:effectLst/>
              <a:uLnTx/>
              <a:uFillTx/>
              <a:latin typeface="+mn-lt"/>
              <a:ea typeface="+mn-ea"/>
              <a:cs typeface="+mn-cs"/>
            </a:endParaRP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DIFERENTIAL BACKUP</a:t>
            </a:r>
            <a:endParaRPr lang="es-ES" dirty="0"/>
          </a:p>
        </p:txBody>
      </p:sp>
      <p:sp>
        <p:nvSpPr>
          <p:cNvPr id="5" name="2 Subtítulo"/>
          <p:cNvSpPr txBox="1">
            <a:spLocks/>
          </p:cNvSpPr>
          <p:nvPr/>
        </p:nvSpPr>
        <p:spPr>
          <a:xfrm>
            <a:off x="971600" y="1921678"/>
            <a:ext cx="6984776" cy="4464496"/>
          </a:xfrm>
          <a:prstGeom prst="rect">
            <a:avLst/>
          </a:prstGeom>
        </p:spPr>
        <p:txBody>
          <a:bodyPr vert="horz">
            <a:normAutofit/>
          </a:bodyPr>
          <a:lstStyle/>
          <a:p>
            <a:pPr algn="just"/>
            <a:r>
              <a:rPr kumimoji="0" lang="es-ES" b="0" i="0" u="none" strike="noStrike" kern="1200" cap="none" spc="0" normalizeH="0" baseline="0" dirty="0" smtClean="0">
                <a:ln>
                  <a:noFill/>
                </a:ln>
                <a:solidFill>
                  <a:schemeClr val="tx1"/>
                </a:solidFill>
                <a:effectLst/>
                <a:uLnTx/>
                <a:uFillTx/>
                <a:latin typeface="+mn-lt"/>
                <a:ea typeface="+mn-ea"/>
                <a:cs typeface="+mn-cs"/>
              </a:rPr>
              <a:t>Para determinar qué</a:t>
            </a:r>
            <a:r>
              <a:rPr kumimoji="0" lang="es-ES" b="0" i="0" u="none" strike="noStrike" kern="1200" cap="none" spc="0" normalizeH="0" dirty="0" smtClean="0">
                <a:ln>
                  <a:noFill/>
                </a:ln>
                <a:solidFill>
                  <a:schemeClr val="tx1"/>
                </a:solidFill>
                <a:effectLst/>
                <a:uLnTx/>
                <a:uFillTx/>
                <a:latin typeface="+mn-lt"/>
                <a:ea typeface="+mn-ea"/>
                <a:cs typeface="+mn-cs"/>
              </a:rPr>
              <a:t> extensiones deben ser copiadas, SQL Server mantiene un mapa de extensiones. En el momento que se realiza un FULL BACKUP este mapa se pone a cero.</a:t>
            </a:r>
            <a:r>
              <a:rPr kumimoji="0" lang="es-ES" b="0" i="0" u="none" strike="noStrike" kern="1200" cap="none" spc="0" normalizeH="0" baseline="0" dirty="0" smtClean="0">
                <a:ln>
                  <a:noFill/>
                </a:ln>
                <a:solidFill>
                  <a:schemeClr val="tx1"/>
                </a:solidFill>
                <a:effectLst/>
                <a:uLnTx/>
                <a:uFillTx/>
                <a:latin typeface="+mn-lt"/>
                <a:ea typeface="+mn-ea"/>
                <a:cs typeface="+mn-cs"/>
              </a:rPr>
              <a:t> </a:t>
            </a:r>
          </a:p>
          <a:p>
            <a:pPr algn="just"/>
            <a:r>
              <a:rPr lang="es-ES" dirty="0" smtClean="0"/>
              <a:t>El comando más simple para realizar una copia diferencial:</a:t>
            </a:r>
          </a:p>
          <a:p>
            <a:pPr marL="361950" algn="just"/>
            <a:r>
              <a:rPr kumimoji="0" lang="es-ES" b="0" i="0" u="none" strike="noStrike" kern="1200" cap="none" spc="0" normalizeH="0" baseline="0" dirty="0" smtClean="0">
                <a:ln>
                  <a:noFill/>
                </a:ln>
                <a:solidFill>
                  <a:schemeClr val="tx1"/>
                </a:solidFill>
                <a:effectLst/>
                <a:uLnTx/>
                <a:uFillTx/>
                <a:latin typeface="+mn-lt"/>
                <a:ea typeface="+mn-ea"/>
                <a:cs typeface="+mn-cs"/>
              </a:rPr>
              <a:t>BACK</a:t>
            </a:r>
            <a:r>
              <a:rPr lang="es-ES" dirty="0" smtClean="0"/>
              <a:t>UP DATABASE &lt;</a:t>
            </a:r>
            <a:r>
              <a:rPr lang="es-ES" dirty="0" err="1" smtClean="0"/>
              <a:t>database</a:t>
            </a:r>
            <a:r>
              <a:rPr lang="es-ES" dirty="0" smtClean="0"/>
              <a:t> </a:t>
            </a:r>
            <a:r>
              <a:rPr lang="es-ES" dirty="0" err="1" smtClean="0"/>
              <a:t>name</a:t>
            </a:r>
            <a:r>
              <a:rPr lang="es-ES" dirty="0" smtClean="0"/>
              <a:t>&gt;</a:t>
            </a:r>
          </a:p>
          <a:p>
            <a:pPr marL="361950" algn="just"/>
            <a:r>
              <a:rPr kumimoji="0" lang="es-ES" b="0" i="0" u="none" strike="noStrike" kern="1200" cap="none" spc="0" normalizeH="0" baseline="0" dirty="0" smtClean="0">
                <a:ln>
                  <a:noFill/>
                </a:ln>
                <a:solidFill>
                  <a:schemeClr val="tx1"/>
                </a:solidFill>
                <a:effectLst/>
                <a:uLnTx/>
                <a:uFillTx/>
                <a:latin typeface="+mn-lt"/>
                <a:ea typeface="+mn-ea"/>
                <a:cs typeface="+mn-cs"/>
              </a:rPr>
              <a:t>TO</a:t>
            </a:r>
            <a:r>
              <a:rPr kumimoji="0" lang="es-ES" b="0" i="0" u="none" strike="noStrike" kern="1200" cap="none" spc="0" normalizeH="0" dirty="0" smtClean="0">
                <a:ln>
                  <a:noFill/>
                </a:ln>
                <a:solidFill>
                  <a:schemeClr val="tx1"/>
                </a:solidFill>
                <a:effectLst/>
                <a:uLnTx/>
                <a:uFillTx/>
                <a:latin typeface="+mn-lt"/>
                <a:ea typeface="+mn-ea"/>
                <a:cs typeface="+mn-cs"/>
              </a:rPr>
              <a:t> DISK=‘&lt;</a:t>
            </a:r>
            <a:r>
              <a:rPr kumimoji="0" lang="es-ES" b="0" i="0" u="none" strike="noStrike" kern="1200" cap="none" spc="0" normalizeH="0" dirty="0" err="1" smtClean="0">
                <a:ln>
                  <a:noFill/>
                </a:ln>
                <a:solidFill>
                  <a:schemeClr val="tx1"/>
                </a:solidFill>
                <a:effectLst/>
                <a:uLnTx/>
                <a:uFillTx/>
                <a:latin typeface="+mn-lt"/>
                <a:ea typeface="+mn-ea"/>
                <a:cs typeface="+mn-cs"/>
              </a:rPr>
              <a:t>directory</a:t>
            </a:r>
            <a:r>
              <a:rPr kumimoji="0" lang="es-ES" b="0" i="0" u="none" strike="noStrike" kern="1200" cap="none" spc="0" normalizeH="0" dirty="0" smtClean="0">
                <a:ln>
                  <a:noFill/>
                </a:ln>
                <a:solidFill>
                  <a:schemeClr val="tx1"/>
                </a:solidFill>
                <a:effectLst/>
                <a:uLnTx/>
                <a:uFillTx/>
                <a:latin typeface="+mn-lt"/>
                <a:ea typeface="+mn-ea"/>
                <a:cs typeface="+mn-cs"/>
              </a:rPr>
              <a:t>&gt;\&lt;</a:t>
            </a:r>
            <a:r>
              <a:rPr kumimoji="0" lang="es-ES" b="0" i="0" u="none" strike="noStrike" kern="1200" cap="none" spc="0" normalizeH="0" dirty="0" err="1" smtClean="0">
                <a:ln>
                  <a:noFill/>
                </a:ln>
                <a:solidFill>
                  <a:schemeClr val="tx1"/>
                </a:solidFill>
                <a:effectLst/>
                <a:uLnTx/>
                <a:uFillTx/>
                <a:latin typeface="+mn-lt"/>
                <a:ea typeface="+mn-ea"/>
                <a:cs typeface="+mn-cs"/>
              </a:rPr>
              <a:t>filename</a:t>
            </a:r>
            <a:r>
              <a:rPr kumimoji="0" lang="es-ES" b="0" i="0" u="none" strike="noStrike" kern="1200" cap="none" spc="0" normalizeH="0" dirty="0" smtClean="0">
                <a:ln>
                  <a:noFill/>
                </a:ln>
                <a:solidFill>
                  <a:schemeClr val="tx1"/>
                </a:solidFill>
                <a:effectLst/>
                <a:uLnTx/>
                <a:uFillTx/>
                <a:latin typeface="+mn-lt"/>
                <a:ea typeface="+mn-ea"/>
                <a:cs typeface="+mn-cs"/>
              </a:rPr>
              <a:t>&gt;’ </a:t>
            </a:r>
          </a:p>
          <a:p>
            <a:pPr marL="361950" algn="just"/>
            <a:r>
              <a:rPr kumimoji="0" lang="es-ES" b="0" i="0" u="none" strike="noStrike" kern="1200" cap="none" spc="0" normalizeH="0" dirty="0" smtClean="0">
                <a:ln>
                  <a:noFill/>
                </a:ln>
                <a:solidFill>
                  <a:schemeClr val="tx1"/>
                </a:solidFill>
                <a:effectLst/>
                <a:uLnTx/>
                <a:uFillTx/>
                <a:latin typeface="+mn-lt"/>
                <a:ea typeface="+mn-ea"/>
                <a:cs typeface="+mn-cs"/>
              </a:rPr>
              <a:t>WITH DIFERENCIAL</a:t>
            </a:r>
            <a:endParaRPr kumimoji="0" lang="es-ES" b="0" i="0" u="none" strike="noStrike" kern="1200" cap="none" spc="0" normalizeH="0" baseline="0" dirty="0">
              <a:ln>
                <a:noFill/>
              </a:ln>
              <a:solidFill>
                <a:schemeClr val="tx1"/>
              </a:solidFill>
              <a:effectLst/>
              <a:uLnTx/>
              <a:uFillTx/>
              <a:latin typeface="+mn-lt"/>
              <a:ea typeface="+mn-ea"/>
              <a:cs typeface="+mn-cs"/>
            </a:endParaRP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DIFERENTIAL BACKUP</a:t>
            </a:r>
            <a:endParaRPr lang="es-ES" dirty="0"/>
          </a:p>
        </p:txBody>
      </p:sp>
      <p:sp>
        <p:nvSpPr>
          <p:cNvPr id="5" name="2 Subtítulo"/>
          <p:cNvSpPr txBox="1">
            <a:spLocks/>
          </p:cNvSpPr>
          <p:nvPr/>
        </p:nvSpPr>
        <p:spPr>
          <a:xfrm>
            <a:off x="971600" y="1942944"/>
            <a:ext cx="6984776" cy="1080120"/>
          </a:xfrm>
          <a:prstGeom prst="rect">
            <a:avLst/>
          </a:prstGeom>
        </p:spPr>
        <p:txBody>
          <a:bodyPr vert="horz">
            <a:normAutofit lnSpcReduction="10000"/>
          </a:bodyPr>
          <a:lstStyle/>
          <a:p>
            <a:r>
              <a:rPr lang="es-ES" dirty="0" smtClean="0"/>
              <a:t>A medida que la base de datos se actualiza, la cantidad de datos que incluyen las copias de seguridad diferenciales aumenta .</a:t>
            </a:r>
          </a:p>
          <a:p>
            <a:r>
              <a:rPr kumimoji="0" lang="es-ES" b="0" i="0" u="none" strike="noStrike" kern="1200" cap="none" spc="0" normalizeH="0" baseline="0" dirty="0" smtClean="0">
                <a:ln>
                  <a:noFill/>
                </a:ln>
                <a:solidFill>
                  <a:schemeClr val="tx1"/>
                </a:solidFill>
                <a:effectLst/>
                <a:uLnTx/>
                <a:uFillTx/>
                <a:latin typeface="+mn-lt"/>
                <a:ea typeface="+mn-ea"/>
                <a:cs typeface="+mn-cs"/>
              </a:rPr>
              <a:t>La intención es que la incidencia de las copias en el</a:t>
            </a:r>
            <a:r>
              <a:rPr kumimoji="0" lang="es-ES" b="0" i="0" u="none" strike="noStrike" kern="1200" cap="none" spc="0" normalizeH="0" dirty="0" smtClean="0">
                <a:ln>
                  <a:noFill/>
                </a:ln>
                <a:solidFill>
                  <a:schemeClr val="tx1"/>
                </a:solidFill>
                <a:effectLst/>
                <a:uLnTx/>
                <a:uFillTx/>
                <a:latin typeface="+mn-lt"/>
                <a:ea typeface="+mn-ea"/>
                <a:cs typeface="+mn-cs"/>
              </a:rPr>
              <a:t> rendimiento del servidor sea menor.</a:t>
            </a:r>
            <a:endParaRPr kumimoji="0" lang="es-ES" b="0" i="0" u="none" strike="noStrike" kern="1200" cap="none" spc="0" normalizeH="0" baseline="0" dirty="0">
              <a:ln>
                <a:noFill/>
              </a:ln>
              <a:solidFill>
                <a:schemeClr val="tx1"/>
              </a:solidFill>
              <a:effectLst/>
              <a:uLnTx/>
              <a:uFillTx/>
              <a:latin typeface="+mn-lt"/>
              <a:ea typeface="+mn-ea"/>
              <a:cs typeface="+mn-cs"/>
            </a:endParaRP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
        <p:nvSpPr>
          <p:cNvPr id="6" name="5 Flecha derecha"/>
          <p:cNvSpPr/>
          <p:nvPr/>
        </p:nvSpPr>
        <p:spPr>
          <a:xfrm>
            <a:off x="1187624" y="3356051"/>
            <a:ext cx="28803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CuadroTexto"/>
          <p:cNvSpPr txBox="1"/>
          <p:nvPr/>
        </p:nvSpPr>
        <p:spPr>
          <a:xfrm>
            <a:off x="971600" y="4150562"/>
            <a:ext cx="6912768" cy="369332"/>
          </a:xfrm>
          <a:prstGeom prst="rect">
            <a:avLst/>
          </a:prstGeom>
          <a:noFill/>
        </p:spPr>
        <p:txBody>
          <a:bodyPr wrap="square" rtlCol="0">
            <a:spAutoFit/>
          </a:bodyPr>
          <a:lstStyle/>
          <a:p>
            <a:r>
              <a:rPr lang="es-ES" dirty="0" smtClean="0"/>
              <a:t>La estrategia debe ser C .. D .. D …  C .. D …</a:t>
            </a:r>
            <a:endParaRPr lang="es-ES" dirty="0"/>
          </a:p>
        </p:txBody>
      </p:sp>
      <p:sp>
        <p:nvSpPr>
          <p:cNvPr id="8" name="7 CuadroTexto"/>
          <p:cNvSpPr txBox="1"/>
          <p:nvPr/>
        </p:nvSpPr>
        <p:spPr>
          <a:xfrm>
            <a:off x="1619672" y="3036120"/>
            <a:ext cx="6452023" cy="923330"/>
          </a:xfrm>
          <a:prstGeom prst="rect">
            <a:avLst/>
          </a:prstGeom>
          <a:noFill/>
        </p:spPr>
        <p:txBody>
          <a:bodyPr wrap="square" rtlCol="0">
            <a:spAutoFit/>
          </a:bodyPr>
          <a:lstStyle/>
          <a:p>
            <a:r>
              <a:rPr lang="es-ES" dirty="0" smtClean="0"/>
              <a:t>El proceso de restauración de la copia de seguridad es más lento. Si  hiciésemos solo completas sería más rápido, pero se degradaría el rendimiento al realizar las copias.</a:t>
            </a:r>
            <a:endParaRPr lang="es-E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Modelo de recuperación Simple</a:t>
            </a: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pic>
        <p:nvPicPr>
          <p:cNvPr id="1026" name="Picture 2" descr="Muestra el riesgo de pérdida de trabajo entre copias de seguridad de la base de datos"/>
          <p:cNvPicPr>
            <a:picLocks noChangeAspect="1" noChangeArrowheads="1"/>
          </p:cNvPicPr>
          <p:nvPr/>
        </p:nvPicPr>
        <p:blipFill>
          <a:blip r:embed="rId3" cstate="print"/>
          <a:srcRect/>
          <a:stretch>
            <a:fillRect/>
          </a:stretch>
        </p:blipFill>
        <p:spPr bwMode="auto">
          <a:xfrm>
            <a:off x="827584" y="2420888"/>
            <a:ext cx="3667125" cy="2905125"/>
          </a:xfrm>
          <a:prstGeom prst="rect">
            <a:avLst/>
          </a:prstGeom>
          <a:noFill/>
        </p:spPr>
      </p:pic>
      <p:pic>
        <p:nvPicPr>
          <p:cNvPr id="1028" name="Picture 4" descr="Copias de seguridad completas y diferenciales de la base de datos"/>
          <p:cNvPicPr>
            <a:picLocks noChangeAspect="1" noChangeArrowheads="1"/>
          </p:cNvPicPr>
          <p:nvPr/>
        </p:nvPicPr>
        <p:blipFill>
          <a:blip r:embed="rId4" cstate="print"/>
          <a:srcRect/>
          <a:stretch>
            <a:fillRect/>
          </a:stretch>
        </p:blipFill>
        <p:spPr bwMode="auto">
          <a:xfrm>
            <a:off x="4499992" y="1916832"/>
            <a:ext cx="4381500" cy="34671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RESTAURACIÓN de copia de seguridad</a:t>
            </a:r>
            <a:endParaRPr lang="es-ES" dirty="0"/>
          </a:p>
        </p:txBody>
      </p:sp>
      <p:sp>
        <p:nvSpPr>
          <p:cNvPr id="5" name="2 Subtítulo"/>
          <p:cNvSpPr txBox="1">
            <a:spLocks/>
          </p:cNvSpPr>
          <p:nvPr/>
        </p:nvSpPr>
        <p:spPr>
          <a:xfrm>
            <a:off x="971600" y="1996109"/>
            <a:ext cx="6984776" cy="1080120"/>
          </a:xfrm>
          <a:prstGeom prst="rect">
            <a:avLst/>
          </a:prstGeom>
        </p:spPr>
        <p:txBody>
          <a:bodyPr vert="horz">
            <a:normAutofit/>
          </a:bodyPr>
          <a:lstStyle/>
          <a:p>
            <a:r>
              <a:rPr lang="es-ES" dirty="0" smtClean="0"/>
              <a:t>La capacidad de restaurar lo antes posible una base de datos con la mínima perdida de datos puede ser un factor importante en una instalación. </a:t>
            </a:r>
          </a:p>
          <a:p>
            <a:r>
              <a:rPr kumimoji="0" lang="es-ES" b="0" i="0" u="none" strike="noStrike" kern="1200" cap="none" spc="0" normalizeH="0" baseline="0" dirty="0" smtClean="0">
                <a:ln>
                  <a:noFill/>
                </a:ln>
                <a:solidFill>
                  <a:schemeClr val="tx1"/>
                </a:solidFill>
                <a:effectLst/>
                <a:uLnTx/>
                <a:uFillTx/>
                <a:latin typeface="+mn-lt"/>
                <a:ea typeface="+mn-ea"/>
                <a:cs typeface="+mn-cs"/>
              </a:rPr>
              <a:t>El concepto</a:t>
            </a:r>
            <a:r>
              <a:rPr kumimoji="0" lang="es-ES" b="0" i="0" u="none" strike="noStrike" kern="1200" cap="none" spc="0" normalizeH="0" dirty="0" smtClean="0">
                <a:ln>
                  <a:noFill/>
                </a:ln>
                <a:solidFill>
                  <a:schemeClr val="tx1"/>
                </a:solidFill>
                <a:effectLst/>
                <a:uLnTx/>
                <a:uFillTx/>
                <a:latin typeface="+mn-lt"/>
                <a:ea typeface="+mn-ea"/>
                <a:cs typeface="+mn-cs"/>
              </a:rPr>
              <a:t> se denomina  </a:t>
            </a:r>
            <a:r>
              <a:rPr kumimoji="0" lang="es-ES" b="1" i="0" u="none" strike="noStrike" kern="1200" cap="none" spc="0" normalizeH="0" dirty="0" smtClean="0">
                <a:ln>
                  <a:noFill/>
                </a:ln>
                <a:solidFill>
                  <a:schemeClr val="tx1"/>
                </a:solidFill>
                <a:effectLst/>
                <a:uLnTx/>
                <a:uFillTx/>
                <a:latin typeface="+mn-lt"/>
                <a:ea typeface="+mn-ea"/>
                <a:cs typeface="+mn-cs"/>
              </a:rPr>
              <a:t>disponibilidad</a:t>
            </a:r>
            <a:r>
              <a:rPr kumimoji="0" lang="es-ES" b="0" i="0" u="none" strike="noStrike" kern="1200" cap="none" spc="0" normalizeH="0" dirty="0" smtClean="0">
                <a:ln>
                  <a:noFill/>
                </a:ln>
                <a:solidFill>
                  <a:schemeClr val="tx1"/>
                </a:solidFill>
                <a:effectLst/>
                <a:uLnTx/>
                <a:uFillTx/>
                <a:latin typeface="+mn-lt"/>
                <a:ea typeface="+mn-ea"/>
                <a:cs typeface="+mn-cs"/>
              </a:rPr>
              <a:t>.</a:t>
            </a:r>
            <a:endParaRPr kumimoji="0" lang="es-ES" b="0" i="0" u="none" strike="noStrike" kern="1200" cap="none" spc="0" normalizeH="0" baseline="0" dirty="0">
              <a:ln>
                <a:noFill/>
              </a:ln>
              <a:solidFill>
                <a:schemeClr val="tx1"/>
              </a:solidFill>
              <a:effectLst/>
              <a:uLnTx/>
              <a:uFillTx/>
              <a:latin typeface="+mn-lt"/>
              <a:ea typeface="+mn-ea"/>
              <a:cs typeface="+mn-cs"/>
            </a:endParaRP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RESTAURACIÓN FULL  BACKUP</a:t>
            </a:r>
            <a:endParaRPr lang="es-ES" dirty="0"/>
          </a:p>
        </p:txBody>
      </p:sp>
      <p:sp>
        <p:nvSpPr>
          <p:cNvPr id="5" name="2 Subtítulo"/>
          <p:cNvSpPr txBox="1">
            <a:spLocks/>
          </p:cNvSpPr>
          <p:nvPr/>
        </p:nvSpPr>
        <p:spPr>
          <a:xfrm>
            <a:off x="971600" y="1951154"/>
            <a:ext cx="7416824" cy="3422062"/>
          </a:xfrm>
          <a:prstGeom prst="rect">
            <a:avLst/>
          </a:prstGeom>
        </p:spPr>
        <p:txBody>
          <a:bodyPr vert="horz">
            <a:normAutofit/>
          </a:bodyPr>
          <a:lstStyle/>
          <a:p>
            <a:r>
              <a:rPr kumimoji="0" lang="es-ES" b="0" i="0" u="none" strike="noStrike" kern="1200" cap="none" spc="0" normalizeH="0" baseline="0" dirty="0" smtClean="0">
                <a:ln>
                  <a:noFill/>
                </a:ln>
                <a:solidFill>
                  <a:schemeClr val="tx1"/>
                </a:solidFill>
                <a:effectLst/>
                <a:uLnTx/>
                <a:uFillTx/>
                <a:latin typeface="+mn-lt"/>
                <a:ea typeface="+mn-ea"/>
                <a:cs typeface="+mn-cs"/>
              </a:rPr>
              <a:t>Todos los modelos de recuperación de base de datos comienzan por</a:t>
            </a:r>
            <a:r>
              <a:rPr kumimoji="0" lang="es-ES" b="0" i="0" u="none" strike="noStrike" kern="1200" cap="none" spc="0" normalizeH="0" dirty="0" smtClean="0">
                <a:ln>
                  <a:noFill/>
                </a:ln>
                <a:solidFill>
                  <a:schemeClr val="tx1"/>
                </a:solidFill>
                <a:effectLst/>
                <a:uLnTx/>
                <a:uFillTx/>
                <a:latin typeface="+mn-lt"/>
                <a:ea typeface="+mn-ea"/>
                <a:cs typeface="+mn-cs"/>
              </a:rPr>
              <a:t> una restauración completa de la base de datos a un momento concreto.  </a:t>
            </a:r>
          </a:p>
          <a:p>
            <a:pPr marL="274320" indent="-274320">
              <a:lnSpc>
                <a:spcPct val="120000"/>
              </a:lnSpc>
              <a:spcBef>
                <a:spcPts val="580"/>
              </a:spcBef>
              <a:buClr>
                <a:schemeClr val="accent1"/>
              </a:buClr>
              <a:buSzPct val="85000"/>
              <a:buFont typeface="Wingdings 2"/>
              <a:buChar char=""/>
              <a:defRPr/>
            </a:pPr>
            <a:r>
              <a:rPr lang="es-ES" dirty="0" smtClean="0"/>
              <a:t>La restauración dela base de datos es un proceso largo que puede costar un 30% mas que la realización de la copia de seguridad de la base de datos. </a:t>
            </a:r>
          </a:p>
          <a:p>
            <a:pPr marL="274320" indent="-274320">
              <a:lnSpc>
                <a:spcPct val="120000"/>
              </a:lnSpc>
              <a:spcBef>
                <a:spcPts val="580"/>
              </a:spcBef>
              <a:buClr>
                <a:schemeClr val="accent1"/>
              </a:buClr>
              <a:buSzPct val="85000"/>
              <a:buFont typeface="Wingdings 2"/>
              <a:buChar char=""/>
              <a:defRPr/>
            </a:pPr>
            <a:r>
              <a:rPr lang="es-ES" dirty="0" smtClean="0"/>
              <a:t>La restauración de una base de datos reescribe una base de datos con el mismo nombre (opcionalmente se puede cambiar). Si esta no existe, la operación de restauración crea los archivos y grupos de archivos para la base de datos. </a:t>
            </a:r>
          </a:p>
          <a:p>
            <a:pPr marL="274320" indent="-274320">
              <a:lnSpc>
                <a:spcPct val="120000"/>
              </a:lnSpc>
              <a:spcBef>
                <a:spcPts val="580"/>
              </a:spcBef>
              <a:buClr>
                <a:schemeClr val="accent1"/>
              </a:buClr>
              <a:buSzPct val="85000"/>
              <a:buFont typeface="Wingdings 2"/>
              <a:buChar char=""/>
              <a:defRPr/>
            </a:pPr>
            <a:r>
              <a:rPr lang="es-ES" dirty="0" smtClean="0"/>
              <a:t>Como la creación de los archivos puede tardar tiempo es mejor no borrar la base de datos existente antes de restaurarla. </a:t>
            </a:r>
            <a:endParaRPr lang="es-ES" dirty="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RESTAURACIÓN FULL  BACKUP</a:t>
            </a:r>
            <a:endParaRPr lang="es-ES" dirty="0"/>
          </a:p>
        </p:txBody>
      </p:sp>
      <p:sp>
        <p:nvSpPr>
          <p:cNvPr id="5" name="2 Subtítulo"/>
          <p:cNvSpPr txBox="1">
            <a:spLocks/>
          </p:cNvSpPr>
          <p:nvPr/>
        </p:nvSpPr>
        <p:spPr>
          <a:xfrm>
            <a:off x="971600" y="2036218"/>
            <a:ext cx="7416824" cy="4608512"/>
          </a:xfrm>
          <a:prstGeom prst="rect">
            <a:avLst/>
          </a:prstGeom>
        </p:spPr>
        <p:txBody>
          <a:bodyPr vert="horz">
            <a:normAutofit/>
          </a:bodyPr>
          <a:lstStyle/>
          <a:p>
            <a:r>
              <a:rPr lang="es-ES" dirty="0" smtClean="0"/>
              <a:t>La sintaxis para una recuperación completa será la siguiente:</a:t>
            </a:r>
          </a:p>
          <a:p>
            <a:pPr marL="361950"/>
            <a:r>
              <a:rPr lang="es-ES" dirty="0" smtClean="0"/>
              <a:t>RESTORE DATABASE </a:t>
            </a:r>
            <a:r>
              <a:rPr lang="es-ES" i="1" dirty="0" err="1" smtClean="0"/>
              <a:t>Adventureworks</a:t>
            </a:r>
            <a:r>
              <a:rPr lang="es-ES" dirty="0" smtClean="0"/>
              <a:t> FROM DISK = ’C:\DEMO\BACKUP\AdvenFull.BAK’ </a:t>
            </a:r>
          </a:p>
          <a:p>
            <a:pPr marL="361950"/>
            <a:r>
              <a:rPr lang="es-ES" dirty="0" smtClean="0"/>
              <a:t>WITH REPLACE</a:t>
            </a:r>
          </a:p>
          <a:p>
            <a:pPr>
              <a:spcBef>
                <a:spcPts val="1200"/>
              </a:spcBef>
            </a:pPr>
            <a:r>
              <a:rPr lang="es-ES" dirty="0" smtClean="0"/>
              <a:t>Este comando  utilizará el contenido del fichero AdvenFull.BAK  para la operación de restauración. </a:t>
            </a:r>
          </a:p>
          <a:p>
            <a:pPr>
              <a:spcBef>
                <a:spcPts val="1200"/>
              </a:spcBef>
            </a:pPr>
            <a:r>
              <a:rPr lang="es-ES" dirty="0" smtClean="0"/>
              <a:t>La opción REPLACE indica que se reescriba la base de datos existente </a:t>
            </a:r>
            <a:r>
              <a:rPr lang="es-ES" i="1" dirty="0" err="1" smtClean="0"/>
              <a:t>Adventureworks</a:t>
            </a:r>
            <a:r>
              <a:rPr lang="es-ES" dirty="0" smtClean="0"/>
              <a:t> .</a:t>
            </a: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RESTAURACIÓN DIFERENTIAL BACKUP </a:t>
            </a:r>
            <a:endParaRPr lang="es-ES" dirty="0"/>
          </a:p>
        </p:txBody>
      </p:sp>
      <p:sp>
        <p:nvSpPr>
          <p:cNvPr id="5" name="2 Subtítulo"/>
          <p:cNvSpPr txBox="1">
            <a:spLocks/>
          </p:cNvSpPr>
          <p:nvPr/>
        </p:nvSpPr>
        <p:spPr>
          <a:xfrm>
            <a:off x="971600" y="1844824"/>
            <a:ext cx="7416824" cy="4608512"/>
          </a:xfrm>
          <a:prstGeom prst="rect">
            <a:avLst/>
          </a:prstGeom>
        </p:spPr>
        <p:txBody>
          <a:bodyPr vert="horz">
            <a:normAutofit/>
          </a:bodyPr>
          <a:lstStyle/>
          <a:p>
            <a:endParaRPr lang="es-ES" sz="24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
        <p:nvSpPr>
          <p:cNvPr id="6" name="5 CuadroTexto"/>
          <p:cNvSpPr txBox="1"/>
          <p:nvPr/>
        </p:nvSpPr>
        <p:spPr>
          <a:xfrm>
            <a:off x="1043608" y="2060848"/>
            <a:ext cx="6984776" cy="923330"/>
          </a:xfrm>
          <a:prstGeom prst="rect">
            <a:avLst/>
          </a:prstGeom>
          <a:noFill/>
        </p:spPr>
        <p:txBody>
          <a:bodyPr wrap="square" rtlCol="0">
            <a:spAutoFit/>
          </a:bodyPr>
          <a:lstStyle/>
          <a:p>
            <a:r>
              <a:rPr lang="es-ES" dirty="0" smtClean="0"/>
              <a:t>Para restaurar una base de datos que utiliza el modelo Completa/Diferenciales se debe restaurar la copia de seguridad completa y después aplicar la última copia diferencial. </a:t>
            </a:r>
            <a:endParaRPr lang="es-ES" dirty="0"/>
          </a:p>
        </p:txBody>
      </p:sp>
      <p:sp>
        <p:nvSpPr>
          <p:cNvPr id="7" name="6 CuadroTexto"/>
          <p:cNvSpPr txBox="1"/>
          <p:nvPr/>
        </p:nvSpPr>
        <p:spPr>
          <a:xfrm>
            <a:off x="1115617" y="3059268"/>
            <a:ext cx="5976664" cy="2462213"/>
          </a:xfrm>
          <a:prstGeom prst="rect">
            <a:avLst/>
          </a:prstGeom>
          <a:noFill/>
        </p:spPr>
        <p:txBody>
          <a:bodyPr wrap="square" rtlCol="0">
            <a:spAutoFit/>
          </a:bodyPr>
          <a:lstStyle/>
          <a:p>
            <a:r>
              <a:rPr lang="es-ES" dirty="0" smtClean="0"/>
              <a:t>RESTORE DATABASE </a:t>
            </a:r>
            <a:r>
              <a:rPr lang="es-ES" dirty="0" err="1" smtClean="0"/>
              <a:t>AdventureWorks</a:t>
            </a:r>
            <a:r>
              <a:rPr lang="es-ES" dirty="0" smtClean="0"/>
              <a:t> </a:t>
            </a:r>
          </a:p>
          <a:p>
            <a:r>
              <a:rPr lang="es-ES" dirty="0" smtClean="0"/>
              <a:t>FROM DISK = 'Z:\SQLServerBackups\AdventureWorks.bak' </a:t>
            </a:r>
          </a:p>
          <a:p>
            <a:r>
              <a:rPr lang="es-ES" dirty="0" smtClean="0"/>
              <a:t>WITH FILE = 6</a:t>
            </a:r>
          </a:p>
          <a:p>
            <a:r>
              <a:rPr lang="es-ES" dirty="0" smtClean="0"/>
              <a:t> NORECOVERY; </a:t>
            </a:r>
          </a:p>
          <a:p>
            <a:pPr>
              <a:spcBef>
                <a:spcPts val="1200"/>
              </a:spcBef>
            </a:pPr>
            <a:r>
              <a:rPr lang="es-ES" dirty="0" smtClean="0"/>
              <a:t>RESTORE DATABASE </a:t>
            </a:r>
            <a:r>
              <a:rPr lang="es-ES" dirty="0" err="1" smtClean="0"/>
              <a:t>AdventureWorks</a:t>
            </a:r>
            <a:r>
              <a:rPr lang="es-ES" dirty="0" smtClean="0"/>
              <a:t> </a:t>
            </a:r>
          </a:p>
          <a:p>
            <a:r>
              <a:rPr lang="es-ES" dirty="0" smtClean="0"/>
              <a:t>FROM DISK = 'Z:\SQLServerBackups\AdventureWorks.bak' </a:t>
            </a:r>
          </a:p>
          <a:p>
            <a:r>
              <a:rPr lang="es-ES" dirty="0" smtClean="0"/>
              <a:t>WITH FILE = 9 </a:t>
            </a:r>
          </a:p>
          <a:p>
            <a:r>
              <a:rPr lang="es-ES" b="1" dirty="0" smtClean="0"/>
              <a:t>RECOVERY</a:t>
            </a:r>
            <a:r>
              <a:rPr lang="es-ES" dirty="0" smtClean="0"/>
              <a:t>;</a:t>
            </a:r>
            <a:endParaRPr lang="es-E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RESTAURACIÓN DIFERENTIAL BACKUP </a:t>
            </a:r>
            <a:endParaRPr lang="es-ES" dirty="0"/>
          </a:p>
        </p:txBody>
      </p:sp>
      <p:sp>
        <p:nvSpPr>
          <p:cNvPr id="5" name="2 Subtítulo"/>
          <p:cNvSpPr txBox="1">
            <a:spLocks/>
          </p:cNvSpPr>
          <p:nvPr/>
        </p:nvSpPr>
        <p:spPr>
          <a:xfrm>
            <a:off x="971600" y="1844824"/>
            <a:ext cx="7416824" cy="4608512"/>
          </a:xfrm>
          <a:prstGeom prst="rect">
            <a:avLst/>
          </a:prstGeom>
        </p:spPr>
        <p:txBody>
          <a:bodyPr vert="horz">
            <a:normAutofit/>
          </a:bodyPr>
          <a:lstStyle/>
          <a:p>
            <a:endParaRPr lang="es-ES" sz="24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
        <p:nvSpPr>
          <p:cNvPr id="6" name="5 CuadroTexto"/>
          <p:cNvSpPr txBox="1"/>
          <p:nvPr/>
        </p:nvSpPr>
        <p:spPr>
          <a:xfrm>
            <a:off x="1043608" y="2060848"/>
            <a:ext cx="6984776" cy="369332"/>
          </a:xfrm>
          <a:prstGeom prst="rect">
            <a:avLst/>
          </a:prstGeom>
          <a:noFill/>
        </p:spPr>
        <p:txBody>
          <a:bodyPr wrap="square" rtlCol="0">
            <a:spAutoFit/>
          </a:bodyPr>
          <a:lstStyle/>
          <a:p>
            <a:r>
              <a:rPr lang="es-ES" dirty="0" smtClean="0"/>
              <a:t>NORECOVERY / RECOVERY</a:t>
            </a:r>
            <a:endParaRPr lang="es-ES" dirty="0"/>
          </a:p>
        </p:txBody>
      </p:sp>
      <p:sp>
        <p:nvSpPr>
          <p:cNvPr id="7" name="6 CuadroTexto"/>
          <p:cNvSpPr txBox="1"/>
          <p:nvPr/>
        </p:nvSpPr>
        <p:spPr>
          <a:xfrm>
            <a:off x="1043608" y="2564904"/>
            <a:ext cx="7128792" cy="2646878"/>
          </a:xfrm>
          <a:prstGeom prst="rect">
            <a:avLst/>
          </a:prstGeom>
          <a:noFill/>
        </p:spPr>
        <p:txBody>
          <a:bodyPr wrap="square" rtlCol="0">
            <a:spAutoFit/>
          </a:bodyPr>
          <a:lstStyle/>
          <a:p>
            <a:r>
              <a:rPr lang="es-ES" dirty="0" smtClean="0"/>
              <a:t>WITH NORECOVERY  se pueden seguir restaurando otras copias de seguridad para poner al día la base de datos a un momento posterior. </a:t>
            </a:r>
          </a:p>
          <a:p>
            <a:endParaRPr lang="es-ES" dirty="0" smtClean="0"/>
          </a:p>
          <a:p>
            <a:r>
              <a:rPr lang="es-ES" dirty="0" smtClean="0"/>
              <a:t>WITH RECOVERY recupera la base de datos y no se pueden restaurar otras copias de seguridad. Es el valor predeterminado. Si no se finaliza con esta opción en la última restauración, la base de datos no será coherente (quedará inutilizable). </a:t>
            </a:r>
            <a:br>
              <a:rPr lang="es-ES" dirty="0" smtClean="0"/>
            </a:br>
            <a:r>
              <a:rPr lang="es-ES" dirty="0" smtClean="0"/>
              <a:t/>
            </a:r>
            <a:br>
              <a:rPr lang="es-ES" dirty="0" smtClean="0"/>
            </a:br>
            <a:endParaRPr lang="es-ES" dirty="0" smtClean="0"/>
          </a:p>
          <a:p>
            <a:endParaRPr lang="es-ES" sz="2200" dirty="0" smtClean="0"/>
          </a:p>
        </p:txBody>
      </p:sp>
      <p:sp>
        <p:nvSpPr>
          <p:cNvPr id="8" name="7 CuadroTexto"/>
          <p:cNvSpPr txBox="1"/>
          <p:nvPr/>
        </p:nvSpPr>
        <p:spPr>
          <a:xfrm>
            <a:off x="1037821" y="4720699"/>
            <a:ext cx="7422611" cy="800219"/>
          </a:xfrm>
          <a:prstGeom prst="rect">
            <a:avLst/>
          </a:prstGeom>
          <a:noFill/>
        </p:spPr>
        <p:txBody>
          <a:bodyPr wrap="square" rtlCol="0">
            <a:spAutoFit/>
          </a:bodyPr>
          <a:lstStyle/>
          <a:p>
            <a:r>
              <a:rPr lang="es-ES" sz="1400" dirty="0" smtClean="0"/>
              <a:t>Ms-</a:t>
            </a:r>
            <a:r>
              <a:rPr lang="es-ES" sz="1400" dirty="0" err="1" smtClean="0"/>
              <a:t>help</a:t>
            </a:r>
            <a:r>
              <a:rPr lang="es-ES" sz="1400" dirty="0" smtClean="0"/>
              <a:t>:</a:t>
            </a:r>
          </a:p>
          <a:p>
            <a:r>
              <a:rPr lang="es-ES" sz="1400" dirty="0" smtClean="0"/>
              <a:t>//MS.SQLCC.v10/MS.SQLSVR.v10.es/s10de_4deptrbl/</a:t>
            </a:r>
            <a:r>
              <a:rPr lang="es-ES" sz="1400" dirty="0" err="1" smtClean="0"/>
              <a:t>html</a:t>
            </a:r>
            <a:r>
              <a:rPr lang="es-ES" sz="1400" dirty="0" smtClean="0"/>
              <a:t>/f3f190d1-bd42-4018-8eda-c2ced347d010.htm</a:t>
            </a:r>
          </a:p>
          <a:p>
            <a:endParaRPr lang="es-E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BACKUP - Opciones</a:t>
            </a:r>
            <a:endParaRPr lang="es-ES" dirty="0"/>
          </a:p>
        </p:txBody>
      </p:sp>
      <p:sp>
        <p:nvSpPr>
          <p:cNvPr id="5" name="2 Subtítulo"/>
          <p:cNvSpPr txBox="1">
            <a:spLocks/>
          </p:cNvSpPr>
          <p:nvPr/>
        </p:nvSpPr>
        <p:spPr>
          <a:xfrm>
            <a:off x="971600" y="1844824"/>
            <a:ext cx="7416824" cy="4608512"/>
          </a:xfrm>
          <a:prstGeom prst="rect">
            <a:avLst/>
          </a:prstGeom>
        </p:spPr>
        <p:txBody>
          <a:bodyPr vert="horz">
            <a:normAutofit/>
          </a:bodyPr>
          <a:lstStyle/>
          <a:p>
            <a:endParaRPr lang="es-ES" sz="24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
        <p:nvSpPr>
          <p:cNvPr id="6" name="5 CuadroTexto"/>
          <p:cNvSpPr txBox="1"/>
          <p:nvPr/>
        </p:nvSpPr>
        <p:spPr>
          <a:xfrm>
            <a:off x="1043608" y="2060848"/>
            <a:ext cx="6984776" cy="2123658"/>
          </a:xfrm>
          <a:prstGeom prst="rect">
            <a:avLst/>
          </a:prstGeom>
          <a:noFill/>
        </p:spPr>
        <p:txBody>
          <a:bodyPr wrap="square" rtlCol="0">
            <a:spAutoFit/>
          </a:bodyPr>
          <a:lstStyle/>
          <a:p>
            <a:r>
              <a:rPr lang="es-ES" b="1" dirty="0" smtClean="0"/>
              <a:t>TO DISK</a:t>
            </a:r>
          </a:p>
          <a:p>
            <a:r>
              <a:rPr lang="es-ES" dirty="0" smtClean="0"/>
              <a:t>La sintaxis básica BACKUP para especificar un archivo de copia de seguridad mediante su nombre de dispositivo físico es:</a:t>
            </a:r>
          </a:p>
          <a:p>
            <a:pPr marL="361950"/>
            <a:r>
              <a:rPr lang="en-US" dirty="0" smtClean="0"/>
              <a:t>BACKUP DATABASE </a:t>
            </a:r>
            <a:r>
              <a:rPr lang="en-US" dirty="0" err="1" smtClean="0"/>
              <a:t>AdventureWorks</a:t>
            </a:r>
            <a:r>
              <a:rPr lang="en-US" dirty="0" smtClean="0"/>
              <a:t> </a:t>
            </a:r>
          </a:p>
          <a:p>
            <a:pPr marL="361950"/>
            <a:r>
              <a:rPr lang="en-US" dirty="0" smtClean="0"/>
              <a:t>TO DISK = 'Z:\SQLServerBackups\AdventureWorks.bak'; </a:t>
            </a:r>
          </a:p>
          <a:p>
            <a:pPr marL="361950"/>
            <a:r>
              <a:rPr lang="en-US" dirty="0" smtClean="0"/>
              <a:t>GO</a:t>
            </a:r>
            <a:endParaRPr lang="es-ES" dirty="0" smtClean="0"/>
          </a:p>
          <a:p>
            <a:endParaRPr lang="es-E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Índice</a:t>
            </a:r>
            <a:endParaRPr lang="es-ES" dirty="0"/>
          </a:p>
        </p:txBody>
      </p:sp>
      <p:sp>
        <p:nvSpPr>
          <p:cNvPr id="5" name="2 Subtítulo"/>
          <p:cNvSpPr txBox="1">
            <a:spLocks/>
          </p:cNvSpPr>
          <p:nvPr/>
        </p:nvSpPr>
        <p:spPr>
          <a:xfrm>
            <a:off x="1371600" y="1772816"/>
            <a:ext cx="6584776" cy="3865984"/>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s-ES" sz="2200" b="0" i="0" u="none" strike="noStrike" kern="1200" cap="none" spc="0" normalizeH="0" baseline="0" dirty="0">
              <a:ln>
                <a:noFill/>
              </a:ln>
              <a:solidFill>
                <a:schemeClr val="tx1"/>
              </a:solidFill>
              <a:effectLst/>
              <a:uLnTx/>
              <a:uFillTx/>
              <a:latin typeface="+mn-lt"/>
              <a:ea typeface="+mn-ea"/>
              <a:cs typeface="+mn-cs"/>
            </a:endParaRP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BACKUP - Opciones</a:t>
            </a:r>
            <a:endParaRPr lang="es-ES" dirty="0"/>
          </a:p>
        </p:txBody>
      </p:sp>
      <p:sp>
        <p:nvSpPr>
          <p:cNvPr id="5" name="2 Subtítulo"/>
          <p:cNvSpPr txBox="1">
            <a:spLocks/>
          </p:cNvSpPr>
          <p:nvPr/>
        </p:nvSpPr>
        <p:spPr>
          <a:xfrm>
            <a:off x="971600" y="1844824"/>
            <a:ext cx="7416824" cy="4608512"/>
          </a:xfrm>
          <a:prstGeom prst="rect">
            <a:avLst/>
          </a:prstGeom>
        </p:spPr>
        <p:txBody>
          <a:bodyPr vert="horz">
            <a:normAutofit/>
          </a:bodyPr>
          <a:lstStyle/>
          <a:p>
            <a:endParaRPr lang="es-ES" sz="24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
        <p:nvSpPr>
          <p:cNvPr id="6" name="5 CuadroTexto"/>
          <p:cNvSpPr txBox="1"/>
          <p:nvPr/>
        </p:nvSpPr>
        <p:spPr>
          <a:xfrm>
            <a:off x="1043608" y="2060849"/>
            <a:ext cx="6984776" cy="1846659"/>
          </a:xfrm>
          <a:prstGeom prst="rect">
            <a:avLst/>
          </a:prstGeom>
          <a:noFill/>
        </p:spPr>
        <p:txBody>
          <a:bodyPr wrap="square" rtlCol="0">
            <a:spAutoFit/>
          </a:bodyPr>
          <a:lstStyle/>
          <a:p>
            <a:r>
              <a:rPr lang="es-ES" b="1" dirty="0" smtClean="0"/>
              <a:t>Un dispositivo lógico de copia de seguridad </a:t>
            </a:r>
            <a:r>
              <a:rPr lang="es-ES" dirty="0" smtClean="0"/>
              <a:t>es un objeto de servidor definido por el usuario que apunta a un dispositivo físico de copia de seguridad. </a:t>
            </a:r>
          </a:p>
          <a:p>
            <a:pPr marL="361950"/>
            <a:r>
              <a:rPr lang="en-US" dirty="0" smtClean="0"/>
              <a:t>BACKUP DATABASE </a:t>
            </a:r>
            <a:r>
              <a:rPr lang="en-US" dirty="0" err="1" smtClean="0"/>
              <a:t>AdventureWorks</a:t>
            </a:r>
            <a:r>
              <a:rPr lang="en-US" dirty="0" smtClean="0"/>
              <a:t> </a:t>
            </a:r>
          </a:p>
          <a:p>
            <a:pPr marL="361950"/>
            <a:r>
              <a:rPr lang="en-US" dirty="0" smtClean="0"/>
              <a:t>TO A</a:t>
            </a:r>
            <a:r>
              <a:rPr lang="es-ES" dirty="0" err="1" smtClean="0"/>
              <a:t>Wcopiaseg</a:t>
            </a:r>
            <a:r>
              <a:rPr lang="en-US" dirty="0" smtClean="0"/>
              <a:t>; </a:t>
            </a:r>
          </a:p>
          <a:p>
            <a:pPr marL="361950"/>
            <a:r>
              <a:rPr lang="en-US" dirty="0" smtClean="0"/>
              <a:t>GO</a:t>
            </a:r>
            <a:endParaRPr lang="es-ES" dirty="0" smtClean="0"/>
          </a:p>
          <a:p>
            <a:endParaRPr lang="es-ES" sz="2400" dirty="0"/>
          </a:p>
        </p:txBody>
      </p:sp>
      <p:pic>
        <p:nvPicPr>
          <p:cNvPr id="1026" name="Picture 2"/>
          <p:cNvPicPr>
            <a:picLocks noChangeAspect="1" noChangeArrowheads="1"/>
          </p:cNvPicPr>
          <p:nvPr/>
        </p:nvPicPr>
        <p:blipFill>
          <a:blip r:embed="rId3" cstate="print"/>
          <a:srcRect l="525" t="14280" r="74275" b="65560"/>
          <a:stretch>
            <a:fillRect/>
          </a:stretch>
        </p:blipFill>
        <p:spPr bwMode="auto">
          <a:xfrm>
            <a:off x="5076056" y="3881773"/>
            <a:ext cx="3456384" cy="1728192"/>
          </a:xfrm>
          <a:prstGeom prst="rect">
            <a:avLst/>
          </a:prstGeom>
          <a:noFill/>
          <a:ln w="9525">
            <a:noFill/>
            <a:miter lim="800000"/>
            <a:headEnd/>
            <a:tailEnd/>
          </a:ln>
        </p:spPr>
      </p:pic>
      <p:sp>
        <p:nvSpPr>
          <p:cNvPr id="7" name="6 CuadroTexto"/>
          <p:cNvSpPr txBox="1"/>
          <p:nvPr/>
        </p:nvSpPr>
        <p:spPr>
          <a:xfrm>
            <a:off x="1081835" y="3817034"/>
            <a:ext cx="3744416" cy="1754326"/>
          </a:xfrm>
          <a:prstGeom prst="rect">
            <a:avLst/>
          </a:prstGeom>
          <a:noFill/>
        </p:spPr>
        <p:txBody>
          <a:bodyPr wrap="square" rtlCol="0">
            <a:spAutoFit/>
          </a:bodyPr>
          <a:lstStyle/>
          <a:p>
            <a:r>
              <a:rPr lang="es-ES" dirty="0" smtClean="0"/>
              <a:t>EXEC </a:t>
            </a:r>
            <a:r>
              <a:rPr lang="es-ES" dirty="0" err="1" smtClean="0"/>
              <a:t>master.dbo.sp_addumpdevice</a:t>
            </a:r>
            <a:r>
              <a:rPr lang="es-ES" dirty="0" smtClean="0"/>
              <a:t>  </a:t>
            </a:r>
          </a:p>
          <a:p>
            <a:r>
              <a:rPr lang="es-ES" dirty="0" smtClean="0"/>
              <a:t>@</a:t>
            </a:r>
            <a:r>
              <a:rPr lang="es-ES" dirty="0" err="1" smtClean="0"/>
              <a:t>devtype</a:t>
            </a:r>
            <a:r>
              <a:rPr lang="es-ES" dirty="0" smtClean="0"/>
              <a:t> = </a:t>
            </a:r>
            <a:r>
              <a:rPr lang="es-ES" dirty="0" err="1" smtClean="0"/>
              <a:t>N'disk</a:t>
            </a:r>
            <a:r>
              <a:rPr lang="es-ES" dirty="0" smtClean="0"/>
              <a:t>', </a:t>
            </a:r>
          </a:p>
          <a:p>
            <a:r>
              <a:rPr lang="es-ES" dirty="0" smtClean="0"/>
              <a:t>@</a:t>
            </a:r>
            <a:r>
              <a:rPr lang="es-ES" dirty="0" err="1" smtClean="0"/>
              <a:t>logicalname</a:t>
            </a:r>
            <a:r>
              <a:rPr lang="es-ES" dirty="0" smtClean="0"/>
              <a:t> = </a:t>
            </a:r>
            <a:r>
              <a:rPr lang="es-ES" dirty="0" err="1" smtClean="0"/>
              <a:t>N'AWcopiaseg</a:t>
            </a:r>
            <a:r>
              <a:rPr lang="es-ES" dirty="0" smtClean="0"/>
              <a:t>', </a:t>
            </a:r>
          </a:p>
          <a:p>
            <a:r>
              <a:rPr lang="es-ES" dirty="0" smtClean="0"/>
              <a:t>@</a:t>
            </a:r>
            <a:r>
              <a:rPr lang="es-ES" dirty="0" err="1" smtClean="0"/>
              <a:t>physicalname</a:t>
            </a:r>
            <a:r>
              <a:rPr lang="es-ES" dirty="0" smtClean="0"/>
              <a:t> = 'D:\AWcopiaseg\copia_AW.bak'</a:t>
            </a:r>
          </a:p>
          <a:p>
            <a:r>
              <a:rPr lang="es-ES" dirty="0" smtClean="0"/>
              <a:t>GO</a:t>
            </a:r>
            <a:endParaRPr lang="es-E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RESTAURACIÓN - Opciones</a:t>
            </a:r>
            <a:endParaRPr lang="es-ES" dirty="0"/>
          </a:p>
        </p:txBody>
      </p:sp>
      <p:sp>
        <p:nvSpPr>
          <p:cNvPr id="5" name="2 Subtítulo"/>
          <p:cNvSpPr txBox="1">
            <a:spLocks/>
          </p:cNvSpPr>
          <p:nvPr/>
        </p:nvSpPr>
        <p:spPr>
          <a:xfrm>
            <a:off x="971600" y="1844824"/>
            <a:ext cx="7416824" cy="4608512"/>
          </a:xfrm>
          <a:prstGeom prst="rect">
            <a:avLst/>
          </a:prstGeom>
        </p:spPr>
        <p:txBody>
          <a:bodyPr vert="horz">
            <a:normAutofit/>
          </a:bodyPr>
          <a:lstStyle/>
          <a:p>
            <a:endParaRPr lang="es-ES" sz="24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
        <p:nvSpPr>
          <p:cNvPr id="6" name="5 CuadroTexto"/>
          <p:cNvSpPr txBox="1"/>
          <p:nvPr/>
        </p:nvSpPr>
        <p:spPr>
          <a:xfrm>
            <a:off x="971600" y="1772816"/>
            <a:ext cx="7992888" cy="1969770"/>
          </a:xfrm>
          <a:prstGeom prst="rect">
            <a:avLst/>
          </a:prstGeom>
          <a:noFill/>
        </p:spPr>
        <p:txBody>
          <a:bodyPr wrap="square" rtlCol="0">
            <a:spAutoFit/>
          </a:bodyPr>
          <a:lstStyle/>
          <a:p>
            <a:r>
              <a:rPr lang="es-ES" sz="2000" b="1" dirty="0" smtClean="0"/>
              <a:t>Restaurar una base de datos y mover archivos</a:t>
            </a:r>
          </a:p>
          <a:p>
            <a:r>
              <a:rPr lang="es-ES" dirty="0" smtClean="0"/>
              <a:t>En el ejemplo siguiente se restaura una base de datos completa y el registro de transacciones, y se mueve la base de datos restaurada.</a:t>
            </a:r>
          </a:p>
          <a:p>
            <a:r>
              <a:rPr lang="es-ES" i="1" dirty="0" smtClean="0"/>
              <a:t>Restauracion0.sql</a:t>
            </a:r>
          </a:p>
          <a:p>
            <a:r>
              <a:rPr lang="es-ES" sz="2000" dirty="0" smtClean="0"/>
              <a:t>ANTES</a:t>
            </a:r>
          </a:p>
          <a:p>
            <a:endParaRPr lang="es-ES" sz="2400" dirty="0"/>
          </a:p>
        </p:txBody>
      </p:sp>
      <p:pic>
        <p:nvPicPr>
          <p:cNvPr id="2050" name="Picture 2"/>
          <p:cNvPicPr>
            <a:picLocks noChangeAspect="1" noChangeArrowheads="1"/>
          </p:cNvPicPr>
          <p:nvPr/>
        </p:nvPicPr>
        <p:blipFill>
          <a:blip r:embed="rId3" cstate="print"/>
          <a:srcRect l="18109" t="30760" r="14692" b="59160"/>
          <a:stretch>
            <a:fillRect/>
          </a:stretch>
        </p:blipFill>
        <p:spPr bwMode="auto">
          <a:xfrm>
            <a:off x="323528" y="3368566"/>
            <a:ext cx="8496944" cy="796589"/>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l="19025" t="28160" r="13776" b="60920"/>
          <a:stretch>
            <a:fillRect/>
          </a:stretch>
        </p:blipFill>
        <p:spPr bwMode="auto">
          <a:xfrm>
            <a:off x="323528" y="4730931"/>
            <a:ext cx="8568952" cy="870284"/>
          </a:xfrm>
          <a:prstGeom prst="rect">
            <a:avLst/>
          </a:prstGeom>
          <a:noFill/>
          <a:ln w="9525">
            <a:noFill/>
            <a:miter lim="800000"/>
            <a:headEnd/>
            <a:tailEnd/>
          </a:ln>
        </p:spPr>
      </p:pic>
      <p:sp>
        <p:nvSpPr>
          <p:cNvPr id="8" name="7 CuadroTexto"/>
          <p:cNvSpPr txBox="1"/>
          <p:nvPr/>
        </p:nvSpPr>
        <p:spPr>
          <a:xfrm>
            <a:off x="971600" y="4253928"/>
            <a:ext cx="1133644" cy="400110"/>
          </a:xfrm>
          <a:prstGeom prst="rect">
            <a:avLst/>
          </a:prstGeom>
          <a:noFill/>
        </p:spPr>
        <p:txBody>
          <a:bodyPr wrap="none" rtlCol="0">
            <a:spAutoFit/>
          </a:bodyPr>
          <a:lstStyle/>
          <a:p>
            <a:r>
              <a:rPr lang="es-ES" sz="2000" dirty="0" smtClean="0"/>
              <a:t>DESPUES</a:t>
            </a:r>
            <a:endParaRPr lang="es-E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RESTAURACIÓN - Opciones</a:t>
            </a:r>
            <a:endParaRPr lang="es-ES" dirty="0"/>
          </a:p>
        </p:txBody>
      </p:sp>
      <p:sp>
        <p:nvSpPr>
          <p:cNvPr id="5" name="2 Subtítulo"/>
          <p:cNvSpPr txBox="1">
            <a:spLocks/>
          </p:cNvSpPr>
          <p:nvPr/>
        </p:nvSpPr>
        <p:spPr>
          <a:xfrm>
            <a:off x="971600" y="1844824"/>
            <a:ext cx="7416824" cy="4608512"/>
          </a:xfrm>
          <a:prstGeom prst="rect">
            <a:avLst/>
          </a:prstGeom>
        </p:spPr>
        <p:txBody>
          <a:bodyPr vert="horz">
            <a:normAutofit/>
          </a:bodyPr>
          <a:lstStyle/>
          <a:p>
            <a:endParaRPr lang="es-ES" sz="24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
        <p:nvSpPr>
          <p:cNvPr id="6" name="5 CuadroTexto"/>
          <p:cNvSpPr txBox="1"/>
          <p:nvPr/>
        </p:nvSpPr>
        <p:spPr>
          <a:xfrm>
            <a:off x="899592" y="2070540"/>
            <a:ext cx="7848872" cy="2277547"/>
          </a:xfrm>
          <a:prstGeom prst="rect">
            <a:avLst/>
          </a:prstGeom>
          <a:noFill/>
        </p:spPr>
        <p:txBody>
          <a:bodyPr wrap="square" rtlCol="0">
            <a:spAutoFit/>
          </a:bodyPr>
          <a:lstStyle/>
          <a:p>
            <a:r>
              <a:rPr lang="es-ES" dirty="0" smtClean="0"/>
              <a:t>La instrucción MOVE hace que se restauren los datos y el archivo de registro en las ubicaciones especificadas. </a:t>
            </a:r>
          </a:p>
          <a:p>
            <a:pPr>
              <a:spcBef>
                <a:spcPts val="1200"/>
              </a:spcBef>
            </a:pPr>
            <a:r>
              <a:rPr lang="es-ES" dirty="0" smtClean="0"/>
              <a:t>La instrucción RESTORE FILELISTONLY se usa para determinar el número y los nombres de los archivos de la base de datos que se están restaurando. </a:t>
            </a:r>
          </a:p>
          <a:p>
            <a:r>
              <a:rPr lang="es-ES" dirty="0" smtClean="0"/>
              <a:t>La nueva copia de la base de datos se llama </a:t>
            </a:r>
            <a:r>
              <a:rPr lang="es-ES" i="1" dirty="0" err="1" smtClean="0"/>
              <a:t>TestDB</a:t>
            </a:r>
            <a:r>
              <a:rPr lang="es-ES" dirty="0" smtClean="0"/>
              <a:t>. </a:t>
            </a:r>
          </a:p>
          <a:p>
            <a:r>
              <a:rPr lang="es-ES" i="1" dirty="0" smtClean="0"/>
              <a:t>Restauracion1.sql</a:t>
            </a:r>
          </a:p>
          <a:p>
            <a:endParaRPr lang="es-E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FILE GROUP BACKUP</a:t>
            </a:r>
            <a:endParaRPr lang="es-ES" dirty="0"/>
          </a:p>
        </p:txBody>
      </p:sp>
      <p:sp>
        <p:nvSpPr>
          <p:cNvPr id="5" name="2 Subtítulo"/>
          <p:cNvSpPr txBox="1">
            <a:spLocks/>
          </p:cNvSpPr>
          <p:nvPr/>
        </p:nvSpPr>
        <p:spPr>
          <a:xfrm>
            <a:off x="971600" y="2025585"/>
            <a:ext cx="6984776" cy="3888432"/>
          </a:xfrm>
          <a:prstGeom prst="rect">
            <a:avLst/>
          </a:prstGeom>
        </p:spPr>
        <p:txBody>
          <a:bodyPr vert="horz">
            <a:normAutofit/>
          </a:bodyPr>
          <a:lstStyle/>
          <a:p>
            <a:pPr algn="just"/>
            <a:r>
              <a:rPr lang="es-ES" dirty="0" smtClean="0"/>
              <a:t>Es una estrategia alternativa al full </a:t>
            </a:r>
            <a:r>
              <a:rPr lang="es-ES" dirty="0" err="1" smtClean="0"/>
              <a:t>backup</a:t>
            </a:r>
            <a:r>
              <a:rPr lang="es-ES" dirty="0" smtClean="0"/>
              <a:t>. En lugar de hacer la copia de seguridad completa se puede realizar una copia de seguridad por grupo de archivo individual. El punto de partida de esta alternativa debe ser una copia de seguridad de todos los grupos de archivos. </a:t>
            </a:r>
          </a:p>
          <a:p>
            <a:pPr algn="just">
              <a:spcBef>
                <a:spcPts val="1200"/>
              </a:spcBef>
            </a:pPr>
            <a:r>
              <a:rPr lang="es-ES" dirty="0" smtClean="0"/>
              <a:t>Esta estrategia se utilizará en el caso de que el tamaño de la base de datos haga impracticable la recuperación de toda la base de datos. </a:t>
            </a:r>
          </a:p>
          <a:p>
            <a:pPr marL="355600"/>
            <a:r>
              <a:rPr lang="en-US" dirty="0" smtClean="0"/>
              <a:t>BACKUP DATABASE &lt;</a:t>
            </a:r>
            <a:r>
              <a:rPr lang="en-US" i="1" dirty="0" smtClean="0"/>
              <a:t>database name&gt; </a:t>
            </a:r>
          </a:p>
          <a:p>
            <a:pPr marL="355600"/>
            <a:r>
              <a:rPr lang="en-US" i="1" dirty="0" smtClean="0"/>
              <a:t>FILEGROUP = ’&lt;</a:t>
            </a:r>
            <a:r>
              <a:rPr lang="en-US" i="1" dirty="0" err="1" smtClean="0"/>
              <a:t>filegroup</a:t>
            </a:r>
            <a:r>
              <a:rPr lang="en-US" i="1" dirty="0" smtClean="0"/>
              <a:t> name&gt;‘ </a:t>
            </a:r>
          </a:p>
          <a:p>
            <a:pPr marL="355600"/>
            <a:r>
              <a:rPr lang="en-US" i="1" dirty="0" smtClean="0"/>
              <a:t>TO DISK = ’&lt;directory&gt;\&lt;</a:t>
            </a:r>
            <a:r>
              <a:rPr lang="en-US" i="1" dirty="0" err="1" smtClean="0"/>
              <a:t>filen</a:t>
            </a:r>
            <a:r>
              <a:rPr lang="es-ES" i="1" dirty="0" smtClean="0"/>
              <a:t>ame&gt;‘</a:t>
            </a:r>
            <a:r>
              <a:rPr lang="es-ES" dirty="0" smtClean="0"/>
              <a:t> </a:t>
            </a:r>
            <a:r>
              <a:rPr lang="es-ES" sz="2000" dirty="0" smtClean="0"/>
              <a:t>  </a:t>
            </a: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
        <p:nvSpPr>
          <p:cNvPr id="6" name="5 CuadroTexto"/>
          <p:cNvSpPr txBox="1"/>
          <p:nvPr/>
        </p:nvSpPr>
        <p:spPr>
          <a:xfrm>
            <a:off x="1041185" y="4944932"/>
            <a:ext cx="4537652" cy="369332"/>
          </a:xfrm>
          <a:prstGeom prst="rect">
            <a:avLst/>
          </a:prstGeom>
          <a:noFill/>
        </p:spPr>
        <p:txBody>
          <a:bodyPr wrap="none" rtlCol="0">
            <a:spAutoFit/>
          </a:bodyPr>
          <a:lstStyle/>
          <a:p>
            <a:r>
              <a:rPr lang="es-ES" b="1" dirty="0" smtClean="0"/>
              <a:t>NOTA</a:t>
            </a:r>
            <a:r>
              <a:rPr lang="es-ES" dirty="0" smtClean="0"/>
              <a:t>: Solo con forma de recuperación completa </a:t>
            </a:r>
            <a:r>
              <a:rPr lang="es-ES" dirty="0" smtClean="0">
                <a:solidFill>
                  <a:srgbClr val="FF0000"/>
                </a:solidFill>
              </a:rPr>
              <a:t> </a:t>
            </a:r>
            <a:endParaRPr lang="es-ES"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FILE GROUP BACKUP</a:t>
            </a:r>
            <a:endParaRPr lang="es-ES" dirty="0"/>
          </a:p>
        </p:txBody>
      </p:sp>
      <p:sp>
        <p:nvSpPr>
          <p:cNvPr id="5" name="2 Subtítulo"/>
          <p:cNvSpPr txBox="1">
            <a:spLocks/>
          </p:cNvSpPr>
          <p:nvPr/>
        </p:nvSpPr>
        <p:spPr>
          <a:xfrm>
            <a:off x="971600" y="2057484"/>
            <a:ext cx="6984776" cy="3888432"/>
          </a:xfrm>
          <a:prstGeom prst="rect">
            <a:avLst/>
          </a:prstGeom>
        </p:spPr>
        <p:txBody>
          <a:bodyPr vert="horz">
            <a:normAutofit/>
          </a:bodyPr>
          <a:lstStyle/>
          <a:p>
            <a:r>
              <a:rPr lang="es-ES" dirty="0" smtClean="0"/>
              <a:t>Para realizar una copia de diferencial </a:t>
            </a:r>
            <a:r>
              <a:rPr lang="es-ES" i="1" dirty="0" smtClean="0"/>
              <a:t>grupal diferencial </a:t>
            </a:r>
            <a:r>
              <a:rPr lang="es-ES" dirty="0" smtClean="0"/>
              <a:t>utilizaremos la siguiente notación: </a:t>
            </a:r>
          </a:p>
          <a:p>
            <a:pPr marL="361950"/>
            <a:r>
              <a:rPr lang="es-ES" dirty="0" smtClean="0"/>
              <a:t>BACKUP DATABASE &lt;</a:t>
            </a:r>
            <a:r>
              <a:rPr lang="es-ES" i="1" dirty="0" err="1" smtClean="0"/>
              <a:t>database</a:t>
            </a:r>
            <a:r>
              <a:rPr lang="es-ES" i="1" dirty="0" smtClean="0"/>
              <a:t> </a:t>
            </a:r>
            <a:r>
              <a:rPr lang="es-ES" i="1" dirty="0" err="1" smtClean="0"/>
              <a:t>name</a:t>
            </a:r>
            <a:r>
              <a:rPr lang="es-ES" i="1" dirty="0" smtClean="0"/>
              <a:t>&gt; </a:t>
            </a:r>
          </a:p>
          <a:p>
            <a:pPr marL="361950"/>
            <a:r>
              <a:rPr lang="es-ES" i="1" dirty="0" smtClean="0"/>
              <a:t>FILEGROUP = ’&lt;</a:t>
            </a:r>
            <a:r>
              <a:rPr lang="es-ES" i="1" dirty="0" err="1" smtClean="0"/>
              <a:t>filegroup</a:t>
            </a:r>
            <a:r>
              <a:rPr lang="es-ES" i="1" dirty="0" smtClean="0"/>
              <a:t> </a:t>
            </a:r>
            <a:r>
              <a:rPr lang="es-ES" i="1" dirty="0" err="1" smtClean="0"/>
              <a:t>name</a:t>
            </a:r>
            <a:r>
              <a:rPr lang="es-ES" i="1" dirty="0" smtClean="0"/>
              <a:t>&gt;‘ </a:t>
            </a:r>
          </a:p>
          <a:p>
            <a:pPr marL="361950"/>
            <a:r>
              <a:rPr lang="es-ES" i="1" dirty="0" smtClean="0"/>
              <a:t>TO DISK = ’&lt;</a:t>
            </a:r>
            <a:r>
              <a:rPr lang="es-ES" i="1" dirty="0" err="1" smtClean="0"/>
              <a:t>directory</a:t>
            </a:r>
            <a:r>
              <a:rPr lang="es-ES" i="1" dirty="0" smtClean="0"/>
              <a:t>&gt;\&lt;</a:t>
            </a:r>
            <a:r>
              <a:rPr lang="es-ES" i="1" dirty="0" err="1" smtClean="0"/>
              <a:t>filename</a:t>
            </a:r>
            <a:r>
              <a:rPr lang="es-ES" i="1" dirty="0" smtClean="0"/>
              <a:t>&gt;‘</a:t>
            </a:r>
          </a:p>
          <a:p>
            <a:pPr marL="361950"/>
            <a:r>
              <a:rPr lang="es-ES" i="1" dirty="0" smtClean="0"/>
              <a:t>WITH DIFFERENTIAL</a:t>
            </a:r>
            <a:endParaRPr lang="es-ES"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FILE GROUP BACKUP - Ejemplo</a:t>
            </a:r>
            <a:endParaRPr lang="es-ES" dirty="0"/>
          </a:p>
        </p:txBody>
      </p:sp>
      <p:sp>
        <p:nvSpPr>
          <p:cNvPr id="5" name="2 Subtítulo"/>
          <p:cNvSpPr txBox="1">
            <a:spLocks/>
          </p:cNvSpPr>
          <p:nvPr/>
        </p:nvSpPr>
        <p:spPr>
          <a:xfrm>
            <a:off x="971600" y="2046851"/>
            <a:ext cx="6984776" cy="1382149"/>
          </a:xfrm>
          <a:prstGeom prst="rect">
            <a:avLst/>
          </a:prstGeom>
        </p:spPr>
        <p:txBody>
          <a:bodyPr vert="horz">
            <a:normAutofit/>
          </a:bodyPr>
          <a:lstStyle/>
          <a:p>
            <a:r>
              <a:rPr lang="es-ES" dirty="0" smtClean="0"/>
              <a:t>A la base de datos </a:t>
            </a:r>
            <a:r>
              <a:rPr lang="es-ES" i="1" dirty="0" err="1" smtClean="0"/>
              <a:t>TestDB</a:t>
            </a:r>
            <a:r>
              <a:rPr lang="es-ES" dirty="0" smtClean="0"/>
              <a:t> le añadiremos dos grupos de archivos:</a:t>
            </a:r>
          </a:p>
          <a:p>
            <a:pPr marL="361950"/>
            <a:r>
              <a:rPr lang="es-ES" dirty="0" smtClean="0"/>
              <a:t>UNO y DOS.  </a:t>
            </a:r>
          </a:p>
          <a:p>
            <a:r>
              <a:rPr lang="es-ES" dirty="0" smtClean="0"/>
              <a:t>Nos aseguramos de que su modelo de recuperación es completa.</a:t>
            </a:r>
          </a:p>
          <a:p>
            <a:r>
              <a:rPr lang="es-ES" i="1" dirty="0" smtClean="0"/>
              <a:t>Filegroup1.sql</a:t>
            </a:r>
          </a:p>
          <a:p>
            <a:pPr marL="457200" indent="-457200">
              <a:buAutoNum type="arabicPeriod" startAt="8"/>
            </a:pPr>
            <a:endParaRPr lang="es-ES" sz="2000" dirty="0" smtClean="0"/>
          </a:p>
          <a:p>
            <a:pPr marL="457200" indent="-457200">
              <a:buAutoNum type="arabicPeriod" startAt="6"/>
            </a:pPr>
            <a:endParaRPr lang="es-ES" sz="2000" dirty="0" smtClean="0"/>
          </a:p>
          <a:p>
            <a:pPr marL="457200" indent="-457200"/>
            <a:endParaRPr lang="es-ES" sz="20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pic>
        <p:nvPicPr>
          <p:cNvPr id="1026" name="Picture 2"/>
          <p:cNvPicPr>
            <a:picLocks noChangeAspect="1" noChangeArrowheads="1"/>
          </p:cNvPicPr>
          <p:nvPr/>
        </p:nvPicPr>
        <p:blipFill>
          <a:blip r:embed="rId3" cstate="print"/>
          <a:srcRect l="18109" t="29080" r="26767" b="56640"/>
          <a:stretch>
            <a:fillRect/>
          </a:stretch>
        </p:blipFill>
        <p:spPr bwMode="auto">
          <a:xfrm>
            <a:off x="971600" y="3461840"/>
            <a:ext cx="7560840" cy="1224136"/>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FILE GROUP BACKUP - Ejemplo</a:t>
            </a:r>
            <a:endParaRPr lang="es-ES" dirty="0"/>
          </a:p>
        </p:txBody>
      </p:sp>
      <p:sp>
        <p:nvSpPr>
          <p:cNvPr id="5" name="2 Subtítulo"/>
          <p:cNvSpPr txBox="1">
            <a:spLocks/>
          </p:cNvSpPr>
          <p:nvPr/>
        </p:nvSpPr>
        <p:spPr>
          <a:xfrm>
            <a:off x="971600" y="2153181"/>
            <a:ext cx="6984776" cy="3168352"/>
          </a:xfrm>
          <a:prstGeom prst="rect">
            <a:avLst/>
          </a:prstGeom>
        </p:spPr>
        <p:txBody>
          <a:bodyPr vert="horz">
            <a:normAutofit/>
          </a:bodyPr>
          <a:lstStyle/>
          <a:p>
            <a:r>
              <a:rPr lang="es-ES" sz="2000" dirty="0" smtClean="0"/>
              <a:t>Realizaremos una copia de seguridad completa de la base de datos.</a:t>
            </a:r>
          </a:p>
          <a:p>
            <a:pPr marL="361950"/>
            <a:r>
              <a:rPr lang="es-ES" sz="2000" i="1" dirty="0" smtClean="0"/>
              <a:t>Filegroup2.sql</a:t>
            </a:r>
          </a:p>
          <a:p>
            <a:r>
              <a:rPr lang="es-ES" sz="2000" dirty="0" smtClean="0"/>
              <a:t>Esta será la base para cada copia de seguridad diferencial que realicemos.</a:t>
            </a:r>
          </a:p>
          <a:p>
            <a:r>
              <a:rPr lang="es-ES" sz="2000" dirty="0" smtClean="0"/>
              <a:t>Realizaremos algunos cambios en cada uno de los grupos de archivos.</a:t>
            </a:r>
          </a:p>
          <a:p>
            <a:pPr marL="361950"/>
            <a:r>
              <a:rPr lang="es-ES" sz="2000" i="1" dirty="0" smtClean="0"/>
              <a:t>Filegroup3.sql</a:t>
            </a:r>
          </a:p>
          <a:p>
            <a:r>
              <a:rPr lang="es-ES" sz="2000" dirty="0" smtClean="0"/>
              <a:t>Realizaremos la copia de seguridad parcial de cada grupo de archivos.</a:t>
            </a:r>
          </a:p>
          <a:p>
            <a:pPr marL="361950"/>
            <a:r>
              <a:rPr lang="es-ES" sz="2000" i="1" dirty="0" smtClean="0"/>
              <a:t>Filegroup4.sql</a:t>
            </a:r>
          </a:p>
          <a:p>
            <a:r>
              <a:rPr lang="es-ES" sz="2000" dirty="0" smtClean="0"/>
              <a:t>Realizamos la restauración parcial de cada grupo de archivos.</a:t>
            </a:r>
          </a:p>
          <a:p>
            <a:pPr marL="361950"/>
            <a:r>
              <a:rPr lang="es-ES" sz="2000" i="1" dirty="0" smtClean="0"/>
              <a:t>Filegroup5.sql</a:t>
            </a:r>
          </a:p>
          <a:p>
            <a:endParaRPr lang="es-ES" sz="2000" dirty="0" smtClean="0"/>
          </a:p>
          <a:p>
            <a:endParaRPr lang="es-ES" sz="2000" dirty="0" smtClean="0"/>
          </a:p>
          <a:p>
            <a:pPr marL="457200" indent="-457200">
              <a:buAutoNum type="arabicPeriod" startAt="8"/>
            </a:pPr>
            <a:endParaRPr lang="es-ES" sz="2000" dirty="0" smtClean="0"/>
          </a:p>
          <a:p>
            <a:pPr marL="457200" indent="-457200">
              <a:buAutoNum type="arabicPeriod" startAt="6"/>
            </a:pPr>
            <a:endParaRPr lang="es-ES" sz="2000" dirty="0" smtClean="0"/>
          </a:p>
          <a:p>
            <a:pPr marL="457200" indent="-457200"/>
            <a:endParaRPr lang="es-ES" sz="20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FILE GROUP BACKUP</a:t>
            </a:r>
            <a:endParaRPr lang="es-ES" dirty="0"/>
          </a:p>
        </p:txBody>
      </p:sp>
      <p:sp>
        <p:nvSpPr>
          <p:cNvPr id="5" name="2 Subtítulo"/>
          <p:cNvSpPr txBox="1">
            <a:spLocks/>
          </p:cNvSpPr>
          <p:nvPr/>
        </p:nvSpPr>
        <p:spPr>
          <a:xfrm>
            <a:off x="971600" y="2110649"/>
            <a:ext cx="6984776" cy="2038431"/>
          </a:xfrm>
          <a:prstGeom prst="rect">
            <a:avLst/>
          </a:prstGeom>
        </p:spPr>
        <p:txBody>
          <a:bodyPr vert="horz">
            <a:normAutofit/>
          </a:bodyPr>
          <a:lstStyle/>
          <a:p>
            <a:r>
              <a:rPr lang="es-ES" dirty="0" smtClean="0"/>
              <a:t>Es una técnica que se puede utilizar en caso de tener grupos de archivos de solo lectura. Se podrá especificar que no se haga copia de seguridad de los grupos de archivos marcados como de solo lectura. </a:t>
            </a:r>
          </a:p>
          <a:p>
            <a:pPr marL="182563">
              <a:spcBef>
                <a:spcPts val="1200"/>
              </a:spcBef>
            </a:pPr>
            <a:r>
              <a:rPr lang="en-US" dirty="0" smtClean="0"/>
              <a:t>BACKUP DATABASE PUBS READ_WRITE_FILEGROUPS </a:t>
            </a:r>
          </a:p>
          <a:p>
            <a:pPr marL="182563"/>
            <a:r>
              <a:rPr lang="en-US" dirty="0" smtClean="0"/>
              <a:t>TO DISK=‘C:\DEMO\BACKUP\PUBS1.BAK’</a:t>
            </a:r>
            <a:r>
              <a:rPr lang="es-ES" sz="2000" dirty="0" smtClean="0"/>
              <a:t> </a:t>
            </a: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TRANSACTION LOG BACKUP</a:t>
            </a:r>
            <a:endParaRPr lang="es-ES" dirty="0"/>
          </a:p>
        </p:txBody>
      </p:sp>
      <p:sp>
        <p:nvSpPr>
          <p:cNvPr id="5" name="2 Subtítulo"/>
          <p:cNvSpPr txBox="1">
            <a:spLocks/>
          </p:cNvSpPr>
          <p:nvPr/>
        </p:nvSpPr>
        <p:spPr>
          <a:xfrm>
            <a:off x="971600" y="2004319"/>
            <a:ext cx="6984776" cy="2936849"/>
          </a:xfrm>
          <a:prstGeom prst="rect">
            <a:avLst/>
          </a:prstGeom>
        </p:spPr>
        <p:txBody>
          <a:bodyPr vert="horz">
            <a:normAutofit/>
          </a:bodyPr>
          <a:lstStyle/>
          <a:p>
            <a:pPr algn="just"/>
            <a:r>
              <a:rPr lang="es-ES" dirty="0" smtClean="0"/>
              <a:t>Para poder realizar copias de seguridad de este tipo será necesario tener configurada la base de datos con modelo de recuperación Completo o de registro masivo.</a:t>
            </a:r>
          </a:p>
          <a:p>
            <a:pPr algn="just"/>
            <a:r>
              <a:rPr lang="es-ES" dirty="0" smtClean="0"/>
              <a:t>Como en todos los modelos de copias, </a:t>
            </a:r>
            <a:r>
              <a:rPr lang="es-ES" dirty="0" err="1" smtClean="0"/>
              <a:t>Transaction</a:t>
            </a:r>
            <a:r>
              <a:rPr lang="es-ES" dirty="0" smtClean="0"/>
              <a:t> LOG BACKUP se permite solamente después de haber realizado un FULL BACKUP. Ya que la copia transaccional únicamente contiene solamente un subconjunto de datos. </a:t>
            </a:r>
          </a:p>
          <a:p>
            <a:pPr algn="just"/>
            <a:r>
              <a:rPr lang="es-ES" dirty="0" smtClean="0"/>
              <a:t>Cada LOG BACKUP comienza en el número de Secuencia de log donde terminó la anterior copia LOG BACKUP. </a:t>
            </a: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TRANSACTION LOG BACKUP</a:t>
            </a:r>
            <a:endParaRPr lang="es-ES" dirty="0"/>
          </a:p>
        </p:txBody>
      </p:sp>
      <p:sp>
        <p:nvSpPr>
          <p:cNvPr id="5" name="2 Subtítulo"/>
          <p:cNvSpPr txBox="1">
            <a:spLocks/>
          </p:cNvSpPr>
          <p:nvPr/>
        </p:nvSpPr>
        <p:spPr>
          <a:xfrm>
            <a:off x="971600" y="2004319"/>
            <a:ext cx="6984776" cy="2936849"/>
          </a:xfrm>
          <a:prstGeom prst="rect">
            <a:avLst/>
          </a:prstGeom>
        </p:spPr>
        <p:txBody>
          <a:bodyPr vert="horz">
            <a:normAutofit/>
          </a:bodyPr>
          <a:lstStyle/>
          <a:p>
            <a:pPr algn="just"/>
            <a:r>
              <a:rPr lang="es-ES" b="1" dirty="0" smtClean="0"/>
              <a:t>Observación</a:t>
            </a:r>
          </a:p>
          <a:p>
            <a:pPr algn="just">
              <a:spcBef>
                <a:spcPts val="600"/>
              </a:spcBef>
            </a:pPr>
            <a:r>
              <a:rPr lang="es-ES" dirty="0" smtClean="0"/>
              <a:t>A veces, los imperativos legales de algunas empresas, o sus propias reglas, obligan al administrador a implementar una arquitectura que permita la implantación de la base de datos en un momento dado de un periodo anterior (días, meses, …). Esto fuerza a introducir en el sistema las copias de los </a:t>
            </a:r>
            <a:r>
              <a:rPr lang="es-ES" dirty="0" err="1" smtClean="0"/>
              <a:t>log’s</a:t>
            </a:r>
            <a:r>
              <a:rPr lang="es-ES" dirty="0" smtClean="0"/>
              <a:t>.</a:t>
            </a: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Introducción</a:t>
            </a:r>
            <a:endParaRPr lang="es-ES" dirty="0"/>
          </a:p>
        </p:txBody>
      </p:sp>
      <p:sp>
        <p:nvSpPr>
          <p:cNvPr id="5" name="2 Subtítulo"/>
          <p:cNvSpPr txBox="1">
            <a:spLocks/>
          </p:cNvSpPr>
          <p:nvPr/>
        </p:nvSpPr>
        <p:spPr>
          <a:xfrm>
            <a:off x="971600" y="1942944"/>
            <a:ext cx="6984776" cy="2808312"/>
          </a:xfrm>
          <a:prstGeom prst="rect">
            <a:avLst/>
          </a:prstGeom>
        </p:spPr>
        <p:txBody>
          <a:bodyPr vert="horz">
            <a:normAutofit/>
          </a:bodyPr>
          <a:lstStyle/>
          <a:p>
            <a:pPr algn="just"/>
            <a:endParaRPr lang="es-ES" sz="22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
        <p:nvSpPr>
          <p:cNvPr id="19" name="18 CuadroTexto"/>
          <p:cNvSpPr txBox="1"/>
          <p:nvPr/>
        </p:nvSpPr>
        <p:spPr>
          <a:xfrm>
            <a:off x="971600" y="2055061"/>
            <a:ext cx="7707303" cy="4031873"/>
          </a:xfrm>
          <a:prstGeom prst="rect">
            <a:avLst/>
          </a:prstGeom>
          <a:noFill/>
        </p:spPr>
        <p:txBody>
          <a:bodyPr wrap="square" rtlCol="0">
            <a:spAutoFit/>
          </a:bodyPr>
          <a:lstStyle/>
          <a:p>
            <a:r>
              <a:rPr lang="es-ES" dirty="0" smtClean="0"/>
              <a:t>Existen dos planteamientos en la estrategia de las copias de seguridad teniendo en cuenta la tipología de las bases de datos.</a:t>
            </a:r>
          </a:p>
          <a:p>
            <a:pPr>
              <a:spcBef>
                <a:spcPts val="1200"/>
              </a:spcBef>
            </a:pPr>
            <a:r>
              <a:rPr lang="es-ES" dirty="0" smtClean="0"/>
              <a:t>Distinguimos ente bases de datos de sistema y bases de datos de producción.</a:t>
            </a:r>
          </a:p>
          <a:p>
            <a:pPr>
              <a:spcBef>
                <a:spcPts val="1200"/>
              </a:spcBef>
            </a:pPr>
            <a:r>
              <a:rPr lang="es-ES" b="1" dirty="0" smtClean="0"/>
              <a:t>Bases de datos de sistema</a:t>
            </a:r>
          </a:p>
          <a:p>
            <a:pPr marL="627063" indent="-265113">
              <a:buFont typeface="Arial" pitchFamily="34" charset="0"/>
              <a:buChar char="•"/>
            </a:pPr>
            <a:r>
              <a:rPr lang="es-ES" dirty="0" smtClean="0"/>
              <a:t>Se deben realizar copias no programadas. Solo al ser modificadas.</a:t>
            </a:r>
          </a:p>
          <a:p>
            <a:pPr marL="627063" indent="-265113">
              <a:buFont typeface="Arial" pitchFamily="34" charset="0"/>
              <a:buChar char="•"/>
            </a:pPr>
            <a:r>
              <a:rPr lang="es-ES" dirty="0" smtClean="0"/>
              <a:t>No se hacen copias de la </a:t>
            </a:r>
            <a:r>
              <a:rPr lang="es-ES" i="1" dirty="0" err="1" smtClean="0"/>
              <a:t>tempdb</a:t>
            </a:r>
            <a:r>
              <a:rPr lang="es-ES" dirty="0" smtClean="0"/>
              <a:t>.</a:t>
            </a:r>
          </a:p>
          <a:p>
            <a:pPr>
              <a:spcBef>
                <a:spcPts val="1200"/>
              </a:spcBef>
            </a:pPr>
            <a:r>
              <a:rPr lang="es-ES" b="1" dirty="0" smtClean="0"/>
              <a:t>Bases de datos de producción</a:t>
            </a:r>
          </a:p>
          <a:p>
            <a:pPr marL="627063" indent="-265113">
              <a:buFont typeface="Arial" pitchFamily="34" charset="0"/>
              <a:buChar char="•"/>
            </a:pPr>
            <a:r>
              <a:rPr lang="es-ES" dirty="0" smtClean="0"/>
              <a:t>Las copias normalmente son programadas</a:t>
            </a:r>
          </a:p>
          <a:p>
            <a:endParaRPr lang="es-ES" dirty="0" smtClean="0"/>
          </a:p>
          <a:p>
            <a:r>
              <a:rPr lang="es-ES" dirty="0" smtClean="0"/>
              <a:t>  </a:t>
            </a:r>
          </a:p>
          <a:p>
            <a:endParaRPr lang="es-ES" dirty="0"/>
          </a:p>
          <a:p>
            <a:endParaRPr lang="es-ES" sz="28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TRANSACTION LOG BACKUP</a:t>
            </a:r>
            <a:endParaRPr lang="es-ES" dirty="0"/>
          </a:p>
        </p:txBody>
      </p:sp>
      <p:sp>
        <p:nvSpPr>
          <p:cNvPr id="5" name="2 Subtítulo"/>
          <p:cNvSpPr txBox="1">
            <a:spLocks/>
          </p:cNvSpPr>
          <p:nvPr/>
        </p:nvSpPr>
        <p:spPr>
          <a:xfrm>
            <a:off x="971600" y="2089383"/>
            <a:ext cx="6984776" cy="3600400"/>
          </a:xfrm>
          <a:prstGeom prst="rect">
            <a:avLst/>
          </a:prstGeom>
        </p:spPr>
        <p:txBody>
          <a:bodyPr vert="horz">
            <a:normAutofit/>
          </a:bodyPr>
          <a:lstStyle/>
          <a:p>
            <a:pPr algn="just"/>
            <a:r>
              <a:rPr lang="es-ES" dirty="0" smtClean="0"/>
              <a:t>Todo transacción de la que se ha realizado una copia se puede borrar del registro de transacciones, lo que permite al sistema reutilizar espacio del log.</a:t>
            </a:r>
          </a:p>
          <a:p>
            <a:pPr algn="just"/>
            <a:r>
              <a:rPr lang="es-ES" dirty="0" smtClean="0"/>
              <a:t>La sintaxis para realizar esta acción es:</a:t>
            </a:r>
          </a:p>
          <a:p>
            <a:pPr marL="361950" algn="just">
              <a:spcBef>
                <a:spcPts val="600"/>
              </a:spcBef>
            </a:pPr>
            <a:r>
              <a:rPr lang="es-ES" dirty="0" smtClean="0"/>
              <a:t>BACKUP LOG &lt;</a:t>
            </a:r>
            <a:r>
              <a:rPr lang="es-ES" dirty="0" err="1" smtClean="0"/>
              <a:t>database</a:t>
            </a:r>
            <a:r>
              <a:rPr lang="es-ES" dirty="0" smtClean="0"/>
              <a:t> </a:t>
            </a:r>
            <a:r>
              <a:rPr lang="es-ES" dirty="0" err="1" smtClean="0"/>
              <a:t>name</a:t>
            </a:r>
            <a:r>
              <a:rPr lang="es-ES" dirty="0" smtClean="0"/>
              <a:t>&gt;</a:t>
            </a:r>
          </a:p>
          <a:p>
            <a:pPr marL="361950" algn="just"/>
            <a:r>
              <a:rPr lang="es-ES" dirty="0" smtClean="0"/>
              <a:t>TO DISK=&lt;</a:t>
            </a:r>
            <a:r>
              <a:rPr lang="es-ES" dirty="0" err="1" smtClean="0"/>
              <a:t>directory</a:t>
            </a:r>
            <a:r>
              <a:rPr lang="es-ES" dirty="0" smtClean="0"/>
              <a:t>\</a:t>
            </a:r>
            <a:r>
              <a:rPr lang="es-ES" dirty="0" err="1" smtClean="0"/>
              <a:t>filename</a:t>
            </a:r>
            <a:r>
              <a:rPr lang="es-ES" dirty="0" smtClean="0"/>
              <a:t>&gt;</a:t>
            </a:r>
          </a:p>
          <a:p>
            <a:pPr marL="361950" algn="just"/>
            <a:r>
              <a:rPr lang="es-ES" dirty="0" smtClean="0"/>
              <a:t>WITH INIT</a:t>
            </a: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TRANSACTION LOG BACKUP</a:t>
            </a:r>
            <a:endParaRPr lang="es-ES" dirty="0"/>
          </a:p>
        </p:txBody>
      </p:sp>
      <p:sp>
        <p:nvSpPr>
          <p:cNvPr id="5" name="2 Subtítulo"/>
          <p:cNvSpPr txBox="1">
            <a:spLocks/>
          </p:cNvSpPr>
          <p:nvPr/>
        </p:nvSpPr>
        <p:spPr>
          <a:xfrm>
            <a:off x="971600" y="1844824"/>
            <a:ext cx="6984776" cy="4464496"/>
          </a:xfrm>
          <a:prstGeom prst="rect">
            <a:avLst/>
          </a:prstGeom>
        </p:spPr>
        <p:txBody>
          <a:bodyPr vert="horz">
            <a:normAutofit/>
          </a:bodyPr>
          <a:lstStyle/>
          <a:p>
            <a:pPr marL="355600" indent="-355600" algn="just">
              <a:buClr>
                <a:schemeClr val="accent2"/>
              </a:buClr>
              <a:buFont typeface="Wingdings" pitchFamily="2" charset="2"/>
              <a:buChar char="ü"/>
            </a:pPr>
            <a:endParaRPr lang="es-ES" dirty="0" smtClean="0"/>
          </a:p>
          <a:p>
            <a:pPr marL="355600" indent="-355600" algn="just">
              <a:buClr>
                <a:schemeClr val="accent2"/>
              </a:buClr>
              <a:buFont typeface="Wingdings" pitchFamily="2" charset="2"/>
              <a:buChar char="ü"/>
            </a:pPr>
            <a:r>
              <a:rPr lang="es-ES" dirty="0" smtClean="0"/>
              <a:t>Permite restaurar una base de datos a cualquier momento de una copia de seguridad de registros (</a:t>
            </a:r>
            <a:r>
              <a:rPr lang="es-ES" i="1" dirty="0" smtClean="0"/>
              <a:t>recuperación a un momento dado</a:t>
            </a:r>
            <a:r>
              <a:rPr lang="es-ES" dirty="0" smtClean="0"/>
              <a:t>).</a:t>
            </a:r>
          </a:p>
          <a:p>
            <a:pPr marL="355600" indent="-355600" algn="just">
              <a:buClr>
                <a:schemeClr val="accent2"/>
              </a:buClr>
              <a:buFont typeface="Wingdings" pitchFamily="2" charset="2"/>
              <a:buChar char="ü"/>
            </a:pPr>
            <a:endParaRPr lang="es-ES" dirty="0" smtClean="0"/>
          </a:p>
          <a:p>
            <a:pPr marL="355600" indent="-355600" algn="just">
              <a:buClr>
                <a:schemeClr val="accent2"/>
              </a:buClr>
              <a:buFont typeface="Wingdings" pitchFamily="2" charset="2"/>
              <a:buChar char="ü"/>
            </a:pPr>
            <a:r>
              <a:rPr lang="es-ES" dirty="0" smtClean="0"/>
              <a:t>Las desventajas de usar las copias de seguridad de registros son que requieren espacio de almacenamiento y aumentan la duración y la complejidad de las restauraciones. </a:t>
            </a: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 copia de seguridad</a:t>
            </a:r>
            <a:endParaRPr lang="es-ES" dirty="0"/>
          </a:p>
        </p:txBody>
      </p:sp>
      <p:sp>
        <p:nvSpPr>
          <p:cNvPr id="5" name="2 Subtítulo"/>
          <p:cNvSpPr txBox="1">
            <a:spLocks/>
          </p:cNvSpPr>
          <p:nvPr/>
        </p:nvSpPr>
        <p:spPr>
          <a:xfrm>
            <a:off x="971600" y="1844824"/>
            <a:ext cx="6984776" cy="4464496"/>
          </a:xfrm>
          <a:prstGeom prst="rect">
            <a:avLst/>
          </a:prstGeom>
        </p:spPr>
        <p:txBody>
          <a:bodyPr vert="horz">
            <a:normAutofit/>
          </a:bodyPr>
          <a:lstStyle/>
          <a:p>
            <a:pPr marL="457200" indent="-457200"/>
            <a:r>
              <a:rPr lang="es-ES" sz="2000" dirty="0" smtClean="0"/>
              <a:t>Nos aseguramos que el modelo de recuperación de la base de datos AW es completa.</a:t>
            </a:r>
          </a:p>
          <a:p>
            <a:pPr marL="457200" indent="-457200"/>
            <a:endParaRPr lang="es-ES" sz="2000" dirty="0" smtClean="0"/>
          </a:p>
          <a:p>
            <a:pPr marL="457200" indent="-457200"/>
            <a:r>
              <a:rPr lang="es-ES" sz="2000" dirty="0" smtClean="0"/>
              <a:t>Realizamos la copia de seguridad completa en la base de datos AW.</a:t>
            </a:r>
          </a:p>
          <a:p>
            <a:pPr marL="457200" indent="-457200"/>
            <a:r>
              <a:rPr lang="es-ES" sz="2000" dirty="0" smtClean="0"/>
              <a:t>Log1.sql</a:t>
            </a:r>
          </a:p>
          <a:p>
            <a:pPr marL="457200" indent="-457200"/>
            <a:r>
              <a:rPr lang="es-ES" sz="2000" dirty="0" smtClean="0"/>
              <a:t>Insertamos una línea en la tabla dbo.t1</a:t>
            </a:r>
          </a:p>
          <a:p>
            <a:pPr marL="457200" indent="-457200"/>
            <a:endParaRPr lang="es-ES" sz="2000" dirty="0" smtClean="0"/>
          </a:p>
          <a:p>
            <a:pPr marL="457200" indent="-457200"/>
            <a:r>
              <a:rPr lang="es-ES" sz="2000" dirty="0" smtClean="0"/>
              <a:t>Realizamos una copia de seguridad del log</a:t>
            </a:r>
          </a:p>
          <a:p>
            <a:pPr marL="457200" indent="-457200"/>
            <a:r>
              <a:rPr lang="es-ES" sz="2000" dirty="0" smtClean="0"/>
              <a:t>Insertamos una segunda línea en la tabla dbo.t1</a:t>
            </a:r>
          </a:p>
          <a:p>
            <a:pPr marL="457200" indent="-457200"/>
            <a:r>
              <a:rPr lang="es-ES" sz="2000" dirty="0" smtClean="0"/>
              <a:t>Restauramos la copia de seguridad del log</a:t>
            </a:r>
            <a:r>
              <a:rPr lang="es-ES" sz="2000" dirty="0" smtClean="0"/>
              <a:t>.</a:t>
            </a:r>
          </a:p>
          <a:p>
            <a:pPr marL="457200" indent="-457200"/>
            <a:endParaRPr lang="es-ES" sz="2000" dirty="0" smtClean="0"/>
          </a:p>
          <a:p>
            <a:pPr marL="457200" indent="-457200"/>
            <a:r>
              <a:rPr lang="es-ES" sz="2000" dirty="0" smtClean="0"/>
              <a:t>Restaurar la copia de seguridad del log hasta un momento concreto</a:t>
            </a:r>
          </a:p>
          <a:p>
            <a:pPr marL="457200" indent="-457200"/>
            <a:endParaRPr lang="es-ES" sz="2000" dirty="0" smtClean="0"/>
          </a:p>
          <a:p>
            <a:pPr marL="457200" indent="-457200"/>
            <a:endParaRPr lang="es-ES" sz="2000" dirty="0" smtClean="0"/>
          </a:p>
          <a:p>
            <a:pPr marL="457200" indent="-457200"/>
            <a:endParaRPr lang="es-ES" sz="20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 copia de seguridad</a:t>
            </a:r>
            <a:endParaRPr lang="es-ES" dirty="0"/>
          </a:p>
        </p:txBody>
      </p:sp>
      <p:sp>
        <p:nvSpPr>
          <p:cNvPr id="5" name="2 Subtítulo"/>
          <p:cNvSpPr txBox="1">
            <a:spLocks/>
          </p:cNvSpPr>
          <p:nvPr/>
        </p:nvSpPr>
        <p:spPr>
          <a:xfrm>
            <a:off x="971600" y="1844824"/>
            <a:ext cx="6984776" cy="4464496"/>
          </a:xfrm>
          <a:prstGeom prst="rect">
            <a:avLst/>
          </a:prstGeom>
        </p:spPr>
        <p:txBody>
          <a:bodyPr vert="horz">
            <a:normAutofit/>
          </a:bodyPr>
          <a:lstStyle/>
          <a:p>
            <a:pPr marL="457200" indent="-457200"/>
            <a:r>
              <a:rPr lang="es-ES" sz="2000" dirty="0" smtClean="0"/>
              <a:t>Restauramos </a:t>
            </a:r>
            <a:r>
              <a:rPr lang="es-ES" sz="2000" dirty="0" smtClean="0"/>
              <a:t>la copia de seguridad del log</a:t>
            </a:r>
            <a:r>
              <a:rPr lang="es-ES" sz="2000" dirty="0" smtClean="0"/>
              <a:t>.</a:t>
            </a:r>
          </a:p>
          <a:p>
            <a:pPr marL="457200" indent="-457200"/>
            <a:endParaRPr lang="es-ES" sz="2000" dirty="0" smtClean="0"/>
          </a:p>
          <a:p>
            <a:pPr marL="457200" indent="-457200"/>
            <a:endParaRPr lang="es-ES" sz="2000" dirty="0" smtClean="0"/>
          </a:p>
          <a:p>
            <a:pPr marL="457200" indent="-457200"/>
            <a:endParaRPr lang="es-ES" sz="2000" dirty="0" smtClean="0"/>
          </a:p>
          <a:p>
            <a:pPr marL="457200" indent="-457200"/>
            <a:endParaRPr lang="es-ES" sz="2000" dirty="0" smtClean="0"/>
          </a:p>
          <a:p>
            <a:pPr marL="457200" indent="-457200"/>
            <a:endParaRPr lang="es-ES" sz="2000" dirty="0" smtClean="0"/>
          </a:p>
          <a:p>
            <a:pPr marL="457200" indent="-457200"/>
            <a:endParaRPr lang="es-ES" sz="2000" dirty="0" smtClean="0"/>
          </a:p>
          <a:p>
            <a:pPr marL="457200" indent="-457200"/>
            <a:endParaRPr lang="es-ES" sz="2000" dirty="0" smtClean="0"/>
          </a:p>
          <a:p>
            <a:pPr marL="457200" indent="-457200"/>
            <a:r>
              <a:rPr lang="es-ES" sz="2000" dirty="0" smtClean="0"/>
              <a:t>Restaurar </a:t>
            </a:r>
            <a:r>
              <a:rPr lang="es-ES" sz="2000" dirty="0" smtClean="0"/>
              <a:t>la copia de seguridad del log hasta un momento concreto</a:t>
            </a:r>
          </a:p>
          <a:p>
            <a:pPr marL="457200" indent="-457200"/>
            <a:endParaRPr lang="es-ES" sz="2000" dirty="0" smtClean="0"/>
          </a:p>
          <a:p>
            <a:pPr marL="457200" indent="-457200"/>
            <a:endParaRPr lang="es-ES" sz="2000" dirty="0" smtClean="0"/>
          </a:p>
          <a:p>
            <a:pPr marL="457200" indent="-457200"/>
            <a:endParaRPr lang="es-ES" sz="20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pic>
        <p:nvPicPr>
          <p:cNvPr id="5121" name="Picture 1"/>
          <p:cNvPicPr>
            <a:picLocks noChangeAspect="1" noChangeArrowheads="1"/>
          </p:cNvPicPr>
          <p:nvPr/>
        </p:nvPicPr>
        <p:blipFill>
          <a:blip r:embed="rId3" cstate="print"/>
          <a:srcRect l="11809" t="29920" r="34642" b="49080"/>
          <a:stretch>
            <a:fillRect/>
          </a:stretch>
        </p:blipFill>
        <p:spPr bwMode="auto">
          <a:xfrm>
            <a:off x="1043608" y="2348880"/>
            <a:ext cx="7344816" cy="18002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Estrategia de copia de seguridad</a:t>
            </a:r>
            <a:endParaRPr lang="es-ES" dirty="0"/>
          </a:p>
        </p:txBody>
      </p:sp>
      <p:sp>
        <p:nvSpPr>
          <p:cNvPr id="5" name="2 Subtítulo"/>
          <p:cNvSpPr txBox="1">
            <a:spLocks/>
          </p:cNvSpPr>
          <p:nvPr/>
        </p:nvSpPr>
        <p:spPr>
          <a:xfrm>
            <a:off x="971600" y="2089383"/>
            <a:ext cx="6984776" cy="2275721"/>
          </a:xfrm>
          <a:prstGeom prst="rect">
            <a:avLst/>
          </a:prstGeom>
        </p:spPr>
        <p:txBody>
          <a:bodyPr vert="horz">
            <a:normAutofit/>
          </a:bodyPr>
          <a:lstStyle/>
          <a:p>
            <a:pPr marL="265113" indent="-265113">
              <a:buFont typeface="Arial" pitchFamily="34" charset="0"/>
              <a:buChar char="•"/>
            </a:pPr>
            <a:r>
              <a:rPr lang="es-ES" dirty="0" smtClean="0"/>
              <a:t>Las estrategias de copia se implementan de forma programada.</a:t>
            </a:r>
          </a:p>
          <a:p>
            <a:pPr marL="265113" indent="-265113">
              <a:spcBef>
                <a:spcPts val="600"/>
              </a:spcBef>
              <a:buFont typeface="Arial" pitchFamily="34" charset="0"/>
              <a:buChar char="•"/>
            </a:pPr>
            <a:r>
              <a:rPr lang="es-ES" dirty="0" smtClean="0"/>
              <a:t>Dado que hay que programar, es necesario que el Agente del servicio del motor esté activo.</a:t>
            </a:r>
          </a:p>
          <a:p>
            <a:pPr marL="265113" indent="-265113">
              <a:spcBef>
                <a:spcPts val="600"/>
              </a:spcBef>
              <a:buFont typeface="Arial" pitchFamily="34" charset="0"/>
              <a:buChar char="•"/>
            </a:pPr>
            <a:r>
              <a:rPr lang="es-ES" dirty="0" smtClean="0"/>
              <a:t>Toda estrategia debe estar basada en un equilibrio entre seguridad, rendimiento y tiempo de no disponibilidad en el caso de “accidente”.</a:t>
            </a:r>
          </a:p>
          <a:p>
            <a:pPr marL="457200" indent="-457200"/>
            <a:endParaRPr lang="es-ES" sz="2000" dirty="0" smtClean="0"/>
          </a:p>
          <a:p>
            <a:pPr marL="457200" indent="-457200"/>
            <a:endParaRPr lang="es-ES" sz="2000" dirty="0" smtClean="0"/>
          </a:p>
          <a:p>
            <a:pPr marL="457200" indent="-457200"/>
            <a:endParaRPr lang="es-ES" sz="20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Modelo de recuperación Simple</a:t>
            </a: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pic>
        <p:nvPicPr>
          <p:cNvPr id="1026" name="Picture 2" descr="Muestra el riesgo de pérdida de trabajo entre copias de seguridad de la base de datos"/>
          <p:cNvPicPr>
            <a:picLocks noChangeAspect="1" noChangeArrowheads="1"/>
          </p:cNvPicPr>
          <p:nvPr/>
        </p:nvPicPr>
        <p:blipFill>
          <a:blip r:embed="rId3" cstate="print"/>
          <a:srcRect/>
          <a:stretch>
            <a:fillRect/>
          </a:stretch>
        </p:blipFill>
        <p:spPr bwMode="auto">
          <a:xfrm>
            <a:off x="827584" y="2420888"/>
            <a:ext cx="3667125" cy="2905125"/>
          </a:xfrm>
          <a:prstGeom prst="rect">
            <a:avLst/>
          </a:prstGeom>
          <a:noFill/>
        </p:spPr>
      </p:pic>
      <p:pic>
        <p:nvPicPr>
          <p:cNvPr id="1028" name="Picture 4" descr="Copias de seguridad completas y diferenciales de la base de datos"/>
          <p:cNvPicPr>
            <a:picLocks noChangeAspect="1" noChangeArrowheads="1"/>
          </p:cNvPicPr>
          <p:nvPr/>
        </p:nvPicPr>
        <p:blipFill>
          <a:blip r:embed="rId4" cstate="print"/>
          <a:srcRect/>
          <a:stretch>
            <a:fillRect/>
          </a:stretch>
        </p:blipFill>
        <p:spPr bwMode="auto">
          <a:xfrm>
            <a:off x="4499992" y="1916832"/>
            <a:ext cx="4381500" cy="3467100"/>
          </a:xfrm>
          <a:prstGeom prst="rect">
            <a:avLst/>
          </a:prstGeom>
          <a:noFill/>
        </p:spPr>
      </p:pic>
      <p:sp>
        <p:nvSpPr>
          <p:cNvPr id="6" name="5 CuadroTexto"/>
          <p:cNvSpPr txBox="1"/>
          <p:nvPr/>
        </p:nvSpPr>
        <p:spPr>
          <a:xfrm>
            <a:off x="1403648" y="1988840"/>
            <a:ext cx="1110560" cy="369332"/>
          </a:xfrm>
          <a:prstGeom prst="rect">
            <a:avLst/>
          </a:prstGeom>
          <a:noFill/>
        </p:spPr>
        <p:txBody>
          <a:bodyPr wrap="none" rtlCol="0">
            <a:spAutoFit/>
          </a:bodyPr>
          <a:lstStyle/>
          <a:p>
            <a:r>
              <a:rPr lang="es-ES" dirty="0" smtClean="0"/>
              <a:t>AW_mod1</a:t>
            </a:r>
            <a:endParaRPr lang="es-ES" dirty="0"/>
          </a:p>
        </p:txBody>
      </p:sp>
      <p:sp>
        <p:nvSpPr>
          <p:cNvPr id="7" name="6 Rectángulo"/>
          <p:cNvSpPr/>
          <p:nvPr/>
        </p:nvSpPr>
        <p:spPr>
          <a:xfrm>
            <a:off x="4788024" y="1988840"/>
            <a:ext cx="1110560" cy="369332"/>
          </a:xfrm>
          <a:prstGeom prst="rect">
            <a:avLst/>
          </a:prstGeom>
        </p:spPr>
        <p:txBody>
          <a:bodyPr wrap="none">
            <a:spAutoFit/>
          </a:bodyPr>
          <a:lstStyle/>
          <a:p>
            <a:r>
              <a:rPr lang="es-ES" dirty="0" smtClean="0"/>
              <a:t>AW_mod2</a:t>
            </a:r>
            <a:endParaRPr lang="es-E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Modelo de recuperación Completa</a:t>
            </a:r>
            <a:endParaRPr lang="es-ES" dirty="0"/>
          </a:p>
        </p:txBody>
      </p:sp>
      <p:sp>
        <p:nvSpPr>
          <p:cNvPr id="5" name="2 Subtítulo"/>
          <p:cNvSpPr txBox="1">
            <a:spLocks/>
          </p:cNvSpPr>
          <p:nvPr/>
        </p:nvSpPr>
        <p:spPr>
          <a:xfrm>
            <a:off x="971600" y="1844824"/>
            <a:ext cx="6984776" cy="4464496"/>
          </a:xfrm>
          <a:prstGeom prst="rect">
            <a:avLst/>
          </a:prstGeom>
        </p:spPr>
        <p:txBody>
          <a:bodyPr vert="horz">
            <a:normAutofit/>
          </a:bodyPr>
          <a:lstStyle/>
          <a:p>
            <a:pPr marL="457200" indent="-457200"/>
            <a:endParaRPr lang="es-ES" sz="2000" dirty="0" smtClean="0"/>
          </a:p>
          <a:p>
            <a:pPr marL="457200" indent="-457200"/>
            <a:endParaRPr lang="es-ES" sz="2000" dirty="0" smtClean="0"/>
          </a:p>
          <a:p>
            <a:pPr marL="457200" indent="-457200"/>
            <a:endParaRPr lang="es-ES" sz="20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pic>
        <p:nvPicPr>
          <p:cNvPr id="1026" name="Picture 2" descr="Copias de seguridad completas y diferenciales de la base de datos y del registro"/>
          <p:cNvPicPr>
            <a:picLocks noChangeAspect="1" noChangeArrowheads="1"/>
          </p:cNvPicPr>
          <p:nvPr/>
        </p:nvPicPr>
        <p:blipFill>
          <a:blip r:embed="rId3" cstate="print"/>
          <a:srcRect/>
          <a:stretch>
            <a:fillRect/>
          </a:stretch>
        </p:blipFill>
        <p:spPr bwMode="auto">
          <a:xfrm>
            <a:off x="2267744" y="2132856"/>
            <a:ext cx="4514850" cy="3619500"/>
          </a:xfrm>
          <a:prstGeom prst="rect">
            <a:avLst/>
          </a:prstGeom>
          <a:noFill/>
        </p:spPr>
      </p:pic>
      <p:sp>
        <p:nvSpPr>
          <p:cNvPr id="6" name="5 CuadroTexto"/>
          <p:cNvSpPr txBox="1"/>
          <p:nvPr/>
        </p:nvSpPr>
        <p:spPr>
          <a:xfrm>
            <a:off x="1979712" y="2060848"/>
            <a:ext cx="1110560" cy="369332"/>
          </a:xfrm>
          <a:prstGeom prst="rect">
            <a:avLst/>
          </a:prstGeom>
          <a:noFill/>
        </p:spPr>
        <p:txBody>
          <a:bodyPr wrap="none" rtlCol="0">
            <a:spAutoFit/>
          </a:bodyPr>
          <a:lstStyle/>
          <a:p>
            <a:r>
              <a:rPr lang="es-ES" dirty="0" smtClean="0"/>
              <a:t>AW_mod3</a:t>
            </a:r>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Introducción</a:t>
            </a:r>
            <a:endParaRPr lang="es-ES" dirty="0"/>
          </a:p>
        </p:txBody>
      </p:sp>
      <p:sp>
        <p:nvSpPr>
          <p:cNvPr id="5" name="2 Subtítulo"/>
          <p:cNvSpPr txBox="1">
            <a:spLocks/>
          </p:cNvSpPr>
          <p:nvPr/>
        </p:nvSpPr>
        <p:spPr>
          <a:xfrm>
            <a:off x="971600" y="1942944"/>
            <a:ext cx="6984776" cy="2808312"/>
          </a:xfrm>
          <a:prstGeom prst="rect">
            <a:avLst/>
          </a:prstGeom>
        </p:spPr>
        <p:txBody>
          <a:bodyPr vert="horz">
            <a:normAutofit/>
          </a:bodyPr>
          <a:lstStyle/>
          <a:p>
            <a:pPr algn="just"/>
            <a:endParaRPr lang="es-ES" sz="22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
        <p:nvSpPr>
          <p:cNvPr id="19" name="18 CuadroTexto"/>
          <p:cNvSpPr txBox="1"/>
          <p:nvPr/>
        </p:nvSpPr>
        <p:spPr>
          <a:xfrm>
            <a:off x="971600" y="2012529"/>
            <a:ext cx="7707303" cy="4431983"/>
          </a:xfrm>
          <a:prstGeom prst="rect">
            <a:avLst/>
          </a:prstGeom>
          <a:noFill/>
        </p:spPr>
        <p:txBody>
          <a:bodyPr wrap="square" rtlCol="0">
            <a:spAutoFit/>
          </a:bodyPr>
          <a:lstStyle/>
          <a:p>
            <a:r>
              <a:rPr lang="es-ES" dirty="0" smtClean="0"/>
              <a:t>Existen dos formas de llevar a cabo las copias de seguridad:</a:t>
            </a:r>
          </a:p>
          <a:p>
            <a:pPr marL="627063" indent="-265113">
              <a:buFont typeface="Arial" pitchFamily="34" charset="0"/>
              <a:buChar char="•"/>
            </a:pPr>
            <a:r>
              <a:rPr lang="es-ES" dirty="0" smtClean="0"/>
              <a:t>Copias de seguridad en frío</a:t>
            </a:r>
          </a:p>
          <a:p>
            <a:pPr marL="627063" indent="-265113">
              <a:buFont typeface="Arial" pitchFamily="34" charset="0"/>
              <a:buChar char="•"/>
            </a:pPr>
            <a:r>
              <a:rPr lang="es-ES" dirty="0" smtClean="0"/>
              <a:t>Copias de seguridad en caliente</a:t>
            </a:r>
          </a:p>
          <a:p>
            <a:pPr>
              <a:spcBef>
                <a:spcPts val="1200"/>
              </a:spcBef>
            </a:pPr>
            <a:r>
              <a:rPr lang="es-ES" dirty="0" smtClean="0"/>
              <a:t>Las copias en frío se realizan copiando los ficheros de datos (.</a:t>
            </a:r>
            <a:r>
              <a:rPr lang="es-ES" dirty="0" err="1" smtClean="0"/>
              <a:t>mdf</a:t>
            </a:r>
            <a:r>
              <a:rPr lang="es-ES" dirty="0" smtClean="0"/>
              <a:t>, .</a:t>
            </a:r>
            <a:r>
              <a:rPr lang="es-ES" dirty="0" err="1" smtClean="0"/>
              <a:t>ndf’s</a:t>
            </a:r>
            <a:r>
              <a:rPr lang="es-ES" dirty="0" smtClean="0"/>
              <a:t>) y si lo deseas del log. Para ello, deberíamos detener el servicio del motor SQL Server, ya que en caso contrario,  los archivos están bloqueados. Una restauración supondría adjuntar la base de datos.</a:t>
            </a:r>
          </a:p>
          <a:p>
            <a:pPr>
              <a:spcBef>
                <a:spcPts val="1200"/>
              </a:spcBef>
            </a:pPr>
            <a:r>
              <a:rPr lang="es-ES" dirty="0" smtClean="0"/>
              <a:t>Lo habitual es hacer las copias en caliente, ya que permite llevara cabo estrategias de recuperación más avanzadas (concepto de disponibilidad).</a:t>
            </a:r>
          </a:p>
          <a:p>
            <a:endParaRPr lang="es-ES" dirty="0" smtClean="0"/>
          </a:p>
          <a:p>
            <a:endParaRPr lang="es-ES" dirty="0" smtClean="0"/>
          </a:p>
          <a:p>
            <a:r>
              <a:rPr lang="es-ES" dirty="0" smtClean="0"/>
              <a:t>  </a:t>
            </a:r>
          </a:p>
          <a:p>
            <a:endParaRPr lang="es-ES" dirty="0"/>
          </a:p>
          <a:p>
            <a:endParaRPr lang="es-ES" sz="2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Introducción</a:t>
            </a:r>
            <a:endParaRPr lang="es-ES" dirty="0"/>
          </a:p>
        </p:txBody>
      </p:sp>
      <p:sp>
        <p:nvSpPr>
          <p:cNvPr id="5" name="2 Subtítulo"/>
          <p:cNvSpPr txBox="1">
            <a:spLocks/>
          </p:cNvSpPr>
          <p:nvPr/>
        </p:nvSpPr>
        <p:spPr>
          <a:xfrm>
            <a:off x="971600" y="1942944"/>
            <a:ext cx="6984776" cy="2808312"/>
          </a:xfrm>
          <a:prstGeom prst="rect">
            <a:avLst/>
          </a:prstGeom>
        </p:spPr>
        <p:txBody>
          <a:bodyPr vert="horz">
            <a:normAutofit/>
          </a:bodyPr>
          <a:lstStyle/>
          <a:p>
            <a:pPr algn="just"/>
            <a:endParaRPr lang="es-ES" sz="22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
        <p:nvSpPr>
          <p:cNvPr id="19" name="18 CuadroTexto"/>
          <p:cNvSpPr txBox="1"/>
          <p:nvPr/>
        </p:nvSpPr>
        <p:spPr>
          <a:xfrm>
            <a:off x="971600" y="2012529"/>
            <a:ext cx="7707303" cy="2739211"/>
          </a:xfrm>
          <a:prstGeom prst="rect">
            <a:avLst/>
          </a:prstGeom>
          <a:noFill/>
        </p:spPr>
        <p:txBody>
          <a:bodyPr wrap="square" rtlCol="0">
            <a:spAutoFit/>
          </a:bodyPr>
          <a:lstStyle/>
          <a:p>
            <a:r>
              <a:rPr lang="es-ES" dirty="0" smtClean="0"/>
              <a:t>La copia de seguridad mantiene una copia duplicada de los datos que se puede recuperar  en el momento en el que la perdida es crítica.</a:t>
            </a:r>
          </a:p>
          <a:p>
            <a:r>
              <a:rPr lang="es-ES" dirty="0" smtClean="0"/>
              <a:t>Tipos de copias de Seguridad:</a:t>
            </a:r>
          </a:p>
          <a:p>
            <a:pPr marL="174625" indent="188913">
              <a:buClr>
                <a:schemeClr val="accent2"/>
              </a:buClr>
              <a:buFont typeface="Arial" pitchFamily="34" charset="0"/>
              <a:buChar char="•"/>
            </a:pPr>
            <a:r>
              <a:rPr lang="es-ES" dirty="0" smtClean="0"/>
              <a:t>Copia de seguridad completa</a:t>
            </a:r>
          </a:p>
          <a:p>
            <a:pPr marL="174625" indent="188913">
              <a:buClr>
                <a:schemeClr val="accent2"/>
              </a:buClr>
              <a:buFont typeface="Arial" pitchFamily="34" charset="0"/>
              <a:buChar char="•"/>
            </a:pPr>
            <a:r>
              <a:rPr lang="es-ES" dirty="0" smtClean="0"/>
              <a:t>Copia de seguridad diferencial</a:t>
            </a:r>
            <a:endParaRPr lang="es-ES" dirty="0"/>
          </a:p>
          <a:p>
            <a:pPr marL="174625" indent="188913">
              <a:buClr>
                <a:schemeClr val="accent2"/>
              </a:buClr>
              <a:buFont typeface="Arial" pitchFamily="34" charset="0"/>
              <a:buChar char="•"/>
            </a:pPr>
            <a:r>
              <a:rPr lang="es-ES" dirty="0" smtClean="0"/>
              <a:t>Copia de seguridad del log de transacciones </a:t>
            </a:r>
          </a:p>
          <a:p>
            <a:pPr marL="174625" indent="188913">
              <a:buClr>
                <a:schemeClr val="accent2"/>
              </a:buClr>
              <a:buFont typeface="Arial" pitchFamily="34" charset="0"/>
              <a:buChar char="•"/>
            </a:pPr>
            <a:r>
              <a:rPr lang="es-ES" dirty="0" smtClean="0"/>
              <a:t>Copia de seguridad del grupo de archivos </a:t>
            </a:r>
          </a:p>
          <a:p>
            <a:pPr marL="174625" indent="188913">
              <a:buClr>
                <a:schemeClr val="accent2"/>
              </a:buClr>
              <a:buFont typeface="Arial" pitchFamily="34" charset="0"/>
              <a:buChar char="•"/>
            </a:pPr>
            <a:r>
              <a:rPr lang="es-ES" dirty="0" smtClean="0"/>
              <a:t>Copia de seguridad de archivos</a:t>
            </a:r>
            <a:endParaRPr lang="es-ES" dirty="0"/>
          </a:p>
          <a:p>
            <a:endParaRPr lang="es-ES" sz="28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Introducción</a:t>
            </a:r>
            <a:endParaRPr lang="es-ES" dirty="0"/>
          </a:p>
        </p:txBody>
      </p:sp>
      <p:sp>
        <p:nvSpPr>
          <p:cNvPr id="5" name="2 Subtítulo"/>
          <p:cNvSpPr txBox="1">
            <a:spLocks/>
          </p:cNvSpPr>
          <p:nvPr/>
        </p:nvSpPr>
        <p:spPr>
          <a:xfrm>
            <a:off x="971600" y="1772816"/>
            <a:ext cx="6984776" cy="3865984"/>
          </a:xfrm>
          <a:prstGeom prst="rect">
            <a:avLst/>
          </a:prstGeom>
        </p:spPr>
        <p:txBody>
          <a:bodyPr vert="horz">
            <a:normAutofit/>
          </a:bodyPr>
          <a:lstStyle/>
          <a:p>
            <a:pPr algn="just"/>
            <a:endParaRPr lang="es-ES" sz="22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
        <p:nvSpPr>
          <p:cNvPr id="19" name="18 CuadroTexto"/>
          <p:cNvSpPr txBox="1"/>
          <p:nvPr/>
        </p:nvSpPr>
        <p:spPr>
          <a:xfrm>
            <a:off x="971600" y="1916832"/>
            <a:ext cx="7707303" cy="1354217"/>
          </a:xfrm>
          <a:prstGeom prst="rect">
            <a:avLst/>
          </a:prstGeom>
          <a:noFill/>
        </p:spPr>
        <p:txBody>
          <a:bodyPr wrap="square" rtlCol="0">
            <a:spAutoFit/>
          </a:bodyPr>
          <a:lstStyle/>
          <a:p>
            <a:r>
              <a:rPr lang="es-ES" dirty="0" smtClean="0"/>
              <a:t>Dependiendo del modelo de recuperación que tengamos en la base de datos, nuestras opciones a la hora de hacer una copia de seguridad serán diferentes. </a:t>
            </a:r>
          </a:p>
          <a:p>
            <a:pPr>
              <a:spcBef>
                <a:spcPts val="1200"/>
              </a:spcBef>
            </a:pPr>
            <a:r>
              <a:rPr lang="es-ES" dirty="0" smtClean="0"/>
              <a:t>El modelo de recuperación completa contará con las mismas opciones de la simple, y la opción de copia de seguridad del log.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Full </a:t>
            </a:r>
            <a:r>
              <a:rPr lang="es-ES" dirty="0" err="1" smtClean="0"/>
              <a:t>Backup</a:t>
            </a:r>
            <a:endParaRPr lang="es-ES" dirty="0"/>
          </a:p>
        </p:txBody>
      </p:sp>
      <p:sp>
        <p:nvSpPr>
          <p:cNvPr id="3" name="2 Marcador de contenido"/>
          <p:cNvSpPr>
            <a:spLocks noGrp="1"/>
          </p:cNvSpPr>
          <p:nvPr>
            <p:ph sz="quarter" idx="1"/>
          </p:nvPr>
        </p:nvSpPr>
        <p:spPr>
          <a:xfrm>
            <a:off x="899592" y="1961787"/>
            <a:ext cx="7560840" cy="4248472"/>
          </a:xfrm>
        </p:spPr>
        <p:txBody>
          <a:bodyPr>
            <a:normAutofit fontScale="92500" lnSpcReduction="10000"/>
          </a:bodyPr>
          <a:lstStyle/>
          <a:p>
            <a:pPr marL="0" indent="0">
              <a:buNone/>
            </a:pPr>
            <a:r>
              <a:rPr lang="es-ES" sz="1900" dirty="0" smtClean="0"/>
              <a:t>El propósito de una copia de seguridad completa es la captura de todos los datos almacenados y poder utilizarla para volver a crear la base de datos. </a:t>
            </a:r>
          </a:p>
          <a:p>
            <a:pPr marL="0" indent="0">
              <a:buNone/>
            </a:pPr>
            <a:r>
              <a:rPr lang="es-ES" sz="1900" dirty="0" smtClean="0"/>
              <a:t>Todo modelo de recuperación parte de una copia completa válida.</a:t>
            </a:r>
          </a:p>
          <a:p>
            <a:pPr marL="0" indent="0">
              <a:buNone/>
            </a:pPr>
            <a:r>
              <a:rPr lang="es-ES" sz="1900" dirty="0" smtClean="0"/>
              <a:t>Para evitar una inconsistencia lógica realiza los siguientes pasos:</a:t>
            </a:r>
          </a:p>
          <a:p>
            <a:pPr marL="531813" indent="-354013">
              <a:buSzPct val="100000"/>
              <a:buFont typeface="+mj-lt"/>
              <a:buAutoNum type="arabicPeriod"/>
            </a:pPr>
            <a:r>
              <a:rPr lang="es-ES" sz="1900" dirty="0" smtClean="0"/>
              <a:t>Cierra la base de datos, bloquea las actualizaciones en las páginas de la RAM.</a:t>
            </a:r>
          </a:p>
          <a:p>
            <a:pPr marL="531813" indent="-354013">
              <a:buSzPct val="100000"/>
              <a:buFont typeface="+mj-lt"/>
              <a:buAutoNum type="arabicPeriod"/>
            </a:pPr>
            <a:r>
              <a:rPr lang="es-ES" sz="1900" dirty="0" smtClean="0"/>
              <a:t>Sitúa una marca en el log</a:t>
            </a:r>
            <a:endParaRPr lang="es-ES" sz="1900" dirty="0" smtClean="0">
              <a:solidFill>
                <a:srgbClr val="FF0000"/>
              </a:solidFill>
            </a:endParaRPr>
          </a:p>
          <a:p>
            <a:pPr marL="531813" indent="-354013">
              <a:buSzPct val="100000"/>
              <a:buFont typeface="+mj-lt"/>
              <a:buAutoNum type="arabicPeriod"/>
            </a:pPr>
            <a:r>
              <a:rPr lang="es-ES" sz="1900" dirty="0" smtClean="0"/>
              <a:t>Realiza una sincronización en el disco duro de todas las páginas de la RAM que están con el bit de cambio activado (</a:t>
            </a:r>
            <a:r>
              <a:rPr lang="es-ES" sz="1900" dirty="0" err="1" smtClean="0"/>
              <a:t>CheckPoint</a:t>
            </a:r>
            <a:r>
              <a:rPr lang="es-ES" sz="1900" dirty="0" smtClean="0"/>
              <a:t>).</a:t>
            </a:r>
          </a:p>
          <a:p>
            <a:pPr marL="531813" indent="-354013">
              <a:buSzPct val="100000"/>
              <a:buFont typeface="+mj-lt"/>
              <a:buAutoNum type="arabicPeriod"/>
            </a:pPr>
            <a:r>
              <a:rPr lang="es-ES" sz="1900" dirty="0" smtClean="0"/>
              <a:t>Durante el tiempo que se emplea en el proceso anterior, las transacciones activas se siguen anotando en el log.</a:t>
            </a:r>
          </a:p>
          <a:p>
            <a:pPr marL="531813" indent="-354013">
              <a:buSzPct val="100000"/>
              <a:buFont typeface="+mj-lt"/>
              <a:buAutoNum type="arabicPeriod"/>
            </a:pPr>
            <a:r>
              <a:rPr lang="es-ES" sz="1900" dirty="0" smtClean="0"/>
              <a:t>Una vez finalizado el </a:t>
            </a:r>
            <a:r>
              <a:rPr lang="es-ES" sz="1900" dirty="0" err="1" smtClean="0"/>
              <a:t>checkpoint</a:t>
            </a:r>
            <a:r>
              <a:rPr lang="es-ES" sz="1900" dirty="0" smtClean="0"/>
              <a:t> se procede a hacer una copia de todas las páginas del disco duro (diccionario también) y del “trozo del log” que ha recogido las actualizaciones durante el proceso de copia.  </a:t>
            </a:r>
          </a:p>
          <a:p>
            <a:pPr marL="531813" indent="-354013">
              <a:buSzPct val="100000"/>
              <a:buFont typeface="+mj-lt"/>
              <a:buAutoNum type="arabicPeriod"/>
            </a:pPr>
            <a:r>
              <a:rPr lang="es-ES" sz="1900" dirty="0" smtClean="0"/>
              <a:t>Se trunca el Log.</a:t>
            </a:r>
          </a:p>
          <a:p>
            <a:endParaRPr lang="es-ES" sz="2000" dirty="0"/>
          </a:p>
        </p:txBody>
      </p:sp>
      <p:pic>
        <p:nvPicPr>
          <p:cNvPr id="5"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Full </a:t>
            </a:r>
            <a:r>
              <a:rPr lang="es-ES" dirty="0" err="1" smtClean="0"/>
              <a:t>Backup</a:t>
            </a:r>
            <a:endParaRPr lang="es-ES" dirty="0"/>
          </a:p>
        </p:txBody>
      </p:sp>
      <p:sp>
        <p:nvSpPr>
          <p:cNvPr id="3" name="2 Marcador de contenido"/>
          <p:cNvSpPr>
            <a:spLocks noGrp="1"/>
          </p:cNvSpPr>
          <p:nvPr>
            <p:ph sz="quarter" idx="1"/>
          </p:nvPr>
        </p:nvSpPr>
        <p:spPr>
          <a:xfrm>
            <a:off x="899592" y="2004319"/>
            <a:ext cx="7560840" cy="2448272"/>
          </a:xfrm>
        </p:spPr>
        <p:txBody>
          <a:bodyPr>
            <a:normAutofit/>
          </a:bodyPr>
          <a:lstStyle/>
          <a:p>
            <a:pPr>
              <a:defRPr/>
            </a:pPr>
            <a:r>
              <a:rPr lang="es-ES" sz="1800" dirty="0" smtClean="0"/>
              <a:t>Realiza una copia de seguridad completa de la base de datos o de uno o varios archivos o grupos de archivos (BACKUP DATABASE). </a:t>
            </a:r>
          </a:p>
          <a:p>
            <a:pPr>
              <a:defRPr/>
            </a:pPr>
            <a:r>
              <a:rPr lang="es-ES" sz="1800" dirty="0" smtClean="0">
                <a:solidFill>
                  <a:srgbClr val="FF0000"/>
                </a:solidFill>
              </a:rPr>
              <a:t>Además, con el modelo de recuperación completa o el modelo de recuperación de cargas masivas de registros, realiza la copia de seguridad del registro de transacciones (BACKUP LOG). </a:t>
            </a:r>
          </a:p>
          <a:p>
            <a:endParaRPr lang="es-ES" sz="2000" dirty="0" smtClean="0"/>
          </a:p>
          <a:p>
            <a:endParaRPr lang="es-ES" sz="2000" dirty="0"/>
          </a:p>
        </p:txBody>
      </p:sp>
      <p:pic>
        <p:nvPicPr>
          <p:cNvPr id="5"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FULL BACKUP</a:t>
            </a:r>
            <a:endParaRPr lang="es-ES" dirty="0"/>
          </a:p>
        </p:txBody>
      </p:sp>
      <p:sp>
        <p:nvSpPr>
          <p:cNvPr id="5" name="2 Subtítulo"/>
          <p:cNvSpPr txBox="1">
            <a:spLocks/>
          </p:cNvSpPr>
          <p:nvPr/>
        </p:nvSpPr>
        <p:spPr>
          <a:xfrm>
            <a:off x="971600" y="1953577"/>
            <a:ext cx="6984776" cy="971367"/>
          </a:xfrm>
          <a:prstGeom prst="rect">
            <a:avLst/>
          </a:prstGeom>
        </p:spPr>
        <p:txBody>
          <a:bodyPr vert="horz">
            <a:normAutofit/>
          </a:bodyPr>
          <a:lstStyle/>
          <a:p>
            <a:pPr algn="just"/>
            <a:r>
              <a:rPr lang="es-ES" dirty="0" smtClean="0"/>
              <a:t>El comando para realizar la copia de la base de datos es el siguiente:</a:t>
            </a:r>
          </a:p>
          <a:p>
            <a:pPr marL="361950" algn="just"/>
            <a:r>
              <a:rPr lang="es-ES" dirty="0" smtClean="0"/>
              <a:t>BACKUP DATABASE &lt;</a:t>
            </a:r>
            <a:r>
              <a:rPr lang="es-ES" dirty="0" err="1" smtClean="0"/>
              <a:t>database</a:t>
            </a:r>
            <a:r>
              <a:rPr lang="es-ES" dirty="0" smtClean="0"/>
              <a:t> </a:t>
            </a:r>
            <a:r>
              <a:rPr lang="es-ES" dirty="0" err="1" smtClean="0"/>
              <a:t>name</a:t>
            </a:r>
            <a:r>
              <a:rPr lang="es-ES" dirty="0" smtClean="0"/>
              <a:t>&gt; </a:t>
            </a:r>
          </a:p>
          <a:p>
            <a:pPr marL="361950" algn="just"/>
            <a:r>
              <a:rPr lang="es-ES" dirty="0" smtClean="0"/>
              <a:t>TO DISK=‘&lt;</a:t>
            </a:r>
            <a:r>
              <a:rPr lang="es-ES" dirty="0" err="1" smtClean="0"/>
              <a:t>directory</a:t>
            </a:r>
            <a:r>
              <a:rPr lang="es-ES" dirty="0" smtClean="0"/>
              <a:t>&gt;\&lt;</a:t>
            </a:r>
            <a:r>
              <a:rPr lang="es-ES" dirty="0" err="1" smtClean="0"/>
              <a:t>filename</a:t>
            </a:r>
            <a:r>
              <a:rPr lang="es-ES" dirty="0" smtClean="0"/>
              <a:t>&gt;’ WITH INIT</a:t>
            </a:r>
            <a:endParaRPr kumimoji="0" lang="es-ES" b="0" i="0" u="none" strike="noStrike" kern="1200" cap="none" spc="0" normalizeH="0" baseline="0" dirty="0">
              <a:ln>
                <a:noFill/>
              </a:ln>
              <a:solidFill>
                <a:schemeClr val="tx1"/>
              </a:solidFill>
              <a:effectLst/>
              <a:uLnTx/>
              <a:uFillTx/>
              <a:latin typeface="+mn-lt"/>
              <a:ea typeface="+mn-ea"/>
              <a:cs typeface="+mn-cs"/>
            </a:endParaRP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
        <p:nvSpPr>
          <p:cNvPr id="6" name="5 Rectángulo"/>
          <p:cNvSpPr/>
          <p:nvPr/>
        </p:nvSpPr>
        <p:spPr>
          <a:xfrm>
            <a:off x="1043608" y="3068960"/>
            <a:ext cx="6984776" cy="1189155"/>
          </a:xfrm>
          <a:prstGeom prst="rect">
            <a:avLst/>
          </a:prstGeom>
        </p:spPr>
        <p:txBody>
          <a:bodyPr wrap="square">
            <a:spAutoFit/>
          </a:bodyPr>
          <a:lstStyle/>
          <a:p>
            <a:pPr algn="just"/>
            <a:r>
              <a:rPr lang="es-ES" dirty="0" smtClean="0"/>
              <a:t>Mediante la clausula TO se especifica el dispositivo, o el archivo al que enviaremos la copia de seguridad. </a:t>
            </a:r>
            <a:endParaRPr lang="es-ES" dirty="0"/>
          </a:p>
          <a:p>
            <a:pPr algn="just"/>
            <a:r>
              <a:rPr lang="es-ES" dirty="0" smtClean="0"/>
              <a:t>Mediante la clausula WITH se pueden especificar diferentes características.</a:t>
            </a:r>
          </a:p>
          <a:p>
            <a:pPr algn="just"/>
            <a:r>
              <a:rPr lang="es-ES" dirty="0" smtClean="0"/>
              <a:t>Mediante INIT especificaremos que se reescriba sobre el dispositivo / archivo.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Equida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1534</TotalTime>
  <Words>2087</Words>
  <Application>Microsoft Office PowerPoint</Application>
  <PresentationFormat>Presentación en pantalla (4:3)</PresentationFormat>
  <Paragraphs>217</Paragraphs>
  <Slides>36</Slides>
  <Notes>0</Notes>
  <HiddenSlides>0</HiddenSlides>
  <MMClips>0</MMClips>
  <ScaleCrop>false</ScaleCrop>
  <HeadingPairs>
    <vt:vector size="4" baseType="variant">
      <vt:variant>
        <vt:lpstr>Tema</vt:lpstr>
      </vt:variant>
      <vt:variant>
        <vt:i4>1</vt:i4>
      </vt:variant>
      <vt:variant>
        <vt:lpstr>Títulos de diapositiva</vt:lpstr>
      </vt:variant>
      <vt:variant>
        <vt:i4>36</vt:i4>
      </vt:variant>
    </vt:vector>
  </HeadingPairs>
  <TitlesOfParts>
    <vt:vector size="37" baseType="lpstr">
      <vt:lpstr>Equidad</vt:lpstr>
      <vt:lpstr>SQL Server 2008</vt:lpstr>
      <vt:lpstr>Índice</vt:lpstr>
      <vt:lpstr>Introducción</vt:lpstr>
      <vt:lpstr>Introducción</vt:lpstr>
      <vt:lpstr>Introducción</vt:lpstr>
      <vt:lpstr>Introducción</vt:lpstr>
      <vt:lpstr>Full Backup</vt:lpstr>
      <vt:lpstr>Full Backup</vt:lpstr>
      <vt:lpstr>FULL BACKUP</vt:lpstr>
      <vt:lpstr>DIFERENTIAL BACKUP</vt:lpstr>
      <vt:lpstr>DIFERENTIAL BACKUP</vt:lpstr>
      <vt:lpstr>DIFERENTIAL BACKUP</vt:lpstr>
      <vt:lpstr>Modelo de recuperación Simple</vt:lpstr>
      <vt:lpstr>RESTAURACIÓN de copia de seguridad</vt:lpstr>
      <vt:lpstr>RESTAURACIÓN FULL  BACKUP</vt:lpstr>
      <vt:lpstr>RESTAURACIÓN FULL  BACKUP</vt:lpstr>
      <vt:lpstr>RESTAURACIÓN DIFERENTIAL BACKUP </vt:lpstr>
      <vt:lpstr>RESTAURACIÓN DIFERENTIAL BACKUP </vt:lpstr>
      <vt:lpstr>BACKUP - Opciones</vt:lpstr>
      <vt:lpstr>BACKUP - Opciones</vt:lpstr>
      <vt:lpstr>RESTAURACIÓN - Opciones</vt:lpstr>
      <vt:lpstr>RESTAURACIÓN - Opciones</vt:lpstr>
      <vt:lpstr>FILE GROUP BACKUP</vt:lpstr>
      <vt:lpstr>FILE GROUP BACKUP</vt:lpstr>
      <vt:lpstr>FILE GROUP BACKUP - Ejemplo</vt:lpstr>
      <vt:lpstr>FILE GROUP BACKUP - Ejemplo</vt:lpstr>
      <vt:lpstr>FILE GROUP BACKUP</vt:lpstr>
      <vt:lpstr>TRANSACTION LOG BACKUP</vt:lpstr>
      <vt:lpstr>TRANSACTION LOG BACKUP</vt:lpstr>
      <vt:lpstr>TRANSACTION LOG BACKUP</vt:lpstr>
      <vt:lpstr>TRANSACTION LOG BACKUP</vt:lpstr>
      <vt:lpstr>Ejemplo copia de seguridad</vt:lpstr>
      <vt:lpstr>Ejemplo copia de seguridad</vt:lpstr>
      <vt:lpstr>Estrategia de copia de seguridad</vt:lpstr>
      <vt:lpstr>Modelo de recuperación Simple</vt:lpstr>
      <vt:lpstr>Modelo de recuperación Completa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Administrador</dc:creator>
  <cp:lastModifiedBy>Administrador</cp:lastModifiedBy>
  <cp:revision>158</cp:revision>
  <dcterms:created xsi:type="dcterms:W3CDTF">2011-05-01T06:31:28Z</dcterms:created>
  <dcterms:modified xsi:type="dcterms:W3CDTF">2011-05-23T10:14:58Z</dcterms:modified>
</cp:coreProperties>
</file>