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3" r:id="rId5"/>
    <p:sldId id="260" r:id="rId6"/>
    <p:sldId id="293" r:id="rId7"/>
    <p:sldId id="262" r:id="rId8"/>
    <p:sldId id="263" r:id="rId9"/>
    <p:sldId id="264" r:id="rId10"/>
    <p:sldId id="280" r:id="rId11"/>
    <p:sldId id="281" r:id="rId12"/>
    <p:sldId id="284" r:id="rId13"/>
    <p:sldId id="285" r:id="rId14"/>
    <p:sldId id="286" r:id="rId15"/>
    <p:sldId id="287" r:id="rId16"/>
    <p:sldId id="288" r:id="rId17"/>
    <p:sldId id="289" r:id="rId18"/>
    <p:sldId id="295" r:id="rId19"/>
    <p:sldId id="294" r:id="rId20"/>
    <p:sldId id="290" r:id="rId21"/>
    <p:sldId id="291" r:id="rId22"/>
    <p:sldId id="307" r:id="rId23"/>
    <p:sldId id="308" r:id="rId24"/>
    <p:sldId id="309" r:id="rId25"/>
    <p:sldId id="310" r:id="rId26"/>
    <p:sldId id="311" r:id="rId27"/>
    <p:sldId id="312" r:id="rId28"/>
    <p:sldId id="313" r:id="rId29"/>
    <p:sldId id="315" r:id="rId30"/>
    <p:sldId id="316" r:id="rId31"/>
    <p:sldId id="271" r:id="rId32"/>
    <p:sldId id="272" r:id="rId33"/>
    <p:sldId id="265" r:id="rId34"/>
    <p:sldId id="266" r:id="rId35"/>
    <p:sldId id="282" r:id="rId36"/>
    <p:sldId id="275" r:id="rId37"/>
    <p:sldId id="317"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4F7ECDFD-962D-4B9B-90DB-C4A9F3E9C55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4F7ECDFD-962D-4B9B-90DB-C4A9F3E9C55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7ECDFD-962D-4B9B-90DB-C4A9F3E9C55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9C638498-E047-47D5-A187-A51DD96D2274}" type="datetimeFigureOut">
              <a:rPr lang="es-ES" smtClean="0"/>
              <a:pPr/>
              <a:t>27/10/2012</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4F7ECDFD-962D-4B9B-90DB-C4A9F3E9C55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638498-E047-47D5-A187-A51DD96D2274}" type="datetimeFigureOut">
              <a:rPr lang="es-ES" smtClean="0"/>
              <a:pPr/>
              <a:t>27/10/2012</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F7ECDFD-962D-4B9B-90DB-C4A9F3E9C5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Copia de Seguridad</a:t>
            </a:r>
            <a:endParaRPr lang="es-ES" dirty="0"/>
          </a:p>
        </p:txBody>
      </p:sp>
      <p:sp>
        <p:nvSpPr>
          <p:cNvPr id="2" name="1 Título"/>
          <p:cNvSpPr>
            <a:spLocks noGrp="1"/>
          </p:cNvSpPr>
          <p:nvPr>
            <p:ph type="ctrTitle"/>
          </p:nvPr>
        </p:nvSpPr>
        <p:spPr/>
        <p:txBody>
          <a:bodyPr/>
          <a:lstStyle/>
          <a:p>
            <a:r>
              <a:rPr lang="es-ES" dirty="0" smtClean="0"/>
              <a:t>SQL Server 2008</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1772816"/>
            <a:ext cx="6984776" cy="1080120"/>
          </a:xfrm>
          <a:prstGeom prst="rect">
            <a:avLst/>
          </a:prstGeom>
        </p:spPr>
        <p:txBody>
          <a:bodyPr vert="horz">
            <a:normAutofit fontScale="92500" lnSpcReduction="20000"/>
          </a:bodyPr>
          <a:lstStyle/>
          <a:p>
            <a:r>
              <a:rPr lang="es-ES" sz="2800" dirty="0" smtClean="0"/>
              <a:t>A medida que la base de datos se actualiza, la cantidad de datos que incluyen las copias de seguridad diferenciales aumenta </a:t>
            </a:r>
            <a:endParaRPr kumimoji="0" lang="es-ES" sz="26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Flecha derecha"/>
          <p:cNvSpPr/>
          <p:nvPr/>
        </p:nvSpPr>
        <p:spPr>
          <a:xfrm>
            <a:off x="1187624" y="3068960"/>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971600" y="3789040"/>
            <a:ext cx="6912768" cy="892552"/>
          </a:xfrm>
          <a:prstGeom prst="rect">
            <a:avLst/>
          </a:prstGeom>
          <a:noFill/>
        </p:spPr>
        <p:txBody>
          <a:bodyPr wrap="square" rtlCol="0">
            <a:spAutoFit/>
          </a:bodyPr>
          <a:lstStyle/>
          <a:p>
            <a:r>
              <a:rPr lang="es-ES" sz="2600" dirty="0" smtClean="0"/>
              <a:t>Con el tiempo, se deberá crear otra copia de seguridad completa para obtener una nueva base diferencial</a:t>
            </a:r>
            <a:endParaRPr lang="es-ES" sz="2600" dirty="0"/>
          </a:p>
        </p:txBody>
      </p:sp>
      <p:sp>
        <p:nvSpPr>
          <p:cNvPr id="8" name="7 CuadroTexto"/>
          <p:cNvSpPr txBox="1"/>
          <p:nvPr/>
        </p:nvSpPr>
        <p:spPr>
          <a:xfrm>
            <a:off x="1619672" y="2780928"/>
            <a:ext cx="6452023" cy="892552"/>
          </a:xfrm>
          <a:prstGeom prst="rect">
            <a:avLst/>
          </a:prstGeom>
          <a:noFill/>
        </p:spPr>
        <p:txBody>
          <a:bodyPr wrap="square" rtlCol="0">
            <a:spAutoFit/>
          </a:bodyPr>
          <a:lstStyle/>
          <a:p>
            <a:r>
              <a:rPr lang="es-ES" sz="2600" dirty="0" smtClean="0"/>
              <a:t>El proceso de creación y restauración de la copia de seguridad es más lento. </a:t>
            </a:r>
            <a:endParaRPr lang="es-ES"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recuperación Simple</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descr="Muestra el riesgo de pérdida de trabajo entre copias de seguridad de la base de datos"/>
          <p:cNvPicPr>
            <a:picLocks noChangeAspect="1" noChangeArrowheads="1"/>
          </p:cNvPicPr>
          <p:nvPr/>
        </p:nvPicPr>
        <p:blipFill>
          <a:blip r:embed="rId3" cstate="print"/>
          <a:srcRect/>
          <a:stretch>
            <a:fillRect/>
          </a:stretch>
        </p:blipFill>
        <p:spPr bwMode="auto">
          <a:xfrm>
            <a:off x="827584" y="2420888"/>
            <a:ext cx="3667125" cy="2905125"/>
          </a:xfrm>
          <a:prstGeom prst="rect">
            <a:avLst/>
          </a:prstGeom>
          <a:noFill/>
        </p:spPr>
      </p:pic>
      <p:pic>
        <p:nvPicPr>
          <p:cNvPr id="1028" name="Picture 4" descr="Copias de seguridad completas y diferenciales de la base de datos"/>
          <p:cNvPicPr>
            <a:picLocks noChangeAspect="1" noChangeArrowheads="1"/>
          </p:cNvPicPr>
          <p:nvPr/>
        </p:nvPicPr>
        <p:blipFill>
          <a:blip r:embed="rId4" cstate="print"/>
          <a:srcRect/>
          <a:stretch>
            <a:fillRect/>
          </a:stretch>
        </p:blipFill>
        <p:spPr bwMode="auto">
          <a:xfrm>
            <a:off x="4499992" y="1916832"/>
            <a:ext cx="4381500" cy="34671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de copia de seguridad</a:t>
            </a:r>
            <a:endParaRPr lang="es-ES" dirty="0"/>
          </a:p>
        </p:txBody>
      </p:sp>
      <p:sp>
        <p:nvSpPr>
          <p:cNvPr id="5" name="2 Subtítulo"/>
          <p:cNvSpPr txBox="1">
            <a:spLocks/>
          </p:cNvSpPr>
          <p:nvPr/>
        </p:nvSpPr>
        <p:spPr>
          <a:xfrm>
            <a:off x="971600" y="2060848"/>
            <a:ext cx="6984776" cy="1080120"/>
          </a:xfrm>
          <a:prstGeom prst="rect">
            <a:avLst/>
          </a:prstGeom>
        </p:spPr>
        <p:txBody>
          <a:bodyPr vert="horz">
            <a:normAutofit fontScale="92500" lnSpcReduction="20000"/>
          </a:bodyPr>
          <a:lstStyle/>
          <a:p>
            <a:r>
              <a:rPr lang="es-ES" sz="2800" dirty="0" smtClean="0"/>
              <a:t>La capacidad de restaurar lo antes posible una base de datos con la </a:t>
            </a:r>
            <a:r>
              <a:rPr lang="es-ES" sz="2800" dirty="0" err="1" smtClean="0"/>
              <a:t>minima</a:t>
            </a:r>
            <a:r>
              <a:rPr lang="es-ES" sz="2800" dirty="0" smtClean="0"/>
              <a:t> perdida de datos puede ser un factor importante en una instalación. </a:t>
            </a:r>
            <a:endParaRPr kumimoji="0" lang="es-ES" sz="26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RESTAURACIÓN FULL  BACKUP</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r>
              <a:rPr kumimoji="0" lang="es-ES" sz="2200" b="0" i="0" u="none" strike="noStrike" kern="1200" cap="none" spc="0" normalizeH="0" baseline="0" dirty="0" smtClean="0">
                <a:ln>
                  <a:noFill/>
                </a:ln>
                <a:solidFill>
                  <a:schemeClr val="tx1"/>
                </a:solidFill>
                <a:effectLst/>
                <a:uLnTx/>
                <a:uFillTx/>
                <a:latin typeface="+mn-lt"/>
                <a:ea typeface="+mn-ea"/>
                <a:cs typeface="+mn-cs"/>
              </a:rPr>
              <a:t>La mayoría de los modelos de recuperación de base de datos comienzan por</a:t>
            </a:r>
            <a:r>
              <a:rPr kumimoji="0" lang="es-ES" sz="2200" b="0" i="0" u="none" strike="noStrike" kern="1200" cap="none" spc="0" normalizeH="0" dirty="0" smtClean="0">
                <a:ln>
                  <a:noFill/>
                </a:ln>
                <a:solidFill>
                  <a:schemeClr val="tx1"/>
                </a:solidFill>
                <a:effectLst/>
                <a:uLnTx/>
                <a:uFillTx/>
                <a:latin typeface="+mn-lt"/>
                <a:ea typeface="+mn-ea"/>
                <a:cs typeface="+mn-cs"/>
              </a:rPr>
              <a:t> una restauración completa de la base de datos a un momento concreto.  </a:t>
            </a:r>
          </a:p>
          <a:p>
            <a:pPr marL="274320" indent="-274320">
              <a:lnSpc>
                <a:spcPct val="120000"/>
              </a:lnSpc>
              <a:spcBef>
                <a:spcPts val="580"/>
              </a:spcBef>
              <a:buClr>
                <a:schemeClr val="accent1"/>
              </a:buClr>
              <a:buSzPct val="85000"/>
              <a:buFont typeface="Wingdings 2"/>
              <a:buChar char=""/>
              <a:defRPr/>
            </a:pPr>
            <a:r>
              <a:rPr lang="es-ES" sz="2200" dirty="0" smtClean="0"/>
              <a:t>La restauración dela base de datos es un proceso largo que puede costar un 30% mas que la realización de la base de datos. </a:t>
            </a:r>
          </a:p>
          <a:p>
            <a:pPr marL="274320" indent="-274320">
              <a:lnSpc>
                <a:spcPct val="120000"/>
              </a:lnSpc>
              <a:spcBef>
                <a:spcPts val="580"/>
              </a:spcBef>
              <a:buClr>
                <a:schemeClr val="accent1"/>
              </a:buClr>
              <a:buSzPct val="85000"/>
              <a:buFont typeface="Wingdings 2"/>
              <a:buChar char=""/>
              <a:defRPr/>
            </a:pPr>
            <a:r>
              <a:rPr lang="es-ES" sz="2200" dirty="0" smtClean="0"/>
              <a:t>La restauración de una base de datos reescribe una base de datos con el mismo nombre. Si esta no existe, la operación de restauración crea los archivos y grupos de archivos para </a:t>
            </a:r>
            <a:r>
              <a:rPr lang="es-ES" sz="2200" dirty="0" smtClean="0"/>
              <a:t>la </a:t>
            </a:r>
            <a:r>
              <a:rPr lang="es-ES" sz="2200" dirty="0" smtClean="0"/>
              <a:t>base de datos. Antes de restaurarla. </a:t>
            </a:r>
          </a:p>
          <a:p>
            <a:pPr marL="274320" indent="-274320">
              <a:lnSpc>
                <a:spcPct val="120000"/>
              </a:lnSpc>
              <a:spcBef>
                <a:spcPts val="580"/>
              </a:spcBef>
              <a:buClr>
                <a:schemeClr val="accent1"/>
              </a:buClr>
              <a:buSzPct val="85000"/>
              <a:buFont typeface="Wingdings 2"/>
              <a:buChar char=""/>
              <a:defRPr/>
            </a:pPr>
            <a:r>
              <a:rPr lang="es-ES" sz="2200" dirty="0" smtClean="0"/>
              <a:t>Como la creación de los archivos puede tardar tiempo es mejor no borrar la base de datos existente antes de restaurarla. </a:t>
            </a:r>
            <a:endParaRPr lang="es-ES" sz="2200" dirty="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RESTAURACIÓN FULL  BACKUP</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r>
              <a:rPr lang="es-ES" sz="2400" dirty="0" smtClean="0"/>
              <a:t>La sintaxis para una recuperación completa será la siguiente:</a:t>
            </a:r>
          </a:p>
          <a:p>
            <a:pPr marL="360363"/>
            <a:r>
              <a:rPr lang="es-ES" sz="2400" dirty="0" smtClean="0"/>
              <a:t>RESTORE DATABASE PUBS FROM DISK = ’C:\DEMO\BACKUP\PUBSFULL.BAK’ </a:t>
            </a:r>
          </a:p>
          <a:p>
            <a:pPr marL="360363"/>
            <a:r>
              <a:rPr lang="es-ES" sz="2400" dirty="0" smtClean="0"/>
              <a:t>WITH REPLACE</a:t>
            </a:r>
          </a:p>
          <a:p>
            <a:pPr>
              <a:spcBef>
                <a:spcPts val="600"/>
              </a:spcBef>
            </a:pPr>
            <a:r>
              <a:rPr lang="es-ES" sz="2400" dirty="0" smtClean="0"/>
              <a:t>Este comando  utilizará el contenido del fichero PUBSFULL.BAK  para la operación de restauración. </a:t>
            </a:r>
          </a:p>
          <a:p>
            <a:r>
              <a:rPr lang="es-ES" sz="2400" dirty="0" smtClean="0"/>
              <a:t>La opción </a:t>
            </a:r>
            <a:r>
              <a:rPr lang="es-ES" sz="2400" dirty="0" err="1" smtClean="0"/>
              <a:t>replace</a:t>
            </a:r>
            <a:r>
              <a:rPr lang="es-ES" sz="2400" dirty="0" smtClean="0"/>
              <a:t> indica que se reescriba la base de datos existente PUBS.</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DIFERENTIAL BACKUP </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1844824"/>
            <a:ext cx="6984776" cy="1200329"/>
          </a:xfrm>
          <a:prstGeom prst="rect">
            <a:avLst/>
          </a:prstGeom>
          <a:noFill/>
        </p:spPr>
        <p:txBody>
          <a:bodyPr wrap="square" rtlCol="0">
            <a:spAutoFit/>
          </a:bodyPr>
          <a:lstStyle/>
          <a:p>
            <a:r>
              <a:rPr lang="es-ES" sz="2400" dirty="0" smtClean="0"/>
              <a:t>Para restaurar una copia diferencial  se debe restaurar la copia de seguridad completa y después aplicar la copia diferencial más nueva. </a:t>
            </a:r>
            <a:endParaRPr lang="es-ES" sz="2400" dirty="0"/>
          </a:p>
        </p:txBody>
      </p:sp>
      <p:sp>
        <p:nvSpPr>
          <p:cNvPr id="7" name="6 CuadroTexto"/>
          <p:cNvSpPr txBox="1"/>
          <p:nvPr/>
        </p:nvSpPr>
        <p:spPr>
          <a:xfrm>
            <a:off x="1403648" y="3140968"/>
            <a:ext cx="6984775" cy="2631490"/>
          </a:xfrm>
          <a:prstGeom prst="rect">
            <a:avLst/>
          </a:prstGeom>
          <a:noFill/>
        </p:spPr>
        <p:txBody>
          <a:bodyPr wrap="square" rtlCol="0">
            <a:spAutoFit/>
          </a:bodyPr>
          <a:lstStyle/>
          <a:p>
            <a:r>
              <a:rPr lang="es-ES" sz="2000" dirty="0" smtClean="0"/>
              <a:t>RESTORE DATABASE </a:t>
            </a:r>
            <a:r>
              <a:rPr lang="es-ES" sz="2000" dirty="0" err="1" smtClean="0"/>
              <a:t>AdventureWorks</a:t>
            </a:r>
            <a:r>
              <a:rPr lang="es-ES" sz="2000" dirty="0" smtClean="0"/>
              <a:t> </a:t>
            </a:r>
          </a:p>
          <a:p>
            <a:r>
              <a:rPr lang="es-ES" sz="2000" dirty="0" smtClean="0"/>
              <a:t>FROM DISK = 'Z:\SQLServerBackups\AdventureWorks.bak' </a:t>
            </a:r>
          </a:p>
          <a:p>
            <a:r>
              <a:rPr lang="es-ES" sz="2000" dirty="0" smtClean="0"/>
              <a:t>WITH FILE = 6</a:t>
            </a:r>
          </a:p>
          <a:p>
            <a:r>
              <a:rPr lang="es-ES" sz="2000" dirty="0" smtClean="0"/>
              <a:t> NORECOVERY; </a:t>
            </a:r>
          </a:p>
          <a:p>
            <a:pPr>
              <a:spcBef>
                <a:spcPts val="600"/>
              </a:spcBef>
            </a:pPr>
            <a:r>
              <a:rPr lang="es-ES" sz="2000" dirty="0" smtClean="0"/>
              <a:t>RESTORE DATABASE </a:t>
            </a:r>
            <a:r>
              <a:rPr lang="es-ES" sz="2000" dirty="0" err="1" smtClean="0"/>
              <a:t>AdventureWorks</a:t>
            </a:r>
            <a:r>
              <a:rPr lang="es-ES" sz="2000" dirty="0" smtClean="0"/>
              <a:t> </a:t>
            </a:r>
          </a:p>
          <a:p>
            <a:r>
              <a:rPr lang="es-ES" sz="2000" dirty="0" smtClean="0"/>
              <a:t>FROM DISK = 'Z:\SQLServerBackups\AdventureWorks.bak' </a:t>
            </a:r>
          </a:p>
          <a:p>
            <a:r>
              <a:rPr lang="es-ES" sz="2000" dirty="0" smtClean="0"/>
              <a:t>WITH FILE = 9 </a:t>
            </a:r>
          </a:p>
          <a:p>
            <a:r>
              <a:rPr lang="es-ES" sz="2000" dirty="0" smtClean="0"/>
              <a:t>RECOVERY;</a:t>
            </a:r>
            <a:endParaRPr lang="es-E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RESTAURACIÓN DIFERENTIAL BACKUP </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1988840"/>
            <a:ext cx="6984776" cy="461665"/>
          </a:xfrm>
          <a:prstGeom prst="rect">
            <a:avLst/>
          </a:prstGeom>
          <a:noFill/>
        </p:spPr>
        <p:txBody>
          <a:bodyPr wrap="square" rtlCol="0">
            <a:spAutoFit/>
          </a:bodyPr>
          <a:lstStyle/>
          <a:p>
            <a:r>
              <a:rPr lang="es-ES" sz="2400" dirty="0" smtClean="0"/>
              <a:t>RECOVERY/NORECOVERY</a:t>
            </a:r>
            <a:endParaRPr lang="es-ES" sz="2400" dirty="0"/>
          </a:p>
        </p:txBody>
      </p:sp>
      <p:sp>
        <p:nvSpPr>
          <p:cNvPr id="7" name="6 CuadroTexto"/>
          <p:cNvSpPr txBox="1"/>
          <p:nvPr/>
        </p:nvSpPr>
        <p:spPr>
          <a:xfrm>
            <a:off x="1043608" y="2564904"/>
            <a:ext cx="7128792" cy="2616101"/>
          </a:xfrm>
          <a:prstGeom prst="rect">
            <a:avLst/>
          </a:prstGeom>
          <a:noFill/>
        </p:spPr>
        <p:txBody>
          <a:bodyPr wrap="square" rtlCol="0">
            <a:spAutoFit/>
          </a:bodyPr>
          <a:lstStyle/>
          <a:p>
            <a:pPr>
              <a:spcBef>
                <a:spcPts val="1200"/>
              </a:spcBef>
            </a:pPr>
            <a:r>
              <a:rPr lang="es-ES" sz="2200" dirty="0" smtClean="0"/>
              <a:t>WITH RECOVERY recupera la base de datos y no se pueden restaurar otras copias de seguridad. Es el valor predeterminado</a:t>
            </a:r>
            <a:r>
              <a:rPr lang="es-ES" sz="2200" dirty="0" smtClean="0"/>
              <a:t>.</a:t>
            </a:r>
          </a:p>
          <a:p>
            <a:pPr>
              <a:spcBef>
                <a:spcPts val="1200"/>
              </a:spcBef>
            </a:pPr>
            <a:r>
              <a:rPr lang="es-ES" sz="2200" dirty="0" smtClean="0"/>
              <a:t>WITH </a:t>
            </a:r>
            <a:r>
              <a:rPr lang="es-ES" sz="2200" dirty="0" smtClean="0"/>
              <a:t>NORECOVERY  se pueden restaurar otras copias de seguridad para poner al día la base de datos a un momento posterior, puede suceder que la base de datos si no se hace una actualización posterior este en un estado no coherente.</a:t>
            </a:r>
          </a:p>
          <a:p>
            <a:endParaRPr lang="es-ES" sz="2200" dirty="0" smtClean="0"/>
          </a:p>
        </p:txBody>
      </p:sp>
      <p:sp>
        <p:nvSpPr>
          <p:cNvPr id="8" name="7 CuadroTexto"/>
          <p:cNvSpPr txBox="1"/>
          <p:nvPr/>
        </p:nvSpPr>
        <p:spPr>
          <a:xfrm>
            <a:off x="251520" y="5805264"/>
            <a:ext cx="8640960" cy="923330"/>
          </a:xfrm>
          <a:prstGeom prst="rect">
            <a:avLst/>
          </a:prstGeom>
          <a:noFill/>
        </p:spPr>
        <p:txBody>
          <a:bodyPr wrap="square" rtlCol="0">
            <a:spAutoFit/>
          </a:bodyPr>
          <a:lstStyle/>
          <a:p>
            <a:r>
              <a:rPr lang="es-ES" dirty="0" smtClean="0"/>
              <a:t>Ms-</a:t>
            </a:r>
            <a:r>
              <a:rPr lang="es-ES" dirty="0" err="1" smtClean="0"/>
              <a:t>help</a:t>
            </a:r>
            <a:r>
              <a:rPr lang="es-ES" dirty="0" smtClean="0"/>
              <a:t>://MS.SQLCC.v10/MS.SQLSVR.v10.es/s10de_4deptrbl/</a:t>
            </a:r>
            <a:r>
              <a:rPr lang="es-ES" dirty="0" err="1" smtClean="0"/>
              <a:t>html</a:t>
            </a:r>
            <a:r>
              <a:rPr lang="es-ES" dirty="0" smtClean="0"/>
              <a:t>/f3f190d1-bd42-4018-8eda-c2ced347d010.htm</a:t>
            </a:r>
          </a:p>
          <a:p>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BACKUP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2060848"/>
            <a:ext cx="6984776" cy="3416320"/>
          </a:xfrm>
          <a:prstGeom prst="rect">
            <a:avLst/>
          </a:prstGeom>
          <a:noFill/>
        </p:spPr>
        <p:txBody>
          <a:bodyPr wrap="square" rtlCol="0">
            <a:spAutoFit/>
          </a:bodyPr>
          <a:lstStyle/>
          <a:p>
            <a:r>
              <a:rPr lang="es-ES" sz="2400" b="1" dirty="0" smtClean="0"/>
              <a:t>TO DISK</a:t>
            </a:r>
          </a:p>
          <a:p>
            <a:r>
              <a:rPr lang="es-ES" sz="2400" dirty="0" smtClean="0"/>
              <a:t>La sintaxis básica BACKUP para especificar un archivo de copia de seguridad mediante su nombre de dispositivo físico es:</a:t>
            </a:r>
          </a:p>
          <a:p>
            <a:pPr marL="360363"/>
            <a:r>
              <a:rPr lang="en-US" sz="2400" dirty="0" smtClean="0"/>
              <a:t>BACKUP DATABASE </a:t>
            </a:r>
            <a:r>
              <a:rPr lang="en-US" sz="2400" dirty="0" err="1" smtClean="0"/>
              <a:t>AdventureWorks</a:t>
            </a:r>
            <a:r>
              <a:rPr lang="en-US" sz="2400" dirty="0" smtClean="0"/>
              <a:t> </a:t>
            </a:r>
          </a:p>
          <a:p>
            <a:pPr marL="360363"/>
            <a:r>
              <a:rPr lang="en-US" sz="2400" dirty="0" smtClean="0"/>
              <a:t>TO DISK = 'Z:\SQLServerBackups\AdventureWorks.bak</a:t>
            </a:r>
            <a:r>
              <a:rPr lang="en-US" sz="2400" dirty="0" smtClean="0"/>
              <a:t>';</a:t>
            </a:r>
          </a:p>
          <a:p>
            <a:pPr marL="360363"/>
            <a:r>
              <a:rPr lang="en-US" sz="2400" dirty="0" smtClean="0"/>
              <a:t>GO</a:t>
            </a:r>
            <a:endParaRPr lang="es-ES" sz="2400" dirty="0" smtClean="0"/>
          </a:p>
          <a:p>
            <a:endParaRPr lang="es-E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BACKUP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1844824"/>
            <a:ext cx="6984776" cy="2385268"/>
          </a:xfrm>
          <a:prstGeom prst="rect">
            <a:avLst/>
          </a:prstGeom>
          <a:noFill/>
        </p:spPr>
        <p:txBody>
          <a:bodyPr wrap="square" rtlCol="0">
            <a:spAutoFit/>
          </a:bodyPr>
          <a:lstStyle/>
          <a:p>
            <a:r>
              <a:rPr lang="es-ES" sz="2400" b="1" dirty="0" smtClean="0"/>
              <a:t>Un dispositivo lógico de copia de seguridad </a:t>
            </a:r>
            <a:r>
              <a:rPr lang="es-ES" sz="2400" dirty="0" smtClean="0"/>
              <a:t>es un nombre opcional y definido por el usuario que apunta a un dispositivo físico de copia de seguridad. </a:t>
            </a:r>
          </a:p>
          <a:p>
            <a:pPr marL="360363">
              <a:spcBef>
                <a:spcPts val="600"/>
              </a:spcBef>
            </a:pPr>
            <a:r>
              <a:rPr lang="en-US" sz="2400" dirty="0" smtClean="0"/>
              <a:t>BACKUP DATABASE </a:t>
            </a:r>
            <a:r>
              <a:rPr lang="en-US" sz="2400" dirty="0" err="1" smtClean="0"/>
              <a:t>AdventureWorks</a:t>
            </a:r>
            <a:r>
              <a:rPr lang="en-US" sz="2400" dirty="0" smtClean="0"/>
              <a:t> </a:t>
            </a:r>
          </a:p>
          <a:p>
            <a:pPr marL="360363"/>
            <a:r>
              <a:rPr lang="en-US" sz="2400" dirty="0" smtClean="0"/>
              <a:t>TO A</a:t>
            </a:r>
            <a:r>
              <a:rPr lang="es-ES" sz="2400" dirty="0" err="1" smtClean="0"/>
              <a:t>Wcopiaseg</a:t>
            </a:r>
            <a:r>
              <a:rPr lang="en-US" sz="2400" dirty="0" smtClean="0"/>
              <a:t>; </a:t>
            </a:r>
            <a:endParaRPr lang="en-US" sz="2400" dirty="0" smtClean="0"/>
          </a:p>
          <a:p>
            <a:pPr marL="360363"/>
            <a:r>
              <a:rPr lang="en-US" sz="2400" dirty="0" smtClean="0"/>
              <a:t>GO</a:t>
            </a:r>
            <a:endParaRPr lang="es-ES" sz="2400" dirty="0"/>
          </a:p>
        </p:txBody>
      </p:sp>
      <p:pic>
        <p:nvPicPr>
          <p:cNvPr id="1026" name="Picture 2"/>
          <p:cNvPicPr>
            <a:picLocks noChangeAspect="1" noChangeArrowheads="1"/>
          </p:cNvPicPr>
          <p:nvPr/>
        </p:nvPicPr>
        <p:blipFill>
          <a:blip r:embed="rId3" cstate="print"/>
          <a:srcRect l="525" t="14280" r="74275" b="65560"/>
          <a:stretch>
            <a:fillRect/>
          </a:stretch>
        </p:blipFill>
        <p:spPr bwMode="auto">
          <a:xfrm>
            <a:off x="5076056" y="4509120"/>
            <a:ext cx="3456384" cy="1728192"/>
          </a:xfrm>
          <a:prstGeom prst="rect">
            <a:avLst/>
          </a:prstGeom>
          <a:noFill/>
          <a:ln w="9525">
            <a:noFill/>
            <a:miter lim="800000"/>
            <a:headEnd/>
            <a:tailEnd/>
          </a:ln>
        </p:spPr>
      </p:pic>
      <p:sp>
        <p:nvSpPr>
          <p:cNvPr id="7" name="6 CuadroTexto"/>
          <p:cNvSpPr txBox="1"/>
          <p:nvPr/>
        </p:nvSpPr>
        <p:spPr>
          <a:xfrm>
            <a:off x="539552" y="4221088"/>
            <a:ext cx="4464496" cy="1938992"/>
          </a:xfrm>
          <a:prstGeom prst="rect">
            <a:avLst/>
          </a:prstGeom>
          <a:noFill/>
        </p:spPr>
        <p:txBody>
          <a:bodyPr wrap="square" rtlCol="0">
            <a:spAutoFit/>
          </a:bodyPr>
          <a:lstStyle/>
          <a:p>
            <a:r>
              <a:rPr lang="es-ES" sz="2000" dirty="0" smtClean="0"/>
              <a:t>EXEC </a:t>
            </a:r>
            <a:r>
              <a:rPr lang="es-ES" sz="2000" dirty="0" err="1" smtClean="0"/>
              <a:t>master.dbo.sp_addumpdevice</a:t>
            </a:r>
            <a:r>
              <a:rPr lang="es-ES" sz="2000" dirty="0" smtClean="0"/>
              <a:t>  </a:t>
            </a:r>
          </a:p>
          <a:p>
            <a:r>
              <a:rPr lang="es-ES" sz="2000" dirty="0" smtClean="0"/>
              <a:t>@</a:t>
            </a:r>
            <a:r>
              <a:rPr lang="es-ES" sz="2000" dirty="0" err="1" smtClean="0"/>
              <a:t>devtype</a:t>
            </a:r>
            <a:r>
              <a:rPr lang="es-ES" sz="2000" dirty="0" smtClean="0"/>
              <a:t> = </a:t>
            </a:r>
            <a:r>
              <a:rPr lang="es-ES" sz="2000" dirty="0" err="1" smtClean="0"/>
              <a:t>N'disk</a:t>
            </a:r>
            <a:r>
              <a:rPr lang="es-ES" sz="2000" dirty="0" smtClean="0"/>
              <a:t>', </a:t>
            </a:r>
          </a:p>
          <a:p>
            <a:r>
              <a:rPr lang="es-ES" sz="2000" dirty="0" smtClean="0"/>
              <a:t>@</a:t>
            </a:r>
            <a:r>
              <a:rPr lang="es-ES" sz="2000" dirty="0" err="1" smtClean="0"/>
              <a:t>logicalname</a:t>
            </a:r>
            <a:r>
              <a:rPr lang="es-ES" sz="2000" dirty="0" smtClean="0"/>
              <a:t> = </a:t>
            </a:r>
            <a:r>
              <a:rPr lang="es-ES" sz="2000" dirty="0" err="1" smtClean="0"/>
              <a:t>N'AWcopiaseg</a:t>
            </a:r>
            <a:r>
              <a:rPr lang="es-ES" sz="2000" dirty="0" smtClean="0"/>
              <a:t>', </a:t>
            </a:r>
          </a:p>
          <a:p>
            <a:r>
              <a:rPr lang="es-ES" sz="2000" dirty="0" smtClean="0"/>
              <a:t>@</a:t>
            </a:r>
            <a:r>
              <a:rPr lang="es-ES" sz="2000" dirty="0" err="1" smtClean="0"/>
              <a:t>physicalname</a:t>
            </a:r>
            <a:r>
              <a:rPr lang="es-ES" sz="2000" dirty="0" smtClean="0"/>
              <a:t> = 'D:\AWcopiaseg\copia_AW.bak'</a:t>
            </a:r>
          </a:p>
          <a:p>
            <a:r>
              <a:rPr lang="es-ES" sz="2000" dirty="0" smtClean="0"/>
              <a:t>GO</a:t>
            </a:r>
            <a:endParaRPr lang="es-E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043608" y="1772816"/>
            <a:ext cx="6984776" cy="3785652"/>
          </a:xfrm>
          <a:prstGeom prst="rect">
            <a:avLst/>
          </a:prstGeom>
          <a:noFill/>
        </p:spPr>
        <p:txBody>
          <a:bodyPr wrap="square" rtlCol="0">
            <a:spAutoFit/>
          </a:bodyPr>
          <a:lstStyle/>
          <a:p>
            <a:r>
              <a:rPr lang="es-ES" sz="2400" b="1" dirty="0" smtClean="0"/>
              <a:t>Restaurar una base de datos con la sintaxis de RESTART</a:t>
            </a:r>
          </a:p>
          <a:p>
            <a:r>
              <a:rPr lang="es-ES" sz="2400" dirty="0" smtClean="0"/>
              <a:t>Especifica que SQL Server debe reiniciar una operación de restauración que se ha interrumpido. RESTART reinicia la operación de restauración en el punto en que se interrumpió por ejemplo, por un error de alimentación del servidor.</a:t>
            </a:r>
          </a:p>
          <a:p>
            <a:pPr marL="363538"/>
            <a:r>
              <a:rPr lang="es-ES" sz="2400" dirty="0" smtClean="0"/>
              <a:t>RESTORE DATABASE </a:t>
            </a:r>
            <a:r>
              <a:rPr lang="es-ES" sz="2400" dirty="0" err="1" smtClean="0"/>
              <a:t>AdventureWorks</a:t>
            </a:r>
            <a:r>
              <a:rPr lang="es-ES" sz="2400" dirty="0" smtClean="0"/>
              <a:t> </a:t>
            </a:r>
          </a:p>
          <a:p>
            <a:pPr marL="363538"/>
            <a:r>
              <a:rPr lang="es-ES" sz="2400" dirty="0" smtClean="0"/>
              <a:t>FROM </a:t>
            </a:r>
            <a:r>
              <a:rPr lang="en-US" sz="2400" dirty="0" smtClean="0"/>
              <a:t>A</a:t>
            </a:r>
            <a:r>
              <a:rPr lang="es-ES" sz="2400" dirty="0" err="1" smtClean="0"/>
              <a:t>Wcopiaseg</a:t>
            </a:r>
            <a:endParaRPr lang="es-ES" sz="2400" dirty="0" smtClean="0"/>
          </a:p>
          <a:p>
            <a:pPr marL="363538"/>
            <a:r>
              <a:rPr lang="es-ES" sz="2400" dirty="0" smtClean="0"/>
              <a:t> WITH RESTART</a:t>
            </a:r>
          </a:p>
          <a:p>
            <a:endParaRPr lang="es-E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5" name="2 Subtítulo"/>
          <p:cNvSpPr txBox="1">
            <a:spLocks/>
          </p:cNvSpPr>
          <p:nvPr/>
        </p:nvSpPr>
        <p:spPr>
          <a:xfrm>
            <a:off x="1371600" y="1772816"/>
            <a:ext cx="6584776" cy="3865984"/>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s-ES" sz="22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971600" y="1772816"/>
            <a:ext cx="7992888" cy="2308324"/>
          </a:xfrm>
          <a:prstGeom prst="rect">
            <a:avLst/>
          </a:prstGeom>
          <a:noFill/>
        </p:spPr>
        <p:txBody>
          <a:bodyPr wrap="square" rtlCol="0">
            <a:spAutoFit/>
          </a:bodyPr>
          <a:lstStyle/>
          <a:p>
            <a:r>
              <a:rPr lang="es-ES" sz="2400" b="1" dirty="0" smtClean="0"/>
              <a:t>Restaurar una base de datos y mover archivos</a:t>
            </a:r>
          </a:p>
          <a:p>
            <a:r>
              <a:rPr lang="es-ES" sz="2400" dirty="0" smtClean="0"/>
              <a:t>En el ejemplo siguiente se restaura una base de datos completa y el registro de transacciones, y se mueve la base de datos restaurada.</a:t>
            </a:r>
          </a:p>
          <a:p>
            <a:r>
              <a:rPr lang="es-ES" sz="2400" i="1" dirty="0" smtClean="0"/>
              <a:t>Restauracion0.sql</a:t>
            </a:r>
          </a:p>
          <a:p>
            <a:r>
              <a:rPr lang="es-ES" sz="2400" dirty="0" smtClean="0"/>
              <a:t>ANTES</a:t>
            </a:r>
          </a:p>
          <a:p>
            <a:endParaRPr lang="es-ES" sz="2400" dirty="0"/>
          </a:p>
        </p:txBody>
      </p:sp>
      <p:pic>
        <p:nvPicPr>
          <p:cNvPr id="2050" name="Picture 2"/>
          <p:cNvPicPr>
            <a:picLocks noChangeAspect="1" noChangeArrowheads="1"/>
          </p:cNvPicPr>
          <p:nvPr/>
        </p:nvPicPr>
        <p:blipFill>
          <a:blip r:embed="rId3" cstate="print"/>
          <a:srcRect l="18109" t="30760" r="14692" b="59160"/>
          <a:stretch>
            <a:fillRect/>
          </a:stretch>
        </p:blipFill>
        <p:spPr bwMode="auto">
          <a:xfrm>
            <a:off x="323528" y="3645024"/>
            <a:ext cx="8496944" cy="79658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l="19025" t="28160" r="13776" b="60920"/>
          <a:stretch>
            <a:fillRect/>
          </a:stretch>
        </p:blipFill>
        <p:spPr bwMode="auto">
          <a:xfrm>
            <a:off x="323528" y="4869160"/>
            <a:ext cx="8568952" cy="870284"/>
          </a:xfrm>
          <a:prstGeom prst="rect">
            <a:avLst/>
          </a:prstGeom>
          <a:noFill/>
          <a:ln w="9525">
            <a:noFill/>
            <a:miter lim="800000"/>
            <a:headEnd/>
            <a:tailEnd/>
          </a:ln>
        </p:spPr>
      </p:pic>
      <p:sp>
        <p:nvSpPr>
          <p:cNvPr id="8" name="7 CuadroTexto"/>
          <p:cNvSpPr txBox="1"/>
          <p:nvPr/>
        </p:nvSpPr>
        <p:spPr>
          <a:xfrm>
            <a:off x="971600" y="4509120"/>
            <a:ext cx="1319592" cy="461665"/>
          </a:xfrm>
          <a:prstGeom prst="rect">
            <a:avLst/>
          </a:prstGeom>
          <a:noFill/>
        </p:spPr>
        <p:txBody>
          <a:bodyPr wrap="none" rtlCol="0">
            <a:spAutoFit/>
          </a:bodyPr>
          <a:lstStyle/>
          <a:p>
            <a:r>
              <a:rPr lang="es-ES" sz="2400" dirty="0" smtClean="0"/>
              <a:t>DESPUES</a:t>
            </a:r>
            <a:endParaRPr lang="es-E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 Opciones</a:t>
            </a:r>
            <a:endParaRPr lang="es-ES" dirty="0"/>
          </a:p>
        </p:txBody>
      </p:sp>
      <p:sp>
        <p:nvSpPr>
          <p:cNvPr id="5" name="2 Subtítulo"/>
          <p:cNvSpPr txBox="1">
            <a:spLocks/>
          </p:cNvSpPr>
          <p:nvPr/>
        </p:nvSpPr>
        <p:spPr>
          <a:xfrm>
            <a:off x="971600" y="1844824"/>
            <a:ext cx="7416824" cy="4608512"/>
          </a:xfrm>
          <a:prstGeom prst="rect">
            <a:avLst/>
          </a:prstGeom>
        </p:spPr>
        <p:txBody>
          <a:bodyPr vert="horz">
            <a:normAutofit/>
          </a:bodyPr>
          <a:lstStyle/>
          <a:p>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899592" y="1916832"/>
            <a:ext cx="7848872" cy="3046988"/>
          </a:xfrm>
          <a:prstGeom prst="rect">
            <a:avLst/>
          </a:prstGeom>
          <a:noFill/>
        </p:spPr>
        <p:txBody>
          <a:bodyPr wrap="square" rtlCol="0">
            <a:spAutoFit/>
          </a:bodyPr>
          <a:lstStyle/>
          <a:p>
            <a:r>
              <a:rPr lang="es-ES" sz="2400" dirty="0" smtClean="0"/>
              <a:t>La instrucción MOVE hace que se restauren los datos y el archivo de registro en las ubicaciones especificadas. </a:t>
            </a:r>
          </a:p>
          <a:p>
            <a:r>
              <a:rPr lang="es-ES" sz="2400" dirty="0" smtClean="0"/>
              <a:t>La instrucción RESTORE FILELISTONLY se usa para determinar el número y los nombres de los archivos de la base de datos que se están restaurando. </a:t>
            </a:r>
          </a:p>
          <a:p>
            <a:r>
              <a:rPr lang="es-ES" sz="2400" dirty="0" smtClean="0"/>
              <a:t>La nueva copia de la base de datos se llama </a:t>
            </a:r>
            <a:r>
              <a:rPr lang="es-ES" sz="2400" dirty="0" err="1" smtClean="0"/>
              <a:t>TestDB</a:t>
            </a:r>
            <a:r>
              <a:rPr lang="es-ES" sz="2400" dirty="0" smtClean="0"/>
              <a:t>. </a:t>
            </a:r>
          </a:p>
          <a:p>
            <a:r>
              <a:rPr lang="es-ES" sz="2400" i="1" dirty="0" smtClean="0"/>
              <a:t>Restauracion1.sql</a:t>
            </a:r>
          </a:p>
          <a:p>
            <a:endParaRPr lang="es-E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1772816"/>
            <a:ext cx="6984776" cy="4680520"/>
          </a:xfrm>
          <a:prstGeom prst="rect">
            <a:avLst/>
          </a:prstGeom>
        </p:spPr>
        <p:txBody>
          <a:bodyPr vert="horz">
            <a:normAutofit/>
          </a:bodyPr>
          <a:lstStyle/>
          <a:p>
            <a:pPr algn="just"/>
            <a:r>
              <a:rPr lang="es-ES" sz="2600" dirty="0" smtClean="0"/>
              <a:t>Es una estrategia alternativa al full </a:t>
            </a:r>
            <a:r>
              <a:rPr lang="es-ES" sz="2600" dirty="0" err="1" smtClean="0"/>
              <a:t>backup</a:t>
            </a:r>
            <a:r>
              <a:rPr lang="es-ES" sz="2600" dirty="0" smtClean="0"/>
              <a:t>. En lugar de hacer la copia de seguridad completa se puede realizar una copia de seguridad por grupo de archivo individual. El punto de partida de esta alternativa debe ser una copia de seguridad de todos los grupos de archivos. </a:t>
            </a:r>
          </a:p>
          <a:p>
            <a:pPr algn="just"/>
            <a:r>
              <a:rPr lang="es-ES" sz="2600" dirty="0" smtClean="0"/>
              <a:t>Esta estrategia se utilizará en el caso de que el tamaño de la base de datos haga impracticable la recuperación de toda la base de datos. </a:t>
            </a:r>
          </a:p>
          <a:p>
            <a:pPr marL="355600"/>
            <a:r>
              <a:rPr lang="en-US" sz="2000" dirty="0" smtClean="0"/>
              <a:t>BACKUP DATABASE &lt;</a:t>
            </a:r>
            <a:r>
              <a:rPr lang="en-US" sz="2000" i="1" dirty="0" smtClean="0"/>
              <a:t>database name&gt; </a:t>
            </a:r>
          </a:p>
          <a:p>
            <a:pPr marL="355600"/>
            <a:r>
              <a:rPr lang="en-US" sz="2000" i="1" dirty="0" smtClean="0"/>
              <a:t>FILEGROUP = ’&lt;</a:t>
            </a:r>
            <a:r>
              <a:rPr lang="en-US" sz="2000" i="1" dirty="0" err="1" smtClean="0"/>
              <a:t>filegroup</a:t>
            </a:r>
            <a:r>
              <a:rPr lang="en-US" sz="2000" i="1" dirty="0" smtClean="0"/>
              <a:t> name&gt;‘ </a:t>
            </a:r>
          </a:p>
          <a:p>
            <a:pPr marL="355600"/>
            <a:r>
              <a:rPr lang="en-US" sz="2000" i="1" dirty="0" smtClean="0"/>
              <a:t>TO DISK = ’&lt;directory&gt;\&lt;</a:t>
            </a:r>
            <a:r>
              <a:rPr lang="en-US" sz="2000" i="1" dirty="0" err="1" smtClean="0"/>
              <a:t>filen</a:t>
            </a:r>
            <a:r>
              <a:rPr lang="es-ES" sz="2000" i="1" dirty="0" smtClean="0"/>
              <a:t>ame&gt;‘</a:t>
            </a:r>
            <a:r>
              <a:rPr lang="es-ES" sz="2000" dirty="0" smtClean="0"/>
              <a:t>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CuadroTexto"/>
          <p:cNvSpPr txBox="1"/>
          <p:nvPr/>
        </p:nvSpPr>
        <p:spPr>
          <a:xfrm>
            <a:off x="1115616" y="5949280"/>
            <a:ext cx="4537652" cy="369332"/>
          </a:xfrm>
          <a:prstGeom prst="rect">
            <a:avLst/>
          </a:prstGeom>
          <a:noFill/>
        </p:spPr>
        <p:txBody>
          <a:bodyPr wrap="none" rtlCol="0">
            <a:spAutoFit/>
          </a:bodyPr>
          <a:lstStyle/>
          <a:p>
            <a:r>
              <a:rPr lang="es-ES" b="1" dirty="0" smtClean="0"/>
              <a:t>NOTA</a:t>
            </a:r>
            <a:r>
              <a:rPr lang="es-ES" dirty="0" smtClean="0"/>
              <a:t>: Solo con forma de recuperación completa o </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r>
              <a:rPr lang="es-ES" sz="2600" dirty="0" smtClean="0"/>
              <a:t>Para realizar una copia de diferencial grupal diferencial utilizaremos la siguiente notación: </a:t>
            </a:r>
          </a:p>
          <a:p>
            <a:pPr marL="360363">
              <a:spcBef>
                <a:spcPts val="600"/>
              </a:spcBef>
            </a:pPr>
            <a:r>
              <a:rPr lang="es-ES" sz="2400" dirty="0" smtClean="0"/>
              <a:t>BACKUP DATABASE &lt;</a:t>
            </a:r>
            <a:r>
              <a:rPr lang="es-ES" sz="2400" i="1" dirty="0" err="1" smtClean="0"/>
              <a:t>database</a:t>
            </a:r>
            <a:r>
              <a:rPr lang="es-ES" sz="2400" i="1" dirty="0" smtClean="0"/>
              <a:t> </a:t>
            </a:r>
            <a:r>
              <a:rPr lang="es-ES" sz="2400" i="1" dirty="0" err="1" smtClean="0"/>
              <a:t>name</a:t>
            </a:r>
            <a:r>
              <a:rPr lang="es-ES" sz="2400" i="1" dirty="0" smtClean="0"/>
              <a:t>&gt; </a:t>
            </a:r>
          </a:p>
          <a:p>
            <a:pPr marL="360363"/>
            <a:r>
              <a:rPr lang="es-ES" sz="2400" i="1" dirty="0" smtClean="0"/>
              <a:t>FILEGROUP = ’&lt;</a:t>
            </a:r>
            <a:r>
              <a:rPr lang="es-ES" sz="2400" i="1" dirty="0" err="1" smtClean="0"/>
              <a:t>filegroup</a:t>
            </a:r>
            <a:r>
              <a:rPr lang="es-ES" sz="2400" i="1" dirty="0" smtClean="0"/>
              <a:t> </a:t>
            </a:r>
            <a:r>
              <a:rPr lang="es-ES" sz="2400" i="1" dirty="0" err="1" smtClean="0"/>
              <a:t>name</a:t>
            </a:r>
            <a:r>
              <a:rPr lang="es-ES" sz="2400" i="1" dirty="0" smtClean="0"/>
              <a:t>&gt;‘ </a:t>
            </a:r>
          </a:p>
          <a:p>
            <a:pPr marL="360363"/>
            <a:r>
              <a:rPr lang="es-ES" sz="2400" i="1" dirty="0" smtClean="0"/>
              <a:t>TO DISK = ’&lt;</a:t>
            </a:r>
            <a:r>
              <a:rPr lang="es-ES" sz="2400" i="1" dirty="0" err="1" smtClean="0"/>
              <a:t>directory</a:t>
            </a:r>
            <a:r>
              <a:rPr lang="es-ES" sz="2400" i="1" dirty="0" smtClean="0"/>
              <a:t>&gt;\&lt;</a:t>
            </a:r>
            <a:r>
              <a:rPr lang="es-ES" sz="2400" i="1" dirty="0" err="1" smtClean="0"/>
              <a:t>filename</a:t>
            </a:r>
            <a:r>
              <a:rPr lang="es-ES" sz="2400" i="1" dirty="0" smtClean="0"/>
              <a:t>&gt;‘</a:t>
            </a:r>
          </a:p>
          <a:p>
            <a:pPr marL="360363"/>
            <a:r>
              <a:rPr lang="es-ES" sz="2400" i="1" dirty="0" smtClean="0"/>
              <a:t> WITH DIFFERENTIAL</a:t>
            </a:r>
            <a:endParaRPr lang="es-ES" sz="24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 - Ejemplo</a:t>
            </a:r>
            <a:endParaRPr lang="es-ES" dirty="0"/>
          </a:p>
        </p:txBody>
      </p:sp>
      <p:sp>
        <p:nvSpPr>
          <p:cNvPr id="5" name="2 Subtítulo"/>
          <p:cNvSpPr txBox="1">
            <a:spLocks/>
          </p:cNvSpPr>
          <p:nvPr/>
        </p:nvSpPr>
        <p:spPr>
          <a:xfrm>
            <a:off x="971600" y="1844824"/>
            <a:ext cx="6984776" cy="2304256"/>
          </a:xfrm>
          <a:prstGeom prst="rect">
            <a:avLst/>
          </a:prstGeom>
        </p:spPr>
        <p:txBody>
          <a:bodyPr vert="horz">
            <a:normAutofit/>
          </a:bodyPr>
          <a:lstStyle/>
          <a:p>
            <a:r>
              <a:rPr lang="es-ES" sz="2400" dirty="0" smtClean="0"/>
              <a:t>A la base de datos </a:t>
            </a:r>
            <a:r>
              <a:rPr lang="es-ES" sz="2400" dirty="0" err="1" smtClean="0"/>
              <a:t>TestDB</a:t>
            </a:r>
            <a:r>
              <a:rPr lang="es-ES" sz="2400" dirty="0" smtClean="0"/>
              <a:t> le añadiremos dos grupos de archivos:</a:t>
            </a:r>
          </a:p>
          <a:p>
            <a:r>
              <a:rPr lang="es-ES" sz="2400" dirty="0" smtClean="0"/>
              <a:t>UNO y DOS. Al grupo de archivos DOS.</a:t>
            </a:r>
          </a:p>
          <a:p>
            <a:r>
              <a:rPr lang="es-ES" sz="2400" dirty="0" smtClean="0"/>
              <a:t>Nos aseguramos de que su modelo de recuperación es </a:t>
            </a:r>
            <a:r>
              <a:rPr lang="es-ES" sz="2400" dirty="0" err="1" smtClean="0"/>
              <a:t>completasu</a:t>
            </a:r>
            <a:r>
              <a:rPr lang="es-ES" sz="2400" dirty="0" smtClean="0"/>
              <a:t> modelo de recuperación a completa.</a:t>
            </a:r>
          </a:p>
          <a:p>
            <a:r>
              <a:rPr lang="es-ES" sz="2400" i="1" dirty="0" smtClean="0"/>
              <a:t>Filegroup1.sql</a:t>
            </a:r>
          </a:p>
          <a:p>
            <a:pPr marL="457200" indent="-457200">
              <a:buAutoNum type="arabicPeriod" startAt="8"/>
            </a:pPr>
            <a:endParaRPr lang="es-ES" sz="2000" dirty="0" smtClean="0"/>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pic>
        <p:nvPicPr>
          <p:cNvPr id="1026" name="Picture 2"/>
          <p:cNvPicPr>
            <a:picLocks noChangeAspect="1" noChangeArrowheads="1"/>
          </p:cNvPicPr>
          <p:nvPr/>
        </p:nvPicPr>
        <p:blipFill>
          <a:blip r:embed="rId3" cstate="print"/>
          <a:srcRect l="18109" t="29080" r="26767" b="56640"/>
          <a:stretch>
            <a:fillRect/>
          </a:stretch>
        </p:blipFill>
        <p:spPr bwMode="auto">
          <a:xfrm>
            <a:off x="971600" y="4365104"/>
            <a:ext cx="7560840" cy="122413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 - Ejemplo</a:t>
            </a:r>
            <a:endParaRPr lang="es-ES" dirty="0"/>
          </a:p>
        </p:txBody>
      </p:sp>
      <p:sp>
        <p:nvSpPr>
          <p:cNvPr id="5" name="2 Subtítulo"/>
          <p:cNvSpPr txBox="1">
            <a:spLocks/>
          </p:cNvSpPr>
          <p:nvPr/>
        </p:nvSpPr>
        <p:spPr>
          <a:xfrm>
            <a:off x="971600" y="1844824"/>
            <a:ext cx="6984776" cy="4320480"/>
          </a:xfrm>
          <a:prstGeom prst="rect">
            <a:avLst/>
          </a:prstGeom>
        </p:spPr>
        <p:txBody>
          <a:bodyPr vert="horz">
            <a:normAutofit/>
          </a:bodyPr>
          <a:lstStyle/>
          <a:p>
            <a:r>
              <a:rPr lang="es-ES" sz="2200" dirty="0" smtClean="0"/>
              <a:t>Realizaremos una copia de seguridad completa de la base de datos.</a:t>
            </a:r>
          </a:p>
          <a:p>
            <a:r>
              <a:rPr lang="es-ES" sz="2200" dirty="0" smtClean="0"/>
              <a:t>Filegroup2.sql</a:t>
            </a:r>
          </a:p>
          <a:p>
            <a:r>
              <a:rPr lang="es-ES" sz="2200" dirty="0" smtClean="0"/>
              <a:t>Esta será la base para cada copia de seguridad diferencial que realicemos.</a:t>
            </a:r>
          </a:p>
          <a:p>
            <a:r>
              <a:rPr lang="es-ES" sz="2200" dirty="0" smtClean="0"/>
              <a:t>Realizaremos algunos cambios en cada uno de los grupos de archivos.</a:t>
            </a:r>
          </a:p>
          <a:p>
            <a:r>
              <a:rPr lang="es-ES" sz="2200" dirty="0" smtClean="0"/>
              <a:t>Filegroup3.sql</a:t>
            </a:r>
          </a:p>
          <a:p>
            <a:r>
              <a:rPr lang="es-ES" sz="2200" dirty="0" smtClean="0"/>
              <a:t>Realizaremos la copia de seguridad parcial de cada grupo de archivos.</a:t>
            </a:r>
          </a:p>
          <a:p>
            <a:r>
              <a:rPr lang="es-ES" sz="2200" dirty="0" smtClean="0"/>
              <a:t>Filegroup4.sql</a:t>
            </a:r>
          </a:p>
          <a:p>
            <a:r>
              <a:rPr lang="es-ES" sz="2200" dirty="0" smtClean="0"/>
              <a:t>Realizamos la restauración parcial de cada grupo de archivos.</a:t>
            </a:r>
          </a:p>
          <a:p>
            <a:r>
              <a:rPr lang="es-ES" sz="2200" dirty="0" smtClean="0"/>
              <a:t>Filegroup5.sql</a:t>
            </a:r>
          </a:p>
          <a:p>
            <a:endParaRPr lang="es-ES" sz="2000" dirty="0" smtClean="0"/>
          </a:p>
          <a:p>
            <a:endParaRPr lang="es-ES" sz="2000" dirty="0" smtClean="0"/>
          </a:p>
          <a:p>
            <a:pPr marL="457200" indent="-457200">
              <a:buAutoNum type="arabicPeriod" startAt="8"/>
            </a:pPr>
            <a:endParaRPr lang="es-ES" sz="2000" dirty="0" smtClean="0"/>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FILE GROUP BACKUP</a:t>
            </a:r>
            <a:endParaRPr lang="es-ES" dirty="0"/>
          </a:p>
        </p:txBody>
      </p:sp>
      <p:sp>
        <p:nvSpPr>
          <p:cNvPr id="5" name="2 Subtítulo"/>
          <p:cNvSpPr txBox="1">
            <a:spLocks/>
          </p:cNvSpPr>
          <p:nvPr/>
        </p:nvSpPr>
        <p:spPr>
          <a:xfrm>
            <a:off x="971600" y="1844824"/>
            <a:ext cx="6984776" cy="3024336"/>
          </a:xfrm>
          <a:prstGeom prst="rect">
            <a:avLst/>
          </a:prstGeom>
        </p:spPr>
        <p:txBody>
          <a:bodyPr vert="horz">
            <a:normAutofit/>
          </a:bodyPr>
          <a:lstStyle/>
          <a:p>
            <a:r>
              <a:rPr lang="es-ES" sz="2400" dirty="0" smtClean="0"/>
              <a:t>Es una técnica que se puede utilizar en caso de tener grupos de archivos de solo lectura. Se podrá especificar que no se haga copia de seguridad de los grupos de archivos marcados como de solo lectura. </a:t>
            </a:r>
          </a:p>
          <a:p>
            <a:pPr marL="182563">
              <a:spcBef>
                <a:spcPts val="600"/>
              </a:spcBef>
            </a:pPr>
            <a:r>
              <a:rPr lang="en-US" sz="2000" dirty="0" smtClean="0"/>
              <a:t>BACKUP DATABASE PUBS READ_WRITE_FILEGROUPS </a:t>
            </a:r>
          </a:p>
          <a:p>
            <a:pPr marL="182563">
              <a:spcBef>
                <a:spcPts val="600"/>
              </a:spcBef>
            </a:pPr>
            <a:r>
              <a:rPr lang="en-US" sz="2000" dirty="0" smtClean="0"/>
              <a:t>TO DISK=‘C:\DEMO\BACKUP\PUBS1.BAK’</a:t>
            </a:r>
            <a:r>
              <a:rPr lang="es-ES" sz="2000" dirty="0" smtClean="0"/>
              <a:t>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269875" indent="-269875">
              <a:buAutoNum type="arabicPeriod" startAt="8"/>
            </a:pPr>
            <a:r>
              <a:rPr lang="es-ES" sz="2000" dirty="0" smtClean="0"/>
              <a:t>Para realizar una copia de seguridad completa ejecutamos las siguientes  instrucciones</a:t>
            </a:r>
          </a:p>
          <a:p>
            <a:pPr marL="269875"/>
            <a:r>
              <a:rPr lang="en-US" sz="2000" dirty="0" smtClean="0"/>
              <a:t>BACKUP DATABASE </a:t>
            </a:r>
            <a:r>
              <a:rPr lang="en-US" sz="2000" dirty="0" err="1" smtClean="0"/>
              <a:t>AdventureWorks</a:t>
            </a:r>
            <a:r>
              <a:rPr lang="en-US" sz="2000" dirty="0" smtClean="0"/>
              <a:t> FILEGROUP = ’PRIMARY’ </a:t>
            </a:r>
          </a:p>
          <a:p>
            <a:pPr marL="269875"/>
            <a:r>
              <a:rPr lang="en-US" sz="2000" dirty="0" smtClean="0"/>
              <a:t>TO DISK = ’C:\TEST2\AWPRI.BAK’</a:t>
            </a:r>
          </a:p>
          <a:p>
            <a:pPr marL="269875"/>
            <a:r>
              <a:rPr lang="es-ES" sz="2000" dirty="0" err="1" smtClean="0"/>
              <a:t>go</a:t>
            </a:r>
            <a:endParaRPr lang="es-ES" sz="2000" dirty="0" smtClean="0"/>
          </a:p>
          <a:p>
            <a:pPr marL="269875"/>
            <a:r>
              <a:rPr lang="en-US" sz="2000" dirty="0" smtClean="0"/>
              <a:t>BACKUP DATABASE </a:t>
            </a:r>
            <a:r>
              <a:rPr lang="en-US" sz="2000" dirty="0" err="1" smtClean="0"/>
              <a:t>AdventureWorks</a:t>
            </a:r>
            <a:r>
              <a:rPr lang="en-US" sz="2000" dirty="0" smtClean="0"/>
              <a:t> FILEGROUP = ’FG1’ </a:t>
            </a:r>
          </a:p>
          <a:p>
            <a:pPr marL="269875"/>
            <a:r>
              <a:rPr lang="en-US" sz="2000" dirty="0" smtClean="0"/>
              <a:t>TO DISK = ’C:\TEST2\AWFG1.BAK’</a:t>
            </a:r>
          </a:p>
          <a:p>
            <a:pPr marL="269875"/>
            <a:r>
              <a:rPr lang="es-ES" sz="2000" dirty="0" err="1" smtClean="0"/>
              <a:t>Go</a:t>
            </a:r>
            <a:endParaRPr lang="es-ES" sz="2000" dirty="0" smtClean="0"/>
          </a:p>
          <a:p>
            <a:pPr marL="457200" indent="-457200"/>
            <a:r>
              <a:rPr lang="es-ES" sz="2000" dirty="0" smtClean="0"/>
              <a:t>9</a:t>
            </a:r>
            <a:r>
              <a:rPr lang="es-ES" sz="2000" dirty="0" smtClean="0"/>
              <a:t>. Introducimos una línea en la tabla dbo.t1</a:t>
            </a:r>
          </a:p>
          <a:p>
            <a:pPr marL="457200" indent="-457200"/>
            <a:r>
              <a:rPr lang="es-ES" sz="2000" dirty="0" smtClean="0"/>
              <a:t>10. Realizamos una copia diferencial del nuevo grupo de archivos</a:t>
            </a:r>
          </a:p>
          <a:p>
            <a:pPr marL="269875"/>
            <a:r>
              <a:rPr lang="en-US" sz="2000" dirty="0" smtClean="0"/>
              <a:t>BACKUP DATABASE </a:t>
            </a:r>
            <a:r>
              <a:rPr lang="en-US" sz="2000" dirty="0" err="1" smtClean="0"/>
              <a:t>AdventureWorks</a:t>
            </a:r>
            <a:r>
              <a:rPr lang="en-US" sz="2000" dirty="0" smtClean="0"/>
              <a:t> FILEGROUP = ’FG1’ </a:t>
            </a:r>
          </a:p>
          <a:p>
            <a:pPr marL="269875"/>
            <a:r>
              <a:rPr lang="en-US" sz="2000" dirty="0" smtClean="0"/>
              <a:t>TO DISK = ’C:\TEST2\FG1DIFF1.BAK’ WITH </a:t>
            </a:r>
            <a:r>
              <a:rPr lang="es-ES" sz="2000" dirty="0" smtClean="0"/>
              <a:t>DIFFERENTIAL</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de la Base de datos</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457200" indent="-457200"/>
            <a:r>
              <a:rPr lang="es-ES" sz="2400" b="1" dirty="0" smtClean="0"/>
              <a:t>Restauración de una copia completa</a:t>
            </a:r>
          </a:p>
          <a:p>
            <a:r>
              <a:rPr lang="es-ES" sz="2000" dirty="0" smtClean="0"/>
              <a:t>La sintaxis de restauración:</a:t>
            </a:r>
          </a:p>
          <a:p>
            <a:pPr marL="355600"/>
            <a:r>
              <a:rPr lang="es-ES" sz="2000" dirty="0" smtClean="0"/>
              <a:t>RESTORE DATABASE PUBS FROM DISK = ’C:\DEMO\BACKUP\PUBSFULL.BAK’ WITH REPLACE, </a:t>
            </a:r>
          </a:p>
          <a:p>
            <a:pPr marL="355600"/>
            <a:r>
              <a:rPr lang="es-ES" sz="2000" dirty="0" smtClean="0"/>
              <a:t>STANDBY = ’C:\DEMO\BACKUP\PUBSSTANDBY.STN’</a:t>
            </a:r>
          </a:p>
          <a:p>
            <a:endParaRPr lang="es-ES" sz="2000" dirty="0" smtClean="0"/>
          </a:p>
          <a:p>
            <a:r>
              <a:rPr lang="es-ES" sz="2000" dirty="0" smtClean="0"/>
              <a:t>Este comando utiliza  el archivo PUBSFULL.BAK f para la operación de  restauración.</a:t>
            </a:r>
          </a:p>
          <a:p>
            <a:r>
              <a:rPr lang="es-ES" sz="2000" dirty="0" smtClean="0"/>
              <a:t>La opción REPLACE reescribe la base de datos existente. </a:t>
            </a:r>
          </a:p>
          <a:p>
            <a:r>
              <a:rPr lang="es-ES" sz="2000" dirty="0" smtClean="0"/>
              <a:t>La opción STANDBY deja la base de datos  en un estado de restauración en el que se permiten lecturas, pero no las escrituras.</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de la Base de datos</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fontScale="77500" lnSpcReduction="20000"/>
          </a:bodyPr>
          <a:lstStyle/>
          <a:p>
            <a:r>
              <a:rPr lang="es-ES" sz="2000" dirty="0" smtClean="0"/>
              <a:t>Restauración de una copia diferencial</a:t>
            </a:r>
          </a:p>
          <a:p>
            <a:r>
              <a:rPr lang="en-US" sz="2000" dirty="0" smtClean="0"/>
              <a:t>To restore a differential backup, you must first restore a full backup while ensuring that the database is NOT recovered. The most recent differential backup is then </a:t>
            </a:r>
            <a:r>
              <a:rPr lang="es-ES" sz="2000" dirty="0" err="1" smtClean="0"/>
              <a:t>applied</a:t>
            </a:r>
            <a:r>
              <a:rPr lang="es-ES" sz="2000" dirty="0" smtClean="0"/>
              <a:t> </a:t>
            </a:r>
            <a:r>
              <a:rPr lang="es-ES" sz="2000" dirty="0" err="1" smtClean="0"/>
              <a:t>to</a:t>
            </a:r>
            <a:r>
              <a:rPr lang="es-ES" sz="2000" dirty="0" smtClean="0"/>
              <a:t> </a:t>
            </a:r>
            <a:r>
              <a:rPr lang="es-ES" sz="2000" dirty="0" err="1" smtClean="0"/>
              <a:t>the</a:t>
            </a:r>
            <a:r>
              <a:rPr lang="es-ES" sz="2000" dirty="0" smtClean="0"/>
              <a:t> </a:t>
            </a:r>
            <a:r>
              <a:rPr lang="es-ES" sz="2000" dirty="0" err="1" smtClean="0"/>
              <a:t>database</a:t>
            </a:r>
            <a:r>
              <a:rPr lang="es-ES" sz="2000" dirty="0" smtClean="0"/>
              <a:t>.</a:t>
            </a:r>
          </a:p>
          <a:p>
            <a:r>
              <a:rPr lang="es-ES" sz="2000" b="1" dirty="0" smtClean="0"/>
              <a:t>NOTE </a:t>
            </a:r>
            <a:r>
              <a:rPr lang="es-ES" sz="2000" b="1" dirty="0" err="1" smtClean="0"/>
              <a:t>Filegroup</a:t>
            </a:r>
            <a:r>
              <a:rPr lang="es-ES" sz="2000" b="1" dirty="0" smtClean="0"/>
              <a:t> </a:t>
            </a:r>
            <a:r>
              <a:rPr lang="es-ES" sz="2000" b="1" i="1" dirty="0" err="1" smtClean="0"/>
              <a:t>differential</a:t>
            </a:r>
            <a:r>
              <a:rPr lang="es-ES" sz="2000" b="1" i="1" dirty="0" smtClean="0"/>
              <a:t> </a:t>
            </a:r>
            <a:r>
              <a:rPr lang="es-ES" sz="2000" b="1" i="1" dirty="0" err="1" smtClean="0"/>
              <a:t>restore</a:t>
            </a:r>
            <a:endParaRPr lang="es-ES" sz="2000" b="1" i="1" dirty="0" smtClean="0"/>
          </a:p>
          <a:p>
            <a:r>
              <a:rPr lang="en-US" sz="2000" dirty="0" smtClean="0"/>
              <a:t>The process for restoring a </a:t>
            </a:r>
            <a:r>
              <a:rPr lang="en-US" sz="2000" dirty="0" err="1" smtClean="0"/>
              <a:t>filegroup</a:t>
            </a:r>
            <a:r>
              <a:rPr lang="en-US" sz="2000" dirty="0" smtClean="0"/>
              <a:t> differential backup is very similar to restoring a differential</a:t>
            </a:r>
          </a:p>
          <a:p>
            <a:r>
              <a:rPr lang="en-US" sz="2000" dirty="0" smtClean="0"/>
              <a:t>backup. It requires that you execute a full </a:t>
            </a:r>
            <a:r>
              <a:rPr lang="en-US" sz="2000" i="1" dirty="0" err="1" smtClean="0"/>
              <a:t>filegroup</a:t>
            </a:r>
            <a:r>
              <a:rPr lang="en-US" sz="2000" i="1" dirty="0" smtClean="0"/>
              <a:t> restore first and that you do not recover the </a:t>
            </a:r>
            <a:r>
              <a:rPr lang="en-US" sz="2000" i="1" dirty="0" err="1" smtClean="0"/>
              <a:t>filegroup</a:t>
            </a:r>
            <a:r>
              <a:rPr lang="en-US" sz="2000" i="1" dirty="0" smtClean="0"/>
              <a:t>.</a:t>
            </a:r>
          </a:p>
          <a:p>
            <a:r>
              <a:rPr lang="en-US" sz="2000" dirty="0" smtClean="0"/>
              <a:t>Consider the following example of this sequence of operations for a full backup followed</a:t>
            </a:r>
          </a:p>
          <a:p>
            <a:r>
              <a:rPr lang="es-ES" sz="2000" dirty="0" err="1" smtClean="0"/>
              <a:t>by</a:t>
            </a:r>
            <a:r>
              <a:rPr lang="es-ES" sz="2000" dirty="0" smtClean="0"/>
              <a:t> a </a:t>
            </a:r>
            <a:r>
              <a:rPr lang="es-ES" sz="2000" dirty="0" err="1" smtClean="0"/>
              <a:t>differential</a:t>
            </a:r>
            <a:r>
              <a:rPr lang="es-ES" sz="2000" dirty="0" smtClean="0"/>
              <a:t> </a:t>
            </a:r>
            <a:r>
              <a:rPr lang="es-ES" sz="2000" dirty="0" err="1" smtClean="0"/>
              <a:t>backup</a:t>
            </a:r>
            <a:r>
              <a:rPr lang="es-ES" sz="2000" dirty="0" smtClean="0"/>
              <a:t>:</a:t>
            </a:r>
          </a:p>
          <a:p>
            <a:r>
              <a:rPr lang="en-US" sz="2000" dirty="0" smtClean="0"/>
              <a:t>RESTORE DATABASE PUBS FROM DISK = ’C:\DEMO\BACKUP\PUBSFULL.BAK’ WITH NORECOVERY</a:t>
            </a:r>
          </a:p>
          <a:p>
            <a:r>
              <a:rPr lang="en-US" sz="2000" dirty="0" smtClean="0"/>
              <a:t>RESTORE DATABASE PUBS FROM DISK = ’C:\DEMO\BACKUP\PUBSDIFF.BAK’ WITH RECOVERY</a:t>
            </a:r>
          </a:p>
          <a:p>
            <a:r>
              <a:rPr lang="en-US" sz="2000" dirty="0" smtClean="0"/>
              <a:t>The first command restores the full backup, leaving the database unrecovered. The</a:t>
            </a:r>
          </a:p>
          <a:p>
            <a:r>
              <a:rPr lang="en-US" sz="2000" dirty="0" smtClean="0"/>
              <a:t>second command applies a differential backup and then recovers the database.</a:t>
            </a:r>
          </a:p>
          <a:p>
            <a:r>
              <a:rPr lang="en-US" sz="2000" b="1" dirty="0" smtClean="0"/>
              <a:t>NOTE Restoring a differential backup</a:t>
            </a:r>
          </a:p>
          <a:p>
            <a:r>
              <a:rPr lang="en-US" sz="2000" dirty="0" smtClean="0"/>
              <a:t>The syntax to restore a full backup is the same as it is to restore a differential backup. SQL Server</a:t>
            </a:r>
          </a:p>
          <a:p>
            <a:r>
              <a:rPr lang="en-US" sz="2000" dirty="0" smtClean="0"/>
              <a:t>simply takes the extents from the differential backup and writes them into the database.</a:t>
            </a:r>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772816"/>
            <a:ext cx="6984776" cy="3865984"/>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1916832"/>
            <a:ext cx="7707303" cy="3108543"/>
          </a:xfrm>
          <a:prstGeom prst="rect">
            <a:avLst/>
          </a:prstGeom>
          <a:noFill/>
        </p:spPr>
        <p:txBody>
          <a:bodyPr wrap="square" rtlCol="0">
            <a:spAutoFit/>
          </a:bodyPr>
          <a:lstStyle/>
          <a:p>
            <a:r>
              <a:rPr lang="es-ES" sz="2400" dirty="0" smtClean="0"/>
              <a:t>La copia de seguridad mantiene una copia duplicada de los datos que se puede recuperar  en el momento en el que la perdida es crítica.</a:t>
            </a:r>
          </a:p>
          <a:p>
            <a:r>
              <a:rPr lang="es-ES" sz="2400" dirty="0" smtClean="0"/>
              <a:t>Tipos de copias de Seguridad:</a:t>
            </a:r>
          </a:p>
          <a:p>
            <a:pPr marL="174625" indent="188913">
              <a:buClr>
                <a:schemeClr val="accent2"/>
              </a:buClr>
              <a:buFont typeface="Arial" pitchFamily="34" charset="0"/>
              <a:buChar char="•"/>
            </a:pPr>
            <a:r>
              <a:rPr lang="es-ES" sz="2400" dirty="0" smtClean="0"/>
              <a:t>Copia de seguridad completa</a:t>
            </a:r>
          </a:p>
          <a:p>
            <a:pPr marL="174625" indent="188913">
              <a:buClr>
                <a:schemeClr val="accent2"/>
              </a:buClr>
              <a:buFont typeface="Arial" pitchFamily="34" charset="0"/>
              <a:buChar char="•"/>
            </a:pPr>
            <a:r>
              <a:rPr lang="es-ES" sz="2400" dirty="0" smtClean="0"/>
              <a:t>Copia de seguridad diferencial</a:t>
            </a:r>
            <a:endParaRPr lang="es-ES" sz="2400" dirty="0"/>
          </a:p>
          <a:p>
            <a:pPr marL="174625" indent="188913">
              <a:buClr>
                <a:schemeClr val="accent2"/>
              </a:buClr>
              <a:buFont typeface="Arial" pitchFamily="34" charset="0"/>
              <a:buChar char="•"/>
            </a:pPr>
            <a:r>
              <a:rPr lang="es-ES" sz="2400" dirty="0" smtClean="0"/>
              <a:t> Copia de seguridad del log de transacciones </a:t>
            </a:r>
          </a:p>
          <a:p>
            <a:pPr marL="174625" indent="188913">
              <a:buClr>
                <a:schemeClr val="accent2"/>
              </a:buClr>
              <a:buFont typeface="Arial" pitchFamily="34" charset="0"/>
              <a:buChar char="•"/>
            </a:pPr>
            <a:r>
              <a:rPr lang="es-ES" sz="2400" dirty="0" smtClean="0"/>
              <a:t> Copia de seguridad del grupo de archivos </a:t>
            </a:r>
            <a:endParaRPr lang="es-ES" sz="2400" dirty="0"/>
          </a:p>
          <a:p>
            <a:endParaRPr lang="es-E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Restauración de la Base de datos</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r>
              <a:rPr lang="en-US" sz="1600" dirty="0" smtClean="0"/>
              <a:t>An example of this sequence of operations for a </a:t>
            </a:r>
            <a:r>
              <a:rPr lang="en-US" sz="1600" dirty="0" err="1" smtClean="0"/>
              <a:t>filegroup</a:t>
            </a:r>
            <a:r>
              <a:rPr lang="en-US" sz="1600" dirty="0" smtClean="0"/>
              <a:t> backup, along with a </a:t>
            </a:r>
            <a:r>
              <a:rPr lang="en-US" sz="1600" dirty="0" err="1" smtClean="0"/>
              <a:t>filegroup</a:t>
            </a:r>
            <a:endParaRPr lang="en-US" sz="1600" dirty="0" smtClean="0"/>
          </a:p>
          <a:p>
            <a:r>
              <a:rPr lang="en-US" sz="1600" dirty="0" smtClean="0"/>
              <a:t>differential backup, is as follows:</a:t>
            </a:r>
          </a:p>
          <a:p>
            <a:r>
              <a:rPr lang="en-US" sz="1600" dirty="0" smtClean="0"/>
              <a:t>RESTORE DATABASE </a:t>
            </a:r>
            <a:r>
              <a:rPr lang="en-US" sz="1600" dirty="0" err="1" smtClean="0"/>
              <a:t>AdventureWorks</a:t>
            </a:r>
            <a:r>
              <a:rPr lang="en-US" sz="1600" dirty="0" smtClean="0"/>
              <a:t> FILEGROUP = ’FG1’ </a:t>
            </a:r>
          </a:p>
          <a:p>
            <a:r>
              <a:rPr lang="en-US" sz="1600" dirty="0" smtClean="0"/>
              <a:t>FROM DISK = ’C:\TEST\AWFG1.BAK’ WITH</a:t>
            </a:r>
          </a:p>
          <a:p>
            <a:r>
              <a:rPr lang="es-ES" sz="1600" dirty="0" smtClean="0"/>
              <a:t>NORECOVERY</a:t>
            </a:r>
          </a:p>
          <a:p>
            <a:r>
              <a:rPr lang="en-US" sz="1600" dirty="0" smtClean="0"/>
              <a:t>RESTORE DATABASE </a:t>
            </a:r>
            <a:r>
              <a:rPr lang="en-US" sz="1600" dirty="0" err="1" smtClean="0"/>
              <a:t>AdventureWorks</a:t>
            </a:r>
            <a:r>
              <a:rPr lang="en-US" sz="1600" dirty="0" smtClean="0"/>
              <a:t> </a:t>
            </a:r>
          </a:p>
          <a:p>
            <a:r>
              <a:rPr lang="en-US" sz="1600" dirty="0" smtClean="0"/>
              <a:t>FROM DISK = ’C:\TEST\FG1DIFF1.BAK’</a:t>
            </a:r>
          </a:p>
          <a:p>
            <a:r>
              <a:rPr lang="en-US" sz="1600" dirty="0" smtClean="0"/>
              <a:t> WITH RECOVERY</a:t>
            </a:r>
          </a:p>
          <a:p>
            <a:r>
              <a:rPr lang="en-US" sz="1600" dirty="0" smtClean="0"/>
              <a:t>When restoring a differential backup to roll a </a:t>
            </a:r>
            <a:r>
              <a:rPr lang="en-US" sz="1600" dirty="0" err="1" smtClean="0"/>
              <a:t>filegroup</a:t>
            </a:r>
            <a:r>
              <a:rPr lang="en-US" sz="1600" dirty="0" smtClean="0"/>
              <a:t> restore forward, you do not</a:t>
            </a:r>
          </a:p>
          <a:p>
            <a:r>
              <a:rPr lang="en-US" sz="1600" dirty="0" smtClean="0"/>
              <a:t>need to specify the </a:t>
            </a:r>
            <a:r>
              <a:rPr lang="en-US" sz="1600" dirty="0" err="1" smtClean="0"/>
              <a:t>filegroup</a:t>
            </a:r>
            <a:r>
              <a:rPr lang="en-US" sz="1600" dirty="0" smtClean="0"/>
              <a:t> to which the differential is being applied. SQL Server</a:t>
            </a:r>
          </a:p>
          <a:p>
            <a:r>
              <a:rPr lang="en-US" sz="1600" dirty="0" smtClean="0"/>
              <a:t>automatically recognizes the </a:t>
            </a:r>
            <a:r>
              <a:rPr lang="en-US" sz="1600" dirty="0" err="1" smtClean="0"/>
              <a:t>filegroups</a:t>
            </a:r>
            <a:r>
              <a:rPr lang="en-US" sz="1600" dirty="0" smtClean="0"/>
              <a:t> that are in a </a:t>
            </a:r>
            <a:r>
              <a:rPr lang="en-US" sz="1600" i="1" dirty="0" smtClean="0"/>
              <a:t>RESTORING state as well as the</a:t>
            </a:r>
          </a:p>
          <a:p>
            <a:r>
              <a:rPr lang="en-US" sz="1600" dirty="0" smtClean="0"/>
              <a:t>extents within the differential backup that can be applied to the </a:t>
            </a:r>
            <a:r>
              <a:rPr lang="en-US" sz="1600" dirty="0" err="1" smtClean="0"/>
              <a:t>filegroup</a:t>
            </a:r>
            <a:r>
              <a:rPr lang="en-US" sz="1600" dirty="0" smtClean="0"/>
              <a:t>. Any extents</a:t>
            </a:r>
          </a:p>
          <a:p>
            <a:r>
              <a:rPr lang="en-US" sz="1600" dirty="0" smtClean="0"/>
              <a:t>that do not correspond to a </a:t>
            </a:r>
            <a:r>
              <a:rPr lang="en-US" sz="1600" dirty="0" err="1" smtClean="0"/>
              <a:t>filegroup</a:t>
            </a:r>
            <a:r>
              <a:rPr lang="en-US" sz="1600" dirty="0" smtClean="0"/>
              <a:t> that is in a </a:t>
            </a:r>
            <a:r>
              <a:rPr lang="en-US" sz="1600" i="1" dirty="0" smtClean="0"/>
              <a:t>RESTORING state are ignored.</a:t>
            </a:r>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r>
              <a:rPr lang="es-ES" sz="2000" dirty="0" smtClean="0"/>
              <a:t>Copia de seguridad de la base de datos </a:t>
            </a:r>
            <a:r>
              <a:rPr lang="es-ES" sz="2000" dirty="0" err="1" smtClean="0"/>
              <a:t>AdventureWorks</a:t>
            </a:r>
            <a:r>
              <a:rPr lang="es-ES" sz="2000" dirty="0" smtClean="0"/>
              <a:t>, mediante los métodos full, diferencial y transaccional.</a:t>
            </a:r>
          </a:p>
          <a:p>
            <a:pPr marL="457200" indent="-457200">
              <a:buAutoNum type="arabicPeriod"/>
            </a:pPr>
            <a:r>
              <a:rPr lang="es-ES" sz="2000" dirty="0" smtClean="0"/>
              <a:t>Creamos el directorio</a:t>
            </a:r>
          </a:p>
          <a:p>
            <a:pPr marL="457200" indent="-457200"/>
            <a:r>
              <a:rPr lang="es-ES" sz="2000" dirty="0" smtClean="0"/>
              <a:t>C:\TEST</a:t>
            </a:r>
          </a:p>
          <a:p>
            <a:pPr marL="457200" indent="-457200">
              <a:buAutoNum type="arabicPeriod" startAt="2"/>
            </a:pPr>
            <a:r>
              <a:rPr lang="es-ES" sz="2000" dirty="0" smtClean="0"/>
              <a:t>Para realizar la copia d seguridad completa:</a:t>
            </a:r>
          </a:p>
          <a:p>
            <a:pPr marL="457200" indent="-457200"/>
            <a:r>
              <a:rPr lang="es-ES" sz="2000" dirty="0" smtClean="0"/>
              <a:t>BACKUP DATABASE </a:t>
            </a:r>
            <a:r>
              <a:rPr lang="es-ES" sz="2000" dirty="0" err="1" smtClean="0"/>
              <a:t>AdventureWorks</a:t>
            </a:r>
            <a:r>
              <a:rPr lang="es-ES" sz="2000" dirty="0" smtClean="0"/>
              <a:t> TO DISK = ’C:\TEST\AW.BAK’</a:t>
            </a:r>
          </a:p>
          <a:p>
            <a:pPr marL="457200" indent="-457200">
              <a:buAutoNum type="arabicPeriod" startAt="3"/>
            </a:pPr>
            <a:r>
              <a:rPr lang="es-ES" sz="2000" dirty="0" smtClean="0"/>
              <a:t>Realizamos un cambio en la tabla </a:t>
            </a:r>
            <a:r>
              <a:rPr lang="es-ES" sz="2000" dirty="0" err="1" smtClean="0"/>
              <a:t>Production.Product</a:t>
            </a:r>
            <a:r>
              <a:rPr lang="es-ES" sz="2000" dirty="0" smtClean="0"/>
              <a:t> </a:t>
            </a:r>
          </a:p>
          <a:p>
            <a:pPr marL="457200" indent="-457200">
              <a:buAutoNum type="arabicPeriod" startAt="3"/>
            </a:pPr>
            <a:r>
              <a:rPr lang="es-ES" sz="2000" dirty="0" smtClean="0"/>
              <a:t>Ejecutamos el </a:t>
            </a:r>
            <a:r>
              <a:rPr lang="es-ES" sz="2000" dirty="0" err="1" smtClean="0"/>
              <a:t>siguente</a:t>
            </a:r>
            <a:r>
              <a:rPr lang="es-ES" sz="2000" dirty="0" smtClean="0"/>
              <a:t> comando para hacer la copia de seguridad del log:</a:t>
            </a:r>
          </a:p>
          <a:p>
            <a:pPr marL="457200" indent="-457200"/>
            <a:r>
              <a:rPr lang="es-ES" sz="2000" dirty="0" smtClean="0"/>
              <a:t>BACKUP LOG </a:t>
            </a:r>
            <a:r>
              <a:rPr lang="es-ES" sz="2000" dirty="0" err="1" smtClean="0"/>
              <a:t>AdventureWorks</a:t>
            </a:r>
            <a:r>
              <a:rPr lang="es-ES" sz="2000" dirty="0" smtClean="0"/>
              <a:t> TO DISK = ’C:\TEST\AW1.TRN’</a:t>
            </a:r>
          </a:p>
          <a:p>
            <a:pPr marL="457200" indent="-457200">
              <a:buAutoNum type="arabicPeriod" startAt="5"/>
            </a:pPr>
            <a:r>
              <a:rPr lang="es-ES" sz="2000" dirty="0" smtClean="0"/>
              <a:t>Realizamos otro cambio en la tabla </a:t>
            </a:r>
            <a:r>
              <a:rPr lang="es-ES" sz="2000" dirty="0" err="1" smtClean="0"/>
              <a:t>Production.Product</a:t>
            </a:r>
            <a:endParaRPr lang="es-ES" sz="2000" dirty="0" smtClean="0"/>
          </a:p>
          <a:p>
            <a:pPr marL="457200" indent="-457200">
              <a:buAutoNum type="arabicPeriod" startAt="6"/>
            </a:pPr>
            <a:r>
              <a:rPr lang="es-ES" sz="2000" dirty="0" smtClean="0"/>
              <a:t>Realizamos otra copia de seguridad del log:</a:t>
            </a:r>
          </a:p>
          <a:p>
            <a:pPr marL="457200" indent="-457200"/>
            <a:r>
              <a:rPr lang="es-ES" sz="2000" dirty="0" smtClean="0"/>
              <a:t>BACKUP LOG </a:t>
            </a:r>
            <a:r>
              <a:rPr lang="es-ES" sz="2000" dirty="0" err="1" smtClean="0"/>
              <a:t>AdventureWorks</a:t>
            </a:r>
            <a:r>
              <a:rPr lang="es-ES" sz="2000" dirty="0" smtClean="0"/>
              <a:t> TO DISK = ’C:\TEST\AW2.TRN’</a:t>
            </a:r>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r>
              <a:rPr lang="es-ES" sz="2000" dirty="0" smtClean="0"/>
              <a:t>7. </a:t>
            </a:r>
            <a:r>
              <a:rPr lang="es-ES" sz="2000" dirty="0" smtClean="0"/>
              <a:t>Realizamos </a:t>
            </a:r>
            <a:r>
              <a:rPr lang="es-ES" sz="2000" dirty="0" smtClean="0"/>
              <a:t>otro cambio y  hacemos una copia de </a:t>
            </a:r>
            <a:r>
              <a:rPr lang="es-ES" sz="2000" dirty="0" err="1" smtClean="0"/>
              <a:t>seguriadad</a:t>
            </a:r>
            <a:r>
              <a:rPr lang="es-ES" sz="2000" dirty="0" smtClean="0"/>
              <a:t> diferencial </a:t>
            </a:r>
          </a:p>
          <a:p>
            <a:r>
              <a:rPr lang="es-ES" sz="2000" dirty="0" smtClean="0"/>
              <a:t>BACKUP DATABASE </a:t>
            </a:r>
            <a:r>
              <a:rPr lang="es-ES" sz="2000" dirty="0" err="1" smtClean="0"/>
              <a:t>AdventureWorks</a:t>
            </a:r>
            <a:r>
              <a:rPr lang="es-ES" sz="2000" dirty="0" smtClean="0"/>
              <a:t> TO DISK = ’C:\TEST\AWDIFF1.BAK’ WITH DIFFERENTIAL</a:t>
            </a:r>
          </a:p>
          <a:p>
            <a:pPr marL="457200" indent="-457200">
              <a:buAutoNum type="arabicPeriod" startAt="8"/>
            </a:pPr>
            <a:r>
              <a:rPr lang="es-ES" sz="2000" dirty="0" smtClean="0"/>
              <a:t>Realizamos otro cambio en la tabla </a:t>
            </a:r>
            <a:r>
              <a:rPr lang="es-ES" sz="2000" dirty="0" err="1" smtClean="0"/>
              <a:t>production</a:t>
            </a:r>
            <a:r>
              <a:rPr lang="es-ES" sz="2000" dirty="0" smtClean="0"/>
              <a:t> .</a:t>
            </a:r>
            <a:r>
              <a:rPr lang="es-ES" sz="2000" dirty="0" err="1" smtClean="0"/>
              <a:t>Product</a:t>
            </a:r>
            <a:r>
              <a:rPr lang="es-ES" sz="2000" dirty="0" smtClean="0"/>
              <a:t> y realizamos una copia de seguridad diferencial</a:t>
            </a:r>
          </a:p>
          <a:p>
            <a:pPr marL="457200" indent="-457200"/>
            <a:r>
              <a:rPr lang="es-ES" sz="2000" dirty="0" smtClean="0"/>
              <a:t>BACKUP DATABASE </a:t>
            </a:r>
            <a:r>
              <a:rPr lang="es-ES" sz="2000" dirty="0" err="1" smtClean="0"/>
              <a:t>AdventureWorks</a:t>
            </a:r>
            <a:r>
              <a:rPr lang="es-ES" sz="2000" dirty="0" smtClean="0"/>
              <a:t> TO DISK = ’C:\TEST\AWDIFF2.BAK’ WITH DIFFERENTIAL</a:t>
            </a:r>
          </a:p>
          <a:p>
            <a:pPr marL="457200" indent="-457200"/>
            <a:r>
              <a:rPr lang="es-ES" sz="2000" dirty="0" smtClean="0"/>
              <a:t>9. Realizamos una copia de seguridad completa</a:t>
            </a:r>
          </a:p>
          <a:p>
            <a:pPr marL="457200" indent="-457200"/>
            <a:r>
              <a:rPr lang="es-ES" sz="2000" dirty="0" smtClean="0"/>
              <a:t>BACKUP LOG </a:t>
            </a:r>
            <a:r>
              <a:rPr lang="es-ES" sz="2000" dirty="0" err="1" smtClean="0"/>
              <a:t>AdventureWorks</a:t>
            </a:r>
            <a:r>
              <a:rPr lang="es-ES" sz="2000" dirty="0" smtClean="0"/>
              <a:t> TO DISK = ’C:\TEST\AW2.BAK’</a:t>
            </a:r>
          </a:p>
          <a:p>
            <a:pPr marL="457200" indent="-457200">
              <a:buAutoNum type="arabicPeriod" startAt="8"/>
            </a:pPr>
            <a:endParaRPr lang="es-ES" sz="2000" dirty="0" smtClean="0"/>
          </a:p>
          <a:p>
            <a:pPr marL="457200" indent="-457200">
              <a:buAutoNum type="arabicPeriod" startAt="8"/>
            </a:pPr>
            <a:endParaRPr lang="es-ES" sz="2000" dirty="0" smtClean="0"/>
          </a:p>
          <a:p>
            <a:pPr marL="457200" indent="-457200">
              <a:buAutoNum type="arabicPeriod" startAt="6"/>
            </a:pPr>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1844824"/>
            <a:ext cx="6984776" cy="3528392"/>
          </a:xfrm>
          <a:prstGeom prst="rect">
            <a:avLst/>
          </a:prstGeom>
        </p:spPr>
        <p:txBody>
          <a:bodyPr vert="horz">
            <a:normAutofit/>
          </a:bodyPr>
          <a:lstStyle/>
          <a:p>
            <a:pPr algn="just"/>
            <a:r>
              <a:rPr lang="es-ES" sz="2400" dirty="0" smtClean="0"/>
              <a:t>Para poder realizar copias de seguridad de este tipo será necesario tener configurada la base de datos con modelo de recuperación Full o </a:t>
            </a:r>
            <a:r>
              <a:rPr lang="es-ES" sz="2400" dirty="0" err="1" smtClean="0"/>
              <a:t>Bulk-Logged</a:t>
            </a:r>
            <a:r>
              <a:rPr lang="es-ES" sz="2400" dirty="0" smtClean="0"/>
              <a:t>.</a:t>
            </a:r>
          </a:p>
          <a:p>
            <a:pPr algn="just"/>
            <a:r>
              <a:rPr lang="es-ES" sz="2400" dirty="0" err="1" smtClean="0"/>
              <a:t>Transaction</a:t>
            </a:r>
            <a:r>
              <a:rPr lang="es-ES" sz="2400" dirty="0" smtClean="0"/>
              <a:t> LOG BACKUP se permite solamente después de haber realizado un FULL BACKUP. Ya que este únicamente contiene solamente un subconjunto de datos. </a:t>
            </a:r>
          </a:p>
          <a:p>
            <a:pPr algn="just"/>
            <a:r>
              <a:rPr lang="es-ES" sz="2400" dirty="0" smtClean="0"/>
              <a:t>Cada LOG BACKUP comienza en el número de Secuencia de log donde terminó la anterior copia LOG BACKUP.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1844824"/>
            <a:ext cx="6984776" cy="3240360"/>
          </a:xfrm>
          <a:prstGeom prst="rect">
            <a:avLst/>
          </a:prstGeom>
        </p:spPr>
        <p:txBody>
          <a:bodyPr vert="horz">
            <a:normAutofit/>
          </a:bodyPr>
          <a:lstStyle/>
          <a:p>
            <a:pPr algn="just"/>
            <a:r>
              <a:rPr lang="es-ES" sz="2400" dirty="0" smtClean="0"/>
              <a:t>Todo transacción de la que se ha realizado una copia se puede borrar del registro de transacciones, lo que permite al sistema reutilizar espacio del log.</a:t>
            </a:r>
          </a:p>
          <a:p>
            <a:pPr algn="just"/>
            <a:r>
              <a:rPr lang="es-ES" sz="2400" dirty="0" smtClean="0"/>
              <a:t>La sintaxis para realizar esta acción:</a:t>
            </a:r>
          </a:p>
          <a:p>
            <a:pPr marL="360363" algn="just">
              <a:spcBef>
                <a:spcPts val="600"/>
              </a:spcBef>
            </a:pPr>
            <a:r>
              <a:rPr lang="es-ES" sz="2400" dirty="0" smtClean="0"/>
              <a:t>BACKUP LOG &lt;</a:t>
            </a:r>
            <a:r>
              <a:rPr lang="es-ES" sz="2400" dirty="0" err="1" smtClean="0"/>
              <a:t>database</a:t>
            </a:r>
            <a:r>
              <a:rPr lang="es-ES" sz="2400" dirty="0" smtClean="0"/>
              <a:t> </a:t>
            </a:r>
            <a:r>
              <a:rPr lang="es-ES" sz="2400" dirty="0" err="1" smtClean="0"/>
              <a:t>name</a:t>
            </a:r>
            <a:r>
              <a:rPr lang="es-ES" sz="2400" dirty="0" smtClean="0"/>
              <a:t>&gt;</a:t>
            </a:r>
          </a:p>
          <a:p>
            <a:pPr marL="360363" algn="just"/>
            <a:r>
              <a:rPr lang="es-ES" sz="2400" dirty="0" smtClean="0"/>
              <a:t>TO DISK=&lt;</a:t>
            </a:r>
            <a:r>
              <a:rPr lang="es-ES" sz="2400" dirty="0" err="1" smtClean="0"/>
              <a:t>directory</a:t>
            </a:r>
            <a:r>
              <a:rPr lang="es-ES" sz="2400" dirty="0" smtClean="0"/>
              <a:t>\</a:t>
            </a:r>
            <a:r>
              <a:rPr lang="es-ES" sz="2400" dirty="0" err="1" smtClean="0"/>
              <a:t>filename</a:t>
            </a:r>
            <a:r>
              <a:rPr lang="es-ES" sz="2400" dirty="0" smtClean="0"/>
              <a:t>&gt;</a:t>
            </a:r>
          </a:p>
          <a:p>
            <a:pPr marL="360363" algn="just"/>
            <a:r>
              <a:rPr lang="es-ES" sz="2400" dirty="0" smtClean="0"/>
              <a:t>WITH INIT</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TRANSACTION LOG BACKUP</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355600" indent="-355600" algn="just">
              <a:buClr>
                <a:schemeClr val="accent2"/>
              </a:buClr>
              <a:buFont typeface="Wingdings" pitchFamily="2" charset="2"/>
              <a:buChar char="ü"/>
            </a:pPr>
            <a:r>
              <a:rPr lang="es-ES" sz="2600" dirty="0" smtClean="0"/>
              <a:t>Permite restaurar una base de datos a cualquier momento de una copia de seguridad de registros (</a:t>
            </a:r>
            <a:r>
              <a:rPr lang="es-ES" sz="2600" i="1" dirty="0" smtClean="0"/>
              <a:t>recuperación a un momento dado</a:t>
            </a:r>
            <a:r>
              <a:rPr lang="es-ES" sz="2600" dirty="0" smtClean="0"/>
              <a:t>).</a:t>
            </a:r>
          </a:p>
          <a:p>
            <a:pPr marL="355600" indent="-355600" algn="just">
              <a:buClr>
                <a:schemeClr val="accent2"/>
              </a:buClr>
              <a:buFont typeface="Wingdings" pitchFamily="2" charset="2"/>
              <a:buChar char="§"/>
            </a:pPr>
            <a:r>
              <a:rPr lang="es-ES" sz="2600" dirty="0" smtClean="0"/>
              <a:t>Las desventajas de usar las copias de seguridad de registros son que requieren espacio de almacenamiento y aumentan la duración y la complejidad de las restauraciones. </a:t>
            </a: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copia de seguridad</a:t>
            </a:r>
            <a:endParaRPr lang="es-ES" dirty="0"/>
          </a:p>
        </p:txBody>
      </p:sp>
      <p:sp>
        <p:nvSpPr>
          <p:cNvPr id="5" name="2 Subtítulo"/>
          <p:cNvSpPr txBox="1">
            <a:spLocks/>
          </p:cNvSpPr>
          <p:nvPr/>
        </p:nvSpPr>
        <p:spPr>
          <a:xfrm>
            <a:off x="971600" y="1844824"/>
            <a:ext cx="7632848" cy="4320480"/>
          </a:xfrm>
          <a:prstGeom prst="rect">
            <a:avLst/>
          </a:prstGeom>
        </p:spPr>
        <p:txBody>
          <a:bodyPr vert="horz">
            <a:normAutofit/>
          </a:bodyPr>
          <a:lstStyle/>
          <a:p>
            <a:r>
              <a:rPr lang="es-ES" sz="2400" dirty="0" smtClean="0"/>
              <a:t>Nos aseguramos que el modelo de recuperación de la base de datos AW es completa.</a:t>
            </a:r>
          </a:p>
          <a:p>
            <a:pPr>
              <a:spcBef>
                <a:spcPts val="600"/>
              </a:spcBef>
            </a:pPr>
            <a:r>
              <a:rPr lang="es-ES" sz="2400" dirty="0" smtClean="0"/>
              <a:t>Realizamos </a:t>
            </a:r>
            <a:r>
              <a:rPr lang="es-ES" sz="2400" dirty="0" smtClean="0"/>
              <a:t>la copia de seguridad completa en la base de datos AW.</a:t>
            </a:r>
          </a:p>
          <a:p>
            <a:pPr marL="457200" indent="-457200"/>
            <a:r>
              <a:rPr lang="es-ES" sz="2400" dirty="0" smtClean="0"/>
              <a:t>Log1.sql</a:t>
            </a:r>
          </a:p>
          <a:p>
            <a:pPr marL="457200" indent="-457200">
              <a:spcBef>
                <a:spcPts val="600"/>
              </a:spcBef>
            </a:pPr>
            <a:r>
              <a:rPr lang="es-ES" sz="2400" dirty="0" smtClean="0"/>
              <a:t>Insertamos una línea en la tabla dbo.t1</a:t>
            </a:r>
          </a:p>
          <a:p>
            <a:pPr marL="457200" indent="-457200">
              <a:spcBef>
                <a:spcPts val="600"/>
              </a:spcBef>
            </a:pPr>
            <a:r>
              <a:rPr lang="es-ES" sz="2400" dirty="0" smtClean="0"/>
              <a:t>Realizamos una copia de seguridad del log</a:t>
            </a:r>
          </a:p>
          <a:p>
            <a:pPr marL="457200" indent="-457200">
              <a:spcBef>
                <a:spcPts val="600"/>
              </a:spcBef>
            </a:pPr>
            <a:r>
              <a:rPr lang="es-ES" sz="2400" dirty="0" smtClean="0"/>
              <a:t>Insertamos una segunda línea en la tabla dbo.t1</a:t>
            </a:r>
          </a:p>
          <a:p>
            <a:pPr marL="457200" indent="-457200">
              <a:spcBef>
                <a:spcPts val="600"/>
              </a:spcBef>
            </a:pPr>
            <a:r>
              <a:rPr lang="es-ES" sz="2400" dirty="0" smtClean="0"/>
              <a:t>Restauramos la copia de seguridad del log.</a:t>
            </a:r>
          </a:p>
          <a:p>
            <a:pPr>
              <a:spcBef>
                <a:spcPts val="600"/>
              </a:spcBef>
            </a:pPr>
            <a:r>
              <a:rPr lang="es-ES" sz="2400" dirty="0" smtClean="0"/>
              <a:t>Restaurar la copia de seguridad del log hasta un momento concreto</a:t>
            </a:r>
          </a:p>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Estrategias de copia de seguridad</a:t>
            </a:r>
            <a:endParaRPr lang="es-ES" dirty="0"/>
          </a:p>
        </p:txBody>
      </p:sp>
      <p:sp>
        <p:nvSpPr>
          <p:cNvPr id="5" name="2 Subtítulo"/>
          <p:cNvSpPr txBox="1">
            <a:spLocks/>
          </p:cNvSpPr>
          <p:nvPr/>
        </p:nvSpPr>
        <p:spPr>
          <a:xfrm>
            <a:off x="971600" y="1844824"/>
            <a:ext cx="6984776" cy="4464496"/>
          </a:xfrm>
          <a:prstGeom prst="rect">
            <a:avLst/>
          </a:prstGeom>
        </p:spPr>
        <p:txBody>
          <a:bodyPr vert="horz">
            <a:normAutofit/>
          </a:bodyPr>
          <a:lstStyle/>
          <a:p>
            <a:pPr marL="457200" indent="-457200"/>
            <a:endParaRPr lang="es-ES" sz="2000" dirty="0" smtClean="0"/>
          </a:p>
          <a:p>
            <a:pPr marL="457200" indent="-457200"/>
            <a:endParaRPr lang="es-ES" sz="2000" dirty="0" smtClean="0"/>
          </a:p>
          <a:p>
            <a:pPr marL="457200" indent="-457200"/>
            <a:endParaRPr lang="es-ES" sz="20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5" name="2 Subtítulo"/>
          <p:cNvSpPr txBox="1">
            <a:spLocks/>
          </p:cNvSpPr>
          <p:nvPr/>
        </p:nvSpPr>
        <p:spPr>
          <a:xfrm>
            <a:off x="971600" y="1772816"/>
            <a:ext cx="6984776" cy="3865984"/>
          </a:xfrm>
          <a:prstGeom prst="rect">
            <a:avLst/>
          </a:prstGeom>
        </p:spPr>
        <p:txBody>
          <a:bodyPr vert="horz">
            <a:normAutofit/>
          </a:bodyPr>
          <a:lstStyle/>
          <a:p>
            <a:pPr algn="just"/>
            <a:endParaRPr lang="es-ES" sz="2200" dirty="0" smtClean="0"/>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19" name="18 CuadroTexto"/>
          <p:cNvSpPr txBox="1"/>
          <p:nvPr/>
        </p:nvSpPr>
        <p:spPr>
          <a:xfrm>
            <a:off x="971600" y="1916832"/>
            <a:ext cx="7707303" cy="1938992"/>
          </a:xfrm>
          <a:prstGeom prst="rect">
            <a:avLst/>
          </a:prstGeom>
          <a:noFill/>
        </p:spPr>
        <p:txBody>
          <a:bodyPr wrap="square" rtlCol="0">
            <a:spAutoFit/>
          </a:bodyPr>
          <a:lstStyle/>
          <a:p>
            <a:r>
              <a:rPr lang="es-ES" sz="2400" dirty="0" smtClean="0"/>
              <a:t>Dependiendo del modelo de recuperación que tengamos en la base de datos nuestras opciones a la hora de hacer una copia de seguridad serán diferentes. El modelo de recuperación completa contará con las mismas opciones de la simple, y la opción de copia de seguridad del log.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a:t>
            </a:r>
            <a:r>
              <a:rPr lang="es-ES" dirty="0" err="1" smtClean="0"/>
              <a:t>Backup</a:t>
            </a:r>
            <a:endParaRPr lang="es-ES" dirty="0"/>
          </a:p>
        </p:txBody>
      </p:sp>
      <p:sp>
        <p:nvSpPr>
          <p:cNvPr id="3" name="2 Marcador de contenido"/>
          <p:cNvSpPr>
            <a:spLocks noGrp="1"/>
          </p:cNvSpPr>
          <p:nvPr>
            <p:ph sz="quarter" idx="1"/>
          </p:nvPr>
        </p:nvSpPr>
        <p:spPr>
          <a:xfrm>
            <a:off x="899592" y="1844824"/>
            <a:ext cx="7560840" cy="4572000"/>
          </a:xfrm>
        </p:spPr>
        <p:txBody>
          <a:bodyPr>
            <a:normAutofit/>
          </a:bodyPr>
          <a:lstStyle/>
          <a:p>
            <a:pPr marL="0" indent="0">
              <a:buNone/>
            </a:pPr>
            <a:r>
              <a:rPr lang="es-ES" sz="2000" dirty="0" smtClean="0"/>
              <a:t>El propósito de una copia de seguridad completa es la captura de todos los datos almacenados y poder utilizarla para volver a crear la base de datos. </a:t>
            </a:r>
          </a:p>
          <a:p>
            <a:pPr marL="0" indent="0">
              <a:buNone/>
            </a:pPr>
            <a:r>
              <a:rPr lang="es-ES" sz="2000" dirty="0" smtClean="0"/>
              <a:t>Para evitar una inconsistencia lógica realiza los siguientes pasos:</a:t>
            </a:r>
          </a:p>
          <a:p>
            <a:pPr marL="531813" indent="-354013">
              <a:buSzPct val="100000"/>
              <a:buFont typeface="+mj-lt"/>
              <a:buAutoNum type="arabicPeriod"/>
            </a:pPr>
            <a:r>
              <a:rPr lang="es-ES" sz="2000" dirty="0" smtClean="0"/>
              <a:t>Cierra la base de datos, bloqueando todas las transacciones.</a:t>
            </a:r>
          </a:p>
          <a:p>
            <a:pPr marL="531813" indent="-354013">
              <a:buSzPct val="100000"/>
              <a:buFont typeface="+mj-lt"/>
              <a:buAutoNum type="arabicPeriod"/>
            </a:pPr>
            <a:r>
              <a:rPr lang="es-ES" sz="2000" dirty="0" smtClean="0"/>
              <a:t>Sitúa una marca en el log </a:t>
            </a:r>
          </a:p>
          <a:p>
            <a:pPr marL="531813" indent="-354013">
              <a:buSzPct val="100000"/>
              <a:buFont typeface="+mj-lt"/>
              <a:buAutoNum type="arabicPeriod"/>
            </a:pPr>
            <a:r>
              <a:rPr lang="es-ES" sz="2000" dirty="0" smtClean="0"/>
              <a:t>Libera el bloqueo de la base de datos</a:t>
            </a:r>
          </a:p>
          <a:p>
            <a:pPr marL="531813" indent="-354013">
              <a:buSzPct val="100000"/>
              <a:buFont typeface="+mj-lt"/>
              <a:buAutoNum type="arabicPeriod"/>
            </a:pPr>
            <a:r>
              <a:rPr lang="es-ES" sz="2000" dirty="0" smtClean="0"/>
              <a:t>Realiza la copia de seguridad de todas las páginas de la base de datos.</a:t>
            </a:r>
          </a:p>
          <a:p>
            <a:pPr marL="531813" indent="-354013">
              <a:buSzPct val="100000"/>
              <a:buFont typeface="+mj-lt"/>
              <a:buAutoNum type="arabicPeriod"/>
            </a:pPr>
            <a:r>
              <a:rPr lang="es-ES" sz="2000" dirty="0" smtClean="0"/>
              <a:t>Cierra la base de datos, bloqueando todas las transacciones.</a:t>
            </a:r>
          </a:p>
          <a:p>
            <a:pPr marL="531813" indent="-354013">
              <a:buSzPct val="100000"/>
              <a:buFont typeface="+mj-lt"/>
              <a:buAutoNum type="arabicPeriod"/>
            </a:pPr>
            <a:r>
              <a:rPr lang="es-ES" sz="2000" dirty="0" smtClean="0"/>
              <a:t>Sitúa una marca en el log </a:t>
            </a:r>
          </a:p>
          <a:p>
            <a:pPr marL="531813" indent="-354013">
              <a:buSzPct val="100000"/>
              <a:buFont typeface="+mj-lt"/>
              <a:buAutoNum type="arabicPeriod"/>
            </a:pPr>
            <a:r>
              <a:rPr lang="es-ES" sz="2000" dirty="0" smtClean="0"/>
              <a:t>Libera el bloqueo de la base de datos</a:t>
            </a:r>
          </a:p>
          <a:p>
            <a:pPr marL="531813" indent="-354013">
              <a:buSzPct val="100000"/>
              <a:buFont typeface="+mj-lt"/>
              <a:buAutoNum type="arabicPeriod"/>
            </a:pPr>
            <a:r>
              <a:rPr lang="es-ES" sz="2000" dirty="0" smtClean="0"/>
              <a:t>Extrae todas las transacciones realizadas entre las dos marcas y las añade a la copia de seguridad</a:t>
            </a:r>
          </a:p>
          <a:p>
            <a:endParaRPr lang="es-ES" sz="2000" dirty="0" smtClean="0"/>
          </a:p>
          <a:p>
            <a:endParaRPr lang="es-ES" sz="2000"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a:t>
            </a:r>
            <a:r>
              <a:rPr lang="es-ES" dirty="0" err="1" smtClean="0"/>
              <a:t>Backup</a:t>
            </a:r>
            <a:endParaRPr lang="es-ES" dirty="0"/>
          </a:p>
        </p:txBody>
      </p:sp>
      <p:sp>
        <p:nvSpPr>
          <p:cNvPr id="3" name="2 Marcador de contenido"/>
          <p:cNvSpPr>
            <a:spLocks noGrp="1"/>
          </p:cNvSpPr>
          <p:nvPr>
            <p:ph sz="quarter" idx="1"/>
          </p:nvPr>
        </p:nvSpPr>
        <p:spPr>
          <a:xfrm>
            <a:off x="899592" y="1844824"/>
            <a:ext cx="7560840" cy="4572000"/>
          </a:xfrm>
        </p:spPr>
        <p:txBody>
          <a:bodyPr>
            <a:normAutofit/>
          </a:bodyPr>
          <a:lstStyle/>
          <a:p>
            <a:pPr>
              <a:defRPr/>
            </a:pPr>
            <a:r>
              <a:rPr lang="es-ES" sz="2400" dirty="0" smtClean="0"/>
              <a:t>Realiza una copia de seguridad completa de la base de datos o de uno o varios archivos o grupos de archivos (BACKUP DATABASE). </a:t>
            </a:r>
          </a:p>
          <a:p>
            <a:pPr>
              <a:defRPr/>
            </a:pPr>
            <a:r>
              <a:rPr lang="es-ES" sz="2400" dirty="0" smtClean="0"/>
              <a:t>Además, con el modelo de recuperación completa o el modelo de recuperación optimizado para cargas masivas de registros, realiza la copia de seguridad del registro de transacciones (BACKUP LOG). </a:t>
            </a:r>
          </a:p>
          <a:p>
            <a:endParaRPr lang="es-ES" sz="2000" dirty="0" smtClean="0"/>
          </a:p>
          <a:p>
            <a:endParaRPr lang="es-ES" sz="2000" dirty="0"/>
          </a:p>
        </p:txBody>
      </p:sp>
      <p:pic>
        <p:nvPicPr>
          <p:cNvPr id="5"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FULL BACKUP</a:t>
            </a:r>
            <a:endParaRPr lang="es-ES" dirty="0"/>
          </a:p>
        </p:txBody>
      </p:sp>
      <p:sp>
        <p:nvSpPr>
          <p:cNvPr id="5" name="2 Subtítulo"/>
          <p:cNvSpPr txBox="1">
            <a:spLocks/>
          </p:cNvSpPr>
          <p:nvPr/>
        </p:nvSpPr>
        <p:spPr>
          <a:xfrm>
            <a:off x="971600" y="1772816"/>
            <a:ext cx="6984776" cy="1944216"/>
          </a:xfrm>
          <a:prstGeom prst="rect">
            <a:avLst/>
          </a:prstGeom>
        </p:spPr>
        <p:txBody>
          <a:bodyPr vert="horz">
            <a:normAutofit/>
          </a:bodyPr>
          <a:lstStyle/>
          <a:p>
            <a:pPr algn="just"/>
            <a:r>
              <a:rPr lang="es-ES" sz="2400" dirty="0" smtClean="0"/>
              <a:t>El comando para realizar la copia de la base de datos es el siguiente:</a:t>
            </a:r>
          </a:p>
          <a:p>
            <a:pPr marL="269875" algn="just"/>
            <a:r>
              <a:rPr lang="es-ES" sz="2400" dirty="0" smtClean="0"/>
              <a:t>BACKUP DATABASE &lt;</a:t>
            </a:r>
            <a:r>
              <a:rPr lang="es-ES" sz="2400" dirty="0" err="1" smtClean="0"/>
              <a:t>database</a:t>
            </a:r>
            <a:r>
              <a:rPr lang="es-ES" sz="2400" dirty="0" smtClean="0"/>
              <a:t> </a:t>
            </a:r>
            <a:r>
              <a:rPr lang="es-ES" sz="2400" dirty="0" err="1" smtClean="0"/>
              <a:t>name</a:t>
            </a:r>
            <a:r>
              <a:rPr lang="es-ES" sz="2400" dirty="0" smtClean="0"/>
              <a:t>&gt; </a:t>
            </a:r>
          </a:p>
          <a:p>
            <a:pPr marL="269875" algn="just"/>
            <a:r>
              <a:rPr lang="es-ES" sz="2400" dirty="0" smtClean="0"/>
              <a:t>TO DISK=‘&lt;</a:t>
            </a:r>
            <a:r>
              <a:rPr lang="es-ES" sz="2400" dirty="0" err="1" smtClean="0"/>
              <a:t>directory</a:t>
            </a:r>
            <a:r>
              <a:rPr lang="es-ES" sz="2400" dirty="0" smtClean="0"/>
              <a:t>&gt;\&lt;</a:t>
            </a:r>
            <a:r>
              <a:rPr lang="es-ES" sz="2400" dirty="0" err="1" smtClean="0"/>
              <a:t>filename</a:t>
            </a:r>
            <a:r>
              <a:rPr lang="es-ES" sz="2400" dirty="0" smtClean="0"/>
              <a:t>&gt;’ WITH INIT</a:t>
            </a:r>
            <a:endParaRPr kumimoji="0" lang="es-ES" sz="24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
        <p:nvSpPr>
          <p:cNvPr id="6" name="5 Rectángulo"/>
          <p:cNvSpPr/>
          <p:nvPr/>
        </p:nvSpPr>
        <p:spPr>
          <a:xfrm>
            <a:off x="1043608" y="3597112"/>
            <a:ext cx="6984776" cy="1938992"/>
          </a:xfrm>
          <a:prstGeom prst="rect">
            <a:avLst/>
          </a:prstGeom>
        </p:spPr>
        <p:txBody>
          <a:bodyPr wrap="square">
            <a:spAutoFit/>
          </a:bodyPr>
          <a:lstStyle/>
          <a:p>
            <a:pPr algn="just"/>
            <a:r>
              <a:rPr lang="es-ES" sz="2400" dirty="0" smtClean="0"/>
              <a:t>Mediante la clausula TO se especifica el dispositivo al que enviaremos la copia de seguridad. </a:t>
            </a:r>
            <a:endParaRPr lang="es-ES" sz="2400" dirty="0"/>
          </a:p>
          <a:p>
            <a:pPr algn="just"/>
            <a:r>
              <a:rPr lang="es-ES" sz="2400" dirty="0" smtClean="0"/>
              <a:t>Mediante la clausula WITH se pueden especificar diferentes características, mediante INIT especificaremos que se reescriba sobre la el dispositivo.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1772816"/>
            <a:ext cx="6984776" cy="4464496"/>
          </a:xfrm>
          <a:prstGeom prst="rect">
            <a:avLst/>
          </a:prstGeom>
        </p:spPr>
        <p:txBody>
          <a:bodyPr vert="horz">
            <a:normAutofit/>
          </a:bodyPr>
          <a:lstStyle/>
          <a:p>
            <a:pPr algn="just"/>
            <a:r>
              <a:rPr lang="es-ES" sz="2400" dirty="0" smtClean="0"/>
              <a:t>Una copia de seguridad diferencial captura los cambios realizados desde la última FULL BACKUP. En caso de no existir una FULL BACKUP no se podrá realizar una DIFERENTIAL BACKUP.</a:t>
            </a:r>
          </a:p>
          <a:p>
            <a:pPr algn="just"/>
            <a:r>
              <a:rPr lang="es-ES" sz="2400" dirty="0" smtClean="0"/>
              <a:t>Cada DIFERENTIAL BACKUP contiene todo lo que  contiene la anterior. </a:t>
            </a:r>
          </a:p>
          <a:p>
            <a:pPr marL="355600" algn="just"/>
            <a:r>
              <a:rPr lang="es-ES" sz="2400" dirty="0" smtClean="0"/>
              <a:t>Supongamos que se realiza una copia diferencial cada 4 horas, la que sucede a las 4 de la mañana contiene todo lo que contiene la anterior de las 12.</a:t>
            </a:r>
            <a:endParaRPr kumimoji="0" lang="es-ES" sz="24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cxnSp>
        <p:nvCxnSpPr>
          <p:cNvPr id="7" name="6 Conector recto"/>
          <p:cNvCxnSpPr/>
          <p:nvPr/>
        </p:nvCxnSpPr>
        <p:spPr>
          <a:xfrm rot="5400000">
            <a:off x="971600" y="443711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115616" y="458112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DIFERENTIAL BACKUP</a:t>
            </a:r>
            <a:endParaRPr lang="es-ES" dirty="0"/>
          </a:p>
        </p:txBody>
      </p:sp>
      <p:sp>
        <p:nvSpPr>
          <p:cNvPr id="5" name="2 Subtítulo"/>
          <p:cNvSpPr txBox="1">
            <a:spLocks/>
          </p:cNvSpPr>
          <p:nvPr/>
        </p:nvSpPr>
        <p:spPr>
          <a:xfrm>
            <a:off x="971600" y="1772816"/>
            <a:ext cx="6984776" cy="4464496"/>
          </a:xfrm>
          <a:prstGeom prst="rect">
            <a:avLst/>
          </a:prstGeom>
        </p:spPr>
        <p:txBody>
          <a:bodyPr vert="horz">
            <a:normAutofit/>
          </a:bodyPr>
          <a:lstStyle/>
          <a:p>
            <a:pPr algn="just"/>
            <a:r>
              <a:rPr kumimoji="0" lang="es-ES" sz="2400" b="0" i="0" u="none" strike="noStrike" kern="1200" cap="none" spc="0" normalizeH="0" baseline="0" dirty="0" smtClean="0">
                <a:ln>
                  <a:noFill/>
                </a:ln>
                <a:solidFill>
                  <a:schemeClr val="tx1"/>
                </a:solidFill>
                <a:effectLst/>
                <a:uLnTx/>
                <a:uFillTx/>
                <a:latin typeface="+mn-lt"/>
                <a:ea typeface="+mn-ea"/>
                <a:cs typeface="+mn-cs"/>
              </a:rPr>
              <a:t>Para determinar qué</a:t>
            </a:r>
            <a:r>
              <a:rPr kumimoji="0" lang="es-ES" sz="2400" b="0" i="0" u="none" strike="noStrike" kern="1200" cap="none" spc="0" normalizeH="0" dirty="0" smtClean="0">
                <a:ln>
                  <a:noFill/>
                </a:ln>
                <a:solidFill>
                  <a:schemeClr val="tx1"/>
                </a:solidFill>
                <a:effectLst/>
                <a:uLnTx/>
                <a:uFillTx/>
                <a:latin typeface="+mn-lt"/>
                <a:ea typeface="+mn-ea"/>
                <a:cs typeface="+mn-cs"/>
              </a:rPr>
              <a:t> extensiones deben ser copiadas SQL Server mantiene un mapa de extensiones. En el momento que se realiza un FULL BACKUP este mapa se pone a cero.</a:t>
            </a:r>
            <a:r>
              <a:rPr kumimoji="0" lang="es-ES" sz="2400" b="0" i="0" u="none" strike="noStrike" kern="1200" cap="none" spc="0" normalizeH="0" baseline="0" dirty="0" smtClean="0">
                <a:ln>
                  <a:noFill/>
                </a:ln>
                <a:solidFill>
                  <a:schemeClr val="tx1"/>
                </a:solidFill>
                <a:effectLst/>
                <a:uLnTx/>
                <a:uFillTx/>
                <a:latin typeface="+mn-lt"/>
                <a:ea typeface="+mn-ea"/>
                <a:cs typeface="+mn-cs"/>
              </a:rPr>
              <a:t> </a:t>
            </a:r>
          </a:p>
          <a:p>
            <a:pPr algn="just"/>
            <a:r>
              <a:rPr lang="es-ES" sz="2400" dirty="0" smtClean="0"/>
              <a:t>El comando más simple para realizar una copia diferencial:</a:t>
            </a:r>
          </a:p>
          <a:p>
            <a:pPr marL="360363" algn="just">
              <a:spcBef>
                <a:spcPts val="600"/>
              </a:spcBef>
            </a:pPr>
            <a:r>
              <a:rPr kumimoji="0" lang="es-ES" sz="2400" b="0" i="0" u="none" strike="noStrike" kern="1200" cap="none" spc="0" normalizeH="0" baseline="0" dirty="0" smtClean="0">
                <a:ln>
                  <a:noFill/>
                </a:ln>
                <a:solidFill>
                  <a:schemeClr val="tx1"/>
                </a:solidFill>
                <a:effectLst/>
                <a:uLnTx/>
                <a:uFillTx/>
                <a:latin typeface="+mn-lt"/>
                <a:ea typeface="+mn-ea"/>
                <a:cs typeface="+mn-cs"/>
              </a:rPr>
              <a:t>BACK</a:t>
            </a:r>
            <a:r>
              <a:rPr lang="es-ES" sz="2400" dirty="0" smtClean="0"/>
              <a:t>UP DATABASE &lt;</a:t>
            </a:r>
            <a:r>
              <a:rPr lang="es-ES" sz="2400" dirty="0" err="1" smtClean="0"/>
              <a:t>database</a:t>
            </a:r>
            <a:r>
              <a:rPr lang="es-ES" sz="2400" dirty="0" smtClean="0"/>
              <a:t> </a:t>
            </a:r>
            <a:r>
              <a:rPr lang="es-ES" sz="2400" dirty="0" err="1" smtClean="0"/>
              <a:t>name</a:t>
            </a:r>
            <a:r>
              <a:rPr lang="es-ES" sz="2400" dirty="0" smtClean="0"/>
              <a:t>&gt;</a:t>
            </a:r>
          </a:p>
          <a:p>
            <a:pPr marL="360363" algn="just"/>
            <a:r>
              <a:rPr kumimoji="0" lang="es-ES" sz="2400" b="0" i="0" u="none" strike="noStrike" kern="1200" cap="none" spc="0" normalizeH="0" baseline="0" dirty="0" smtClean="0">
                <a:ln>
                  <a:noFill/>
                </a:ln>
                <a:solidFill>
                  <a:schemeClr val="tx1"/>
                </a:solidFill>
                <a:effectLst/>
                <a:uLnTx/>
                <a:uFillTx/>
                <a:latin typeface="+mn-lt"/>
                <a:ea typeface="+mn-ea"/>
                <a:cs typeface="+mn-cs"/>
              </a:rPr>
              <a:t>TO</a:t>
            </a:r>
            <a:r>
              <a:rPr kumimoji="0" lang="es-ES" sz="2400" b="0" i="0" u="none" strike="noStrike" kern="1200" cap="none" spc="0" normalizeH="0" dirty="0" smtClean="0">
                <a:ln>
                  <a:noFill/>
                </a:ln>
                <a:solidFill>
                  <a:schemeClr val="tx1"/>
                </a:solidFill>
                <a:effectLst/>
                <a:uLnTx/>
                <a:uFillTx/>
                <a:latin typeface="+mn-lt"/>
                <a:ea typeface="+mn-ea"/>
                <a:cs typeface="+mn-cs"/>
              </a:rPr>
              <a:t> DISK=‘&lt;</a:t>
            </a:r>
            <a:r>
              <a:rPr kumimoji="0" lang="es-ES" sz="2400" b="0" i="0" u="none" strike="noStrike" kern="1200" cap="none" spc="0" normalizeH="0" dirty="0" err="1" smtClean="0">
                <a:ln>
                  <a:noFill/>
                </a:ln>
                <a:solidFill>
                  <a:schemeClr val="tx1"/>
                </a:solidFill>
                <a:effectLst/>
                <a:uLnTx/>
                <a:uFillTx/>
                <a:latin typeface="+mn-lt"/>
                <a:ea typeface="+mn-ea"/>
                <a:cs typeface="+mn-cs"/>
              </a:rPr>
              <a:t>directory</a:t>
            </a:r>
            <a:r>
              <a:rPr kumimoji="0" lang="es-ES" sz="2400" b="0" i="0" u="none" strike="noStrike" kern="1200" cap="none" spc="0" normalizeH="0" dirty="0" smtClean="0">
                <a:ln>
                  <a:noFill/>
                </a:ln>
                <a:solidFill>
                  <a:schemeClr val="tx1"/>
                </a:solidFill>
                <a:effectLst/>
                <a:uLnTx/>
                <a:uFillTx/>
                <a:latin typeface="+mn-lt"/>
                <a:ea typeface="+mn-ea"/>
                <a:cs typeface="+mn-cs"/>
              </a:rPr>
              <a:t>&gt;\&lt;</a:t>
            </a:r>
            <a:r>
              <a:rPr kumimoji="0" lang="es-ES" sz="2400" b="0" i="0" u="none" strike="noStrike" kern="1200" cap="none" spc="0" normalizeH="0" dirty="0" err="1" smtClean="0">
                <a:ln>
                  <a:noFill/>
                </a:ln>
                <a:solidFill>
                  <a:schemeClr val="tx1"/>
                </a:solidFill>
                <a:effectLst/>
                <a:uLnTx/>
                <a:uFillTx/>
                <a:latin typeface="+mn-lt"/>
                <a:ea typeface="+mn-ea"/>
                <a:cs typeface="+mn-cs"/>
              </a:rPr>
              <a:t>filename</a:t>
            </a:r>
            <a:r>
              <a:rPr kumimoji="0" lang="es-ES" sz="2400" b="0" i="0" u="none" strike="noStrike" kern="1200" cap="none" spc="0" normalizeH="0" dirty="0" smtClean="0">
                <a:ln>
                  <a:noFill/>
                </a:ln>
                <a:solidFill>
                  <a:schemeClr val="tx1"/>
                </a:solidFill>
                <a:effectLst/>
                <a:uLnTx/>
                <a:uFillTx/>
                <a:latin typeface="+mn-lt"/>
                <a:ea typeface="+mn-ea"/>
                <a:cs typeface="+mn-cs"/>
              </a:rPr>
              <a:t>&gt;’ </a:t>
            </a:r>
          </a:p>
          <a:p>
            <a:pPr marL="360363" algn="just"/>
            <a:r>
              <a:rPr kumimoji="0" lang="es-ES" sz="2400" b="0" i="0" u="none" strike="noStrike" kern="1200" cap="none" spc="0" normalizeH="0" dirty="0" smtClean="0">
                <a:ln>
                  <a:noFill/>
                </a:ln>
                <a:solidFill>
                  <a:schemeClr val="tx1"/>
                </a:solidFill>
                <a:effectLst/>
                <a:uLnTx/>
                <a:uFillTx/>
                <a:latin typeface="+mn-lt"/>
                <a:ea typeface="+mn-ea"/>
                <a:cs typeface="+mn-cs"/>
              </a:rPr>
              <a:t>WITH DIFERENCIAL</a:t>
            </a:r>
            <a:endParaRPr kumimoji="0" lang="es-ES" sz="2400" b="0" i="0" u="none" strike="noStrike" kern="1200" cap="none" spc="0" normalizeH="0" baseline="0" dirty="0">
              <a:ln>
                <a:noFill/>
              </a:ln>
              <a:solidFill>
                <a:schemeClr val="tx1"/>
              </a:solidFill>
              <a:effectLst/>
              <a:uLnTx/>
              <a:uFillTx/>
              <a:latin typeface="+mn-lt"/>
              <a:ea typeface="+mn-ea"/>
              <a:cs typeface="+mn-cs"/>
            </a:endParaRPr>
          </a:p>
        </p:txBody>
      </p:sp>
      <p:pic>
        <p:nvPicPr>
          <p:cNvPr id="4" name="6 Marcador de contenido" descr="Presentación1.gif"/>
          <p:cNvPicPr>
            <a:picLocks noGrp="1" noChangeAspect="1"/>
          </p:cNvPicPr>
          <p:nvPr>
            <p:ph sz="quarter" idx="1"/>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1162</TotalTime>
  <Words>2389</Words>
  <Application>Microsoft Office PowerPoint</Application>
  <PresentationFormat>Presentación en pantalla (4:3)</PresentationFormat>
  <Paragraphs>240</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Equidad</vt:lpstr>
      <vt:lpstr>SQL Server 2008</vt:lpstr>
      <vt:lpstr>Índice</vt:lpstr>
      <vt:lpstr>Introducción</vt:lpstr>
      <vt:lpstr>Introducción</vt:lpstr>
      <vt:lpstr>Full Backup</vt:lpstr>
      <vt:lpstr>Full Backup</vt:lpstr>
      <vt:lpstr>FULL BACKUP</vt:lpstr>
      <vt:lpstr>DIFERENTIAL BACKUP</vt:lpstr>
      <vt:lpstr>DIFERENTIAL BACKUP</vt:lpstr>
      <vt:lpstr>DIFERENTIAL BACKUP</vt:lpstr>
      <vt:lpstr>Modelo de recuperación Simple</vt:lpstr>
      <vt:lpstr>RESTAURACIÓN de copia de seguridad</vt:lpstr>
      <vt:lpstr>RESTAURACIÓN FULL  BACKUP</vt:lpstr>
      <vt:lpstr>RESTAURACIÓN FULL  BACKUP</vt:lpstr>
      <vt:lpstr>RESTAURACIÓN DIFERENTIAL BACKUP </vt:lpstr>
      <vt:lpstr>RESTAURACIÓN DIFERENTIAL BACKUP </vt:lpstr>
      <vt:lpstr>BACKUP - Opciones</vt:lpstr>
      <vt:lpstr>BACKUP - Opciones</vt:lpstr>
      <vt:lpstr>RESTAURACIÓN - Opciones</vt:lpstr>
      <vt:lpstr>RESTAURACIÓN - Opciones</vt:lpstr>
      <vt:lpstr>RESTAURACIÓN - Opciones</vt:lpstr>
      <vt:lpstr>FILE GROUP BACKUP</vt:lpstr>
      <vt:lpstr>FILE GROUP BACKUP</vt:lpstr>
      <vt:lpstr>FILE GROUP BACKUP - Ejemplo</vt:lpstr>
      <vt:lpstr>FILE GROUP BACKUP - Ejemplo</vt:lpstr>
      <vt:lpstr>FILE GROUP BACKUP</vt:lpstr>
      <vt:lpstr>Ejemplo copia de seguridad</vt:lpstr>
      <vt:lpstr>Restauración de la Base de datos</vt:lpstr>
      <vt:lpstr>Restauración de la Base de datos</vt:lpstr>
      <vt:lpstr>Restauración de la Base de datos</vt:lpstr>
      <vt:lpstr>Ejemplo copia de seguridad</vt:lpstr>
      <vt:lpstr>Ejemplo copia de seguridad</vt:lpstr>
      <vt:lpstr>TRANSACTION LOG BACKUP</vt:lpstr>
      <vt:lpstr>TRANSACTION LOG BACKUP</vt:lpstr>
      <vt:lpstr>TRANSACTION LOG BACKUP</vt:lpstr>
      <vt:lpstr>Ejemplo copia de seguridad</vt:lpstr>
      <vt:lpstr>Estrategias de copia de seguridad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Administrador</dc:creator>
  <cp:lastModifiedBy>Administrador</cp:lastModifiedBy>
  <cp:revision>112</cp:revision>
  <dcterms:created xsi:type="dcterms:W3CDTF">2011-05-01T06:31:28Z</dcterms:created>
  <dcterms:modified xsi:type="dcterms:W3CDTF">2012-10-27T18:48:28Z</dcterms:modified>
</cp:coreProperties>
</file>