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58" r:id="rId3"/>
    <p:sldId id="320" r:id="rId4"/>
    <p:sldId id="259" r:id="rId5"/>
    <p:sldId id="292" r:id="rId6"/>
    <p:sldId id="321" r:id="rId7"/>
    <p:sldId id="260" r:id="rId8"/>
    <p:sldId id="261" r:id="rId9"/>
    <p:sldId id="275" r:id="rId10"/>
    <p:sldId id="262" r:id="rId11"/>
    <p:sldId id="350" r:id="rId12"/>
    <p:sldId id="322" r:id="rId13"/>
    <p:sldId id="264" r:id="rId14"/>
    <p:sldId id="271" r:id="rId15"/>
    <p:sldId id="272" r:id="rId16"/>
    <p:sldId id="265" r:id="rId17"/>
    <p:sldId id="276" r:id="rId18"/>
    <p:sldId id="266" r:id="rId19"/>
    <p:sldId id="293" r:id="rId20"/>
    <p:sldId id="330" r:id="rId21"/>
    <p:sldId id="323" r:id="rId22"/>
    <p:sldId id="294" r:id="rId23"/>
    <p:sldId id="337" r:id="rId24"/>
    <p:sldId id="274" r:id="rId25"/>
    <p:sldId id="273" r:id="rId26"/>
    <p:sldId id="325" r:id="rId27"/>
    <p:sldId id="324" r:id="rId28"/>
    <p:sldId id="268" r:id="rId29"/>
    <p:sldId id="277" r:id="rId30"/>
    <p:sldId id="333" r:id="rId31"/>
    <p:sldId id="326" r:id="rId32"/>
    <p:sldId id="278" r:id="rId33"/>
    <p:sldId id="295" r:id="rId34"/>
    <p:sldId id="351" r:id="rId35"/>
    <p:sldId id="279" r:id="rId36"/>
    <p:sldId id="296" r:id="rId37"/>
    <p:sldId id="352" r:id="rId38"/>
    <p:sldId id="327" r:id="rId39"/>
    <p:sldId id="282" r:id="rId40"/>
    <p:sldId id="283" r:id="rId41"/>
    <p:sldId id="353" r:id="rId42"/>
    <p:sldId id="284" r:id="rId43"/>
    <p:sldId id="297" r:id="rId44"/>
    <p:sldId id="285" r:id="rId45"/>
    <p:sldId id="354" r:id="rId46"/>
    <p:sldId id="339" r:id="rId47"/>
    <p:sldId id="340" r:id="rId48"/>
    <p:sldId id="348" r:id="rId49"/>
    <p:sldId id="341" r:id="rId50"/>
    <p:sldId id="342" r:id="rId51"/>
    <p:sldId id="343" r:id="rId52"/>
    <p:sldId id="344" r:id="rId53"/>
    <p:sldId id="346" r:id="rId54"/>
    <p:sldId id="328" r:id="rId55"/>
    <p:sldId id="286" r:id="rId56"/>
    <p:sldId id="287" r:id="rId57"/>
    <p:sldId id="355" r:id="rId58"/>
    <p:sldId id="338" r:id="rId59"/>
    <p:sldId id="356" r:id="rId60"/>
    <p:sldId id="288" r:id="rId61"/>
    <p:sldId id="349" r:id="rId62"/>
    <p:sldId id="35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9" autoAdjust="0"/>
    <p:restoredTop sz="94660"/>
  </p:normalViewPr>
  <p:slideViewPr>
    <p:cSldViewPr>
      <p:cViewPr>
        <p:scale>
          <a:sx n="75" d="100"/>
          <a:sy n="75" d="100"/>
        </p:scale>
        <p:origin x="-1236"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09849-F73C-4484-B082-0AE5D2A3814B}" type="datetimeFigureOut">
              <a:rPr lang="es-ES" smtClean="0"/>
              <a:pPr/>
              <a:t>22/01/2012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CEAED-A3CC-4C4F-9516-A67C5D9E3BB2}"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5C0CEAED-A3CC-4C4F-9516-A67C5D9E3BB2}" type="slidenum">
              <a:rPr lang="es-ES" smtClean="0"/>
              <a:pPr/>
              <a:t>6</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17" name="16 Marcador de pie de página"/>
          <p:cNvSpPr>
            <a:spLocks noGrp="1"/>
          </p:cNvSpPr>
          <p:nvPr>
            <p:ph type="ftr" sz="quarter" idx="11"/>
          </p:nvPr>
        </p:nvSpPr>
        <p:spPr/>
        <p:txBody>
          <a:bodyPr/>
          <a:lstStyle/>
          <a:p>
            <a:endParaRPr kumimoji="0" lang="en-U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‹Nº›</a:t>
            </a:fld>
            <a:endParaRPr kumimoji="0" lang="en-US" sz="1400" dirty="0">
              <a:solidFill>
                <a:srgbClr val="FFFFFF"/>
              </a:solidFill>
            </a:endParaRPr>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5" name="4 Marcador de pie de página"/>
          <p:cNvSpPr>
            <a:spLocks noGrp="1"/>
          </p:cNvSpPr>
          <p:nvPr>
            <p:ph type="ftr" sz="quarter" idx="11"/>
          </p:nvPr>
        </p:nvSpPr>
        <p:spPr>
          <a:xfrm>
            <a:off x="800100" y="6172200"/>
            <a:ext cx="4000500" cy="457200"/>
          </a:xfrm>
        </p:spPr>
        <p:txBody>
          <a:bodyPr/>
          <a:lstStyle/>
          <a:p>
            <a:endParaRPr kumimoji="0" lang="en-US"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8" name="7 Marcador de pie de página"/>
          <p:cNvSpPr>
            <a:spLocks noGrp="1"/>
          </p:cNvSpPr>
          <p:nvPr>
            <p:ph type="ftr" sz="quarter" idx="11"/>
          </p:nvPr>
        </p:nvSpPr>
        <p:spPr/>
        <p:txBody>
          <a:bodyPr/>
          <a:lstStyle/>
          <a:p>
            <a:endParaRPr kumimoji="0" lang="en-US"/>
          </a:p>
        </p:txBody>
      </p:sp>
      <p:sp>
        <p:nvSpPr>
          <p:cNvPr id="9" name="8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pPr/>
              <a:t>‹Nº›</a:t>
            </a:fld>
            <a:endParaRPr kumimoji="0" lang="en-U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pPr/>
              <a:t>1/22/2012</a:t>
            </a:fld>
            <a:endParaRPr lang="en-US"/>
          </a:p>
        </p:txBody>
      </p:sp>
      <p:sp>
        <p:nvSpPr>
          <p:cNvPr id="6" name="5 Marcador de pie de página"/>
          <p:cNvSpPr>
            <a:spLocks noGrp="1"/>
          </p:cNvSpPr>
          <p:nvPr>
            <p:ph type="ftr" sz="quarter" idx="11"/>
          </p:nvPr>
        </p:nvSpPr>
        <p:spPr>
          <a:xfrm>
            <a:off x="914400" y="6172200"/>
            <a:ext cx="3886200" cy="457200"/>
          </a:xfrm>
        </p:spPr>
        <p:txBody>
          <a:bodyPr/>
          <a:lstStyle/>
          <a:p>
            <a:endParaRPr kumimoji="0" lang="en-US" dirty="0"/>
          </a:p>
        </p:txBody>
      </p:sp>
      <p:sp>
        <p:nvSpPr>
          <p:cNvPr id="7" name="6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pPr/>
              <a:t>‹Nº›</a:t>
            </a:fld>
            <a:endParaRPr kumimoji="0" lang="en-US" dirty="0"/>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1/22/2012</a:t>
            </a:fld>
            <a:endParaRPr lang="en-US" sz="1400" dirty="0">
              <a:solidFill>
                <a:schemeClr val="tx2"/>
              </a:solidFill>
            </a:endParaRPr>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‹Nº›</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3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5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1295400" y="3677472"/>
            <a:ext cx="6400800" cy="831648"/>
          </a:xfrm>
        </p:spPr>
        <p:txBody>
          <a:bodyPr/>
          <a:lstStyle/>
          <a:p>
            <a:r>
              <a:rPr lang="es-ES" smtClean="0"/>
              <a:t>Seguridad – Principios</a:t>
            </a:r>
          </a:p>
          <a:p>
            <a:endParaRPr lang="es-ES" dirty="0"/>
          </a:p>
        </p:txBody>
      </p:sp>
      <p:sp>
        <p:nvSpPr>
          <p:cNvPr id="3" name="2 Título"/>
          <p:cNvSpPr>
            <a:spLocks noGrp="1"/>
          </p:cNvSpPr>
          <p:nvPr>
            <p:ph type="ctrTitle"/>
          </p:nvPr>
        </p:nvSpPr>
        <p:spPr/>
        <p:txBody>
          <a:bodyPr/>
          <a:lstStyle/>
          <a:p>
            <a:r>
              <a:rPr lang="es-ES" dirty="0" smtClean="0"/>
              <a:t>SQL Server 2008</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Cambio de modo de autenticación</a:t>
            </a:r>
            <a:endParaRPr lang="es-ES" dirty="0"/>
          </a:p>
        </p:txBody>
      </p:sp>
      <p:sp>
        <p:nvSpPr>
          <p:cNvPr id="5" name="2 Subtítulo"/>
          <p:cNvSpPr txBox="1">
            <a:spLocks/>
          </p:cNvSpPr>
          <p:nvPr/>
        </p:nvSpPr>
        <p:spPr>
          <a:xfrm>
            <a:off x="971600" y="2063096"/>
            <a:ext cx="7776864" cy="2736304"/>
          </a:xfrm>
          <a:prstGeom prst="rect">
            <a:avLst/>
          </a:prstGeom>
        </p:spPr>
        <p:txBody>
          <a:bodyPr vert="horz">
            <a:noAutofit/>
          </a:bodyPr>
          <a:lstStyle/>
          <a:p>
            <a:pPr marL="265113" indent="-265113">
              <a:buAutoNum type="arabicPeriod"/>
            </a:pPr>
            <a:r>
              <a:rPr lang="es-ES" sz="2000" dirty="0" smtClean="0"/>
              <a:t>Botón derecho en el servidor y seleccionar Propiedades. </a:t>
            </a:r>
          </a:p>
          <a:p>
            <a:pPr marL="265113" indent="-265113">
              <a:buFont typeface="+mj-lt"/>
              <a:buAutoNum type="arabicPeriod"/>
            </a:pPr>
            <a:r>
              <a:rPr lang="es-ES" sz="2000" dirty="0" smtClean="0"/>
              <a:t>Seleccionar Seguridad.</a:t>
            </a:r>
          </a:p>
          <a:p>
            <a:pPr marL="265113" indent="-265113">
              <a:buFont typeface="+mj-lt"/>
              <a:buAutoNum type="arabicPeriod"/>
            </a:pPr>
            <a:r>
              <a:rPr lang="es-ES" sz="2000" dirty="0" smtClean="0"/>
              <a:t>Seleccionar el tipo de autenticación que deseamos. </a:t>
            </a:r>
          </a:p>
          <a:p>
            <a:pPr marL="265113" indent="-265113">
              <a:buFont typeface="+mj-lt"/>
              <a:buAutoNum type="arabicPeriod"/>
            </a:pPr>
            <a:r>
              <a:rPr lang="es-ES" sz="2000" dirty="0" smtClean="0"/>
              <a:t>Seleccionar Guardar para guardar los cambios.</a:t>
            </a:r>
          </a:p>
          <a:p>
            <a:pPr marL="265113" indent="-265113">
              <a:buFont typeface="+mj-lt"/>
              <a:buAutoNum type="arabicPeriod"/>
            </a:pPr>
            <a:r>
              <a:rPr lang="es-ES" sz="2000" dirty="0" smtClean="0"/>
              <a:t>OK en el cuadro de dialogo que advierte que los cambios no serán efectivos mientras no se reinicie. </a:t>
            </a:r>
          </a:p>
          <a:p>
            <a:pPr marL="265113" indent="-265113">
              <a:buFont typeface="+mj-lt"/>
              <a:buAutoNum type="arabicPeriod"/>
            </a:pPr>
            <a:r>
              <a:rPr lang="es-ES" sz="2000" dirty="0" smtClean="0"/>
              <a:t>Botón derecho en el servidor y seleccionar reiniciar.  </a:t>
            </a:r>
            <a:endParaRPr kumimoji="0" lang="es-ES" sz="200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Cambio de modo de autenticación</a:t>
            </a:r>
            <a:endParaRPr lang="es-ES" dirty="0"/>
          </a:p>
        </p:txBody>
      </p:sp>
      <p:sp>
        <p:nvSpPr>
          <p:cNvPr id="5" name="2 Subtítulo"/>
          <p:cNvSpPr txBox="1">
            <a:spLocks/>
          </p:cNvSpPr>
          <p:nvPr/>
        </p:nvSpPr>
        <p:spPr>
          <a:xfrm>
            <a:off x="971600" y="2063096"/>
            <a:ext cx="7776864" cy="2736304"/>
          </a:xfrm>
          <a:prstGeom prst="rect">
            <a:avLst/>
          </a:prstGeom>
        </p:spPr>
        <p:txBody>
          <a:bodyPr vert="horz">
            <a:noAutofit/>
          </a:bodyPr>
          <a:lstStyle/>
          <a:p>
            <a:pPr marL="265113" indent="-265113">
              <a:buAutoNum type="arabicPeriod"/>
            </a:pPr>
            <a:endParaRPr kumimoji="0" lang="es-ES" sz="200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7" name="2 Subtítulo"/>
          <p:cNvSpPr txBox="1">
            <a:spLocks/>
          </p:cNvSpPr>
          <p:nvPr/>
        </p:nvSpPr>
        <p:spPr>
          <a:xfrm>
            <a:off x="1124000" y="2215496"/>
            <a:ext cx="7776864" cy="2736304"/>
          </a:xfrm>
          <a:prstGeom prst="rect">
            <a:avLst/>
          </a:prstGeom>
        </p:spPr>
        <p:txBody>
          <a:bodyPr vert="horz">
            <a:noAutofit/>
          </a:bodyPr>
          <a:lstStyle/>
          <a:p>
            <a:pPr marL="265113" indent="-265113">
              <a:buAutoNum type="arabicPeriod"/>
            </a:pPr>
            <a:endParaRPr kumimoji="0" lang="es-ES" sz="2000" i="0" u="none" strike="noStrike" kern="1200" cap="none" spc="0" normalizeH="0" baseline="0" dirty="0">
              <a:ln>
                <a:noFill/>
              </a:ln>
              <a:solidFill>
                <a:schemeClr val="tx1"/>
              </a:solidFill>
              <a:effectLst/>
              <a:uLnTx/>
              <a:uFillTx/>
              <a:latin typeface="+mn-lt"/>
              <a:ea typeface="+mn-ea"/>
              <a:cs typeface="+mn-cs"/>
            </a:endParaRPr>
          </a:p>
        </p:txBody>
      </p:sp>
      <p:pic>
        <p:nvPicPr>
          <p:cNvPr id="2052" name="Picture 4"/>
          <p:cNvPicPr>
            <a:picLocks noChangeAspect="1" noChangeArrowheads="1"/>
          </p:cNvPicPr>
          <p:nvPr/>
        </p:nvPicPr>
        <p:blipFill>
          <a:blip r:embed="rId3" cstate="print"/>
          <a:srcRect t="4446" r="30952" b="12192"/>
          <a:stretch>
            <a:fillRect/>
          </a:stretch>
        </p:blipFill>
        <p:spPr bwMode="auto">
          <a:xfrm>
            <a:off x="1187624" y="1844824"/>
            <a:ext cx="6408712" cy="4350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55326" cy="646331"/>
          </a:xfrm>
          <a:prstGeom prst="rect">
            <a:avLst/>
          </a:prstGeom>
          <a:noFill/>
        </p:spPr>
        <p:txBody>
          <a:bodyPr wrap="none" rtlCol="0">
            <a:spAutoFit/>
          </a:bodyPr>
          <a:lstStyle/>
          <a:p>
            <a:r>
              <a:rPr lang="es-ES" dirty="0" smtClean="0"/>
              <a:t>Roles de</a:t>
            </a:r>
          </a:p>
          <a:p>
            <a:r>
              <a:rPr lang="es-ES" dirty="0" smtClean="0"/>
              <a:t> 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47864" y="692696"/>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92696"/>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60232"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673484"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1115616" y="1772816"/>
            <a:ext cx="1008112" cy="273630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13176"/>
            <a:ext cx="2129109" cy="369332"/>
          </a:xfrm>
          <a:prstGeom prst="rect">
            <a:avLst/>
          </a:prstGeom>
          <a:noFill/>
        </p:spPr>
        <p:txBody>
          <a:bodyPr wrap="none" rtlCol="0">
            <a:spAutoFit/>
          </a:bodyPr>
          <a:lstStyle/>
          <a:p>
            <a:r>
              <a:rPr lang="es-ES" b="1" dirty="0" smtClean="0"/>
              <a:t>INICIOS DE SESIÓN</a:t>
            </a:r>
            <a:endParaRPr lang="es-ES" b="1" dirty="0"/>
          </a:p>
        </p:txBody>
      </p:sp>
      <p:sp>
        <p:nvSpPr>
          <p:cNvPr id="57" name="56 CuadroTexto"/>
          <p:cNvSpPr txBox="1"/>
          <p:nvPr/>
        </p:nvSpPr>
        <p:spPr>
          <a:xfrm>
            <a:off x="6588224" y="1052736"/>
            <a:ext cx="926857" cy="369332"/>
          </a:xfrm>
          <a:prstGeom prst="rect">
            <a:avLst/>
          </a:prstGeom>
          <a:noFill/>
        </p:spPr>
        <p:txBody>
          <a:bodyPr wrap="none" rtlCol="0">
            <a:spAutoFit/>
          </a:bodyPr>
          <a:lstStyle/>
          <a:p>
            <a:r>
              <a:rPr lang="es-ES" dirty="0" smtClean="0"/>
              <a:t>Esquema</a:t>
            </a:r>
            <a:endParaRPr lang="es-ES" dirty="0"/>
          </a:p>
        </p:txBody>
      </p:sp>
      <p:sp>
        <p:nvSpPr>
          <p:cNvPr id="59" name="58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60648"/>
            <a:ext cx="7772400" cy="1143000"/>
          </a:xfrm>
        </p:spPr>
        <p:txBody>
          <a:bodyPr>
            <a:normAutofit/>
          </a:bodyPr>
          <a:lstStyle/>
          <a:p>
            <a:r>
              <a:rPr lang="es-ES" dirty="0" smtClean="0"/>
              <a:t>Inicios de sesión SQL Server</a:t>
            </a:r>
            <a:endParaRPr lang="es-ES" dirty="0"/>
          </a:p>
        </p:txBody>
      </p:sp>
      <p:sp>
        <p:nvSpPr>
          <p:cNvPr id="5" name="2 Subtítulo"/>
          <p:cNvSpPr txBox="1">
            <a:spLocks/>
          </p:cNvSpPr>
          <p:nvPr/>
        </p:nvSpPr>
        <p:spPr>
          <a:xfrm>
            <a:off x="971600" y="1772816"/>
            <a:ext cx="7776864" cy="4248472"/>
          </a:xfrm>
          <a:prstGeom prst="rect">
            <a:avLst/>
          </a:prstGeom>
        </p:spPr>
        <p:txBody>
          <a:bodyPr vert="horz">
            <a:noAutofit/>
          </a:bodyPr>
          <a:lstStyle/>
          <a:p>
            <a:pPr algn="just"/>
            <a:r>
              <a:rPr lang="es-ES" sz="2200" dirty="0" smtClean="0"/>
              <a:t>Los inicios de sesión son principales de seguridad que permiten al acceso a SQL Server.  Su creación se puede hacer de diferentes maneras.</a:t>
            </a:r>
          </a:p>
          <a:p>
            <a:pPr marL="274320" indent="-274320">
              <a:spcBef>
                <a:spcPts val="580"/>
              </a:spcBef>
              <a:buClr>
                <a:schemeClr val="accent1"/>
              </a:buClr>
              <a:buSzPct val="85000"/>
              <a:buFont typeface="Wingdings 2"/>
              <a:buChar char=""/>
              <a:defRPr/>
            </a:pPr>
            <a:r>
              <a:rPr lang="es-ES" sz="2000" dirty="0" smtClean="0"/>
              <a:t>De forma gráfica en SSMS </a:t>
            </a:r>
          </a:p>
          <a:p>
            <a:pPr marL="274320" indent="-274320">
              <a:spcBef>
                <a:spcPts val="580"/>
              </a:spcBef>
              <a:buClr>
                <a:schemeClr val="accent1"/>
              </a:buClr>
              <a:buSzPct val="85000"/>
              <a:buFont typeface="Wingdings 2"/>
              <a:buChar char=""/>
              <a:defRPr/>
            </a:pPr>
            <a:r>
              <a:rPr lang="es-ES" sz="2000" dirty="0" smtClean="0"/>
              <a:t>Usando CREATE LOGIN</a:t>
            </a:r>
          </a:p>
          <a:p>
            <a:pPr marL="274320" indent="-274320">
              <a:spcBef>
                <a:spcPts val="580"/>
              </a:spcBef>
              <a:buClr>
                <a:schemeClr val="accent1"/>
              </a:buClr>
              <a:buSzPct val="85000"/>
              <a:defRPr/>
            </a:pPr>
            <a:endParaRPr lang="es-ES" sz="2000" dirty="0" smtClean="0"/>
          </a:p>
          <a:p>
            <a:r>
              <a:rPr lang="es-ES" sz="2200" dirty="0" smtClean="0"/>
              <a:t>Para la creación de un inicio de sesión de Windows</a:t>
            </a:r>
            <a:endParaRPr lang="es-ES" sz="2000" i="1" dirty="0" smtClean="0"/>
          </a:p>
          <a:p>
            <a:pPr marL="265113"/>
            <a:r>
              <a:rPr lang="es-ES" sz="2000" dirty="0" smtClean="0"/>
              <a:t>CREATE LOGIN [</a:t>
            </a:r>
            <a:r>
              <a:rPr lang="es-ES" sz="2000" i="1" dirty="0" err="1" smtClean="0"/>
              <a:t>Domain</a:t>
            </a:r>
            <a:r>
              <a:rPr lang="es-ES" sz="2000" i="1" dirty="0" smtClean="0"/>
              <a:t>\</a:t>
            </a:r>
            <a:r>
              <a:rPr lang="es-ES" sz="2000" i="1" dirty="0" err="1" smtClean="0"/>
              <a:t>User</a:t>
            </a:r>
            <a:r>
              <a:rPr lang="es-ES" sz="2000" i="1" dirty="0" smtClean="0"/>
              <a:t>] FROM  WINDOWS</a:t>
            </a:r>
          </a:p>
          <a:p>
            <a:pPr>
              <a:spcBef>
                <a:spcPts val="1200"/>
              </a:spcBef>
            </a:pPr>
            <a:r>
              <a:rPr lang="es-ES" sz="2200" dirty="0" smtClean="0"/>
              <a:t>Para la creación de un inicio de sesión de SQL Server</a:t>
            </a:r>
          </a:p>
          <a:p>
            <a:pPr marL="265113"/>
            <a:r>
              <a:rPr lang="es-ES" sz="2000" dirty="0" smtClean="0"/>
              <a:t>CREATE LOGIN </a:t>
            </a:r>
            <a:r>
              <a:rPr lang="es-ES" sz="2000" i="1" dirty="0" err="1" smtClean="0"/>
              <a:t>login_name</a:t>
            </a:r>
            <a:r>
              <a:rPr lang="es-ES" sz="2000" i="1" dirty="0" smtClean="0"/>
              <a:t>  WITH PASSWORD='</a:t>
            </a:r>
            <a:r>
              <a:rPr lang="es-ES" sz="2000" i="1" dirty="0" err="1" smtClean="0"/>
              <a:t>password</a:t>
            </a:r>
            <a:r>
              <a:rPr lang="es-ES" sz="2000" i="1" dirty="0" smtClean="0"/>
              <a:t>'</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grpSp>
        <p:nvGrpSpPr>
          <p:cNvPr id="6" name="5 Grupo"/>
          <p:cNvGrpSpPr/>
          <p:nvPr/>
        </p:nvGrpSpPr>
        <p:grpSpPr>
          <a:xfrm>
            <a:off x="6444208" y="2708920"/>
            <a:ext cx="2026647" cy="1944216"/>
            <a:chOff x="6228184" y="1988840"/>
            <a:chExt cx="2026647" cy="1944216"/>
          </a:xfrm>
        </p:grpSpPr>
        <p:grpSp>
          <p:nvGrpSpPr>
            <p:cNvPr id="7" name="8 Grupo"/>
            <p:cNvGrpSpPr/>
            <p:nvPr/>
          </p:nvGrpSpPr>
          <p:grpSpPr>
            <a:xfrm>
              <a:off x="6228184" y="2420888"/>
              <a:ext cx="2026647" cy="1512168"/>
              <a:chOff x="1403648" y="4581128"/>
              <a:chExt cx="2026647" cy="1512168"/>
            </a:xfrm>
          </p:grpSpPr>
          <p:pic>
            <p:nvPicPr>
              <p:cNvPr id="9" name="Picture 2" descr="http://galileoesquipulas.com/wp-content/uploads/2010/10/SQL-Server-2005-Screen.jpg"/>
              <p:cNvPicPr>
                <a:picLocks noChangeAspect="1" noChangeArrowheads="1"/>
              </p:cNvPicPr>
              <p:nvPr/>
            </p:nvPicPr>
            <p:blipFill>
              <a:blip r:embed="rId3" cstate="print"/>
              <a:srcRect t="41311" r="88188" b="35968"/>
              <a:stretch>
                <a:fillRect/>
              </a:stretch>
            </p:blipFill>
            <p:spPr bwMode="auto">
              <a:xfrm>
                <a:off x="1403648" y="4725144"/>
                <a:ext cx="864096" cy="1056117"/>
              </a:xfrm>
              <a:prstGeom prst="rect">
                <a:avLst/>
              </a:prstGeom>
              <a:noFill/>
            </p:spPr>
          </p:pic>
          <p:pic>
            <p:nvPicPr>
              <p:cNvPr id="10" name="Picture 4" descr="http://www.siasa.com/productos/accesos/Barreras/Barrera%20Lady.png"/>
              <p:cNvPicPr>
                <a:picLocks noChangeAspect="1" noChangeArrowheads="1"/>
              </p:cNvPicPr>
              <p:nvPr/>
            </p:nvPicPr>
            <p:blipFill>
              <a:blip r:embed="rId4" cstate="print"/>
              <a:srcRect/>
              <a:stretch>
                <a:fillRect/>
              </a:stretch>
            </p:blipFill>
            <p:spPr bwMode="auto">
              <a:xfrm>
                <a:off x="2627784" y="4581128"/>
                <a:ext cx="802511" cy="1512168"/>
              </a:xfrm>
              <a:prstGeom prst="rect">
                <a:avLst/>
              </a:prstGeom>
              <a:noFill/>
            </p:spPr>
          </p:pic>
        </p:grpSp>
        <p:pic>
          <p:nvPicPr>
            <p:cNvPr id="8"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6948264" y="1988840"/>
              <a:ext cx="864096" cy="864096"/>
            </a:xfrm>
            <a:prstGeom prst="rect">
              <a:avLst/>
            </a:prstGeom>
            <a:noFill/>
          </p:spPr>
        </p:pic>
      </p:grpSp>
      <p:cxnSp>
        <p:nvCxnSpPr>
          <p:cNvPr id="13" name="12 Forma"/>
          <p:cNvCxnSpPr/>
          <p:nvPr/>
        </p:nvCxnSpPr>
        <p:spPr>
          <a:xfrm rot="16200000" flipV="1">
            <a:off x="8100392" y="3645024"/>
            <a:ext cx="648072" cy="216024"/>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Inicios de sesión SQL Server</a:t>
            </a:r>
            <a:endParaRPr lang="es-ES" dirty="0"/>
          </a:p>
        </p:txBody>
      </p:sp>
      <p:sp>
        <p:nvSpPr>
          <p:cNvPr id="5" name="2 Subtítulo"/>
          <p:cNvSpPr txBox="1">
            <a:spLocks/>
          </p:cNvSpPr>
          <p:nvPr/>
        </p:nvSpPr>
        <p:spPr>
          <a:xfrm>
            <a:off x="971600" y="1918588"/>
            <a:ext cx="7776864" cy="4248472"/>
          </a:xfrm>
          <a:prstGeom prst="rect">
            <a:avLst/>
          </a:prstGeom>
        </p:spPr>
        <p:txBody>
          <a:bodyPr vert="horz">
            <a:noAutofit/>
          </a:bodyPr>
          <a:lstStyle/>
          <a:p>
            <a:r>
              <a:rPr lang="es-ES" sz="2200" dirty="0" smtClean="0"/>
              <a:t>Para los inicios de sesión de SQL Server se pueden especificar los siguientes opciones:</a:t>
            </a:r>
          </a:p>
          <a:p>
            <a:pPr marL="274320" indent="-274320">
              <a:spcBef>
                <a:spcPts val="580"/>
              </a:spcBef>
              <a:buClr>
                <a:schemeClr val="accent1"/>
              </a:buClr>
              <a:buSzPct val="85000"/>
              <a:buFont typeface="Wingdings 2"/>
              <a:buChar char=""/>
              <a:defRPr/>
            </a:pPr>
            <a:r>
              <a:rPr lang="es-ES" sz="2000" dirty="0" smtClean="0"/>
              <a:t>MUST_CHANGE:  El inicio de sesión debe cambiar el </a:t>
            </a:r>
            <a:r>
              <a:rPr lang="es-ES" sz="2000" dirty="0" err="1" smtClean="0"/>
              <a:t>pasword</a:t>
            </a:r>
            <a:r>
              <a:rPr lang="es-ES" sz="2000" dirty="0" smtClean="0"/>
              <a:t> la próxima vez que inicie sesión.</a:t>
            </a:r>
          </a:p>
          <a:p>
            <a:pPr marL="274320" indent="-274320">
              <a:spcBef>
                <a:spcPts val="580"/>
              </a:spcBef>
              <a:buClr>
                <a:schemeClr val="accent1"/>
              </a:buClr>
              <a:buSzPct val="85000"/>
              <a:buFont typeface="Wingdings 2"/>
              <a:buChar char=""/>
              <a:defRPr/>
            </a:pPr>
            <a:r>
              <a:rPr lang="es-ES" sz="2000" dirty="0" smtClean="0"/>
              <a:t>CHECK_EXPIRATION: SQL Server aplicará la política de expiración de Windows al inicio de sesión de SQL Server.</a:t>
            </a:r>
          </a:p>
          <a:p>
            <a:pPr marL="274320" indent="-274320">
              <a:spcBef>
                <a:spcPts val="580"/>
              </a:spcBef>
              <a:buClr>
                <a:schemeClr val="accent1"/>
              </a:buClr>
              <a:buSzPct val="85000"/>
              <a:buFont typeface="Wingdings 2"/>
              <a:buChar char=""/>
              <a:defRPr/>
            </a:pPr>
            <a:r>
              <a:rPr lang="es-ES" sz="2000" dirty="0" smtClean="0"/>
              <a:t>CHECK_POLICY: SQL Server aplicará la política de </a:t>
            </a:r>
            <a:r>
              <a:rPr lang="es-ES" sz="2000" dirty="0" err="1" smtClean="0"/>
              <a:t>passwords</a:t>
            </a:r>
            <a:r>
              <a:rPr lang="es-ES" sz="2000" dirty="0" smtClean="0"/>
              <a:t> de Windows al inicio de sesión que creamos.</a:t>
            </a:r>
          </a:p>
          <a:p>
            <a:endParaRPr lang="es-ES" sz="2000" b="1" dirty="0" smtClean="0"/>
          </a:p>
          <a:p>
            <a:r>
              <a:rPr lang="es-ES" sz="2200" b="1" dirty="0" err="1" smtClean="0"/>
              <a:t>Password</a:t>
            </a:r>
            <a:r>
              <a:rPr lang="es-ES" sz="2200" b="1" dirty="0" smtClean="0"/>
              <a:t> </a:t>
            </a:r>
            <a:r>
              <a:rPr lang="es-ES" sz="2200" b="1" dirty="0" err="1" smtClean="0"/>
              <a:t>policies</a:t>
            </a:r>
            <a:endParaRPr lang="es-ES" sz="2200" b="1" dirty="0" smtClean="0"/>
          </a:p>
          <a:p>
            <a:r>
              <a:rPr lang="es-ES" sz="2000" dirty="0" smtClean="0"/>
              <a:t>Para garantizar la seguridad es mejor aplicar las opciones anteriores</a:t>
            </a:r>
            <a:r>
              <a:rPr lang="en-US" sz="2000" dirty="0" smtClean="0"/>
              <a:t>.</a:t>
            </a:r>
            <a:endParaRPr kumimoji="0" lang="es-ES" sz="2000" b="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Inicios de sesión SQL Server</a:t>
            </a:r>
            <a:endParaRPr lang="es-ES" dirty="0"/>
          </a:p>
        </p:txBody>
      </p:sp>
      <p:sp>
        <p:nvSpPr>
          <p:cNvPr id="5" name="2 Subtítulo"/>
          <p:cNvSpPr txBox="1">
            <a:spLocks/>
          </p:cNvSpPr>
          <p:nvPr/>
        </p:nvSpPr>
        <p:spPr>
          <a:xfrm>
            <a:off x="971600" y="1958344"/>
            <a:ext cx="7776864" cy="4248472"/>
          </a:xfrm>
          <a:prstGeom prst="rect">
            <a:avLst/>
          </a:prstGeom>
        </p:spPr>
        <p:txBody>
          <a:bodyPr vert="horz">
            <a:noAutofit/>
          </a:bodyPr>
          <a:lstStyle/>
          <a:p>
            <a:r>
              <a:rPr lang="es-ES" sz="2200" b="1" dirty="0" smtClean="0"/>
              <a:t>Creación y modificación</a:t>
            </a:r>
          </a:p>
          <a:p>
            <a:pPr>
              <a:spcBef>
                <a:spcPts val="600"/>
              </a:spcBef>
            </a:pPr>
            <a:r>
              <a:rPr lang="es-ES" sz="2000" dirty="0" smtClean="0"/>
              <a:t>En el siguiente ejemplo crearemos un inicio de sesión y lo forzaremos a verificar la expiración y las políticas de contraseñas:</a:t>
            </a:r>
          </a:p>
          <a:p>
            <a:pPr marL="265113"/>
            <a:r>
              <a:rPr lang="es-ES" sz="2000" dirty="0" smtClean="0"/>
              <a:t>CREATE LOGIN Administrador  WITH PASSWORD=‘Administrador', CHECK_EXPIRATION=ON, CHECK_POLICY =ON</a:t>
            </a:r>
          </a:p>
          <a:p>
            <a:pPr>
              <a:spcBef>
                <a:spcPts val="600"/>
              </a:spcBef>
            </a:pPr>
            <a:r>
              <a:rPr lang="es-ES" sz="2000" dirty="0" smtClean="0"/>
              <a:t>Para cambiar las propiedades de un inicio de sesión usaremos la sentencia ALTER </a:t>
            </a:r>
            <a:r>
              <a:rPr lang="es-ES" sz="2000" i="1" dirty="0" smtClean="0"/>
              <a:t>LOGIN .</a:t>
            </a:r>
          </a:p>
          <a:p>
            <a:pPr>
              <a:spcBef>
                <a:spcPts val="600"/>
              </a:spcBef>
            </a:pPr>
            <a:r>
              <a:rPr lang="es-ES" sz="2000" dirty="0" smtClean="0"/>
              <a:t>Cambio de contraseñas de un inicio de sesión SQL Server:</a:t>
            </a:r>
          </a:p>
          <a:p>
            <a:pPr marL="265113"/>
            <a:r>
              <a:rPr lang="es-ES" sz="2000" dirty="0" smtClean="0"/>
              <a:t>ALTER LOGIN </a:t>
            </a:r>
            <a:r>
              <a:rPr lang="es-ES" sz="2000" i="1" dirty="0" err="1" smtClean="0"/>
              <a:t>login_name</a:t>
            </a:r>
            <a:r>
              <a:rPr lang="es-ES" sz="2000" i="1" dirty="0" smtClean="0"/>
              <a:t> WITH PASSWORD='</a:t>
            </a:r>
            <a:r>
              <a:rPr lang="es-ES" sz="2000" i="1" dirty="0" err="1" smtClean="0"/>
              <a:t>password</a:t>
            </a:r>
            <a:r>
              <a:rPr lang="es-ES" sz="2000" i="1" dirty="0" smtClean="0"/>
              <a:t>'</a:t>
            </a:r>
          </a:p>
          <a:p>
            <a:pPr>
              <a:spcBef>
                <a:spcPts val="600"/>
              </a:spcBef>
            </a:pPr>
            <a:r>
              <a:rPr lang="es-ES" sz="2000" dirty="0" smtClean="0"/>
              <a:t>También se puede inhabilitar un inicio de sesión:</a:t>
            </a:r>
          </a:p>
          <a:p>
            <a:pPr marL="265113"/>
            <a:r>
              <a:rPr lang="es-ES" sz="2000" dirty="0" smtClean="0"/>
              <a:t>ALTER LOGIN </a:t>
            </a:r>
            <a:r>
              <a:rPr lang="es-ES" sz="2000" i="1" dirty="0" err="1" smtClean="0"/>
              <a:t>login_name</a:t>
            </a:r>
            <a:r>
              <a:rPr lang="es-ES" sz="2000" dirty="0" smtClean="0"/>
              <a:t> DISABLE</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Inicios de sesión SQL Server</a:t>
            </a:r>
            <a:endParaRPr lang="es-ES" dirty="0"/>
          </a:p>
        </p:txBody>
      </p:sp>
      <p:sp>
        <p:nvSpPr>
          <p:cNvPr id="5" name="2 Subtítulo"/>
          <p:cNvSpPr txBox="1">
            <a:spLocks/>
          </p:cNvSpPr>
          <p:nvPr/>
        </p:nvSpPr>
        <p:spPr>
          <a:xfrm>
            <a:off x="971600" y="1958344"/>
            <a:ext cx="7776864" cy="4248472"/>
          </a:xfrm>
          <a:prstGeom prst="rect">
            <a:avLst/>
          </a:prstGeom>
        </p:spPr>
        <p:txBody>
          <a:bodyPr vert="horz">
            <a:noAutofit/>
          </a:bodyPr>
          <a:lstStyle/>
          <a:p>
            <a:r>
              <a:rPr lang="es-ES" sz="2200" b="1" dirty="0" smtClean="0"/>
              <a:t>Borrado</a:t>
            </a:r>
          </a:p>
          <a:p>
            <a:pPr>
              <a:spcBef>
                <a:spcPts val="600"/>
              </a:spcBef>
            </a:pPr>
            <a:r>
              <a:rPr lang="es-ES" sz="2000" dirty="0" smtClean="0"/>
              <a:t>Para borrar un inicio de sesión usaremos </a:t>
            </a:r>
            <a:r>
              <a:rPr lang="es-ES" sz="2000" i="1" dirty="0" smtClean="0"/>
              <a:t>DROP LOGIN </a:t>
            </a:r>
          </a:p>
          <a:p>
            <a:pPr marL="265113"/>
            <a:r>
              <a:rPr lang="es-ES" sz="2000" dirty="0" smtClean="0"/>
              <a:t>DROP LOGIN </a:t>
            </a:r>
            <a:r>
              <a:rPr lang="es-ES" sz="2000" dirty="0" err="1" smtClean="0"/>
              <a:t>login_name</a:t>
            </a:r>
            <a:endParaRPr lang="es-ES" sz="2000" dirty="0" smtClean="0"/>
          </a:p>
          <a:p>
            <a:pPr>
              <a:spcBef>
                <a:spcPts val="600"/>
              </a:spcBef>
            </a:pPr>
            <a:r>
              <a:rPr lang="es-ES" sz="2000" dirty="0" smtClean="0"/>
              <a:t>Para borrar un inicio de sesión de Windows </a:t>
            </a:r>
          </a:p>
          <a:p>
            <a:pPr marL="265113"/>
            <a:r>
              <a:rPr lang="es-ES" sz="2000" dirty="0" smtClean="0"/>
              <a:t>DROP LOGIN [</a:t>
            </a:r>
            <a:r>
              <a:rPr lang="es-ES" sz="2000" dirty="0" err="1" smtClean="0"/>
              <a:t>Domain</a:t>
            </a:r>
            <a:r>
              <a:rPr lang="es-ES" sz="2000" dirty="0" smtClean="0"/>
              <a:t>\</a:t>
            </a:r>
            <a:r>
              <a:rPr lang="es-ES" sz="2000" dirty="0" err="1" smtClean="0"/>
              <a:t>User</a:t>
            </a:r>
            <a:r>
              <a:rPr lang="es-ES" sz="2000" dirty="0" smtClean="0"/>
              <a:t>]</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grpSp>
        <p:nvGrpSpPr>
          <p:cNvPr id="6" name="5 Grupo"/>
          <p:cNvGrpSpPr/>
          <p:nvPr/>
        </p:nvGrpSpPr>
        <p:grpSpPr>
          <a:xfrm>
            <a:off x="6732240" y="4149080"/>
            <a:ext cx="1954639" cy="1944216"/>
            <a:chOff x="6300192" y="1988840"/>
            <a:chExt cx="1954639" cy="1944216"/>
          </a:xfrm>
        </p:grpSpPr>
        <p:grpSp>
          <p:nvGrpSpPr>
            <p:cNvPr id="7" name="8 Grupo"/>
            <p:cNvGrpSpPr/>
            <p:nvPr/>
          </p:nvGrpSpPr>
          <p:grpSpPr>
            <a:xfrm>
              <a:off x="6300192" y="2420888"/>
              <a:ext cx="1954639" cy="1512168"/>
              <a:chOff x="1475656" y="4581128"/>
              <a:chExt cx="1954639" cy="1512168"/>
            </a:xfrm>
          </p:grpSpPr>
          <p:pic>
            <p:nvPicPr>
              <p:cNvPr id="9" name="Picture 2" descr="http://galileoesquipulas.com/wp-content/uploads/2010/10/SQL-Server-2005-Screen.jpg"/>
              <p:cNvPicPr>
                <a:picLocks noChangeAspect="1" noChangeArrowheads="1"/>
              </p:cNvPicPr>
              <p:nvPr/>
            </p:nvPicPr>
            <p:blipFill>
              <a:blip r:embed="rId3" cstate="print"/>
              <a:srcRect t="41311" r="88188" b="35968"/>
              <a:stretch>
                <a:fillRect/>
              </a:stretch>
            </p:blipFill>
            <p:spPr bwMode="auto">
              <a:xfrm>
                <a:off x="1475656" y="4725144"/>
                <a:ext cx="864096" cy="1056117"/>
              </a:xfrm>
              <a:prstGeom prst="rect">
                <a:avLst/>
              </a:prstGeom>
              <a:noFill/>
            </p:spPr>
          </p:pic>
          <p:pic>
            <p:nvPicPr>
              <p:cNvPr id="10" name="Picture 4" descr="http://www.siasa.com/productos/accesos/Barreras/Barrera%20Lady.png"/>
              <p:cNvPicPr>
                <a:picLocks noChangeAspect="1" noChangeArrowheads="1"/>
              </p:cNvPicPr>
              <p:nvPr/>
            </p:nvPicPr>
            <p:blipFill>
              <a:blip r:embed="rId4" cstate="print"/>
              <a:srcRect/>
              <a:stretch>
                <a:fillRect/>
              </a:stretch>
            </p:blipFill>
            <p:spPr bwMode="auto">
              <a:xfrm>
                <a:off x="2627784" y="4581128"/>
                <a:ext cx="802511" cy="1512168"/>
              </a:xfrm>
              <a:prstGeom prst="rect">
                <a:avLst/>
              </a:prstGeom>
              <a:noFill/>
            </p:spPr>
          </p:pic>
        </p:grpSp>
        <p:pic>
          <p:nvPicPr>
            <p:cNvPr id="8"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6948264" y="1988840"/>
              <a:ext cx="864096" cy="864096"/>
            </a:xfrm>
            <a:prstGeom prst="rect">
              <a:avLst/>
            </a:prstGeom>
            <a:noFill/>
          </p:spPr>
        </p:pic>
      </p:grpSp>
      <p:cxnSp>
        <p:nvCxnSpPr>
          <p:cNvPr id="11" name="12 Forma"/>
          <p:cNvCxnSpPr/>
          <p:nvPr/>
        </p:nvCxnSpPr>
        <p:spPr>
          <a:xfrm rot="5400000">
            <a:off x="8280412" y="5121188"/>
            <a:ext cx="576858" cy="72802"/>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Inicios de sesión SQL Server</a:t>
            </a:r>
            <a:endParaRPr lang="es-ES" dirty="0"/>
          </a:p>
        </p:txBody>
      </p:sp>
      <p:sp>
        <p:nvSpPr>
          <p:cNvPr id="5" name="2 Subtítulo"/>
          <p:cNvSpPr txBox="1">
            <a:spLocks/>
          </p:cNvSpPr>
          <p:nvPr/>
        </p:nvSpPr>
        <p:spPr>
          <a:xfrm>
            <a:off x="971600" y="1958344"/>
            <a:ext cx="7776864" cy="3168352"/>
          </a:xfrm>
          <a:prstGeom prst="rect">
            <a:avLst/>
          </a:prstGeom>
        </p:spPr>
        <p:txBody>
          <a:bodyPr vert="horz">
            <a:noAutofit/>
          </a:bodyPr>
          <a:lstStyle/>
          <a:p>
            <a:r>
              <a:rPr lang="es-ES" sz="2200" b="1" dirty="0" smtClean="0"/>
              <a:t>Precaución</a:t>
            </a:r>
          </a:p>
          <a:p>
            <a:pPr algn="just">
              <a:spcBef>
                <a:spcPts val="600"/>
              </a:spcBef>
            </a:pPr>
            <a:r>
              <a:rPr lang="es-ES" sz="2000" dirty="0" smtClean="0"/>
              <a:t>No se podrá borrar ningún inicio de sesión vinculado a un usuario que posea cualquier asegurable, objeto de servidor o tarea de SQL Server </a:t>
            </a:r>
            <a:r>
              <a:rPr lang="es-ES" sz="2000" dirty="0" err="1" smtClean="0"/>
              <a:t>Agent</a:t>
            </a:r>
            <a:r>
              <a:rPr lang="es-ES" sz="2000" dirty="0" smtClean="0"/>
              <a:t>. </a:t>
            </a:r>
          </a:p>
          <a:p>
            <a:pPr algn="just">
              <a:spcBef>
                <a:spcPts val="600"/>
              </a:spcBef>
            </a:pPr>
            <a:r>
              <a:rPr lang="es-ES" sz="2000" dirty="0" smtClean="0"/>
              <a:t>Se debería primero inhabilitar al usuario(s), y una vez  seguro de que la acción no afecta a SQL Server, borrarlo. </a:t>
            </a:r>
          </a:p>
          <a:p>
            <a:pPr algn="just">
              <a:spcBef>
                <a:spcPts val="600"/>
              </a:spcBef>
            </a:pPr>
            <a:r>
              <a:rPr lang="es-ES" sz="2000" dirty="0" smtClean="0"/>
              <a:t>Si</a:t>
            </a:r>
            <a:r>
              <a:rPr lang="es-ES" sz="2000" dirty="0" smtClean="0">
                <a:solidFill>
                  <a:srgbClr val="FF0000"/>
                </a:solidFill>
              </a:rPr>
              <a:t> </a:t>
            </a:r>
            <a:r>
              <a:rPr lang="es-ES" sz="2000" dirty="0" smtClean="0"/>
              <a:t>se borra un usuario de base de datos asociado a un inicio de sesión, SQL Server no borrará automáticamente el inicio de sesión, por lo que quedará huérfano.</a:t>
            </a:r>
          </a:p>
          <a:p>
            <a:pPr algn="just">
              <a:spcBef>
                <a:spcPts val="600"/>
              </a:spcBef>
            </a:pPr>
            <a:r>
              <a:rPr lang="es-ES" sz="2000" dirty="0" smtClean="0"/>
              <a:t>Se puede borrar un inicio de sesión sin eliminar al usuario asociado a él. El problema es que ya no se podrá acceder al usuario a través del inicio de sesión.</a:t>
            </a:r>
            <a:endParaRPr lang="es-ES" sz="2000" dirty="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Inicios de sesión SQL Server</a:t>
            </a:r>
            <a:endParaRPr lang="es-ES" dirty="0"/>
          </a:p>
        </p:txBody>
      </p:sp>
      <p:sp>
        <p:nvSpPr>
          <p:cNvPr id="5" name="2 Subtítulo"/>
          <p:cNvSpPr txBox="1">
            <a:spLocks/>
          </p:cNvSpPr>
          <p:nvPr/>
        </p:nvSpPr>
        <p:spPr>
          <a:xfrm>
            <a:off x="971600" y="1984848"/>
            <a:ext cx="7776864" cy="3314604"/>
          </a:xfrm>
          <a:prstGeom prst="rect">
            <a:avLst/>
          </a:prstGeom>
        </p:spPr>
        <p:txBody>
          <a:bodyPr vert="horz">
            <a:noAutofit/>
          </a:bodyPr>
          <a:lstStyle/>
          <a:p>
            <a:pPr marL="265113" indent="-265113" algn="just">
              <a:buClr>
                <a:schemeClr val="accent1"/>
              </a:buClr>
            </a:pPr>
            <a:r>
              <a:rPr lang="es-ES" sz="2200" b="1" dirty="0" smtClean="0"/>
              <a:t>Excepciones</a:t>
            </a:r>
          </a:p>
          <a:p>
            <a:pPr algn="just">
              <a:spcBef>
                <a:spcPts val="600"/>
              </a:spcBef>
              <a:buClr>
                <a:schemeClr val="accent1"/>
              </a:buClr>
            </a:pPr>
            <a:r>
              <a:rPr lang="es-ES" sz="2200" dirty="0" smtClean="0"/>
              <a:t>El </a:t>
            </a:r>
            <a:r>
              <a:rPr lang="es-ES" sz="2000" dirty="0" smtClean="0"/>
              <a:t>administrador de bases de datos debe en ocasiones gestionar excepciones al dar acceso a un grupo de Windows. Por ejemplo, de todo un grupo de Windows todos deben tener acceso a SQL Server excepto uno. </a:t>
            </a:r>
          </a:p>
          <a:p>
            <a:pPr algn="just">
              <a:spcBef>
                <a:spcPts val="1200"/>
              </a:spcBef>
              <a:buClr>
                <a:schemeClr val="accent1"/>
              </a:buClr>
            </a:pPr>
            <a:r>
              <a:rPr lang="es-ES" sz="2000" dirty="0" smtClean="0"/>
              <a:t>Para realizar esta tarea se debe crear un </a:t>
            </a:r>
            <a:r>
              <a:rPr lang="es-ES" sz="2000" dirty="0" err="1" smtClean="0"/>
              <a:t>login</a:t>
            </a:r>
            <a:r>
              <a:rPr lang="es-ES" sz="2000" dirty="0" smtClean="0"/>
              <a:t> de Windows para el grupo y después denegar el acceso a ese usuario en </a:t>
            </a:r>
            <a:r>
              <a:rPr lang="es-ES" sz="2200" dirty="0" smtClean="0"/>
              <a:t>particular:</a:t>
            </a:r>
          </a:p>
          <a:p>
            <a:pPr marL="357188" algn="just">
              <a:spcBef>
                <a:spcPts val="600"/>
              </a:spcBef>
              <a:tabLst>
                <a:tab pos="0" algn="l"/>
              </a:tabLst>
            </a:pPr>
            <a:r>
              <a:rPr lang="es-ES" sz="2000" dirty="0" smtClean="0"/>
              <a:t>CREATE LOGIN [</a:t>
            </a:r>
            <a:r>
              <a:rPr lang="es-ES" sz="2000" i="1" dirty="0" err="1" smtClean="0"/>
              <a:t>domain_name</a:t>
            </a:r>
            <a:r>
              <a:rPr lang="es-ES" sz="2000" i="1" dirty="0" smtClean="0"/>
              <a:t>\</a:t>
            </a:r>
            <a:r>
              <a:rPr lang="es-ES" sz="2000" i="1" dirty="0" err="1" smtClean="0"/>
              <a:t>group_name</a:t>
            </a:r>
            <a:r>
              <a:rPr lang="es-ES" sz="2000" i="1" dirty="0" smtClean="0"/>
              <a:t>] FROM  WINDOWS</a:t>
            </a:r>
          </a:p>
          <a:p>
            <a:pPr marL="357188" algn="just">
              <a:spcBef>
                <a:spcPts val="600"/>
              </a:spcBef>
              <a:tabLst>
                <a:tab pos="0" algn="l"/>
              </a:tabLst>
            </a:pPr>
            <a:r>
              <a:rPr lang="es-ES" sz="2000" dirty="0" smtClean="0"/>
              <a:t>DENY CONNECT SQL TO [</a:t>
            </a:r>
            <a:r>
              <a:rPr lang="es-ES" sz="2000" i="1" dirty="0" err="1" smtClean="0"/>
              <a:t>domain_name</a:t>
            </a:r>
            <a:r>
              <a:rPr lang="es-ES" sz="2000" i="1" dirty="0" smtClean="0"/>
              <a:t>\</a:t>
            </a:r>
            <a:r>
              <a:rPr lang="es-ES" sz="2000" i="1" dirty="0" err="1" smtClean="0"/>
              <a:t>user_name</a:t>
            </a:r>
            <a:r>
              <a:rPr lang="es-ES" sz="2000" i="1" dirty="0" smtClean="0"/>
              <a:t>]</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1392" y="274638"/>
            <a:ext cx="7772400" cy="1143000"/>
          </a:xfrm>
        </p:spPr>
        <p:txBody>
          <a:bodyPr/>
          <a:lstStyle/>
          <a:p>
            <a:r>
              <a:rPr lang="es-ES" dirty="0" smtClean="0"/>
              <a:t>Inicios de sesión SQL Server</a:t>
            </a:r>
            <a:endParaRPr lang="es-ES" dirty="0"/>
          </a:p>
        </p:txBody>
      </p:sp>
      <p:sp>
        <p:nvSpPr>
          <p:cNvPr id="3" name="2 Marcador de contenido"/>
          <p:cNvSpPr>
            <a:spLocks noGrp="1"/>
          </p:cNvSpPr>
          <p:nvPr>
            <p:ph sz="quarter" idx="1"/>
          </p:nvPr>
        </p:nvSpPr>
        <p:spPr>
          <a:xfrm>
            <a:off x="899592" y="1878832"/>
            <a:ext cx="7772400" cy="3494384"/>
          </a:xfrm>
        </p:spPr>
        <p:txBody>
          <a:bodyPr>
            <a:normAutofit/>
          </a:bodyPr>
          <a:lstStyle/>
          <a:p>
            <a:pPr>
              <a:buNone/>
            </a:pPr>
            <a:r>
              <a:rPr lang="es-ES" b="1" dirty="0" smtClean="0"/>
              <a:t>Inicios de sesión preestablecidos</a:t>
            </a:r>
          </a:p>
          <a:p>
            <a:pPr>
              <a:buNone/>
            </a:pPr>
            <a:r>
              <a:rPr lang="es-ES" sz="2000" dirty="0" smtClean="0"/>
              <a:t>Al instalarse SQL Server se crean 2 inicios de sesión:</a:t>
            </a:r>
          </a:p>
          <a:p>
            <a:r>
              <a:rPr lang="es-ES" sz="2000" dirty="0" smtClean="0"/>
              <a:t>La cuenta de servicio que se utiliza para iniciar el servicio SQL Server. Pueden cambiarse sus privilegios. Por defecto es la cuenta del Administrador del Sistema, pero se puede modificar.</a:t>
            </a:r>
          </a:p>
          <a:p>
            <a:r>
              <a:rPr lang="es-ES" sz="2000" dirty="0" smtClean="0"/>
              <a:t>El inicio de sesión </a:t>
            </a:r>
            <a:r>
              <a:rPr lang="es-ES" sz="2000" b="1" dirty="0" err="1" smtClean="0"/>
              <a:t>sa</a:t>
            </a:r>
            <a:r>
              <a:rPr lang="es-ES" sz="2000" dirty="0" err="1" smtClean="0"/>
              <a:t>.</a:t>
            </a:r>
            <a:r>
              <a:rPr lang="es-ES" sz="2000" dirty="0" smtClean="0"/>
              <a:t> No puede eliminarse ni modificarse. No estará disponible si el motor está configurada con autentificación de Windows.</a:t>
            </a:r>
          </a:p>
          <a:p>
            <a:pPr marL="0" indent="0">
              <a:spcBef>
                <a:spcPts val="1200"/>
              </a:spcBef>
              <a:buNone/>
            </a:pPr>
            <a:r>
              <a:rPr lang="es-ES" sz="2000" dirty="0" smtClean="0"/>
              <a:t>Pueden realizar cualquier tarea en SQL Server (ambos pertenecen al rol de servidor </a:t>
            </a:r>
            <a:r>
              <a:rPr lang="es-ES" sz="2000" dirty="0" err="1" smtClean="0"/>
              <a:t>sysadmin</a:t>
            </a:r>
            <a:r>
              <a:rPr lang="es-ES" sz="2200" dirty="0" smtClean="0"/>
              <a:t>)</a:t>
            </a:r>
            <a:endParaRPr lang="es-ES" sz="22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5" name="2 Subtítulo"/>
          <p:cNvSpPr txBox="1">
            <a:spLocks/>
          </p:cNvSpPr>
          <p:nvPr/>
        </p:nvSpPr>
        <p:spPr>
          <a:xfrm>
            <a:off x="936180" y="2299108"/>
            <a:ext cx="6584776" cy="182698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s-ES" sz="2200" b="0" i="0" u="none" strike="noStrike" kern="1200" cap="none" spc="0" normalizeH="0" baseline="0" dirty="0" smtClean="0">
                <a:ln>
                  <a:noFill/>
                </a:ln>
                <a:solidFill>
                  <a:schemeClr val="tx1"/>
                </a:solidFill>
                <a:effectLst/>
                <a:uLnTx/>
                <a:uFillTx/>
                <a:latin typeface="+mn-lt"/>
                <a:ea typeface="+mn-ea"/>
                <a:cs typeface="+mn-cs"/>
              </a:rPr>
              <a:t>Introducción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s-ES" sz="2200" b="0" i="0" u="none" strike="noStrike" kern="1200" cap="none" spc="0" normalizeH="0" baseline="0" dirty="0" smtClean="0">
                <a:ln>
                  <a:noFill/>
                </a:ln>
                <a:solidFill>
                  <a:schemeClr val="tx1"/>
                </a:solidFill>
                <a:effectLst/>
                <a:uLnTx/>
                <a:uFillTx/>
                <a:latin typeface="+mn-lt"/>
                <a:ea typeface="+mn-ea"/>
                <a:cs typeface="+mn-cs"/>
              </a:rPr>
              <a:t>Autenticación de usuarios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s-ES" sz="2200" dirty="0" smtClean="0"/>
              <a:t>Arquitectura de permisos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s-ES" sz="2200" b="0" i="0" u="none" strike="noStrike" kern="1200" cap="none" spc="0" normalizeH="0" baseline="0" dirty="0" smtClean="0">
                <a:ln>
                  <a:noFill/>
                </a:ln>
                <a:solidFill>
                  <a:schemeClr val="tx1"/>
                </a:solidFill>
                <a:effectLst/>
                <a:uLnTx/>
                <a:uFillTx/>
                <a:latin typeface="+mn-lt"/>
                <a:ea typeface="+mn-ea"/>
                <a:cs typeface="+mn-cs"/>
              </a:rPr>
              <a:t>Roles de servidor y roles de base de datos</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Inicios de sesión SQL Server</a:t>
            </a:r>
            <a:endParaRPr lang="es-ES" dirty="0"/>
          </a:p>
        </p:txBody>
      </p:sp>
      <p:sp>
        <p:nvSpPr>
          <p:cNvPr id="3" name="2 Marcador de contenido"/>
          <p:cNvSpPr>
            <a:spLocks noGrp="1"/>
          </p:cNvSpPr>
          <p:nvPr>
            <p:ph sz="quarter" idx="1"/>
          </p:nvPr>
        </p:nvSpPr>
        <p:spPr>
          <a:xfrm>
            <a:off x="899592" y="2064360"/>
            <a:ext cx="7772400" cy="2736304"/>
          </a:xfrm>
        </p:spPr>
        <p:txBody>
          <a:bodyPr>
            <a:normAutofit/>
          </a:bodyPr>
          <a:lstStyle/>
          <a:p>
            <a:pPr marL="0" indent="0">
              <a:buNone/>
            </a:pPr>
            <a:r>
              <a:rPr lang="es-ES" sz="2200" b="1" dirty="0" smtClean="0"/>
              <a:t>Visualización</a:t>
            </a:r>
          </a:p>
          <a:p>
            <a:pPr marL="0" indent="0">
              <a:buNone/>
            </a:pPr>
            <a:r>
              <a:rPr lang="es-ES" sz="2000" dirty="0" smtClean="0"/>
              <a:t>Para ver la información de los inicios de sesión tenemos dos tablas del diccionario:</a:t>
            </a:r>
          </a:p>
          <a:p>
            <a:pPr marL="261938" indent="-261938"/>
            <a:r>
              <a:rPr lang="es-ES" sz="2000" dirty="0" err="1" smtClean="0"/>
              <a:t>sys.server_principals</a:t>
            </a:r>
            <a:r>
              <a:rPr lang="es-ES" sz="2000" dirty="0" smtClean="0"/>
              <a:t>: devuelve una fila por cada uno de los inicios de sesión.</a:t>
            </a:r>
          </a:p>
          <a:p>
            <a:pPr marL="261938" indent="-261938"/>
            <a:r>
              <a:rPr lang="es-ES" sz="2000" dirty="0" err="1" smtClean="0"/>
              <a:t>sys.sql_logins</a:t>
            </a:r>
            <a:r>
              <a:rPr lang="es-ES" sz="2000" dirty="0" smtClean="0"/>
              <a:t>: Devuelve una fila por cada inicio de sesión con autenticación SQL.</a:t>
            </a:r>
          </a:p>
          <a:p>
            <a:pPr marL="261938" indent="-261938">
              <a:buNone/>
            </a:pPr>
            <a:endParaRPr lang="es-ES" sz="2000" dirty="0" smtClean="0"/>
          </a:p>
          <a:p>
            <a:pPr marL="261938" indent="-261938" algn="r">
              <a:buNone/>
            </a:pPr>
            <a:r>
              <a:rPr lang="es-ES" sz="1600" b="1" i="1" dirty="0" smtClean="0"/>
              <a:t>2.1.1 Seguridad (Creación Inicios-Usuarios).</a:t>
            </a:r>
            <a:r>
              <a:rPr lang="es-ES" sz="1600" b="1" i="1" dirty="0" err="1" smtClean="0"/>
              <a:t>sql</a:t>
            </a:r>
            <a:endParaRPr lang="es-ES" sz="1600" b="1" i="1" dirty="0" smtClean="0"/>
          </a:p>
          <a:p>
            <a:pPr marL="261938" indent="-261938">
              <a:buNone/>
            </a:pPr>
            <a:endParaRPr lang="es-ES" sz="2000" dirty="0" smtClean="0"/>
          </a:p>
          <a:p>
            <a:pPr marL="261938" indent="-261938">
              <a:buNone/>
            </a:pPr>
            <a:endParaRPr lang="es-ES" sz="2000" dirty="0" smtClean="0"/>
          </a:p>
          <a:p>
            <a:pPr marL="0" indent="0">
              <a:buNone/>
            </a:pP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55326" cy="646331"/>
          </a:xfrm>
          <a:prstGeom prst="rect">
            <a:avLst/>
          </a:prstGeom>
          <a:noFill/>
        </p:spPr>
        <p:txBody>
          <a:bodyPr wrap="none" rtlCol="0">
            <a:spAutoFit/>
          </a:bodyPr>
          <a:lstStyle/>
          <a:p>
            <a:r>
              <a:rPr lang="es-ES" dirty="0" smtClean="0"/>
              <a:t>Roles de</a:t>
            </a:r>
          </a:p>
          <a:p>
            <a:r>
              <a:rPr lang="es-ES" dirty="0" smtClean="0"/>
              <a:t> 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47864" y="692696"/>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92696"/>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60232"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692484"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323528" y="476672"/>
            <a:ext cx="1008112" cy="100811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13176"/>
            <a:ext cx="2282228" cy="369332"/>
          </a:xfrm>
          <a:prstGeom prst="rect">
            <a:avLst/>
          </a:prstGeom>
          <a:noFill/>
        </p:spPr>
        <p:txBody>
          <a:bodyPr wrap="none" rtlCol="0">
            <a:spAutoFit/>
          </a:bodyPr>
          <a:lstStyle/>
          <a:p>
            <a:r>
              <a:rPr lang="es-ES" b="1" dirty="0" smtClean="0"/>
              <a:t>ROLES DE SERVIDOR</a:t>
            </a:r>
            <a:endParaRPr lang="es-ES" b="1" dirty="0"/>
          </a:p>
        </p:txBody>
      </p:sp>
      <p:sp>
        <p:nvSpPr>
          <p:cNvPr id="57" name="56 CuadroTexto"/>
          <p:cNvSpPr txBox="1"/>
          <p:nvPr/>
        </p:nvSpPr>
        <p:spPr>
          <a:xfrm>
            <a:off x="6588224" y="1052736"/>
            <a:ext cx="926857" cy="369332"/>
          </a:xfrm>
          <a:prstGeom prst="rect">
            <a:avLst/>
          </a:prstGeom>
          <a:noFill/>
        </p:spPr>
        <p:txBody>
          <a:bodyPr wrap="none" rtlCol="0">
            <a:spAutoFit/>
          </a:bodyPr>
          <a:lstStyle/>
          <a:p>
            <a:r>
              <a:rPr lang="es-ES" dirty="0" smtClean="0"/>
              <a:t>Esquema</a:t>
            </a:r>
            <a:endParaRPr lang="es-ES" dirty="0"/>
          </a:p>
        </p:txBody>
      </p:sp>
      <p:sp>
        <p:nvSpPr>
          <p:cNvPr id="59" name="58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Roles de servidor</a:t>
            </a:r>
            <a:endParaRPr lang="es-ES" dirty="0"/>
          </a:p>
        </p:txBody>
      </p:sp>
      <p:sp>
        <p:nvSpPr>
          <p:cNvPr id="5" name="2 Subtítulo"/>
          <p:cNvSpPr txBox="1">
            <a:spLocks/>
          </p:cNvSpPr>
          <p:nvPr/>
        </p:nvSpPr>
        <p:spPr>
          <a:xfrm>
            <a:off x="971600" y="1958344"/>
            <a:ext cx="7776864" cy="3846920"/>
          </a:xfrm>
          <a:prstGeom prst="rect">
            <a:avLst/>
          </a:prstGeom>
        </p:spPr>
        <p:txBody>
          <a:bodyPr vert="horz">
            <a:noAutofit/>
          </a:bodyPr>
          <a:lstStyle/>
          <a:p>
            <a:pPr>
              <a:spcAft>
                <a:spcPts val="600"/>
              </a:spcAft>
            </a:pPr>
            <a:r>
              <a:rPr lang="es-ES" sz="2000" dirty="0" smtClean="0"/>
              <a:t>Cada rol agrupa un conjunto de permisos a nivel de servidor y sirven par facilitar la administración de la seguridad. </a:t>
            </a:r>
          </a:p>
          <a:p>
            <a:pPr>
              <a:spcAft>
                <a:spcPts val="600"/>
              </a:spcAft>
            </a:pPr>
            <a:r>
              <a:rPr lang="es-ES" sz="2000" dirty="0" smtClean="0"/>
              <a:t>Un inicio de sesión puede pertenecer a uno (por defecto y como mínimo </a:t>
            </a:r>
            <a:r>
              <a:rPr lang="es-ES" sz="2000" b="1" dirty="0" err="1" smtClean="0"/>
              <a:t>public</a:t>
            </a:r>
            <a:r>
              <a:rPr lang="es-ES" sz="2000" dirty="0" smtClean="0"/>
              <a:t>) o más roles de servidor y adquiere los permisos (o no permisos) de este.</a:t>
            </a:r>
          </a:p>
          <a:p>
            <a:r>
              <a:rPr lang="es-ES" sz="2000" dirty="0" smtClean="0"/>
              <a:t>Características.</a:t>
            </a:r>
          </a:p>
          <a:p>
            <a:pPr marL="274320" indent="-274320">
              <a:spcBef>
                <a:spcPts val="580"/>
              </a:spcBef>
              <a:buClr>
                <a:schemeClr val="accent1"/>
              </a:buClr>
              <a:buSzPct val="85000"/>
              <a:buFont typeface="Wingdings 2"/>
              <a:buChar char=""/>
            </a:pPr>
            <a:r>
              <a:rPr lang="es-ES" sz="2000" dirty="0" smtClean="0"/>
              <a:t>Son fijos</a:t>
            </a:r>
          </a:p>
          <a:p>
            <a:pPr marL="274320" indent="-274320">
              <a:spcBef>
                <a:spcPts val="580"/>
              </a:spcBef>
              <a:buClr>
                <a:schemeClr val="accent1"/>
              </a:buClr>
              <a:buSzPct val="85000"/>
              <a:buFont typeface="Wingdings 2"/>
              <a:buChar char=""/>
            </a:pPr>
            <a:r>
              <a:rPr lang="es-ES" sz="2000" dirty="0" smtClean="0"/>
              <a:t>No pueden modificarse sus permisos</a:t>
            </a:r>
          </a:p>
          <a:p>
            <a:pPr marL="274320" indent="-274320">
              <a:spcBef>
                <a:spcPts val="580"/>
              </a:spcBef>
              <a:buClr>
                <a:schemeClr val="accent1"/>
              </a:buClr>
              <a:buSzPct val="85000"/>
              <a:buFont typeface="Wingdings 2"/>
              <a:buChar char=""/>
            </a:pPr>
            <a:r>
              <a:rPr lang="es-ES" sz="2000" dirty="0" smtClean="0"/>
              <a:t>No pueden eliminarse</a:t>
            </a:r>
          </a:p>
          <a:p>
            <a:pPr marL="274320" indent="-274320">
              <a:spcBef>
                <a:spcPts val="580"/>
              </a:spcBef>
              <a:buClr>
                <a:schemeClr val="accent1"/>
              </a:buClr>
              <a:buSzPct val="85000"/>
              <a:buFont typeface="Wingdings 2"/>
              <a:buChar char=""/>
            </a:pPr>
            <a:r>
              <a:rPr lang="es-ES" sz="2000" dirty="0" smtClean="0"/>
              <a:t>No pueden añadirse nuevos roles de servidor</a:t>
            </a:r>
          </a:p>
          <a:p>
            <a:pPr marL="274320" indent="-274320">
              <a:spcBef>
                <a:spcPts val="580"/>
              </a:spcBef>
              <a:buClr>
                <a:schemeClr val="accent1"/>
              </a:buClr>
              <a:buSzPct val="85000"/>
              <a:buFont typeface="Wingdings 2"/>
              <a:buChar char=""/>
            </a:pPr>
            <a:r>
              <a:rPr lang="es-ES" sz="2000" dirty="0" smtClean="0"/>
              <a:t>Son independientes de las bases de datos</a:t>
            </a:r>
          </a:p>
          <a:p>
            <a:pPr marL="274320" indent="-274320">
              <a:spcBef>
                <a:spcPts val="580"/>
              </a:spcBef>
              <a:buClr>
                <a:schemeClr val="accent1"/>
              </a:buClr>
              <a:buSzPct val="85000"/>
              <a:buFont typeface="Wingdings 2"/>
              <a:buChar char=""/>
            </a:pPr>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Roles de servidor</a:t>
            </a:r>
            <a:endParaRPr lang="es-ES" dirty="0"/>
          </a:p>
        </p:txBody>
      </p:sp>
      <p:sp>
        <p:nvSpPr>
          <p:cNvPr id="5" name="2 Subtítulo"/>
          <p:cNvSpPr txBox="1">
            <a:spLocks/>
          </p:cNvSpPr>
          <p:nvPr/>
        </p:nvSpPr>
        <p:spPr>
          <a:xfrm>
            <a:off x="971600" y="2121152"/>
            <a:ext cx="7776864" cy="2676000"/>
          </a:xfrm>
          <a:prstGeom prst="rect">
            <a:avLst/>
          </a:prstGeom>
        </p:spPr>
        <p:txBody>
          <a:bodyPr vert="horz">
            <a:noAutofit/>
          </a:bodyPr>
          <a:lstStyle/>
          <a:p>
            <a:pPr marL="261938" indent="-261938" algn="just">
              <a:spcAft>
                <a:spcPts val="600"/>
              </a:spcAft>
              <a:buClr>
                <a:schemeClr val="accent1"/>
              </a:buClr>
              <a:buSzPct val="120000"/>
            </a:pPr>
            <a:r>
              <a:rPr lang="es-ES" sz="2200" b="1" dirty="0" smtClean="0"/>
              <a:t>Lista de roles</a:t>
            </a:r>
          </a:p>
          <a:p>
            <a:pPr marL="261938" indent="-261938" algn="just">
              <a:spcBef>
                <a:spcPts val="600"/>
              </a:spcBef>
              <a:spcAft>
                <a:spcPts val="600"/>
              </a:spcAft>
              <a:buClr>
                <a:schemeClr val="accent1"/>
              </a:buClr>
              <a:buSzPct val="120000"/>
              <a:buFont typeface="Arial" pitchFamily="34" charset="0"/>
              <a:buChar char="•"/>
            </a:pPr>
            <a:r>
              <a:rPr lang="es-ES" sz="2000" b="1" dirty="0" err="1" smtClean="0"/>
              <a:t>Bulkadmin</a:t>
            </a:r>
            <a:r>
              <a:rPr lang="es-ES" sz="2000" dirty="0" smtClean="0"/>
              <a:t>: Diseñado para cuentas que tienen que hacer inserciones masivas en la base de datos. </a:t>
            </a:r>
          </a:p>
          <a:p>
            <a:pPr marL="261938" indent="-261938" algn="just">
              <a:spcAft>
                <a:spcPts val="600"/>
              </a:spcAft>
              <a:buClr>
                <a:schemeClr val="accent1"/>
              </a:buClr>
              <a:buSzPct val="120000"/>
              <a:buFont typeface="Arial" pitchFamily="34" charset="0"/>
              <a:buChar char="•"/>
            </a:pPr>
            <a:r>
              <a:rPr lang="es-ES" sz="2000" b="1" dirty="0" err="1" smtClean="0"/>
              <a:t>Dbcreator</a:t>
            </a:r>
            <a:r>
              <a:rPr lang="es-ES" sz="2000" dirty="0" smtClean="0"/>
              <a:t>: Esta diseñado para las cuentas que deben crear, modificar, eliminar y restaurar bases de datos.</a:t>
            </a:r>
          </a:p>
          <a:p>
            <a:pPr marL="261938" indent="-261938" algn="just">
              <a:spcAft>
                <a:spcPts val="600"/>
              </a:spcAft>
              <a:buClr>
                <a:schemeClr val="accent1"/>
              </a:buClr>
              <a:buSzPct val="120000"/>
              <a:buFont typeface="Arial" pitchFamily="34" charset="0"/>
              <a:buChar char="•"/>
            </a:pPr>
            <a:r>
              <a:rPr lang="es-ES" sz="2000" b="1" dirty="0" err="1" smtClean="0"/>
              <a:t>Diskadmin</a:t>
            </a:r>
            <a:r>
              <a:rPr lang="es-ES" sz="2000" dirty="0" smtClean="0"/>
              <a:t>: Administración de archivos de disco. </a:t>
            </a:r>
          </a:p>
          <a:p>
            <a:pPr marL="261938" indent="-261938" algn="just">
              <a:spcAft>
                <a:spcPts val="600"/>
              </a:spcAft>
              <a:buClr>
                <a:schemeClr val="accent1"/>
              </a:buClr>
              <a:buSzPct val="120000"/>
              <a:buFont typeface="Arial" pitchFamily="34" charset="0"/>
              <a:buChar char="•"/>
            </a:pPr>
            <a:r>
              <a:rPr lang="es-ES" sz="2000" b="1" dirty="0" err="1" smtClean="0"/>
              <a:t>Processadmin</a:t>
            </a:r>
            <a:r>
              <a:rPr lang="es-ES" sz="2000" dirty="0" smtClean="0"/>
              <a:t>: Administra procesos de SQL Server. Pueden detener procesos.</a:t>
            </a:r>
          </a:p>
          <a:p>
            <a:pPr algn="just"/>
            <a:endParaRPr lang="es-ES" sz="2000" dirty="0" smtClean="0"/>
          </a:p>
          <a:p>
            <a:pPr algn="just"/>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Roles de servidor</a:t>
            </a:r>
            <a:endParaRPr lang="es-ES" dirty="0"/>
          </a:p>
        </p:txBody>
      </p:sp>
      <p:sp>
        <p:nvSpPr>
          <p:cNvPr id="5" name="2 Subtítulo"/>
          <p:cNvSpPr txBox="1">
            <a:spLocks/>
          </p:cNvSpPr>
          <p:nvPr/>
        </p:nvSpPr>
        <p:spPr>
          <a:xfrm>
            <a:off x="971600" y="2019554"/>
            <a:ext cx="7776864" cy="3785710"/>
          </a:xfrm>
          <a:prstGeom prst="rect">
            <a:avLst/>
          </a:prstGeom>
        </p:spPr>
        <p:txBody>
          <a:bodyPr vert="horz">
            <a:noAutofit/>
          </a:bodyPr>
          <a:lstStyle/>
          <a:p>
            <a:pPr marL="261938" indent="-261938" algn="just">
              <a:spcAft>
                <a:spcPts val="600"/>
              </a:spcAft>
              <a:buClr>
                <a:schemeClr val="accent1"/>
              </a:buClr>
              <a:buSzPct val="120000"/>
              <a:buFont typeface="Arial" pitchFamily="34" charset="0"/>
              <a:buChar char="•"/>
            </a:pPr>
            <a:r>
              <a:rPr lang="es-ES" sz="2000" b="1" dirty="0" err="1" smtClean="0"/>
              <a:t>Securityadmin</a:t>
            </a:r>
            <a:r>
              <a:rPr lang="es-ES" sz="2000" dirty="0" smtClean="0"/>
              <a:t>:  Usuarios que tienen que administrar accesos, crear permisos y leer registros de errores. Puede denegar, otorgar y revocar accesos a nivel de servidor y de bases de datos, </a:t>
            </a:r>
            <a:r>
              <a:rPr lang="es-ES" sz="2000" dirty="0" err="1" smtClean="0"/>
              <a:t>resetear</a:t>
            </a:r>
            <a:r>
              <a:rPr lang="es-ES" sz="2000" dirty="0" smtClean="0"/>
              <a:t> contraseñas y  acceder a registros de errores. </a:t>
            </a:r>
          </a:p>
          <a:p>
            <a:pPr marL="261938" indent="-261938" algn="just">
              <a:spcAft>
                <a:spcPts val="600"/>
              </a:spcAft>
              <a:buClr>
                <a:schemeClr val="accent1"/>
              </a:buClr>
              <a:buSzPct val="120000"/>
              <a:buFont typeface="Arial" pitchFamily="34" charset="0"/>
              <a:buChar char="•"/>
            </a:pPr>
            <a:r>
              <a:rPr lang="es-ES" sz="2000" b="1" dirty="0" err="1" smtClean="0"/>
              <a:t>Serveradmin</a:t>
            </a:r>
            <a:r>
              <a:rPr lang="es-ES" sz="2000" dirty="0" smtClean="0"/>
              <a:t>: Diseñado para usuarios que tienen que manejar opciones de configuración a nivel de servidor. Así como apagarlo. </a:t>
            </a:r>
          </a:p>
          <a:p>
            <a:pPr marL="261938" indent="-261938" algn="just">
              <a:spcAft>
                <a:spcPts val="600"/>
              </a:spcAft>
              <a:buClr>
                <a:schemeClr val="accent1"/>
              </a:buClr>
              <a:buSzPct val="120000"/>
              <a:buFont typeface="Arial" pitchFamily="34" charset="0"/>
              <a:buChar char="•"/>
            </a:pPr>
            <a:r>
              <a:rPr lang="es-ES" sz="2000" b="1" dirty="0" err="1" smtClean="0"/>
              <a:t>Setupadmin</a:t>
            </a:r>
            <a:r>
              <a:rPr lang="es-ES" sz="2000" dirty="0" smtClean="0"/>
              <a:t>: Diseñado para aquellos usuarios que tienen que administrar servidores vinculados, así como controlar procedimientos de inicio.</a:t>
            </a:r>
          </a:p>
          <a:p>
            <a:pPr marL="261938" indent="-261938" algn="just">
              <a:spcAft>
                <a:spcPts val="600"/>
              </a:spcAft>
              <a:buClr>
                <a:schemeClr val="accent1"/>
              </a:buClr>
              <a:buSzPct val="120000"/>
              <a:buFont typeface="Arial" pitchFamily="34" charset="0"/>
              <a:buChar char="•"/>
            </a:pPr>
            <a:r>
              <a:rPr lang="es-ES" sz="2000" b="1" dirty="0" err="1" smtClean="0"/>
              <a:t>Sysadmin</a:t>
            </a:r>
            <a:r>
              <a:rPr lang="es-ES" sz="2000" dirty="0" smtClean="0"/>
              <a:t>: comprende a todos los roles anteriores.</a:t>
            </a:r>
          </a:p>
          <a:p>
            <a:pPr marL="261938" indent="-261938" algn="just">
              <a:spcAft>
                <a:spcPts val="600"/>
              </a:spcAft>
              <a:buClr>
                <a:schemeClr val="accent1"/>
              </a:buClr>
              <a:buSzPct val="120000"/>
              <a:buFont typeface="Arial" pitchFamily="34" charset="0"/>
              <a:buChar char="•"/>
            </a:pPr>
            <a:r>
              <a:rPr lang="es-ES" sz="2000" b="1" dirty="0" err="1" smtClean="0"/>
              <a:t>Public</a:t>
            </a:r>
            <a:r>
              <a:rPr lang="es-ES" sz="2000" dirty="0" smtClean="0"/>
              <a:t>: es el rol asignado por defecto a una cuenta de inicio de sesión.</a:t>
            </a:r>
          </a:p>
          <a:p>
            <a:pPr algn="just"/>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Roles de servidor</a:t>
            </a:r>
            <a:endParaRPr lang="es-ES" dirty="0"/>
          </a:p>
        </p:txBody>
      </p:sp>
      <p:sp>
        <p:nvSpPr>
          <p:cNvPr id="5" name="2 Subtítulo"/>
          <p:cNvSpPr txBox="1">
            <a:spLocks/>
          </p:cNvSpPr>
          <p:nvPr/>
        </p:nvSpPr>
        <p:spPr>
          <a:xfrm>
            <a:off x="971600" y="2011352"/>
            <a:ext cx="7776864" cy="3289856"/>
          </a:xfrm>
          <a:prstGeom prst="rect">
            <a:avLst/>
          </a:prstGeom>
        </p:spPr>
        <p:txBody>
          <a:bodyPr vert="horz">
            <a:noAutofit/>
          </a:bodyPr>
          <a:lstStyle/>
          <a:p>
            <a:r>
              <a:rPr lang="es-ES" sz="2200" b="1" dirty="0" smtClean="0"/>
              <a:t>Mantenimiento de roles de servidor</a:t>
            </a:r>
          </a:p>
          <a:p>
            <a:pPr marL="265113" indent="-265113">
              <a:spcBef>
                <a:spcPts val="600"/>
              </a:spcBef>
              <a:buClr>
                <a:schemeClr val="accent1"/>
              </a:buClr>
              <a:buFont typeface="Arial" pitchFamily="34" charset="0"/>
              <a:buChar char="•"/>
            </a:pPr>
            <a:r>
              <a:rPr lang="es-ES" sz="2000" dirty="0" smtClean="0"/>
              <a:t>Si queremos obtener información de los inicios de sesión de cada rol de servidor usaremos la vista de catálogo</a:t>
            </a:r>
          </a:p>
          <a:p>
            <a:pPr marL="622300"/>
            <a:r>
              <a:rPr lang="es-ES" sz="2000" dirty="0" err="1" smtClean="0"/>
              <a:t>sys.server_role_members</a:t>
            </a:r>
            <a:r>
              <a:rPr lang="es-ES" sz="2000" dirty="0" smtClean="0"/>
              <a:t>  </a:t>
            </a:r>
          </a:p>
          <a:p>
            <a:pPr marL="265113" indent="-265113">
              <a:spcBef>
                <a:spcPts val="600"/>
              </a:spcBef>
              <a:buClr>
                <a:schemeClr val="accent1"/>
              </a:buClr>
              <a:buFont typeface="Arial" pitchFamily="34" charset="0"/>
              <a:buChar char="•"/>
            </a:pPr>
            <a:r>
              <a:rPr lang="es-ES" sz="2000" dirty="0" smtClean="0"/>
              <a:t>Para</a:t>
            </a:r>
            <a:r>
              <a:rPr lang="es-ES" sz="2400" dirty="0" smtClean="0"/>
              <a:t> </a:t>
            </a:r>
            <a:r>
              <a:rPr lang="es-ES" sz="2000" dirty="0" smtClean="0"/>
              <a:t>dar a un inicio de sesión un rol de servidor.</a:t>
            </a:r>
          </a:p>
          <a:p>
            <a:pPr marL="622300"/>
            <a:r>
              <a:rPr lang="es-ES" sz="2000" dirty="0" smtClean="0"/>
              <a:t>EXECUTE </a:t>
            </a:r>
            <a:r>
              <a:rPr lang="es-ES" sz="2000" dirty="0" err="1" smtClean="0"/>
              <a:t>sp_addsrvrolemember</a:t>
            </a:r>
            <a:r>
              <a:rPr lang="es-ES" sz="2000" dirty="0" smtClean="0"/>
              <a:t> </a:t>
            </a:r>
            <a:r>
              <a:rPr lang="es-ES" sz="2000" i="1" dirty="0" err="1" smtClean="0"/>
              <a:t>login_name</a:t>
            </a:r>
            <a:r>
              <a:rPr lang="es-ES" sz="2000" i="1" dirty="0" smtClean="0"/>
              <a:t>, </a:t>
            </a:r>
            <a:r>
              <a:rPr lang="es-ES" sz="2000" i="1" dirty="0" err="1" smtClean="0"/>
              <a:t>fixed_server_role</a:t>
            </a:r>
            <a:endParaRPr lang="es-ES" sz="2000" i="1" dirty="0" smtClean="0"/>
          </a:p>
          <a:p>
            <a:pPr marL="265113" indent="-265113">
              <a:spcBef>
                <a:spcPts val="600"/>
              </a:spcBef>
              <a:buClr>
                <a:schemeClr val="accent1"/>
              </a:buClr>
              <a:buFont typeface="Arial" pitchFamily="34" charset="0"/>
              <a:buChar char="•"/>
            </a:pPr>
            <a:r>
              <a:rPr lang="es-ES" sz="2000" dirty="0" smtClean="0"/>
              <a:t>Para quitar al inicio de sesión del rol del servidor.</a:t>
            </a:r>
          </a:p>
          <a:p>
            <a:pPr marL="622300"/>
            <a:r>
              <a:rPr lang="es-ES" sz="2000" dirty="0" err="1" smtClean="0"/>
              <a:t>sp_dropsrvrolemember</a:t>
            </a:r>
            <a:r>
              <a:rPr lang="es-ES" sz="2000" dirty="0" smtClean="0"/>
              <a:t> </a:t>
            </a:r>
            <a:r>
              <a:rPr lang="es-ES" sz="2000" i="1" dirty="0" err="1" smtClean="0"/>
              <a:t>login_name</a:t>
            </a:r>
            <a:r>
              <a:rPr lang="es-ES" sz="2000" i="1" dirty="0" smtClean="0"/>
              <a:t>, </a:t>
            </a:r>
            <a:r>
              <a:rPr lang="es-ES" sz="2000" i="1" dirty="0" err="1" smtClean="0"/>
              <a:t>fixed_server_rol</a:t>
            </a:r>
            <a:endParaRPr lang="es-ES" sz="2000" i="1" dirty="0" smtClean="0"/>
          </a:p>
          <a:p>
            <a:pPr marL="622300" algn="r"/>
            <a:endParaRPr lang="es-ES" sz="1600" b="1" i="1" dirty="0" smtClean="0"/>
          </a:p>
          <a:p>
            <a:pPr marL="622300" algn="r"/>
            <a:r>
              <a:rPr lang="es-ES" sz="1600" b="1" i="1" dirty="0" smtClean="0"/>
              <a:t>(2.1.2 Seguridad (Roles Nivel Servidor).sql)</a:t>
            </a:r>
          </a:p>
          <a:p>
            <a:pPr marL="622300"/>
            <a:endParaRPr lang="es-ES" sz="2000" dirty="0" smtClean="0"/>
          </a:p>
          <a:p>
            <a:endParaRPr lang="es-ES" sz="2400" i="1"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55326" cy="646331"/>
          </a:xfrm>
          <a:prstGeom prst="rect">
            <a:avLst/>
          </a:prstGeom>
          <a:noFill/>
        </p:spPr>
        <p:txBody>
          <a:bodyPr wrap="none" rtlCol="0">
            <a:spAutoFit/>
          </a:bodyPr>
          <a:lstStyle/>
          <a:p>
            <a:r>
              <a:rPr lang="es-ES" dirty="0" smtClean="0"/>
              <a:t>Roles de</a:t>
            </a:r>
          </a:p>
          <a:p>
            <a:r>
              <a:rPr lang="es-ES" dirty="0" smtClean="0"/>
              <a:t> 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47864" y="692696"/>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92696"/>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60232"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696476"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1619672" y="548680"/>
            <a:ext cx="1152128" cy="86409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13176"/>
            <a:ext cx="2698624" cy="369332"/>
          </a:xfrm>
          <a:prstGeom prst="rect">
            <a:avLst/>
          </a:prstGeom>
          <a:noFill/>
        </p:spPr>
        <p:txBody>
          <a:bodyPr wrap="none" rtlCol="0">
            <a:spAutoFit/>
          </a:bodyPr>
          <a:lstStyle/>
          <a:p>
            <a:r>
              <a:rPr lang="es-ES" b="1" dirty="0" smtClean="0"/>
              <a:t>PERMISOS DE SERVIDOR</a:t>
            </a:r>
            <a:endParaRPr lang="es-ES" b="1" dirty="0"/>
          </a:p>
        </p:txBody>
      </p:sp>
      <p:sp>
        <p:nvSpPr>
          <p:cNvPr id="57" name="56 CuadroTexto"/>
          <p:cNvSpPr txBox="1"/>
          <p:nvPr/>
        </p:nvSpPr>
        <p:spPr>
          <a:xfrm>
            <a:off x="6588224" y="1052736"/>
            <a:ext cx="926857" cy="369332"/>
          </a:xfrm>
          <a:prstGeom prst="rect">
            <a:avLst/>
          </a:prstGeom>
          <a:noFill/>
        </p:spPr>
        <p:txBody>
          <a:bodyPr wrap="none" rtlCol="0">
            <a:spAutoFit/>
          </a:bodyPr>
          <a:lstStyle/>
          <a:p>
            <a:r>
              <a:rPr lang="es-ES" dirty="0" smtClean="0"/>
              <a:t>Esquema</a:t>
            </a:r>
            <a:endParaRPr lang="es-ES" dirty="0"/>
          </a:p>
        </p:txBody>
      </p:sp>
      <p:sp>
        <p:nvSpPr>
          <p:cNvPr id="59" name="58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Permisos de servidor</a:t>
            </a:r>
            <a:endParaRPr lang="es-ES" dirty="0"/>
          </a:p>
        </p:txBody>
      </p:sp>
      <p:sp>
        <p:nvSpPr>
          <p:cNvPr id="5" name="2 Subtítulo"/>
          <p:cNvSpPr txBox="1">
            <a:spLocks/>
          </p:cNvSpPr>
          <p:nvPr/>
        </p:nvSpPr>
        <p:spPr>
          <a:xfrm>
            <a:off x="971600" y="1772816"/>
            <a:ext cx="7776864" cy="4248472"/>
          </a:xfrm>
          <a:prstGeom prst="rect">
            <a:avLst/>
          </a:prstGeom>
        </p:spPr>
        <p:txBody>
          <a:bodyPr vert="horz">
            <a:noAutofit/>
          </a:bodyPr>
          <a:lstStyle/>
          <a:p>
            <a:endParaRPr lang="es-ES" sz="2400" i="1"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996348" y="1966328"/>
            <a:ext cx="6912768" cy="3293209"/>
          </a:xfrm>
          <a:prstGeom prst="rect">
            <a:avLst/>
          </a:prstGeom>
          <a:noFill/>
        </p:spPr>
        <p:txBody>
          <a:bodyPr wrap="square" rtlCol="0">
            <a:spAutoFit/>
          </a:bodyPr>
          <a:lstStyle/>
          <a:p>
            <a:r>
              <a:rPr lang="en-US" sz="2200" dirty="0" smtClean="0"/>
              <a:t>Se </a:t>
            </a:r>
            <a:r>
              <a:rPr lang="es-ES" sz="2200" dirty="0" smtClean="0"/>
              <a:t>aplican</a:t>
            </a:r>
            <a:r>
              <a:rPr lang="en-US" sz="2200" dirty="0" smtClean="0"/>
              <a:t> a </a:t>
            </a:r>
            <a:r>
              <a:rPr lang="en-US" sz="2200" dirty="0" err="1" smtClean="0"/>
              <a:t>nivel</a:t>
            </a:r>
            <a:r>
              <a:rPr lang="en-US" sz="2200" dirty="0" smtClean="0"/>
              <a:t> de </a:t>
            </a:r>
            <a:r>
              <a:rPr lang="en-US" sz="2200" dirty="0" err="1" smtClean="0"/>
              <a:t>instancia</a:t>
            </a:r>
            <a:endParaRPr lang="en-US" sz="2200" dirty="0" smtClean="0"/>
          </a:p>
          <a:p>
            <a:r>
              <a:rPr lang="es-ES" sz="2000" dirty="0" smtClean="0"/>
              <a:t>Los permisos de servidor sólo pueden concederse si la base de datos actual es la </a:t>
            </a:r>
            <a:r>
              <a:rPr lang="es-ES" sz="2000" dirty="0" err="1" smtClean="0"/>
              <a:t>master</a:t>
            </a:r>
            <a:r>
              <a:rPr lang="es-ES" sz="2000" dirty="0" smtClean="0"/>
              <a:t>.</a:t>
            </a:r>
          </a:p>
          <a:p>
            <a:r>
              <a:rPr lang="es-ES" sz="2000" dirty="0" smtClean="0"/>
              <a:t>Se pueden consultar mediante la vista de catálogo </a:t>
            </a:r>
            <a:r>
              <a:rPr lang="es-ES" sz="2000" i="1" dirty="0" err="1" smtClean="0"/>
              <a:t>sys.server_permissions</a:t>
            </a:r>
            <a:endParaRPr lang="es-ES" sz="2000" i="1" dirty="0" smtClean="0"/>
          </a:p>
          <a:p>
            <a:endParaRPr lang="en-US" sz="800" dirty="0" smtClean="0"/>
          </a:p>
          <a:p>
            <a:r>
              <a:rPr lang="en-US" sz="2200" dirty="0" err="1" smtClean="0"/>
              <a:t>Ejemplos</a:t>
            </a:r>
            <a:r>
              <a:rPr lang="en-US" sz="2000" dirty="0" smtClean="0"/>
              <a:t>:</a:t>
            </a:r>
          </a:p>
          <a:p>
            <a:pPr marL="185738" indent="-185738">
              <a:buClr>
                <a:schemeClr val="accent1"/>
              </a:buClr>
              <a:buFont typeface="Arial" pitchFamily="34" charset="0"/>
              <a:buChar char="•"/>
            </a:pPr>
            <a:r>
              <a:rPr lang="en-US" sz="2000" dirty="0" err="1" smtClean="0"/>
              <a:t>Conexión</a:t>
            </a:r>
            <a:r>
              <a:rPr lang="en-US" sz="2000" dirty="0" smtClean="0"/>
              <a:t> al </a:t>
            </a:r>
            <a:r>
              <a:rPr lang="en-US" sz="2000" dirty="0" err="1" smtClean="0"/>
              <a:t>servidor</a:t>
            </a:r>
            <a:r>
              <a:rPr lang="en-US" sz="2000" dirty="0" smtClean="0"/>
              <a:t> (</a:t>
            </a:r>
            <a:r>
              <a:rPr lang="en-US" sz="2000" dirty="0" err="1" smtClean="0"/>
              <a:t>instancia</a:t>
            </a:r>
            <a:r>
              <a:rPr lang="en-US" sz="2000" dirty="0" smtClean="0"/>
              <a:t>)</a:t>
            </a:r>
          </a:p>
          <a:p>
            <a:pPr marL="185738" indent="-185738">
              <a:buClr>
                <a:schemeClr val="accent1"/>
              </a:buClr>
              <a:buFont typeface="Arial" pitchFamily="34" charset="0"/>
              <a:buChar char="•"/>
            </a:pPr>
            <a:r>
              <a:rPr lang="en-US" sz="2000" dirty="0" err="1" smtClean="0"/>
              <a:t>Crear</a:t>
            </a:r>
            <a:r>
              <a:rPr lang="en-US" sz="2000" dirty="0" smtClean="0"/>
              <a:t> o </a:t>
            </a:r>
            <a:r>
              <a:rPr lang="en-US" sz="2000" dirty="0" err="1" smtClean="0"/>
              <a:t>modificar</a:t>
            </a:r>
            <a:r>
              <a:rPr lang="en-US" sz="2000" dirty="0" smtClean="0"/>
              <a:t>  (</a:t>
            </a:r>
            <a:r>
              <a:rPr lang="en-US" sz="2000" dirty="0" err="1" smtClean="0"/>
              <a:t>uso</a:t>
            </a:r>
            <a:r>
              <a:rPr lang="en-US" sz="2000" dirty="0" smtClean="0"/>
              <a:t> de DDL’s)</a:t>
            </a:r>
          </a:p>
          <a:p>
            <a:pPr marL="185738" indent="-185738">
              <a:buClr>
                <a:schemeClr val="accent1"/>
              </a:buClr>
              <a:buFont typeface="Arial" pitchFamily="34" charset="0"/>
              <a:buChar char="•"/>
            </a:pPr>
            <a:r>
              <a:rPr lang="en-US" sz="2000" dirty="0" err="1" smtClean="0"/>
              <a:t>Acceso</a:t>
            </a:r>
            <a:r>
              <a:rPr lang="en-US" sz="2000" dirty="0" smtClean="0"/>
              <a:t> a </a:t>
            </a:r>
            <a:r>
              <a:rPr lang="en-US" sz="2000" dirty="0" err="1" smtClean="0"/>
              <a:t>recursos</a:t>
            </a:r>
            <a:r>
              <a:rPr lang="en-US" sz="2000" dirty="0" smtClean="0"/>
              <a:t> </a:t>
            </a:r>
            <a:r>
              <a:rPr lang="en-US" sz="2000" dirty="0" err="1" smtClean="0"/>
              <a:t>externos</a:t>
            </a:r>
            <a:r>
              <a:rPr lang="en-US" sz="2000" dirty="0" smtClean="0"/>
              <a:t> a SQL Server (</a:t>
            </a:r>
            <a:r>
              <a:rPr lang="en-US" sz="2000" dirty="0" err="1" smtClean="0"/>
              <a:t>extremos</a:t>
            </a:r>
            <a:r>
              <a:rPr lang="en-US" sz="2000" dirty="0" smtClean="0"/>
              <a:t>)</a:t>
            </a:r>
          </a:p>
          <a:p>
            <a:endParaRPr lang="en-US" dirty="0" smtClean="0"/>
          </a:p>
          <a:p>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Práctica</a:t>
            </a:r>
            <a:endParaRPr lang="es-ES" dirty="0"/>
          </a:p>
        </p:txBody>
      </p:sp>
      <p:sp>
        <p:nvSpPr>
          <p:cNvPr id="3" name="2 Marcador de contenido"/>
          <p:cNvSpPr>
            <a:spLocks noGrp="1"/>
          </p:cNvSpPr>
          <p:nvPr>
            <p:ph sz="quarter" idx="1"/>
          </p:nvPr>
        </p:nvSpPr>
        <p:spPr>
          <a:xfrm>
            <a:off x="939348" y="2017100"/>
            <a:ext cx="7772400" cy="2247736"/>
          </a:xfrm>
        </p:spPr>
        <p:txBody>
          <a:bodyPr>
            <a:normAutofit/>
          </a:bodyPr>
          <a:lstStyle/>
          <a:p>
            <a:pPr>
              <a:buNone/>
            </a:pPr>
            <a:r>
              <a:rPr lang="es-ES" sz="2200" b="1" dirty="0" smtClean="0"/>
              <a:t>Cambiar el modo de autenticación a Modo Mixto</a:t>
            </a:r>
          </a:p>
          <a:p>
            <a:pPr>
              <a:spcBef>
                <a:spcPts val="1200"/>
              </a:spcBef>
              <a:buNone/>
            </a:pPr>
            <a:r>
              <a:rPr lang="es-ES" sz="2000" dirty="0" smtClean="0"/>
              <a:t>1. Botón derecho en el servidor y Propiedades.</a:t>
            </a:r>
          </a:p>
          <a:p>
            <a:pPr>
              <a:buNone/>
            </a:pPr>
            <a:r>
              <a:rPr lang="es-ES" sz="2000" dirty="0" smtClean="0"/>
              <a:t>2. Seleccionar ir a seguridad y seleccionar mixto. </a:t>
            </a:r>
          </a:p>
          <a:p>
            <a:pPr>
              <a:buNone/>
            </a:pPr>
            <a:r>
              <a:rPr lang="es-ES" sz="2000" dirty="0" smtClean="0"/>
              <a:t>3. </a:t>
            </a:r>
            <a:r>
              <a:rPr lang="es-ES" sz="2000" dirty="0" err="1" smtClean="0"/>
              <a:t>Click</a:t>
            </a:r>
            <a:r>
              <a:rPr lang="es-ES" sz="2000" dirty="0" smtClean="0"/>
              <a:t> OK. </a:t>
            </a:r>
          </a:p>
          <a:p>
            <a:pPr>
              <a:buNone/>
            </a:pPr>
            <a:r>
              <a:rPr lang="es-ES" sz="2000" dirty="0" smtClean="0"/>
              <a:t>4. Botón derecho en el servidor y reiniciar.</a:t>
            </a:r>
          </a:p>
          <a:p>
            <a:pPr>
              <a:buNone/>
            </a:pPr>
            <a:endParaRPr lang="es-ES" dirty="0" smtClean="0"/>
          </a:p>
          <a:p>
            <a:pPr>
              <a:buNone/>
            </a:pPr>
            <a:endParaRPr lang="es-ES"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Práctica</a:t>
            </a:r>
            <a:endParaRPr lang="es-ES" dirty="0"/>
          </a:p>
        </p:txBody>
      </p:sp>
      <p:sp>
        <p:nvSpPr>
          <p:cNvPr id="3" name="2 Marcador de contenido"/>
          <p:cNvSpPr>
            <a:spLocks noGrp="1"/>
          </p:cNvSpPr>
          <p:nvPr>
            <p:ph sz="quarter" idx="1"/>
          </p:nvPr>
        </p:nvSpPr>
        <p:spPr>
          <a:xfrm>
            <a:off x="899592" y="1984848"/>
            <a:ext cx="7772400" cy="3716156"/>
          </a:xfrm>
        </p:spPr>
        <p:txBody>
          <a:bodyPr>
            <a:normAutofit/>
          </a:bodyPr>
          <a:lstStyle/>
          <a:p>
            <a:pPr>
              <a:buNone/>
            </a:pPr>
            <a:r>
              <a:rPr lang="es-ES" sz="2200" b="1" dirty="0" smtClean="0"/>
              <a:t>Añadir un inicio de sesión SQL Server con rol </a:t>
            </a:r>
            <a:r>
              <a:rPr lang="es-ES" sz="2200" b="1" dirty="0" err="1" smtClean="0"/>
              <a:t>sysadmin</a:t>
            </a:r>
            <a:endParaRPr lang="es-ES" sz="2200" b="1" dirty="0" smtClean="0"/>
          </a:p>
          <a:p>
            <a:pPr marL="265113" indent="-265113">
              <a:buClrTx/>
              <a:buFont typeface="+mj-lt"/>
              <a:buAutoNum type="arabicPeriod"/>
            </a:pPr>
            <a:r>
              <a:rPr lang="es-ES" sz="2000" dirty="0" smtClean="0"/>
              <a:t>Abrir el nodo seguridad, botón derecho en inicios de sesión  y Nuevo. Aparecerá el cuadro de dialogo de nuevo inicio de sesión.</a:t>
            </a:r>
            <a:endParaRPr lang="es-ES" sz="2000" i="1" dirty="0" smtClean="0"/>
          </a:p>
          <a:p>
            <a:pPr marL="265113" indent="-265113">
              <a:buClrTx/>
              <a:buFont typeface="+mj-lt"/>
              <a:buAutoNum type="arabicPeriod"/>
            </a:pPr>
            <a:r>
              <a:rPr lang="es-ES" sz="2000" dirty="0" smtClean="0"/>
              <a:t>Nombre: Administrador.</a:t>
            </a:r>
          </a:p>
          <a:p>
            <a:pPr marL="265113" indent="-265113">
              <a:buClrTx/>
              <a:buFont typeface="+mj-lt"/>
              <a:buAutoNum type="arabicPeriod"/>
            </a:pPr>
            <a:r>
              <a:rPr lang="es-ES" sz="2000" dirty="0" smtClean="0"/>
              <a:t>Modo de autenticación: SQL Server. En Contraseña y Confirmar contraseña: Administrador.</a:t>
            </a:r>
          </a:p>
          <a:p>
            <a:pPr marL="265113" indent="-265113">
              <a:buClrTx/>
              <a:buFont typeface="+mj-lt"/>
              <a:buAutoNum type="arabicPeriod"/>
            </a:pPr>
            <a:r>
              <a:rPr lang="es-ES" sz="2000" dirty="0" smtClean="0"/>
              <a:t>Quitar la opción de cambio de Contraseña. </a:t>
            </a:r>
          </a:p>
          <a:p>
            <a:pPr marL="265113" indent="-265113">
              <a:buClrTx/>
              <a:buFont typeface="+mj-lt"/>
              <a:buAutoNum type="arabicPeriod"/>
            </a:pPr>
            <a:r>
              <a:rPr lang="es-ES" sz="2000" dirty="0" smtClean="0"/>
              <a:t>Añadir el inicio de sesión al rol de servidor  </a:t>
            </a:r>
            <a:r>
              <a:rPr lang="es-ES" sz="2000" dirty="0" err="1" smtClean="0"/>
              <a:t>sysadmin</a:t>
            </a:r>
            <a:r>
              <a:rPr lang="es-ES" sz="2000" dirty="0" smtClean="0"/>
              <a:t>:</a:t>
            </a:r>
            <a:r>
              <a:rPr lang="es-ES" sz="2000" dirty="0" smtClean="0"/>
              <a:t> </a:t>
            </a:r>
            <a:r>
              <a:rPr lang="es-ES" sz="2000" dirty="0" smtClean="0"/>
              <a:t>seleccionar la página de Roles de servidor y seleccionar </a:t>
            </a:r>
            <a:r>
              <a:rPr lang="es-ES" sz="2000" dirty="0" err="1" smtClean="0"/>
              <a:t>sysadmin</a:t>
            </a:r>
            <a:r>
              <a:rPr lang="es-ES" sz="2000" dirty="0" smtClean="0"/>
              <a:t>. </a:t>
            </a:r>
            <a:endParaRPr lang="es-E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1104790" cy="646331"/>
          </a:xfrm>
          <a:prstGeom prst="rect">
            <a:avLst/>
          </a:prstGeom>
          <a:noFill/>
        </p:spPr>
        <p:txBody>
          <a:bodyPr wrap="none" rtlCol="0">
            <a:spAutoFit/>
          </a:bodyPr>
          <a:lstStyle/>
          <a:p>
            <a:r>
              <a:rPr lang="es-ES" dirty="0" smtClean="0"/>
              <a:t>Función de</a:t>
            </a:r>
          </a:p>
          <a:p>
            <a:r>
              <a:rPr lang="es-ES" dirty="0" smtClean="0"/>
              <a:t> 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 name="15 CuadroTexto"/>
          <p:cNvSpPr txBox="1"/>
          <p:nvPr/>
        </p:nvSpPr>
        <p:spPr>
          <a:xfrm>
            <a:off x="3347864" y="698444"/>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98444"/>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07224"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709728"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CuadroTexto"/>
          <p:cNvSpPr txBox="1"/>
          <p:nvPr/>
        </p:nvSpPr>
        <p:spPr>
          <a:xfrm>
            <a:off x="6588224" y="1039484"/>
            <a:ext cx="926857" cy="369332"/>
          </a:xfrm>
          <a:prstGeom prst="rect">
            <a:avLst/>
          </a:prstGeom>
          <a:noFill/>
        </p:spPr>
        <p:txBody>
          <a:bodyPr wrap="none" rtlCol="0">
            <a:spAutoFit/>
          </a:bodyPr>
          <a:lstStyle/>
          <a:p>
            <a:r>
              <a:rPr lang="es-ES" dirty="0" smtClean="0"/>
              <a:t>Esquema</a:t>
            </a:r>
            <a:endParaRPr lang="es-ES" dirty="0"/>
          </a:p>
        </p:txBody>
      </p:sp>
      <p:sp>
        <p:nvSpPr>
          <p:cNvPr id="52" name="51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
        <p:nvSpPr>
          <p:cNvPr id="57" name="56 CuadroTexto"/>
          <p:cNvSpPr txBox="1"/>
          <p:nvPr/>
        </p:nvSpPr>
        <p:spPr>
          <a:xfrm>
            <a:off x="1042467" y="255316"/>
            <a:ext cx="6408712" cy="369332"/>
          </a:xfrm>
          <a:prstGeom prst="rect">
            <a:avLst/>
          </a:prstGeom>
          <a:noFill/>
        </p:spPr>
        <p:txBody>
          <a:bodyPr wrap="square" rtlCol="0">
            <a:spAutoFit/>
          </a:bodyPr>
          <a:lstStyle/>
          <a:p>
            <a:pPr algn="ctr"/>
            <a:r>
              <a:rPr lang="es-ES" b="1" dirty="0" smtClean="0"/>
              <a:t>DIAGRAMA GENERAL</a:t>
            </a:r>
            <a:endParaRPr lang="es-E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Práctica</a:t>
            </a:r>
            <a:endParaRPr lang="es-ES" dirty="0"/>
          </a:p>
        </p:txBody>
      </p:sp>
      <p:sp>
        <p:nvSpPr>
          <p:cNvPr id="3" name="2 Marcador de contenido"/>
          <p:cNvSpPr>
            <a:spLocks noGrp="1"/>
          </p:cNvSpPr>
          <p:nvPr>
            <p:ph sz="quarter" idx="1"/>
          </p:nvPr>
        </p:nvSpPr>
        <p:spPr>
          <a:xfrm>
            <a:off x="899592" y="2011352"/>
            <a:ext cx="7772400" cy="3577888"/>
          </a:xfrm>
        </p:spPr>
        <p:txBody>
          <a:bodyPr>
            <a:normAutofit/>
          </a:bodyPr>
          <a:lstStyle/>
          <a:p>
            <a:pPr>
              <a:buNone/>
            </a:pPr>
            <a:r>
              <a:rPr lang="es-ES" sz="2200" b="1" dirty="0" smtClean="0"/>
              <a:t>Añadir un inicio de sesión SQL Server con rol </a:t>
            </a:r>
            <a:r>
              <a:rPr lang="es-ES" sz="2200" b="1" dirty="0" err="1" smtClean="0"/>
              <a:t>public</a:t>
            </a:r>
            <a:r>
              <a:rPr lang="es-ES" sz="2200" b="1" dirty="0" smtClean="0"/>
              <a:t>:</a:t>
            </a:r>
          </a:p>
          <a:p>
            <a:pPr marL="265113" indent="-265113">
              <a:buClrTx/>
              <a:buFont typeface="+mj-lt"/>
              <a:buAutoNum type="arabicPeriod"/>
            </a:pPr>
            <a:r>
              <a:rPr lang="es-ES" sz="2000" dirty="0" smtClean="0"/>
              <a:t>Abrir el nodo seguridad, botón derecho en inicios de sesión  y Nuevo. Aparecerá el cuadro de dialogo de nuevo inicio de sesión.</a:t>
            </a:r>
            <a:endParaRPr lang="es-ES" sz="2000" i="1" dirty="0" smtClean="0"/>
          </a:p>
          <a:p>
            <a:pPr marL="265113" indent="-265113">
              <a:buClrTx/>
              <a:buFont typeface="+mj-lt"/>
              <a:buAutoNum type="arabicPeriod"/>
            </a:pPr>
            <a:r>
              <a:rPr lang="es-ES" sz="2000" dirty="0" smtClean="0"/>
              <a:t>Nombre Administrador BDAW.</a:t>
            </a:r>
          </a:p>
          <a:p>
            <a:pPr marL="265113" indent="-265113">
              <a:buClrTx/>
              <a:buFont typeface="+mj-lt"/>
              <a:buAutoNum type="arabicPeriod"/>
            </a:pPr>
            <a:r>
              <a:rPr lang="es-ES" sz="2000" dirty="0" smtClean="0"/>
              <a:t>Modo de autenticación: SQL Server. En Contraseña y Confirmar contraseña: Administrador BDAW.</a:t>
            </a:r>
          </a:p>
          <a:p>
            <a:pPr marL="265113" indent="-265113">
              <a:buClrTx/>
              <a:buFont typeface="+mj-lt"/>
              <a:buAutoNum type="arabicPeriod"/>
            </a:pPr>
            <a:r>
              <a:rPr lang="es-ES" sz="2000" dirty="0" smtClean="0"/>
              <a:t>Quitar la opción de cambio de Contraseña. </a:t>
            </a:r>
          </a:p>
          <a:p>
            <a:pPr marL="265113" indent="-265113">
              <a:buClrTx/>
              <a:buFont typeface="+mj-lt"/>
              <a:buAutoNum type="arabicPeriod"/>
            </a:pPr>
            <a:r>
              <a:rPr lang="es-ES" sz="2000" dirty="0" smtClean="0"/>
              <a:t>Seleccionamos la página de Roles de servidor y  veremos cómo esta asignado a </a:t>
            </a:r>
            <a:r>
              <a:rPr lang="es-ES" sz="2000" dirty="0" err="1" smtClean="0"/>
              <a:t>public</a:t>
            </a:r>
            <a:r>
              <a:rPr lang="es-ES" sz="2000" dirty="0" smtClean="0"/>
              <a:t>. </a:t>
            </a:r>
            <a:endParaRPr lang="es-E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55326" cy="646331"/>
          </a:xfrm>
          <a:prstGeom prst="rect">
            <a:avLst/>
          </a:prstGeom>
          <a:noFill/>
        </p:spPr>
        <p:txBody>
          <a:bodyPr wrap="none" rtlCol="0">
            <a:spAutoFit/>
          </a:bodyPr>
          <a:lstStyle/>
          <a:p>
            <a:r>
              <a:rPr lang="es-ES" dirty="0" smtClean="0"/>
              <a:t>Roles de</a:t>
            </a:r>
          </a:p>
          <a:p>
            <a:r>
              <a:rPr lang="es-ES" dirty="0" smtClean="0"/>
              <a:t> 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47864" y="698444"/>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98444"/>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60232"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696476"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3563888" y="1916832"/>
            <a:ext cx="1728192" cy="34563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13176"/>
            <a:ext cx="1974771" cy="369332"/>
          </a:xfrm>
          <a:prstGeom prst="rect">
            <a:avLst/>
          </a:prstGeom>
          <a:noFill/>
        </p:spPr>
        <p:txBody>
          <a:bodyPr wrap="none" rtlCol="0">
            <a:spAutoFit/>
          </a:bodyPr>
          <a:lstStyle/>
          <a:p>
            <a:r>
              <a:rPr lang="es-ES" b="1" dirty="0" smtClean="0"/>
              <a:t>USUARIOS DE BD</a:t>
            </a:r>
            <a:endParaRPr lang="es-ES" b="1" dirty="0"/>
          </a:p>
        </p:txBody>
      </p:sp>
      <p:sp>
        <p:nvSpPr>
          <p:cNvPr id="57" name="56 CuadroTexto"/>
          <p:cNvSpPr txBox="1"/>
          <p:nvPr/>
        </p:nvSpPr>
        <p:spPr>
          <a:xfrm>
            <a:off x="6588224" y="1052736"/>
            <a:ext cx="926857" cy="369332"/>
          </a:xfrm>
          <a:prstGeom prst="rect">
            <a:avLst/>
          </a:prstGeom>
          <a:noFill/>
        </p:spPr>
        <p:txBody>
          <a:bodyPr wrap="none" rtlCol="0">
            <a:spAutoFit/>
          </a:bodyPr>
          <a:lstStyle/>
          <a:p>
            <a:r>
              <a:rPr lang="es-ES" dirty="0" smtClean="0"/>
              <a:t>Esquema</a:t>
            </a:r>
            <a:endParaRPr lang="es-ES" dirty="0"/>
          </a:p>
        </p:txBody>
      </p:sp>
      <p:sp>
        <p:nvSpPr>
          <p:cNvPr id="59" name="58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Usuarios de bases de datos</a:t>
            </a:r>
            <a:endParaRPr lang="es-ES" dirty="0"/>
          </a:p>
        </p:txBody>
      </p:sp>
      <p:sp>
        <p:nvSpPr>
          <p:cNvPr id="3" name="2 Marcador de contenido"/>
          <p:cNvSpPr>
            <a:spLocks noGrp="1"/>
          </p:cNvSpPr>
          <p:nvPr>
            <p:ph sz="quarter" idx="1"/>
          </p:nvPr>
        </p:nvSpPr>
        <p:spPr>
          <a:xfrm>
            <a:off x="971600" y="2070108"/>
            <a:ext cx="7272808" cy="3735156"/>
          </a:xfrm>
        </p:spPr>
        <p:txBody>
          <a:bodyPr>
            <a:normAutofit/>
          </a:bodyPr>
          <a:lstStyle/>
          <a:p>
            <a:pPr marL="185738" indent="-185738" algn="just">
              <a:buFont typeface="Arial" pitchFamily="34" charset="0"/>
              <a:buChar char="•"/>
            </a:pPr>
            <a:r>
              <a:rPr lang="es-ES" sz="2000" dirty="0" smtClean="0"/>
              <a:t>Una vez configurado el modo de autenticación y creados los inicios de sesión,  se debe dar a cada uno el acceso apropiado a la base de datos. </a:t>
            </a:r>
          </a:p>
          <a:p>
            <a:pPr marL="185738" indent="-185738" algn="just">
              <a:buFont typeface="Arial" pitchFamily="34" charset="0"/>
              <a:buChar char="•"/>
            </a:pPr>
            <a:r>
              <a:rPr lang="es-ES" sz="2000" dirty="0" smtClean="0"/>
              <a:t>Lo haremos creando un usuario de base de datos asignado a un inicio de sesión.</a:t>
            </a:r>
          </a:p>
          <a:p>
            <a:pPr marL="185738" indent="-185738" algn="just">
              <a:buFont typeface="Arial" pitchFamily="34" charset="0"/>
              <a:buChar char="•"/>
            </a:pPr>
            <a:r>
              <a:rPr lang="es-ES" sz="2000" dirty="0" smtClean="0"/>
              <a:t>Puede haber varios usuarios en distintas bases de datos asignados a un mismo inicio de sesión.</a:t>
            </a:r>
          </a:p>
          <a:p>
            <a:pPr marL="185738" indent="-185738" algn="just">
              <a:buFont typeface="Arial" pitchFamily="34" charset="0"/>
              <a:buChar char="•"/>
            </a:pPr>
            <a:r>
              <a:rPr lang="es-ES" sz="2000" dirty="0" smtClean="0"/>
              <a:t>Los usuarios de base de datos pueden ser asignados a roles de bases de datos.</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13" name="Picture 2" descr="http://i.msdn.microsoft.com/dynimg/IC51272.gif"/>
          <p:cNvPicPr>
            <a:picLocks noChangeAspect="1" noChangeArrowheads="1"/>
          </p:cNvPicPr>
          <p:nvPr/>
        </p:nvPicPr>
        <p:blipFill>
          <a:blip r:embed="rId3" cstate="print"/>
          <a:srcRect t="38487" r="89714" b="45019"/>
          <a:stretch>
            <a:fillRect/>
          </a:stretch>
        </p:blipFill>
        <p:spPr bwMode="auto">
          <a:xfrm>
            <a:off x="7105052" y="4973420"/>
            <a:ext cx="504056" cy="504056"/>
          </a:xfrm>
          <a:prstGeom prst="rect">
            <a:avLst/>
          </a:prstGeom>
          <a:noFill/>
        </p:spPr>
      </p:pic>
      <p:pic>
        <p:nvPicPr>
          <p:cNvPr id="14" name="Picture 4" descr="http://i.msdn.microsoft.com/dynimg/IC51272.gif"/>
          <p:cNvPicPr>
            <a:picLocks noChangeAspect="1" noChangeArrowheads="1"/>
          </p:cNvPicPr>
          <p:nvPr/>
        </p:nvPicPr>
        <p:blipFill>
          <a:blip r:embed="rId3" cstate="print"/>
          <a:srcRect t="60479" r="91429" b="23027"/>
          <a:stretch>
            <a:fillRect/>
          </a:stretch>
        </p:blipFill>
        <p:spPr bwMode="auto">
          <a:xfrm>
            <a:off x="7609108" y="4613380"/>
            <a:ext cx="360040" cy="432048"/>
          </a:xfrm>
          <a:prstGeom prst="rect">
            <a:avLst/>
          </a:prstGeom>
          <a:noFill/>
        </p:spPr>
      </p:pic>
      <p:pic>
        <p:nvPicPr>
          <p:cNvPr id="15" name="Picture 6" descr="http://i.msdn.microsoft.com/dynimg/IC51272.gif"/>
          <p:cNvPicPr>
            <a:picLocks noChangeAspect="1" noChangeArrowheads="1"/>
          </p:cNvPicPr>
          <p:nvPr/>
        </p:nvPicPr>
        <p:blipFill>
          <a:blip r:embed="rId3" cstate="print"/>
          <a:srcRect t="81426" r="93143" b="4829"/>
          <a:stretch>
            <a:fillRect/>
          </a:stretch>
        </p:blipFill>
        <p:spPr bwMode="auto">
          <a:xfrm>
            <a:off x="7177060" y="4685388"/>
            <a:ext cx="288032" cy="36004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Usuarios de bases de datos</a:t>
            </a:r>
            <a:endParaRPr lang="es-ES" dirty="0"/>
          </a:p>
        </p:txBody>
      </p:sp>
      <p:sp>
        <p:nvSpPr>
          <p:cNvPr id="3" name="2 Marcador de contenido"/>
          <p:cNvSpPr>
            <a:spLocks noGrp="1"/>
          </p:cNvSpPr>
          <p:nvPr>
            <p:ph sz="quarter" idx="1"/>
          </p:nvPr>
        </p:nvSpPr>
        <p:spPr>
          <a:xfrm>
            <a:off x="971600" y="1920194"/>
            <a:ext cx="7344816" cy="4389126"/>
          </a:xfrm>
        </p:spPr>
        <p:txBody>
          <a:bodyPr>
            <a:noAutofit/>
          </a:bodyPr>
          <a:lstStyle/>
          <a:p>
            <a:pPr>
              <a:buNone/>
            </a:pPr>
            <a:r>
              <a:rPr lang="es-ES" sz="2200" b="1" dirty="0" smtClean="0"/>
              <a:t>Usuarios por defecto en una Base de Datos</a:t>
            </a:r>
          </a:p>
          <a:p>
            <a:r>
              <a:rPr lang="es-ES" sz="2000" b="1" dirty="0" err="1" smtClean="0"/>
              <a:t>dbo</a:t>
            </a:r>
            <a:r>
              <a:rPr lang="es-ES" sz="2000" dirty="0" smtClean="0"/>
              <a:t>: Propietario por defecto de los objetos que se creen. No puede ser eliminado de la Base de Datos.</a:t>
            </a:r>
          </a:p>
          <a:p>
            <a:r>
              <a:rPr lang="es-ES" sz="2000" b="1" dirty="0" err="1" smtClean="0"/>
              <a:t>guest</a:t>
            </a:r>
            <a:r>
              <a:rPr lang="es-ES" sz="2000" dirty="0" smtClean="0"/>
              <a:t>: Permite el acceso a la base de datos a usuarios con un inicio de sesión que no tiene cuenta en la Base de Datos. Tendrán los permisos dados a </a:t>
            </a:r>
            <a:r>
              <a:rPr lang="es-ES" sz="2000" dirty="0" err="1" smtClean="0"/>
              <a:t>guest</a:t>
            </a:r>
            <a:r>
              <a:rPr lang="es-ES" sz="2000" dirty="0" smtClean="0"/>
              <a:t>.</a:t>
            </a:r>
          </a:p>
          <a:p>
            <a:r>
              <a:rPr lang="es-ES" sz="2000" b="1" dirty="0" err="1" smtClean="0"/>
              <a:t>information_schema</a:t>
            </a:r>
            <a:r>
              <a:rPr lang="es-ES" sz="2000" dirty="0" smtClean="0"/>
              <a:t>: Permite ver los metadatos de SQL Server.</a:t>
            </a:r>
          </a:p>
          <a:p>
            <a:r>
              <a:rPr lang="es-ES" sz="2000" b="1" dirty="0" err="1" smtClean="0"/>
              <a:t>sys</a:t>
            </a:r>
            <a:r>
              <a:rPr lang="es-ES" sz="2000" dirty="0" smtClean="0"/>
              <a:t>: Permite consultar las tablas y vistas del sistema, procedimientos extendidos y otros objetos del catálogo del sistema. Es su propietario.</a:t>
            </a:r>
          </a:p>
          <a:p>
            <a:pPr marL="0" indent="0">
              <a:buNone/>
            </a:pPr>
            <a:r>
              <a:rPr lang="es-ES" sz="2000" dirty="0" smtClean="0"/>
              <a:t>Los tres últimos elementos del apartado anterior son usados por el sistema y están deshabilitados.</a:t>
            </a:r>
          </a:p>
          <a:p>
            <a:pPr>
              <a:spcBef>
                <a:spcPts val="1200"/>
              </a:spcBef>
              <a:buNone/>
            </a:pPr>
            <a:endParaRPr lang="es-ES" sz="2000"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13" name="Picture 2" descr="http://i.msdn.microsoft.com/dynimg/IC51272.gif"/>
          <p:cNvPicPr>
            <a:picLocks noChangeAspect="1" noChangeArrowheads="1"/>
          </p:cNvPicPr>
          <p:nvPr/>
        </p:nvPicPr>
        <p:blipFill>
          <a:blip r:embed="rId3" cstate="print"/>
          <a:srcRect t="38487" r="89714" b="45019"/>
          <a:stretch>
            <a:fillRect/>
          </a:stretch>
        </p:blipFill>
        <p:spPr bwMode="auto">
          <a:xfrm>
            <a:off x="7164288" y="5733256"/>
            <a:ext cx="504056" cy="504056"/>
          </a:xfrm>
          <a:prstGeom prst="rect">
            <a:avLst/>
          </a:prstGeom>
          <a:noFill/>
        </p:spPr>
      </p:pic>
      <p:pic>
        <p:nvPicPr>
          <p:cNvPr id="14" name="Picture 4" descr="http://i.msdn.microsoft.com/dynimg/IC51272.gif"/>
          <p:cNvPicPr>
            <a:picLocks noChangeAspect="1" noChangeArrowheads="1"/>
          </p:cNvPicPr>
          <p:nvPr/>
        </p:nvPicPr>
        <p:blipFill>
          <a:blip r:embed="rId3" cstate="print"/>
          <a:srcRect t="60479" r="91429" b="23027"/>
          <a:stretch>
            <a:fillRect/>
          </a:stretch>
        </p:blipFill>
        <p:spPr bwMode="auto">
          <a:xfrm>
            <a:off x="7668344" y="5373216"/>
            <a:ext cx="360040" cy="432048"/>
          </a:xfrm>
          <a:prstGeom prst="rect">
            <a:avLst/>
          </a:prstGeom>
          <a:noFill/>
        </p:spPr>
      </p:pic>
      <p:pic>
        <p:nvPicPr>
          <p:cNvPr id="15" name="Picture 6" descr="http://i.msdn.microsoft.com/dynimg/IC51272.gif"/>
          <p:cNvPicPr>
            <a:picLocks noChangeAspect="1" noChangeArrowheads="1"/>
          </p:cNvPicPr>
          <p:nvPr/>
        </p:nvPicPr>
        <p:blipFill>
          <a:blip r:embed="rId3" cstate="print"/>
          <a:srcRect t="81426" r="93143" b="4829"/>
          <a:stretch>
            <a:fillRect/>
          </a:stretch>
        </p:blipFill>
        <p:spPr bwMode="auto">
          <a:xfrm>
            <a:off x="7236296" y="5445224"/>
            <a:ext cx="288032" cy="36004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Usuarios de bases de datos</a:t>
            </a:r>
            <a:endParaRPr lang="es-ES" dirty="0"/>
          </a:p>
        </p:txBody>
      </p:sp>
      <p:sp>
        <p:nvSpPr>
          <p:cNvPr id="3" name="2 Marcador de contenido"/>
          <p:cNvSpPr>
            <a:spLocks noGrp="1"/>
          </p:cNvSpPr>
          <p:nvPr>
            <p:ph sz="quarter" idx="1"/>
          </p:nvPr>
        </p:nvSpPr>
        <p:spPr>
          <a:xfrm>
            <a:off x="971600" y="1920194"/>
            <a:ext cx="7344816" cy="860734"/>
          </a:xfrm>
        </p:spPr>
        <p:txBody>
          <a:bodyPr>
            <a:noAutofit/>
          </a:bodyPr>
          <a:lstStyle/>
          <a:p>
            <a:pPr>
              <a:spcBef>
                <a:spcPts val="1200"/>
              </a:spcBef>
              <a:buNone/>
            </a:pPr>
            <a:r>
              <a:rPr lang="es-ES" sz="2200" b="1" dirty="0" smtClean="0"/>
              <a:t>Mostrar usuarios de una base de datos</a:t>
            </a:r>
          </a:p>
          <a:p>
            <a:r>
              <a:rPr lang="es-ES" sz="2000" dirty="0" err="1" smtClean="0"/>
              <a:t>Select</a:t>
            </a:r>
            <a:r>
              <a:rPr lang="es-ES" sz="2000" dirty="0" smtClean="0"/>
              <a:t> * </a:t>
            </a:r>
            <a:r>
              <a:rPr lang="es-ES" sz="2000" dirty="0" err="1" smtClean="0"/>
              <a:t>from</a:t>
            </a:r>
            <a:r>
              <a:rPr lang="es-ES" sz="2000" dirty="0" smtClean="0"/>
              <a:t> </a:t>
            </a:r>
            <a:r>
              <a:rPr lang="es-ES" sz="2000" dirty="0" err="1" smtClean="0"/>
              <a:t>sys.database_principals</a:t>
            </a:r>
            <a:endParaRPr lang="es-ES" sz="2000" dirty="0" smtClean="0"/>
          </a:p>
          <a:p>
            <a:endParaRPr lang="es-ES" sz="2000" dirty="0" smtClean="0"/>
          </a:p>
          <a:p>
            <a:pPr>
              <a:buNone/>
            </a:pPr>
            <a:endParaRPr lang="es-ES" sz="2000" dirty="0" smtClean="0"/>
          </a:p>
          <a:p>
            <a:pPr>
              <a:buNone/>
            </a:pPr>
            <a:endParaRPr lang="es-ES" sz="2000" dirty="0" smtClean="0"/>
          </a:p>
          <a:p>
            <a:pPr>
              <a:buNone/>
            </a:pPr>
            <a:endParaRPr lang="es-ES" sz="2000"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3076" name="Picture 4"/>
          <p:cNvPicPr>
            <a:picLocks noChangeAspect="1" noChangeArrowheads="1"/>
          </p:cNvPicPr>
          <p:nvPr/>
        </p:nvPicPr>
        <p:blipFill>
          <a:blip r:embed="rId3" cstate="print"/>
          <a:srcRect t="8657" r="51660" b="25391"/>
          <a:stretch>
            <a:fillRect/>
          </a:stretch>
        </p:blipFill>
        <p:spPr bwMode="auto">
          <a:xfrm>
            <a:off x="1691680" y="2732670"/>
            <a:ext cx="4968552" cy="3811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Rectángulo"/>
          <p:cNvSpPr/>
          <p:nvPr/>
        </p:nvSpPr>
        <p:spPr>
          <a:xfrm>
            <a:off x="467544" y="3140968"/>
            <a:ext cx="4968552" cy="3477875"/>
          </a:xfrm>
          <a:prstGeom prst="rect">
            <a:avLst/>
          </a:prstGeom>
        </p:spPr>
        <p:txBody>
          <a:bodyPr wrap="square">
            <a:spAutoFit/>
          </a:bodyPr>
          <a:lstStyle/>
          <a:p>
            <a:r>
              <a:rPr lang="es-ES" sz="2000" dirty="0" smtClean="0"/>
              <a:t>En caso de no especificar el nombre de inicio de sesión, SQL Server tratará de crear un usuario de base de datos asignado al inicio de sesión con el mismo nombre. </a:t>
            </a:r>
          </a:p>
          <a:p>
            <a:r>
              <a:rPr lang="es-ES" sz="2000" dirty="0" smtClean="0"/>
              <a:t>Para modificar un  usuario de BD </a:t>
            </a:r>
          </a:p>
          <a:p>
            <a:pPr marL="265113"/>
            <a:r>
              <a:rPr lang="es-ES" sz="2000" dirty="0" smtClean="0"/>
              <a:t>ALTER USER </a:t>
            </a:r>
          </a:p>
          <a:p>
            <a:r>
              <a:rPr lang="es-ES" sz="2000" dirty="0" smtClean="0"/>
              <a:t>Para eliminar un  usuario de BD </a:t>
            </a:r>
          </a:p>
          <a:p>
            <a:pPr marL="265113"/>
            <a:r>
              <a:rPr lang="es-ES" sz="2000" dirty="0" smtClean="0"/>
              <a:t>DROP USER </a:t>
            </a:r>
          </a:p>
          <a:p>
            <a:r>
              <a:rPr lang="es-ES" sz="2000" dirty="0" smtClean="0"/>
              <a:t>Es posible también administrar los usuarios de BD con el entorno grafico en la carpeta seguridad de cada base de datos.</a:t>
            </a:r>
            <a:endParaRPr lang="es-ES" sz="2000" dirty="0"/>
          </a:p>
        </p:txBody>
      </p:sp>
      <p:sp>
        <p:nvSpPr>
          <p:cNvPr id="6" name="1 Título"/>
          <p:cNvSpPr>
            <a:spLocks noGrp="1"/>
          </p:cNvSpPr>
          <p:nvPr>
            <p:ph type="title"/>
          </p:nvPr>
        </p:nvSpPr>
        <p:spPr/>
        <p:txBody>
          <a:bodyPr/>
          <a:lstStyle/>
          <a:p>
            <a:r>
              <a:rPr lang="es-ES" dirty="0" smtClean="0"/>
              <a:t>Usuarios de bases de datos</a:t>
            </a:r>
            <a:endParaRPr lang="es-ES" dirty="0"/>
          </a:p>
        </p:txBody>
      </p:sp>
      <p:pic>
        <p:nvPicPr>
          <p:cNvPr id="7" name="Picture 2" descr="http://i.msdn.microsoft.com/dynimg/IC51272.gif"/>
          <p:cNvPicPr>
            <a:picLocks noChangeAspect="1" noChangeArrowheads="1"/>
          </p:cNvPicPr>
          <p:nvPr/>
        </p:nvPicPr>
        <p:blipFill>
          <a:blip r:embed="rId3" cstate="print"/>
          <a:srcRect t="38487" r="89714" b="45019"/>
          <a:stretch>
            <a:fillRect/>
          </a:stretch>
        </p:blipFill>
        <p:spPr bwMode="auto">
          <a:xfrm>
            <a:off x="6732240" y="3356992"/>
            <a:ext cx="504056" cy="504056"/>
          </a:xfrm>
          <a:prstGeom prst="rect">
            <a:avLst/>
          </a:prstGeom>
          <a:noFill/>
        </p:spPr>
      </p:pic>
      <p:grpSp>
        <p:nvGrpSpPr>
          <p:cNvPr id="10" name="9 Grupo"/>
          <p:cNvGrpSpPr/>
          <p:nvPr/>
        </p:nvGrpSpPr>
        <p:grpSpPr>
          <a:xfrm>
            <a:off x="5148064" y="3212976"/>
            <a:ext cx="3672408" cy="2232248"/>
            <a:chOff x="4932040" y="2924944"/>
            <a:chExt cx="3672408" cy="2232248"/>
          </a:xfrm>
        </p:grpSpPr>
        <p:pic>
          <p:nvPicPr>
            <p:cNvPr id="11" name="Picture 2" descr="http://galileoesquipulas.com/wp-content/uploads/2010/10/SQL-Server-2005-Screen.jpg"/>
            <p:cNvPicPr>
              <a:picLocks noChangeAspect="1" noChangeArrowheads="1"/>
            </p:cNvPicPr>
            <p:nvPr/>
          </p:nvPicPr>
          <p:blipFill>
            <a:blip r:embed="rId4" cstate="print"/>
            <a:srcRect t="41311" r="88188" b="35968"/>
            <a:stretch>
              <a:fillRect/>
            </a:stretch>
          </p:blipFill>
          <p:spPr bwMode="auto">
            <a:xfrm>
              <a:off x="4932040" y="2924944"/>
              <a:ext cx="864096" cy="1056117"/>
            </a:xfrm>
            <a:prstGeom prst="rect">
              <a:avLst/>
            </a:prstGeom>
            <a:noFill/>
          </p:spPr>
        </p:pic>
        <p:pic>
          <p:nvPicPr>
            <p:cNvPr id="12" name="Picture 4" descr="http://www.siasa.com/productos/accesos/Barreras/Barrera%20Lady.png"/>
            <p:cNvPicPr>
              <a:picLocks noChangeAspect="1" noChangeArrowheads="1"/>
            </p:cNvPicPr>
            <p:nvPr/>
          </p:nvPicPr>
          <p:blipFill>
            <a:blip r:embed="rId5" cstate="print"/>
            <a:srcRect/>
            <a:stretch>
              <a:fillRect/>
            </a:stretch>
          </p:blipFill>
          <p:spPr bwMode="auto">
            <a:xfrm>
              <a:off x="5364088" y="3645024"/>
              <a:ext cx="802511" cy="1512168"/>
            </a:xfrm>
            <a:prstGeom prst="rect">
              <a:avLst/>
            </a:prstGeom>
            <a:noFill/>
          </p:spPr>
        </p:pic>
        <p:pic>
          <p:nvPicPr>
            <p:cNvPr id="13" name="Picture 4" descr="http://www.siasa.com/productos/accesos/Barreras/Barrera%20Lady.png"/>
            <p:cNvPicPr>
              <a:picLocks noChangeAspect="1" noChangeArrowheads="1"/>
            </p:cNvPicPr>
            <p:nvPr/>
          </p:nvPicPr>
          <p:blipFill>
            <a:blip r:embed="rId5" cstate="print"/>
            <a:srcRect/>
            <a:stretch>
              <a:fillRect/>
            </a:stretch>
          </p:blipFill>
          <p:spPr bwMode="auto">
            <a:xfrm>
              <a:off x="6732240" y="3645024"/>
              <a:ext cx="802511" cy="1512168"/>
            </a:xfrm>
            <a:prstGeom prst="rect">
              <a:avLst/>
            </a:prstGeom>
            <a:noFill/>
          </p:spPr>
        </p:pic>
        <p:sp>
          <p:nvSpPr>
            <p:cNvPr id="14" name="13 Disco magnético"/>
            <p:cNvSpPr/>
            <p:nvPr/>
          </p:nvSpPr>
          <p:spPr>
            <a:xfrm>
              <a:off x="7812360" y="3140968"/>
              <a:ext cx="792088"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15" name="Picture 6" descr="http://i.msdn.microsoft.com/dynimg/IC51272.gif"/>
            <p:cNvPicPr>
              <a:picLocks noChangeAspect="1" noChangeArrowheads="1"/>
            </p:cNvPicPr>
            <p:nvPr/>
          </p:nvPicPr>
          <p:blipFill>
            <a:blip r:embed="rId3" cstate="print"/>
            <a:srcRect t="81426" r="93143" b="4829"/>
            <a:stretch>
              <a:fillRect/>
            </a:stretch>
          </p:blipFill>
          <p:spPr bwMode="auto">
            <a:xfrm>
              <a:off x="6228184" y="3429000"/>
              <a:ext cx="288032" cy="360040"/>
            </a:xfrm>
            <a:prstGeom prst="rect">
              <a:avLst/>
            </a:prstGeom>
            <a:noFill/>
          </p:spPr>
        </p:pic>
        <p:cxnSp>
          <p:nvCxnSpPr>
            <p:cNvPr id="18" name="12 Forma"/>
            <p:cNvCxnSpPr/>
            <p:nvPr/>
          </p:nvCxnSpPr>
          <p:spPr>
            <a:xfrm rot="5400000" flipH="1" flipV="1">
              <a:off x="7128284" y="4113076"/>
              <a:ext cx="576064" cy="7200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20 Arco"/>
          <p:cNvSpPr/>
          <p:nvPr/>
        </p:nvSpPr>
        <p:spPr>
          <a:xfrm>
            <a:off x="5076056" y="3573016"/>
            <a:ext cx="1728192" cy="144016"/>
          </a:xfrm>
          <a:prstGeom prst="arc">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2" name="21 Arco"/>
          <p:cNvSpPr/>
          <p:nvPr/>
        </p:nvSpPr>
        <p:spPr>
          <a:xfrm flipV="1">
            <a:off x="5292080" y="3933056"/>
            <a:ext cx="1296144" cy="360040"/>
          </a:xfrm>
          <a:prstGeom prst="arc">
            <a:avLst>
              <a:gd name="adj1" fmla="val 10900446"/>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3" name="22 CuadroTexto"/>
          <p:cNvSpPr txBox="1"/>
          <p:nvPr/>
        </p:nvSpPr>
        <p:spPr>
          <a:xfrm>
            <a:off x="449101" y="1844824"/>
            <a:ext cx="7272807" cy="1631216"/>
          </a:xfrm>
          <a:prstGeom prst="rect">
            <a:avLst/>
          </a:prstGeom>
          <a:noFill/>
        </p:spPr>
        <p:txBody>
          <a:bodyPr wrap="square" rtlCol="0">
            <a:spAutoFit/>
          </a:bodyPr>
          <a:lstStyle/>
          <a:p>
            <a:r>
              <a:rPr lang="es-ES" sz="2000" dirty="0" smtClean="0"/>
              <a:t>Para permitir que un inicio de sesión acceda a la base de datos tenemos que crear un usuario de base de datos para cada inicio de sesión que necesita acceder a la base de  datos o asignarle uno existente:</a:t>
            </a:r>
          </a:p>
          <a:p>
            <a:pPr marL="265113">
              <a:tabLst>
                <a:tab pos="265113" algn="l"/>
              </a:tabLst>
            </a:pPr>
            <a:r>
              <a:rPr lang="es-ES" sz="2000" dirty="0" smtClean="0"/>
              <a:t>CREATE USER </a:t>
            </a:r>
            <a:r>
              <a:rPr lang="es-ES" sz="2000" dirty="0" err="1" smtClean="0"/>
              <a:t>user_name</a:t>
            </a:r>
            <a:r>
              <a:rPr lang="es-ES" sz="2000" dirty="0" smtClean="0"/>
              <a:t> FOR LOGIN </a:t>
            </a:r>
            <a:r>
              <a:rPr lang="es-ES" sz="2000" dirty="0" err="1" smtClean="0"/>
              <a:t>login_name</a:t>
            </a:r>
            <a:endParaRPr lang="es-ES" sz="2000" dirty="0" smtClean="0"/>
          </a:p>
          <a:p>
            <a:endParaRPr lang="es-E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73356" y="1946848"/>
            <a:ext cx="7772400" cy="3282352"/>
          </a:xfrm>
        </p:spPr>
        <p:txBody>
          <a:bodyPr>
            <a:normAutofit fontScale="92500" lnSpcReduction="10000"/>
          </a:bodyPr>
          <a:lstStyle/>
          <a:p>
            <a:pPr>
              <a:buNone/>
            </a:pPr>
            <a:r>
              <a:rPr lang="es-ES" sz="2400" b="1" dirty="0" smtClean="0"/>
              <a:t>Procedimientos almacenados de sistema</a:t>
            </a:r>
          </a:p>
          <a:p>
            <a:pPr>
              <a:buFont typeface="Arial" pitchFamily="34" charset="0"/>
              <a:buChar char="•"/>
            </a:pPr>
            <a:r>
              <a:rPr lang="es-ES" sz="2000" dirty="0" smtClean="0"/>
              <a:t>Para conceder permisos  </a:t>
            </a:r>
          </a:p>
          <a:p>
            <a:pPr marL="617538" indent="-7938">
              <a:buNone/>
            </a:pPr>
            <a:r>
              <a:rPr lang="es-ES" sz="2200" dirty="0" err="1" smtClean="0"/>
              <a:t>sp_grantdbaccess</a:t>
            </a:r>
            <a:r>
              <a:rPr lang="es-ES" sz="2200" dirty="0" smtClean="0"/>
              <a:t> y </a:t>
            </a:r>
            <a:r>
              <a:rPr lang="es-ES" sz="2200" dirty="0" err="1" smtClean="0"/>
              <a:t>sp_adduser</a:t>
            </a:r>
            <a:endParaRPr lang="es-ES" sz="2200" dirty="0" smtClean="0"/>
          </a:p>
          <a:p>
            <a:pPr>
              <a:buFont typeface="Arial" pitchFamily="34" charset="0"/>
              <a:buChar char="•"/>
            </a:pPr>
            <a:r>
              <a:rPr lang="es-ES" sz="2000" dirty="0" smtClean="0"/>
              <a:t>Para quitar el acceso  </a:t>
            </a:r>
          </a:p>
          <a:p>
            <a:pPr marL="617538" indent="-7938">
              <a:buNone/>
            </a:pPr>
            <a:r>
              <a:rPr lang="es-ES" sz="2200" dirty="0" err="1" smtClean="0"/>
              <a:t>sp_revokedbaccess</a:t>
            </a:r>
          </a:p>
          <a:p>
            <a:pPr>
              <a:buFont typeface="Arial" pitchFamily="34" charset="0"/>
              <a:buChar char="•"/>
            </a:pPr>
            <a:r>
              <a:rPr lang="es-ES" sz="2000" dirty="0" smtClean="0"/>
              <a:t>Para </a:t>
            </a:r>
            <a:r>
              <a:rPr lang="es-ES" sz="2100" dirty="0" smtClean="0"/>
              <a:t>reasignar</a:t>
            </a:r>
            <a:r>
              <a:rPr lang="es-ES" sz="2000" dirty="0" smtClean="0"/>
              <a:t> inicios de sesión con usuarios </a:t>
            </a:r>
          </a:p>
          <a:p>
            <a:pPr marL="617538" indent="-7938">
              <a:buNone/>
            </a:pPr>
            <a:r>
              <a:rPr lang="es-ES" sz="2200" dirty="0" smtClean="0"/>
              <a:t> </a:t>
            </a:r>
            <a:r>
              <a:rPr lang="es-ES" sz="2200" dirty="0" err="1" smtClean="0"/>
              <a:t>sp_change_users_login</a:t>
            </a:r>
          </a:p>
          <a:p>
            <a:pPr>
              <a:buFont typeface="Arial" pitchFamily="34" charset="0"/>
              <a:buChar char="•"/>
            </a:pPr>
            <a:r>
              <a:rPr lang="es-ES" sz="2000" dirty="0" smtClean="0"/>
              <a:t>Ver información de los usuarios  </a:t>
            </a:r>
          </a:p>
          <a:p>
            <a:pPr marL="617538" indent="-7938">
              <a:buNone/>
            </a:pPr>
            <a:r>
              <a:rPr lang="es-ES" sz="2200" dirty="0" err="1" smtClean="0"/>
              <a:t>sp_helpuser</a:t>
            </a:r>
            <a:endParaRPr lang="es-ES" sz="2200" dirty="0" smtClean="0"/>
          </a:p>
          <a:p>
            <a:pPr>
              <a:buNone/>
            </a:pPr>
            <a:endParaRPr lang="es-ES" dirty="0" smtClean="0"/>
          </a:p>
        </p:txBody>
      </p:sp>
      <p:sp>
        <p:nvSpPr>
          <p:cNvPr id="4" name="1 Título"/>
          <p:cNvSpPr>
            <a:spLocks noGrp="1"/>
          </p:cNvSpPr>
          <p:nvPr>
            <p:ph type="title"/>
          </p:nvPr>
        </p:nvSpPr>
        <p:spPr/>
        <p:txBody>
          <a:bodyPr/>
          <a:lstStyle/>
          <a:p>
            <a:r>
              <a:rPr lang="es-ES" dirty="0" smtClean="0"/>
              <a:t>Usuarios de bases de datos</a:t>
            </a:r>
            <a:endParaRPr lang="es-ES" dirty="0"/>
          </a:p>
        </p:txBody>
      </p:sp>
      <p:pic>
        <p:nvPicPr>
          <p:cNvPr id="20"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712106" y="1946848"/>
            <a:ext cx="7772400" cy="474040"/>
          </a:xfrm>
        </p:spPr>
        <p:txBody>
          <a:bodyPr>
            <a:normAutofit/>
          </a:bodyPr>
          <a:lstStyle/>
          <a:p>
            <a:pPr algn="ctr">
              <a:buNone/>
            </a:pPr>
            <a:r>
              <a:rPr lang="es-ES" sz="2200" b="1" dirty="0" smtClean="0"/>
              <a:t>Ver información de los usuarios  </a:t>
            </a:r>
          </a:p>
          <a:p>
            <a:pPr>
              <a:buNone/>
            </a:pPr>
            <a:endParaRPr lang="es-ES" dirty="0" smtClean="0"/>
          </a:p>
        </p:txBody>
      </p:sp>
      <p:sp>
        <p:nvSpPr>
          <p:cNvPr id="4" name="1 Título"/>
          <p:cNvSpPr>
            <a:spLocks noGrp="1"/>
          </p:cNvSpPr>
          <p:nvPr>
            <p:ph type="title"/>
          </p:nvPr>
        </p:nvSpPr>
        <p:spPr/>
        <p:txBody>
          <a:bodyPr/>
          <a:lstStyle/>
          <a:p>
            <a:r>
              <a:rPr lang="es-ES" dirty="0" smtClean="0"/>
              <a:t>Usuarios de bases de datos</a:t>
            </a:r>
            <a:endParaRPr lang="es-ES" dirty="0"/>
          </a:p>
        </p:txBody>
      </p:sp>
      <p:pic>
        <p:nvPicPr>
          <p:cNvPr id="20"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4098" name="Picture 2"/>
          <p:cNvPicPr>
            <a:picLocks noChangeAspect="1" noChangeArrowheads="1"/>
          </p:cNvPicPr>
          <p:nvPr/>
        </p:nvPicPr>
        <p:blipFill>
          <a:blip r:embed="rId3" cstate="print"/>
          <a:srcRect l="19643" t="12422" r="12838" b="47219"/>
          <a:stretch>
            <a:fillRect/>
          </a:stretch>
        </p:blipFill>
        <p:spPr bwMode="auto">
          <a:xfrm>
            <a:off x="611560" y="2747274"/>
            <a:ext cx="7920880"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55326" cy="646331"/>
          </a:xfrm>
          <a:prstGeom prst="rect">
            <a:avLst/>
          </a:prstGeom>
          <a:noFill/>
        </p:spPr>
        <p:txBody>
          <a:bodyPr wrap="none" rtlCol="0">
            <a:spAutoFit/>
          </a:bodyPr>
          <a:lstStyle/>
          <a:p>
            <a:r>
              <a:rPr lang="es-ES" dirty="0" smtClean="0"/>
              <a:t>Roles de</a:t>
            </a:r>
          </a:p>
          <a:p>
            <a:r>
              <a:rPr lang="es-ES" dirty="0" smtClean="0"/>
              <a:t> 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21360" y="698444"/>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73488" y="698444"/>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612972"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07224"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683224"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3131840" y="652940"/>
            <a:ext cx="2592288" cy="7200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85184"/>
            <a:ext cx="2623988" cy="646331"/>
          </a:xfrm>
          <a:prstGeom prst="rect">
            <a:avLst/>
          </a:prstGeom>
          <a:noFill/>
        </p:spPr>
        <p:txBody>
          <a:bodyPr wrap="none" rtlCol="0">
            <a:spAutoFit/>
          </a:bodyPr>
          <a:lstStyle/>
          <a:p>
            <a:r>
              <a:rPr lang="es-ES" b="1" dirty="0" smtClean="0"/>
              <a:t>ROL DE USUARIO y</a:t>
            </a:r>
          </a:p>
          <a:p>
            <a:r>
              <a:rPr lang="es-ES" b="1" dirty="0" smtClean="0"/>
              <a:t>PERMISOS DE USUARIO</a:t>
            </a:r>
            <a:endParaRPr lang="es-ES" b="1" dirty="0"/>
          </a:p>
        </p:txBody>
      </p:sp>
      <p:sp>
        <p:nvSpPr>
          <p:cNvPr id="57" name="56 CuadroTexto"/>
          <p:cNvSpPr txBox="1"/>
          <p:nvPr/>
        </p:nvSpPr>
        <p:spPr>
          <a:xfrm>
            <a:off x="6588224" y="1052736"/>
            <a:ext cx="926857" cy="369332"/>
          </a:xfrm>
          <a:prstGeom prst="rect">
            <a:avLst/>
          </a:prstGeom>
          <a:noFill/>
        </p:spPr>
        <p:txBody>
          <a:bodyPr wrap="none" rtlCol="0">
            <a:spAutoFit/>
          </a:bodyPr>
          <a:lstStyle/>
          <a:p>
            <a:r>
              <a:rPr lang="es-ES" dirty="0" smtClean="0"/>
              <a:t>Esquema</a:t>
            </a:r>
            <a:endParaRPr lang="es-ES" dirty="0"/>
          </a:p>
        </p:txBody>
      </p:sp>
      <p:sp>
        <p:nvSpPr>
          <p:cNvPr id="59" name="58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39348" y="1945092"/>
            <a:ext cx="7772400" cy="1909192"/>
          </a:xfrm>
        </p:spPr>
        <p:txBody>
          <a:bodyPr>
            <a:normAutofit/>
          </a:bodyPr>
          <a:lstStyle/>
          <a:p>
            <a:pPr>
              <a:buNone/>
            </a:pPr>
            <a:r>
              <a:rPr lang="es-ES" sz="2200" b="1" dirty="0" smtClean="0"/>
              <a:t>Gestión de Roles de bases de datos</a:t>
            </a:r>
          </a:p>
          <a:p>
            <a:pPr marL="0" indent="0" algn="just">
              <a:buNone/>
            </a:pPr>
            <a:r>
              <a:rPr lang="es-ES" sz="2000" dirty="0" smtClean="0"/>
              <a:t>En caso de tener muchos usuarios la gestión de los mismos puede ser muy laboriosa. Para ayudar en esta tarea, existen unos roles de usuario para agrupar usuarios de bases de datos. </a:t>
            </a:r>
            <a:endParaRPr lang="es-ES" sz="2000" dirty="0"/>
          </a:p>
        </p:txBody>
      </p:sp>
      <p:sp>
        <p:nvSpPr>
          <p:cNvPr id="4" name="1 Título"/>
          <p:cNvSpPr>
            <a:spLocks noGrp="1"/>
          </p:cNvSpPr>
          <p:nvPr>
            <p:ph type="title"/>
          </p:nvPr>
        </p:nvSpPr>
        <p:spPr/>
        <p:txBody>
          <a:bodyPr/>
          <a:lstStyle/>
          <a:p>
            <a:r>
              <a:rPr lang="es-ES" dirty="0" smtClean="0"/>
              <a:t>Roles de Usuario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5" name="2 Subtítulo"/>
          <p:cNvSpPr txBox="1">
            <a:spLocks/>
          </p:cNvSpPr>
          <p:nvPr/>
        </p:nvSpPr>
        <p:spPr>
          <a:xfrm>
            <a:off x="928058" y="1772816"/>
            <a:ext cx="6984776" cy="3865984"/>
          </a:xfrm>
          <a:prstGeom prst="rect">
            <a:avLst/>
          </a:prstGeom>
        </p:spPr>
        <p:txBody>
          <a:bodyPr vert="horz">
            <a:normAutofit/>
          </a:bodyPr>
          <a:lstStyle/>
          <a:p>
            <a:pPr algn="just"/>
            <a:r>
              <a:rPr lang="es-ES" sz="2200" dirty="0" smtClean="0"/>
              <a:t>El modelo de seguridad de SQL Server esta basado en permisos que se otorgan a los Principales, Individuales, Grupales y los procesos a los que pueden acceder.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grpSp>
        <p:nvGrpSpPr>
          <p:cNvPr id="12" name="11 Grupo"/>
          <p:cNvGrpSpPr/>
          <p:nvPr/>
        </p:nvGrpSpPr>
        <p:grpSpPr>
          <a:xfrm>
            <a:off x="2195736" y="3068960"/>
            <a:ext cx="3168352" cy="2304256"/>
            <a:chOff x="4860032" y="2924944"/>
            <a:chExt cx="3168352" cy="2304256"/>
          </a:xfrm>
        </p:grpSpPr>
        <p:sp>
          <p:nvSpPr>
            <p:cNvPr id="6" name="5 Rectángulo redondeado"/>
            <p:cNvSpPr/>
            <p:nvPr/>
          </p:nvSpPr>
          <p:spPr>
            <a:xfrm>
              <a:off x="4860032" y="3284984"/>
              <a:ext cx="3168352" cy="36004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2"/>
                  </a:solidFill>
                </a:rPr>
                <a:t>Credenciales de inicio de sesión</a:t>
              </a:r>
              <a:endParaRPr lang="es-ES" dirty="0">
                <a:solidFill>
                  <a:schemeClr val="tx2"/>
                </a:solidFill>
              </a:endParaRPr>
            </a:p>
          </p:txBody>
        </p:sp>
        <p:sp>
          <p:nvSpPr>
            <p:cNvPr id="7" name="6 Rectángulo redondeado"/>
            <p:cNvSpPr/>
            <p:nvPr/>
          </p:nvSpPr>
          <p:spPr>
            <a:xfrm>
              <a:off x="4860032" y="4077072"/>
              <a:ext cx="3168352" cy="36004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2"/>
                  </a:solidFill>
                </a:rPr>
                <a:t>Contexto de BD</a:t>
              </a:r>
              <a:endParaRPr lang="es-ES" dirty="0">
                <a:solidFill>
                  <a:schemeClr val="tx2"/>
                </a:solidFill>
              </a:endParaRPr>
            </a:p>
          </p:txBody>
        </p:sp>
        <p:sp>
          <p:nvSpPr>
            <p:cNvPr id="8" name="7 Rectángulo redondeado"/>
            <p:cNvSpPr/>
            <p:nvPr/>
          </p:nvSpPr>
          <p:spPr>
            <a:xfrm>
              <a:off x="4860032" y="4869160"/>
              <a:ext cx="3168352" cy="36004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2"/>
                  </a:solidFill>
                </a:rPr>
                <a:t>Permisos de acciones</a:t>
              </a:r>
              <a:endParaRPr lang="es-ES" dirty="0">
                <a:solidFill>
                  <a:schemeClr val="tx2"/>
                </a:solidFill>
              </a:endParaRPr>
            </a:p>
          </p:txBody>
        </p:sp>
        <p:sp>
          <p:nvSpPr>
            <p:cNvPr id="9" name="8 Flecha abajo"/>
            <p:cNvSpPr/>
            <p:nvPr/>
          </p:nvSpPr>
          <p:spPr>
            <a:xfrm>
              <a:off x="6228184" y="2924944"/>
              <a:ext cx="288032" cy="36004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abajo"/>
            <p:cNvSpPr/>
            <p:nvPr/>
          </p:nvSpPr>
          <p:spPr>
            <a:xfrm>
              <a:off x="6228184" y="3717032"/>
              <a:ext cx="288032" cy="36004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Flecha abajo"/>
            <p:cNvSpPr/>
            <p:nvPr/>
          </p:nvSpPr>
          <p:spPr>
            <a:xfrm>
              <a:off x="6228184" y="4509120"/>
              <a:ext cx="288032" cy="36004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3" name="12 Abrir llave"/>
          <p:cNvSpPr/>
          <p:nvPr/>
        </p:nvSpPr>
        <p:spPr>
          <a:xfrm>
            <a:off x="5508104" y="3212976"/>
            <a:ext cx="14401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4" name="13 CuadroTexto"/>
          <p:cNvSpPr txBox="1"/>
          <p:nvPr/>
        </p:nvSpPr>
        <p:spPr>
          <a:xfrm>
            <a:off x="5652120" y="3068960"/>
            <a:ext cx="3384966" cy="923330"/>
          </a:xfrm>
          <a:prstGeom prst="rect">
            <a:avLst/>
          </a:prstGeom>
          <a:noFill/>
        </p:spPr>
        <p:txBody>
          <a:bodyPr wrap="none" rtlCol="0">
            <a:spAutoFit/>
          </a:bodyPr>
          <a:lstStyle/>
          <a:p>
            <a:r>
              <a:rPr lang="es-ES" dirty="0" smtClean="0"/>
              <a:t>Permisos a nivel de servidor</a:t>
            </a:r>
          </a:p>
          <a:p>
            <a:r>
              <a:rPr lang="es-ES" dirty="0" smtClean="0"/>
              <a:t>Crear bases de datos, inicios de sesión,</a:t>
            </a:r>
          </a:p>
          <a:p>
            <a:r>
              <a:rPr lang="es-ES" dirty="0" smtClean="0"/>
              <a:t> administrar servidores …</a:t>
            </a:r>
            <a:endParaRPr lang="es-ES" dirty="0"/>
          </a:p>
        </p:txBody>
      </p:sp>
      <p:sp>
        <p:nvSpPr>
          <p:cNvPr id="15" name="14 Abrir llave"/>
          <p:cNvSpPr/>
          <p:nvPr/>
        </p:nvSpPr>
        <p:spPr>
          <a:xfrm>
            <a:off x="5508104" y="4077072"/>
            <a:ext cx="14401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6" name="15 CuadroTexto"/>
          <p:cNvSpPr txBox="1"/>
          <p:nvPr/>
        </p:nvSpPr>
        <p:spPr>
          <a:xfrm>
            <a:off x="5652120" y="3933056"/>
            <a:ext cx="2916568" cy="923330"/>
          </a:xfrm>
          <a:prstGeom prst="rect">
            <a:avLst/>
          </a:prstGeom>
          <a:noFill/>
        </p:spPr>
        <p:txBody>
          <a:bodyPr wrap="none" rtlCol="0">
            <a:spAutoFit/>
          </a:bodyPr>
          <a:lstStyle/>
          <a:p>
            <a:r>
              <a:rPr lang="es-ES" dirty="0" smtClean="0"/>
              <a:t>Permisos a nivel de base de datos</a:t>
            </a:r>
          </a:p>
          <a:p>
            <a:r>
              <a:rPr lang="es-ES" dirty="0" smtClean="0"/>
              <a:t>Creación de usuarios, tablas, </a:t>
            </a:r>
          </a:p>
          <a:p>
            <a:r>
              <a:rPr lang="es-ES" dirty="0" smtClean="0"/>
              <a:t>copias de seguridad…</a:t>
            </a:r>
            <a:endParaRPr lang="es-ES" dirty="0"/>
          </a:p>
        </p:txBody>
      </p:sp>
      <p:sp>
        <p:nvSpPr>
          <p:cNvPr id="17" name="16 Abrir llave"/>
          <p:cNvSpPr/>
          <p:nvPr/>
        </p:nvSpPr>
        <p:spPr>
          <a:xfrm>
            <a:off x="5508104" y="4869160"/>
            <a:ext cx="14401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8" name="17 CuadroTexto"/>
          <p:cNvSpPr txBox="1"/>
          <p:nvPr/>
        </p:nvSpPr>
        <p:spPr>
          <a:xfrm>
            <a:off x="5652120" y="4869160"/>
            <a:ext cx="2370970" cy="646331"/>
          </a:xfrm>
          <a:prstGeom prst="rect">
            <a:avLst/>
          </a:prstGeom>
          <a:noFill/>
        </p:spPr>
        <p:txBody>
          <a:bodyPr wrap="none" rtlCol="0">
            <a:spAutoFit/>
          </a:bodyPr>
          <a:lstStyle/>
          <a:p>
            <a:r>
              <a:rPr lang="es-ES" dirty="0" smtClean="0"/>
              <a:t>Permisos a nivel de dato,</a:t>
            </a:r>
          </a:p>
          <a:p>
            <a:r>
              <a:rPr lang="es-ES" dirty="0" smtClean="0"/>
              <a:t>Ver, modificar, insertar …</a:t>
            </a:r>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595263"/>
            <a:ext cx="7772400" cy="850106"/>
          </a:xfrm>
        </p:spPr>
        <p:txBody>
          <a:bodyPr/>
          <a:lstStyle/>
          <a:p>
            <a:r>
              <a:rPr lang="es-ES" dirty="0" smtClean="0"/>
              <a:t>Roles de Usuario</a:t>
            </a:r>
            <a:endParaRPr lang="es-E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961241" y="2102284"/>
            <a:ext cx="7162800" cy="2638425"/>
          </a:xfrm>
          <a:prstGeom prst="rect">
            <a:avLst/>
          </a:prstGeom>
          <a:noFill/>
          <a:ln w="9525">
            <a:noFill/>
            <a:miter lim="800000"/>
            <a:headEnd/>
            <a:tailEnd/>
          </a:ln>
        </p:spPr>
      </p:pic>
      <p:pic>
        <p:nvPicPr>
          <p:cNvPr id="5" name="6 Marcador de contenido" descr="Presentación1.gif"/>
          <p:cNvPicPr>
            <a:picLocks noChangeAspect="1"/>
          </p:cNvPicPr>
          <p:nvPr/>
        </p:nvPicPr>
        <p:blipFill>
          <a:blip r:embed="rId3" cstate="print"/>
          <a:srcRect t="33200" b="63650"/>
          <a:stretch>
            <a:fillRect/>
          </a:stretch>
        </p:blipFill>
        <p:spPr>
          <a:xfrm>
            <a:off x="0" y="1496659"/>
            <a:ext cx="9143871" cy="21602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595263"/>
            <a:ext cx="7772400" cy="850106"/>
          </a:xfrm>
        </p:spPr>
        <p:txBody>
          <a:bodyPr/>
          <a:lstStyle/>
          <a:p>
            <a:r>
              <a:rPr lang="es-ES" dirty="0" smtClean="0"/>
              <a:t>Roles de Usuario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96659"/>
            <a:ext cx="9143871" cy="216024"/>
          </a:xfrm>
          <a:prstGeom prst="rect">
            <a:avLst/>
          </a:prstGeom>
        </p:spPr>
      </p:pic>
      <p:pic>
        <p:nvPicPr>
          <p:cNvPr id="6" name="Picture 4"/>
          <p:cNvPicPr>
            <a:picLocks noChangeAspect="1" noChangeArrowheads="1"/>
          </p:cNvPicPr>
          <p:nvPr/>
        </p:nvPicPr>
        <p:blipFill>
          <a:blip r:embed="rId3" cstate="print"/>
          <a:srcRect/>
          <a:stretch>
            <a:fillRect/>
          </a:stretch>
        </p:blipFill>
        <p:spPr bwMode="auto">
          <a:xfrm>
            <a:off x="962088" y="2060848"/>
            <a:ext cx="7258570" cy="39604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26096" y="1899588"/>
            <a:ext cx="7772400" cy="4572000"/>
          </a:xfrm>
        </p:spPr>
        <p:txBody>
          <a:bodyPr>
            <a:normAutofit/>
          </a:bodyPr>
          <a:lstStyle/>
          <a:p>
            <a:pPr marL="0" indent="0" algn="just">
              <a:buNone/>
            </a:pPr>
            <a:r>
              <a:rPr lang="es-ES" sz="2000" dirty="0" smtClean="0"/>
              <a:t>También es posible crear un rol de base de datos personalizado y agrupar a los usuarios de base de datos en ese rol. Estos roles:</a:t>
            </a:r>
          </a:p>
          <a:p>
            <a:r>
              <a:rPr lang="es-ES" sz="2000" dirty="0" smtClean="0"/>
              <a:t>Agrupan un conjunto de permisos</a:t>
            </a:r>
          </a:p>
          <a:p>
            <a:r>
              <a:rPr lang="es-ES" sz="2000" dirty="0" smtClean="0"/>
              <a:t>No tienen permisos predefinidos</a:t>
            </a:r>
          </a:p>
          <a:p>
            <a:pPr marL="0" indent="0" algn="just">
              <a:spcBef>
                <a:spcPts val="1200"/>
              </a:spcBef>
              <a:buNone/>
            </a:pPr>
            <a:r>
              <a:rPr lang="es-ES" sz="2000" dirty="0" smtClean="0"/>
              <a:t>Los permisos de estos roles se establecen por:</a:t>
            </a:r>
          </a:p>
          <a:p>
            <a:r>
              <a:rPr lang="es-ES" sz="2000" dirty="0" smtClean="0"/>
              <a:t>Pertenencia a otros roles</a:t>
            </a:r>
          </a:p>
          <a:p>
            <a:r>
              <a:rPr lang="es-ES" sz="2000" dirty="0" smtClean="0"/>
              <a:t>Concesión de Permisos de sentencias</a:t>
            </a:r>
          </a:p>
          <a:p>
            <a:r>
              <a:rPr lang="es-ES" sz="2000" dirty="0" smtClean="0"/>
              <a:t>Concesión de Permisos específicos de objetos</a:t>
            </a:r>
          </a:p>
          <a:p>
            <a:pPr marL="0" indent="0" algn="just">
              <a:buNone/>
            </a:pPr>
            <a:r>
              <a:rPr lang="es-ES" sz="2000" dirty="0" smtClean="0"/>
              <a:t>Los pueden gestionar: </a:t>
            </a:r>
            <a:r>
              <a:rPr lang="es-ES" sz="2000" dirty="0" err="1" smtClean="0"/>
              <a:t>sysadmin</a:t>
            </a:r>
            <a:r>
              <a:rPr lang="es-ES" sz="2000" dirty="0" smtClean="0"/>
              <a:t>, </a:t>
            </a:r>
            <a:r>
              <a:rPr lang="es-ES" sz="2000" dirty="0" err="1" smtClean="0"/>
              <a:t>db_owner</a:t>
            </a:r>
            <a:r>
              <a:rPr lang="es-ES" sz="2000" dirty="0" smtClean="0"/>
              <a:t> y </a:t>
            </a:r>
            <a:r>
              <a:rPr lang="es-ES" sz="2000" dirty="0" err="1" smtClean="0"/>
              <a:t>db_securityadmin</a:t>
            </a:r>
            <a:endParaRPr lang="es-ES" sz="2000" dirty="0" smtClean="0"/>
          </a:p>
        </p:txBody>
      </p:sp>
      <p:sp>
        <p:nvSpPr>
          <p:cNvPr id="4" name="1 Título"/>
          <p:cNvSpPr>
            <a:spLocks noGrp="1"/>
          </p:cNvSpPr>
          <p:nvPr>
            <p:ph type="title"/>
          </p:nvPr>
        </p:nvSpPr>
        <p:spPr>
          <a:xfrm>
            <a:off x="878775" y="274638"/>
            <a:ext cx="7772400" cy="1143000"/>
          </a:xfrm>
        </p:spPr>
        <p:txBody>
          <a:bodyPr/>
          <a:lstStyle/>
          <a:p>
            <a:r>
              <a:rPr lang="es-ES" dirty="0" smtClean="0"/>
              <a:t>Roles de Usuario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26096" y="1952596"/>
            <a:ext cx="7772400" cy="3996684"/>
          </a:xfrm>
        </p:spPr>
        <p:txBody>
          <a:bodyPr>
            <a:normAutofit lnSpcReduction="10000"/>
          </a:bodyPr>
          <a:lstStyle/>
          <a:p>
            <a:pPr marL="0" indent="0" algn="just">
              <a:buNone/>
            </a:pPr>
            <a:r>
              <a:rPr lang="es-ES" sz="2200" b="1" dirty="0" smtClean="0"/>
              <a:t>Ejemplo</a:t>
            </a:r>
          </a:p>
          <a:p>
            <a:pPr marL="0" indent="0" algn="just">
              <a:buNone/>
            </a:pPr>
            <a:r>
              <a:rPr lang="es-ES" sz="2000" dirty="0" smtClean="0"/>
              <a:t>Se puede agrupar a los usuarios del departamento de contabilidad en un rol de base de datos. De esta forma, asignaremos los permisos a ese rol de base de datos siendo aplicados a todos los usuarios de ese rol. </a:t>
            </a:r>
          </a:p>
          <a:p>
            <a:pPr algn="just">
              <a:buNone/>
            </a:pPr>
            <a:r>
              <a:rPr lang="es-ES" sz="2000" dirty="0" smtClean="0"/>
              <a:t>Para crear un rol:</a:t>
            </a:r>
          </a:p>
          <a:p>
            <a:pPr marL="273050" indent="-7938" algn="just">
              <a:spcBef>
                <a:spcPts val="0"/>
              </a:spcBef>
              <a:buNone/>
            </a:pPr>
            <a:r>
              <a:rPr lang="es-ES" sz="2000" dirty="0" smtClean="0"/>
              <a:t>CREATE ROLE </a:t>
            </a:r>
            <a:r>
              <a:rPr lang="es-ES" sz="2000" i="1" dirty="0" err="1" smtClean="0"/>
              <a:t>role_name</a:t>
            </a:r>
            <a:endParaRPr lang="es-ES" sz="2000" i="1" dirty="0" smtClean="0"/>
          </a:p>
          <a:p>
            <a:pPr algn="just">
              <a:buNone/>
            </a:pPr>
            <a:r>
              <a:rPr lang="es-ES" sz="2000" dirty="0" smtClean="0"/>
              <a:t>Para modificar su nombre:</a:t>
            </a:r>
          </a:p>
          <a:p>
            <a:pPr marL="273050" indent="-7938" algn="just">
              <a:spcBef>
                <a:spcPts val="0"/>
              </a:spcBef>
              <a:buNone/>
            </a:pPr>
            <a:r>
              <a:rPr lang="es-ES" sz="2000" dirty="0" smtClean="0"/>
              <a:t>ALTER ROLE </a:t>
            </a:r>
            <a:r>
              <a:rPr lang="es-ES" sz="2000" dirty="0" err="1" smtClean="0"/>
              <a:t>statement</a:t>
            </a:r>
            <a:r>
              <a:rPr lang="es-ES" sz="2000" dirty="0" smtClean="0"/>
              <a:t> </a:t>
            </a:r>
          </a:p>
          <a:p>
            <a:pPr algn="just">
              <a:buNone/>
            </a:pPr>
            <a:r>
              <a:rPr lang="es-ES" sz="2000" dirty="0" smtClean="0"/>
              <a:t>Para eliminarlo:</a:t>
            </a:r>
          </a:p>
          <a:p>
            <a:pPr marL="273050" indent="-7938" algn="just">
              <a:spcBef>
                <a:spcPts val="0"/>
              </a:spcBef>
              <a:buNone/>
            </a:pPr>
            <a:r>
              <a:rPr lang="es-ES" sz="2000" dirty="0" smtClean="0"/>
              <a:t>DROP ROLE </a:t>
            </a:r>
          </a:p>
          <a:p>
            <a:pPr marL="0" indent="0" algn="just">
              <a:spcBef>
                <a:spcPts val="1200"/>
              </a:spcBef>
              <a:buNone/>
            </a:pPr>
            <a:r>
              <a:rPr lang="es-ES" sz="2000" dirty="0" smtClean="0"/>
              <a:t>Se pueden gestionar los roles utilizando SSMS en el apartado seguridad de cada base de datos. </a:t>
            </a:r>
            <a:endParaRPr lang="es-ES" sz="2000" dirty="0"/>
          </a:p>
        </p:txBody>
      </p:sp>
      <p:sp>
        <p:nvSpPr>
          <p:cNvPr id="4" name="1 Título"/>
          <p:cNvSpPr>
            <a:spLocks noGrp="1"/>
          </p:cNvSpPr>
          <p:nvPr>
            <p:ph type="title"/>
          </p:nvPr>
        </p:nvSpPr>
        <p:spPr/>
        <p:txBody>
          <a:bodyPr/>
          <a:lstStyle/>
          <a:p>
            <a:r>
              <a:rPr lang="es-ES" dirty="0" smtClean="0"/>
              <a:t>Roles de Usuario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899592" y="2064360"/>
            <a:ext cx="7772400" cy="3164840"/>
          </a:xfrm>
        </p:spPr>
        <p:txBody>
          <a:bodyPr>
            <a:normAutofit lnSpcReduction="10000"/>
          </a:bodyPr>
          <a:lstStyle/>
          <a:p>
            <a:pPr marL="0" indent="0" algn="just">
              <a:buNone/>
            </a:pPr>
            <a:r>
              <a:rPr lang="es-ES" sz="2000" dirty="0" smtClean="0"/>
              <a:t>Asignación de un rol de base de datos a un usuario de la base de datos. Tenemos dos opciones:</a:t>
            </a:r>
          </a:p>
          <a:p>
            <a:pPr>
              <a:defRPr/>
            </a:pPr>
            <a:r>
              <a:rPr lang="es-ES" sz="2000" dirty="0" smtClean="0"/>
              <a:t>EXECUTE </a:t>
            </a:r>
            <a:r>
              <a:rPr lang="es-ES" sz="2000" i="1" dirty="0" err="1" smtClean="0"/>
              <a:t>sp_addrolemember</a:t>
            </a:r>
            <a:r>
              <a:rPr lang="es-ES" sz="2000" dirty="0" smtClean="0"/>
              <a:t> </a:t>
            </a:r>
            <a:r>
              <a:rPr lang="es-ES" sz="2000" dirty="0" err="1" smtClean="0"/>
              <a:t>role_name</a:t>
            </a:r>
            <a:r>
              <a:rPr lang="es-ES" sz="2000" dirty="0" smtClean="0"/>
              <a:t>, </a:t>
            </a:r>
            <a:r>
              <a:rPr lang="es-ES" sz="2000" dirty="0" err="1" smtClean="0"/>
              <a:t>user_name</a:t>
            </a:r>
            <a:endParaRPr lang="es-ES" sz="2000" dirty="0" smtClean="0"/>
          </a:p>
          <a:p>
            <a:pPr>
              <a:spcBef>
                <a:spcPts val="0"/>
              </a:spcBef>
              <a:defRPr/>
            </a:pPr>
            <a:r>
              <a:rPr lang="es-ES" sz="2000" dirty="0" smtClean="0"/>
              <a:t>Vía SSMS modificando las propiedades del usuario. </a:t>
            </a:r>
          </a:p>
          <a:p>
            <a:pPr marL="0" indent="0" algn="just">
              <a:buNone/>
            </a:pPr>
            <a:r>
              <a:rPr lang="es-ES" sz="2000" dirty="0" smtClean="0"/>
              <a:t>Es posible agrupar roles. Por ejemplo, si queremos agrupar  a los gestores del departamento de contabilidad  en un rol llamado </a:t>
            </a:r>
            <a:r>
              <a:rPr lang="es-ES" sz="2000" dirty="0" err="1" smtClean="0"/>
              <a:t>AccountingMgr</a:t>
            </a:r>
            <a:r>
              <a:rPr lang="es-ES" sz="2000" dirty="0" smtClean="0"/>
              <a:t>. Es posible unir los roles </a:t>
            </a:r>
            <a:r>
              <a:rPr lang="es-ES" sz="2000" dirty="0" err="1" smtClean="0"/>
              <a:t>Accounting</a:t>
            </a:r>
            <a:r>
              <a:rPr lang="es-ES" sz="2000" dirty="0" smtClean="0"/>
              <a:t> y </a:t>
            </a:r>
            <a:r>
              <a:rPr lang="es-ES" sz="2000" dirty="0" err="1" smtClean="0"/>
              <a:t>AccountingMgr</a:t>
            </a:r>
            <a:r>
              <a:rPr lang="es-ES" sz="2000" dirty="0" smtClean="0"/>
              <a:t> (que </a:t>
            </a:r>
            <a:r>
              <a:rPr lang="es-ES" sz="2000" dirty="0" smtClean="0"/>
              <a:t>solo tendrá los permisos </a:t>
            </a:r>
            <a:r>
              <a:rPr lang="es-ES" sz="2000" dirty="0" smtClean="0"/>
              <a:t>extra).</a:t>
            </a:r>
            <a:endParaRPr lang="es-ES" sz="2000" dirty="0" smtClean="0"/>
          </a:p>
          <a:p>
            <a:pPr marL="0" indent="0" algn="just">
              <a:buNone/>
            </a:pPr>
            <a:r>
              <a:rPr lang="es-ES" sz="2000" dirty="0" smtClean="0"/>
              <a:t>Obtención de información de usuarios de un rol. Podemos consultar la tabla de sistema:</a:t>
            </a:r>
          </a:p>
          <a:p>
            <a:pPr marL="265113" indent="0" algn="just">
              <a:spcBef>
                <a:spcPts val="0"/>
              </a:spcBef>
              <a:buNone/>
            </a:pPr>
            <a:r>
              <a:rPr lang="es-ES" sz="2000" dirty="0" smtClean="0"/>
              <a:t> </a:t>
            </a:r>
            <a:r>
              <a:rPr lang="es-ES" sz="2000" dirty="0" err="1" smtClean="0"/>
              <a:t>sys.database_role_members</a:t>
            </a:r>
            <a:endParaRPr lang="es-ES" sz="2000" dirty="0" smtClean="0"/>
          </a:p>
        </p:txBody>
      </p:sp>
      <p:sp>
        <p:nvSpPr>
          <p:cNvPr id="4" name="1 Título"/>
          <p:cNvSpPr>
            <a:spLocks noGrp="1"/>
          </p:cNvSpPr>
          <p:nvPr>
            <p:ph type="title"/>
          </p:nvPr>
        </p:nvSpPr>
        <p:spPr/>
        <p:txBody>
          <a:bodyPr/>
          <a:lstStyle/>
          <a:p>
            <a:r>
              <a:rPr lang="es-ES" dirty="0" smtClean="0"/>
              <a:t>Roles de Usuario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899592" y="1859402"/>
            <a:ext cx="7772400" cy="356528"/>
          </a:xfrm>
        </p:spPr>
        <p:txBody>
          <a:bodyPr>
            <a:normAutofit fontScale="92500" lnSpcReduction="10000"/>
          </a:bodyPr>
          <a:lstStyle/>
          <a:p>
            <a:pPr marL="0" indent="0" algn="just">
              <a:buNone/>
            </a:pPr>
            <a:r>
              <a:rPr lang="es-ES" sz="2000" dirty="0" smtClean="0"/>
              <a:t>Resultados de 2 consultas   </a:t>
            </a:r>
            <a:r>
              <a:rPr lang="es-ES" sz="2000" b="1" i="1" dirty="0" smtClean="0"/>
              <a:t>(</a:t>
            </a:r>
            <a:r>
              <a:rPr lang="es-ES" sz="1700" b="1" i="1" dirty="0" smtClean="0"/>
              <a:t>2.1.3 Seguridad (Consultas Roles y Usuarios).sq</a:t>
            </a:r>
            <a:r>
              <a:rPr lang="es-ES" sz="2000" b="1" i="1" dirty="0" smtClean="0"/>
              <a:t>l)</a:t>
            </a:r>
          </a:p>
        </p:txBody>
      </p:sp>
      <p:sp>
        <p:nvSpPr>
          <p:cNvPr id="4" name="1 Título"/>
          <p:cNvSpPr>
            <a:spLocks noGrp="1"/>
          </p:cNvSpPr>
          <p:nvPr>
            <p:ph type="title"/>
          </p:nvPr>
        </p:nvSpPr>
        <p:spPr/>
        <p:txBody>
          <a:bodyPr/>
          <a:lstStyle/>
          <a:p>
            <a:r>
              <a:rPr lang="es-ES" dirty="0" smtClean="0"/>
              <a:t>Roles de Usuario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1027" name="Picture 3"/>
          <p:cNvPicPr>
            <a:picLocks noChangeAspect="1" noChangeArrowheads="1"/>
          </p:cNvPicPr>
          <p:nvPr/>
        </p:nvPicPr>
        <p:blipFill>
          <a:blip r:embed="rId3" cstate="print"/>
          <a:srcRect l="21167" t="12594" r="37271" b="13579"/>
          <a:stretch>
            <a:fillRect/>
          </a:stretch>
        </p:blipFill>
        <p:spPr bwMode="auto">
          <a:xfrm>
            <a:off x="1475656" y="2228914"/>
            <a:ext cx="5184576" cy="4213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04030" cy="646331"/>
          </a:xfrm>
          <a:prstGeom prst="rect">
            <a:avLst/>
          </a:prstGeom>
          <a:noFill/>
        </p:spPr>
        <p:txBody>
          <a:bodyPr wrap="none" rtlCol="0">
            <a:spAutoFit/>
          </a:bodyPr>
          <a:lstStyle/>
          <a:p>
            <a:r>
              <a:rPr lang="es-ES" dirty="0" smtClean="0"/>
              <a:t>Roles de</a:t>
            </a:r>
          </a:p>
          <a:p>
            <a:r>
              <a:rPr lang="es-ES" dirty="0" smtClean="0"/>
              <a:t>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47864" y="681579"/>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81579"/>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60232"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675139"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7596336" y="1052736"/>
            <a:ext cx="1152128"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13176"/>
            <a:ext cx="2445093" cy="369332"/>
          </a:xfrm>
          <a:prstGeom prst="rect">
            <a:avLst/>
          </a:prstGeom>
          <a:noFill/>
        </p:spPr>
        <p:txBody>
          <a:bodyPr wrap="none" rtlCol="0">
            <a:spAutoFit/>
          </a:bodyPr>
          <a:lstStyle/>
          <a:p>
            <a:r>
              <a:rPr lang="es-ES" b="1" dirty="0" smtClean="0"/>
              <a:t>PERMISOS DE OBJETO</a:t>
            </a:r>
            <a:endParaRPr lang="es-ES" b="1" dirty="0"/>
          </a:p>
        </p:txBody>
      </p:sp>
      <p:sp>
        <p:nvSpPr>
          <p:cNvPr id="57" name="56 CuadroTexto"/>
          <p:cNvSpPr txBox="1"/>
          <p:nvPr/>
        </p:nvSpPr>
        <p:spPr>
          <a:xfrm>
            <a:off x="6588224" y="1052736"/>
            <a:ext cx="926857" cy="369332"/>
          </a:xfrm>
          <a:prstGeom prst="rect">
            <a:avLst/>
          </a:prstGeom>
          <a:noFill/>
        </p:spPr>
        <p:txBody>
          <a:bodyPr wrap="none" rtlCol="0">
            <a:spAutoFit/>
          </a:bodyPr>
          <a:lstStyle/>
          <a:p>
            <a:r>
              <a:rPr lang="es-ES" dirty="0" smtClean="0"/>
              <a:t>Esquema</a:t>
            </a:r>
            <a:endParaRPr lang="es-ES" dirty="0"/>
          </a:p>
        </p:txBody>
      </p:sp>
      <p:sp>
        <p:nvSpPr>
          <p:cNvPr id="59" name="58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71600" y="1988840"/>
            <a:ext cx="5040560" cy="4176464"/>
          </a:xfrm>
        </p:spPr>
        <p:txBody>
          <a:bodyPr>
            <a:noAutofit/>
          </a:bodyPr>
          <a:lstStyle/>
          <a:p>
            <a:pPr marL="0" indent="0" algn="just">
              <a:spcBef>
                <a:spcPts val="0"/>
              </a:spcBef>
              <a:buNone/>
            </a:pPr>
            <a:r>
              <a:rPr lang="es-ES" sz="2200" b="1" dirty="0" smtClean="0"/>
              <a:t>Permisos de objeto</a:t>
            </a:r>
          </a:p>
          <a:p>
            <a:pPr marL="0" indent="0" algn="just">
              <a:spcBef>
                <a:spcPts val="0"/>
              </a:spcBef>
              <a:buNone/>
            </a:pPr>
            <a:r>
              <a:rPr lang="es-ES" sz="2000" dirty="0" smtClean="0"/>
              <a:t>Son permisos específicos de cada objeto que se asignan a cada usuario o rol. Los permisos se asignan permitiendo o denegando las acciones que se pueden realizar sobre cada uno de los objetos.</a:t>
            </a:r>
          </a:p>
          <a:p>
            <a:pPr marL="0" indent="0" algn="just">
              <a:spcBef>
                <a:spcPts val="0"/>
              </a:spcBef>
              <a:buNone/>
            </a:pPr>
            <a:r>
              <a:rPr lang="es-ES" sz="2000" dirty="0" smtClean="0"/>
              <a:t>Los permisos se pueden:</a:t>
            </a:r>
          </a:p>
          <a:p>
            <a:pPr marL="357188" indent="-171450" algn="just">
              <a:spcBef>
                <a:spcPts val="0"/>
              </a:spcBef>
              <a:buFont typeface="Arial" pitchFamily="34" charset="0"/>
              <a:buChar char="•"/>
            </a:pPr>
            <a:r>
              <a:rPr lang="es-ES" sz="2000" dirty="0" smtClean="0"/>
              <a:t>Denegar </a:t>
            </a:r>
          </a:p>
          <a:p>
            <a:pPr marL="357188" indent="-171450" algn="just">
              <a:spcBef>
                <a:spcPts val="0"/>
              </a:spcBef>
              <a:buFont typeface="Arial" pitchFamily="34" charset="0"/>
              <a:buChar char="•"/>
            </a:pPr>
            <a:r>
              <a:rPr lang="es-ES" sz="2000" dirty="0" smtClean="0"/>
              <a:t>Revocar</a:t>
            </a:r>
          </a:p>
          <a:p>
            <a:pPr marL="357188" indent="-171450" algn="just">
              <a:spcBef>
                <a:spcPts val="0"/>
              </a:spcBef>
              <a:buFont typeface="Arial" pitchFamily="34" charset="0"/>
              <a:buChar char="•"/>
            </a:pPr>
            <a:r>
              <a:rPr lang="es-ES" sz="2000" dirty="0" smtClean="0"/>
              <a:t>Conceder </a:t>
            </a:r>
          </a:p>
          <a:p>
            <a:pPr marL="0" indent="0" algn="just">
              <a:spcBef>
                <a:spcPts val="0"/>
              </a:spcBef>
              <a:buNone/>
            </a:pPr>
            <a:endParaRPr lang="es-ES" sz="2000" dirty="0" smtClean="0"/>
          </a:p>
          <a:p>
            <a:pPr marL="0" indent="0" algn="just">
              <a:spcBef>
                <a:spcPts val="0"/>
              </a:spcBef>
              <a:buNone/>
            </a:pPr>
            <a:r>
              <a:rPr lang="es-ES" sz="2000" dirty="0" smtClean="0"/>
              <a:t>WITH GRANT: Indica que el receptor también podrá conceder el permiso especificado a otras entidades de seguridad.</a:t>
            </a:r>
          </a:p>
        </p:txBody>
      </p:sp>
      <p:sp>
        <p:nvSpPr>
          <p:cNvPr id="4" name="1 Título"/>
          <p:cNvSpPr>
            <a:spLocks noGrp="1"/>
          </p:cNvSpPr>
          <p:nvPr>
            <p:ph type="title"/>
          </p:nvPr>
        </p:nvSpPr>
        <p:spPr/>
        <p:txBody>
          <a:bodyPr/>
          <a:lstStyle/>
          <a:p>
            <a:r>
              <a:rPr lang="es-ES" dirty="0" smtClean="0"/>
              <a:t>Permisos</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6" name="5 Imagen"/>
          <p:cNvPicPr/>
          <p:nvPr/>
        </p:nvPicPr>
        <p:blipFill>
          <a:blip r:embed="rId3" cstate="print"/>
          <a:srcRect l="1749" t="6808" r="74641" b="40998"/>
          <a:stretch>
            <a:fillRect/>
          </a:stretch>
        </p:blipFill>
        <p:spPr bwMode="auto">
          <a:xfrm>
            <a:off x="5940152" y="1916832"/>
            <a:ext cx="2952328" cy="4248472"/>
          </a:xfrm>
          <a:prstGeom prst="rect">
            <a:avLst/>
          </a:prstGeom>
          <a:noFill/>
          <a:ln w="9525">
            <a:noFill/>
            <a:miter lim="800000"/>
            <a:headEnd/>
            <a:tailEnd/>
          </a:ln>
          <a:effectLst>
            <a:softEdge rad="127000"/>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71600" y="1988840"/>
            <a:ext cx="7200800" cy="3600400"/>
          </a:xfrm>
        </p:spPr>
        <p:txBody>
          <a:bodyPr>
            <a:noAutofit/>
          </a:bodyPr>
          <a:lstStyle/>
          <a:p>
            <a:pPr marL="0" indent="0" algn="just">
              <a:spcBef>
                <a:spcPts val="0"/>
              </a:spcBef>
              <a:spcAft>
                <a:spcPts val="1200"/>
              </a:spcAft>
              <a:buNone/>
            </a:pPr>
            <a:r>
              <a:rPr lang="es-ES" sz="2200" b="1" dirty="0" smtClean="0"/>
              <a:t>Revocación y denegación</a:t>
            </a:r>
          </a:p>
          <a:p>
            <a:pPr marL="0" indent="0" algn="just">
              <a:spcBef>
                <a:spcPts val="0"/>
              </a:spcBef>
              <a:spcAft>
                <a:spcPts val="1200"/>
              </a:spcAft>
              <a:buNone/>
            </a:pPr>
            <a:r>
              <a:rPr lang="es-ES" sz="2000" dirty="0" smtClean="0"/>
              <a:t>La </a:t>
            </a:r>
            <a:r>
              <a:rPr lang="es-ES" sz="2000" dirty="0" smtClean="0"/>
              <a:t>diferencia se encuentra en la herencia de permisos</a:t>
            </a:r>
          </a:p>
          <a:p>
            <a:pPr marL="0" indent="0" algn="just">
              <a:spcBef>
                <a:spcPts val="0"/>
              </a:spcBef>
              <a:buNone/>
            </a:pPr>
            <a:r>
              <a:rPr lang="es-ES" sz="2000" dirty="0" smtClean="0"/>
              <a:t>La denegación de un permiso garantiza que aunque dicho permiso sea otorgado por otra vía, no se lleve a cabo el acceso.</a:t>
            </a:r>
          </a:p>
          <a:p>
            <a:pPr marL="265113" indent="0" algn="just">
              <a:spcBef>
                <a:spcPts val="0"/>
              </a:spcBef>
              <a:buNone/>
            </a:pPr>
            <a:r>
              <a:rPr lang="es-ES" sz="2000" dirty="0" smtClean="0"/>
              <a:t>Denegación + Concesión = Denegación</a:t>
            </a:r>
          </a:p>
          <a:p>
            <a:pPr marL="0" indent="0" algn="just">
              <a:spcBef>
                <a:spcPts val="1200"/>
              </a:spcBef>
              <a:buNone/>
            </a:pPr>
            <a:r>
              <a:rPr lang="es-ES" sz="2000" dirty="0" smtClean="0"/>
              <a:t>La revocación no garantiza lo anterior.  </a:t>
            </a:r>
          </a:p>
          <a:p>
            <a:pPr marL="265113" indent="0" algn="just">
              <a:spcBef>
                <a:spcPts val="0"/>
              </a:spcBef>
              <a:spcAft>
                <a:spcPts val="1200"/>
              </a:spcAft>
              <a:buNone/>
            </a:pPr>
            <a:r>
              <a:rPr lang="es-ES" sz="2000" dirty="0" smtClean="0"/>
              <a:t>Revocación + Concesión = Concesión</a:t>
            </a:r>
          </a:p>
        </p:txBody>
      </p:sp>
      <p:sp>
        <p:nvSpPr>
          <p:cNvPr id="4" name="1 Título"/>
          <p:cNvSpPr>
            <a:spLocks noGrp="1"/>
          </p:cNvSpPr>
          <p:nvPr>
            <p:ph type="title"/>
          </p:nvPr>
        </p:nvSpPr>
        <p:spPr/>
        <p:txBody>
          <a:bodyPr/>
          <a:lstStyle/>
          <a:p>
            <a:r>
              <a:rPr lang="es-ES" dirty="0" smtClean="0"/>
              <a:t>Permisos</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71600" y="1858215"/>
            <a:ext cx="5400600" cy="1224136"/>
          </a:xfrm>
        </p:spPr>
        <p:txBody>
          <a:bodyPr>
            <a:normAutofit/>
          </a:bodyPr>
          <a:lstStyle/>
          <a:p>
            <a:pPr marL="0" indent="0" algn="just">
              <a:buNone/>
            </a:pPr>
            <a:r>
              <a:rPr lang="es-ES" sz="2200" b="1" dirty="0" smtClean="0"/>
              <a:t>Permisos de objeto</a:t>
            </a:r>
          </a:p>
          <a:p>
            <a:pPr marL="0" indent="0" algn="just">
              <a:buNone/>
            </a:pPr>
            <a:r>
              <a:rPr lang="es-ES" sz="2000" dirty="0" smtClean="0"/>
              <a:t>Por ejemplo, los permisos que se pueden conceder sobre una </a:t>
            </a:r>
            <a:r>
              <a:rPr lang="es-ES" sz="2000" i="1" dirty="0" smtClean="0"/>
              <a:t>base de datos</a:t>
            </a:r>
            <a:r>
              <a:rPr lang="es-ES" sz="2000" dirty="0" smtClean="0"/>
              <a:t>.</a:t>
            </a:r>
          </a:p>
          <a:p>
            <a:pPr marL="0" indent="0" algn="just">
              <a:buNone/>
            </a:pPr>
            <a:endParaRPr lang="es-ES" sz="2400" dirty="0" smtClean="0"/>
          </a:p>
        </p:txBody>
      </p:sp>
      <p:sp>
        <p:nvSpPr>
          <p:cNvPr id="4" name="1 Título"/>
          <p:cNvSpPr>
            <a:spLocks noGrp="1"/>
          </p:cNvSpPr>
          <p:nvPr>
            <p:ph type="title"/>
          </p:nvPr>
        </p:nvSpPr>
        <p:spPr/>
        <p:txBody>
          <a:bodyPr/>
          <a:lstStyle/>
          <a:p>
            <a:r>
              <a:rPr lang="es-ES" dirty="0" smtClean="0"/>
              <a:t>Permisos</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1026" name="Picture 2"/>
          <p:cNvPicPr>
            <a:picLocks noChangeAspect="1" noChangeArrowheads="1"/>
          </p:cNvPicPr>
          <p:nvPr/>
        </p:nvPicPr>
        <p:blipFill>
          <a:blip r:embed="rId3" cstate="print"/>
          <a:srcRect l="34383" t="52600" r="53017" b="4561"/>
          <a:stretch>
            <a:fillRect/>
          </a:stretch>
        </p:blipFill>
        <p:spPr bwMode="auto">
          <a:xfrm>
            <a:off x="6372200" y="1772816"/>
            <a:ext cx="1728192" cy="3672408"/>
          </a:xfrm>
          <a:prstGeom prst="rect">
            <a:avLst/>
          </a:prstGeom>
          <a:noFill/>
          <a:ln w="9525">
            <a:noFill/>
            <a:miter lim="800000"/>
            <a:headEnd/>
            <a:tailEnd/>
          </a:ln>
          <a:effectLst>
            <a:softEdge rad="127000"/>
          </a:effectLst>
        </p:spPr>
      </p:pic>
      <p:pic>
        <p:nvPicPr>
          <p:cNvPr id="1027" name="Picture 3"/>
          <p:cNvPicPr>
            <a:picLocks noChangeAspect="1" noChangeArrowheads="1"/>
          </p:cNvPicPr>
          <p:nvPr/>
        </p:nvPicPr>
        <p:blipFill>
          <a:blip r:embed="rId4" cstate="print"/>
          <a:srcRect l="34908" t="52600" r="53542" b="16321"/>
          <a:stretch>
            <a:fillRect/>
          </a:stretch>
        </p:blipFill>
        <p:spPr bwMode="auto">
          <a:xfrm>
            <a:off x="971600" y="3318992"/>
            <a:ext cx="1584176" cy="2664296"/>
          </a:xfrm>
          <a:prstGeom prst="rect">
            <a:avLst/>
          </a:prstGeom>
          <a:noFill/>
          <a:ln w="9525">
            <a:noFill/>
            <a:miter lim="800000"/>
            <a:headEnd/>
            <a:tailEnd/>
          </a:ln>
          <a:effectLst>
            <a:softEdge rad="127000"/>
          </a:effectLst>
        </p:spPr>
      </p:pic>
      <p:sp>
        <p:nvSpPr>
          <p:cNvPr id="9" name="2 Marcador de contenido"/>
          <p:cNvSpPr txBox="1">
            <a:spLocks/>
          </p:cNvSpPr>
          <p:nvPr/>
        </p:nvSpPr>
        <p:spPr>
          <a:xfrm>
            <a:off x="2497159" y="4203478"/>
            <a:ext cx="3600400" cy="648072"/>
          </a:xfrm>
          <a:prstGeom prst="rect">
            <a:avLst/>
          </a:prstGeom>
        </p:spPr>
        <p:txBody>
          <a:bodyPr vert="horz">
            <a:normAutofit lnSpcReduction="10000"/>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s-ES" sz="2000" b="0" i="0" u="none" strike="noStrike" kern="1200" cap="none" spc="0" normalizeH="0" baseline="0" noProof="0" dirty="0" smtClean="0">
                <a:ln>
                  <a:noFill/>
                </a:ln>
                <a:solidFill>
                  <a:schemeClr val="tx1"/>
                </a:solidFill>
                <a:effectLst/>
                <a:uLnTx/>
                <a:uFillTx/>
                <a:latin typeface="+mn-lt"/>
                <a:ea typeface="+mn-ea"/>
                <a:cs typeface="+mn-cs"/>
              </a:rPr>
              <a:t>Por ejemplo, los permisos que se pueden conceder sobre una </a:t>
            </a:r>
            <a:r>
              <a:rPr lang="es-ES" sz="2000" i="1" dirty="0" smtClean="0"/>
              <a:t>tabla</a:t>
            </a:r>
            <a:r>
              <a:rPr kumimoji="0" lang="es-ES" sz="20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sz="quarter" idx="1"/>
          </p:nvPr>
        </p:nvSpPr>
        <p:spPr>
          <a:xfrm>
            <a:off x="899592" y="1844824"/>
            <a:ext cx="4161656" cy="4572000"/>
          </a:xfrm>
        </p:spPr>
        <p:txBody>
          <a:bodyPr>
            <a:normAutofit/>
          </a:bodyPr>
          <a:lstStyle/>
          <a:p>
            <a:r>
              <a:rPr lang="es-ES" sz="2200" dirty="0" smtClean="0"/>
              <a:t>Principales o entidades de seguridad: Usuarios de Windows, usuarios de SQL Server, Usuarios de Bases de Datos.</a:t>
            </a:r>
          </a:p>
          <a:p>
            <a:r>
              <a:rPr lang="es-ES" sz="2200" dirty="0" smtClean="0"/>
              <a:t>Asegurables: Recursos que pueden ser protegidos</a:t>
            </a:r>
            <a:r>
              <a:rPr lang="es-ES" sz="2000" dirty="0" smtClean="0"/>
              <a:t>.</a:t>
            </a:r>
            <a:endParaRPr lang="es-ES" sz="2000" dirty="0"/>
          </a:p>
        </p:txBody>
      </p:sp>
      <p:pic>
        <p:nvPicPr>
          <p:cNvPr id="46082" name="Picture 2" descr="Diagram of Database Engine permissions hierarchies"/>
          <p:cNvPicPr>
            <a:picLocks noChangeAspect="1" noChangeArrowheads="1"/>
          </p:cNvPicPr>
          <p:nvPr/>
        </p:nvPicPr>
        <p:blipFill>
          <a:blip r:embed="rId2" cstate="print"/>
          <a:srcRect/>
          <a:stretch>
            <a:fillRect/>
          </a:stretch>
        </p:blipFill>
        <p:spPr bwMode="auto">
          <a:xfrm>
            <a:off x="5148064" y="1700808"/>
            <a:ext cx="3619069" cy="4968552"/>
          </a:xfrm>
          <a:prstGeom prst="rect">
            <a:avLst/>
          </a:prstGeom>
          <a:noFill/>
        </p:spPr>
      </p:pic>
      <p:pic>
        <p:nvPicPr>
          <p:cNvPr id="5" name="6 Marcador de contenido" descr="Presentación1.gif"/>
          <p:cNvPicPr>
            <a:picLocks noChangeAspect="1"/>
          </p:cNvPicPr>
          <p:nvPr/>
        </p:nvPicPr>
        <p:blipFill>
          <a:blip r:embed="rId3"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lstStyle/>
          <a:p>
            <a:r>
              <a:rPr lang="es-ES" dirty="0" smtClean="0"/>
              <a:t>Permisos</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2050" name="Picture 2"/>
          <p:cNvPicPr>
            <a:picLocks noChangeAspect="1" noChangeArrowheads="1"/>
          </p:cNvPicPr>
          <p:nvPr/>
        </p:nvPicPr>
        <p:blipFill>
          <a:blip r:embed="rId3" cstate="print"/>
          <a:srcRect l="35433" t="53440" r="52492" b="15481"/>
          <a:stretch>
            <a:fillRect/>
          </a:stretch>
        </p:blipFill>
        <p:spPr bwMode="auto">
          <a:xfrm>
            <a:off x="6732240" y="1916832"/>
            <a:ext cx="1656184" cy="2664296"/>
          </a:xfrm>
          <a:prstGeom prst="rect">
            <a:avLst/>
          </a:prstGeom>
          <a:noFill/>
          <a:ln w="9525">
            <a:noFill/>
            <a:miter lim="800000"/>
            <a:headEnd/>
            <a:tailEnd/>
          </a:ln>
          <a:effectLst>
            <a:softEdge rad="127000"/>
          </a:effectLst>
        </p:spPr>
      </p:pic>
      <p:sp>
        <p:nvSpPr>
          <p:cNvPr id="8" name="2 Marcador de contenido"/>
          <p:cNvSpPr>
            <a:spLocks noGrp="1"/>
          </p:cNvSpPr>
          <p:nvPr>
            <p:ph sz="quarter" idx="1"/>
          </p:nvPr>
        </p:nvSpPr>
        <p:spPr>
          <a:xfrm>
            <a:off x="966373" y="1972019"/>
            <a:ext cx="4967287" cy="1583754"/>
          </a:xfrm>
        </p:spPr>
        <p:txBody>
          <a:bodyPr>
            <a:normAutofit/>
          </a:bodyPr>
          <a:lstStyle/>
          <a:p>
            <a:pPr marL="0" indent="0" algn="just">
              <a:buNone/>
            </a:pPr>
            <a:r>
              <a:rPr lang="es-ES" sz="2200" b="1" dirty="0" smtClean="0"/>
              <a:t>Permisos de esquema</a:t>
            </a:r>
          </a:p>
          <a:p>
            <a:pPr marL="0" indent="0" algn="just">
              <a:buNone/>
            </a:pPr>
            <a:r>
              <a:rPr lang="es-ES" sz="2000" dirty="0" smtClean="0"/>
              <a:t>Son permisos asociados al esquema.</a:t>
            </a:r>
          </a:p>
          <a:p>
            <a:pPr marL="0" indent="0" algn="just">
              <a:buNone/>
            </a:pPr>
            <a:r>
              <a:rPr lang="es-ES" sz="2000" dirty="0" smtClean="0"/>
              <a:t>Ejemplo de los permisos que se pueden conceder sobre un Esquema.</a:t>
            </a:r>
          </a:p>
          <a:p>
            <a:pPr marL="0" indent="0" algn="just">
              <a:buNone/>
            </a:pPr>
            <a:endParaRPr lang="es-ES" sz="24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52600" y="1998100"/>
            <a:ext cx="7291808" cy="3240360"/>
          </a:xfrm>
        </p:spPr>
        <p:txBody>
          <a:bodyPr>
            <a:normAutofit/>
          </a:bodyPr>
          <a:lstStyle/>
          <a:p>
            <a:pPr marL="265113" indent="-265113" algn="just">
              <a:buClrTx/>
              <a:buAutoNum type="arabicPeriod"/>
            </a:pPr>
            <a:r>
              <a:rPr lang="es-ES" sz="2000" dirty="0" smtClean="0"/>
              <a:t>Queremos crear un </a:t>
            </a:r>
            <a:r>
              <a:rPr lang="es-ES" sz="2000" b="1" dirty="0" smtClean="0"/>
              <a:t>rol</a:t>
            </a:r>
            <a:r>
              <a:rPr lang="es-ES" sz="2000" dirty="0" smtClean="0"/>
              <a:t> llamado </a:t>
            </a:r>
            <a:r>
              <a:rPr lang="es-ES" sz="2000" b="1" i="1" dirty="0" smtClean="0"/>
              <a:t>Contabilidad</a:t>
            </a:r>
            <a:r>
              <a:rPr lang="es-ES" sz="2000" dirty="0" smtClean="0"/>
              <a:t> en la base de datos </a:t>
            </a:r>
            <a:r>
              <a:rPr lang="es-ES" sz="2000" dirty="0" err="1" smtClean="0"/>
              <a:t>AdventureWorks</a:t>
            </a:r>
            <a:r>
              <a:rPr lang="es-ES" sz="2000" dirty="0" smtClean="0"/>
              <a:t> que solo pueda Insertar (INSERT), Seleccionar (SELECT), Actualizar (UPDATE) y Eliminar (DELETE) datos relacionados con la contabilidad. Las tablas de contabilidad son las que pertenecen a los esquemas </a:t>
            </a:r>
            <a:r>
              <a:rPr lang="es-ES" sz="2000" dirty="0" err="1" smtClean="0"/>
              <a:t>Purchasing</a:t>
            </a:r>
            <a:r>
              <a:rPr lang="es-ES" sz="2000" dirty="0" smtClean="0"/>
              <a:t> y Sales.</a:t>
            </a:r>
          </a:p>
          <a:p>
            <a:pPr marL="265113" indent="-265113" algn="just">
              <a:spcBef>
                <a:spcPts val="1200"/>
              </a:spcBef>
              <a:buClrTx/>
              <a:buAutoNum type="arabicPeriod"/>
            </a:pPr>
            <a:r>
              <a:rPr lang="es-ES" sz="2000" dirty="0" smtClean="0"/>
              <a:t>Como </a:t>
            </a:r>
            <a:r>
              <a:rPr lang="es-ES" sz="2000" dirty="0" err="1" smtClean="0"/>
              <a:t>AdventureWorks</a:t>
            </a:r>
            <a:r>
              <a:rPr lang="es-ES" sz="2000" dirty="0" smtClean="0"/>
              <a:t> tiene agrupadas las tablas por esquemas podremos crear de manera más fácil el rol </a:t>
            </a:r>
            <a:r>
              <a:rPr lang="es-ES" sz="2000" b="1" i="1" dirty="0" smtClean="0"/>
              <a:t>Contabilidad,</a:t>
            </a:r>
            <a:r>
              <a:rPr lang="es-ES" sz="2000" dirty="0" smtClean="0"/>
              <a:t> permitiendo realizar las acciones sobre los esquemas que contienen las tablas.</a:t>
            </a:r>
          </a:p>
          <a:p>
            <a:pPr marL="0" indent="0" algn="just">
              <a:buNone/>
            </a:pPr>
            <a:r>
              <a:rPr lang="es-ES" sz="2000" dirty="0" smtClean="0"/>
              <a:t> </a:t>
            </a:r>
          </a:p>
        </p:txBody>
      </p:sp>
      <p:sp>
        <p:nvSpPr>
          <p:cNvPr id="4" name="1 Título"/>
          <p:cNvSpPr>
            <a:spLocks noGrp="1"/>
          </p:cNvSpPr>
          <p:nvPr>
            <p:ph type="title"/>
          </p:nvPr>
        </p:nvSpPr>
        <p:spPr/>
        <p:txBody>
          <a:bodyPr/>
          <a:lstStyle/>
          <a:p>
            <a:r>
              <a:rPr lang="es-ES" dirty="0" smtClean="0"/>
              <a:t>Permisos. Ejemplo.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79104" y="2024604"/>
            <a:ext cx="6977272" cy="2772548"/>
          </a:xfrm>
        </p:spPr>
        <p:txBody>
          <a:bodyPr>
            <a:normAutofit/>
          </a:bodyPr>
          <a:lstStyle/>
          <a:p>
            <a:pPr marL="265113" indent="-265113" algn="just">
              <a:buClrTx/>
              <a:buFont typeface="+mj-lt"/>
              <a:buAutoNum type="arabicPeriod" startAt="3"/>
            </a:pPr>
            <a:r>
              <a:rPr lang="es-ES" sz="2000" dirty="0" smtClean="0"/>
              <a:t>Creamos un usuario para el inicio de sesión contabilidad y le asignamos el </a:t>
            </a:r>
            <a:r>
              <a:rPr lang="es-ES" sz="2000" dirty="0" smtClean="0"/>
              <a:t>rol. </a:t>
            </a:r>
            <a:r>
              <a:rPr lang="es-ES" sz="2000" dirty="0" smtClean="0"/>
              <a:t>Por lo que todos los usuarios que entran con este inicio de sesión </a:t>
            </a:r>
            <a:r>
              <a:rPr lang="es-ES" sz="2000" dirty="0" smtClean="0"/>
              <a:t>podrán </a:t>
            </a:r>
            <a:r>
              <a:rPr lang="es-ES" sz="2000" dirty="0" smtClean="0"/>
              <a:t>acceder a la base de datos </a:t>
            </a:r>
            <a:r>
              <a:rPr lang="es-ES" sz="2000" dirty="0" err="1" smtClean="0"/>
              <a:t>AdventureWorks</a:t>
            </a:r>
            <a:r>
              <a:rPr lang="es-ES" sz="2000" dirty="0" smtClean="0"/>
              <a:t> con las opciones que hemos dado a ese rol</a:t>
            </a:r>
            <a:r>
              <a:rPr lang="es-ES" sz="2000" dirty="0" smtClean="0"/>
              <a:t>.</a:t>
            </a:r>
            <a:endParaRPr lang="es-ES" sz="2000" dirty="0" smtClean="0"/>
          </a:p>
        </p:txBody>
      </p:sp>
      <p:sp>
        <p:nvSpPr>
          <p:cNvPr id="4" name="1 Título"/>
          <p:cNvSpPr>
            <a:spLocks noGrp="1"/>
          </p:cNvSpPr>
          <p:nvPr>
            <p:ph type="title"/>
          </p:nvPr>
        </p:nvSpPr>
        <p:spPr/>
        <p:txBody>
          <a:bodyPr/>
          <a:lstStyle/>
          <a:p>
            <a:r>
              <a:rPr lang="es-ES" dirty="0" smtClean="0"/>
              <a:t>Permisos. Ejemplo.</a:t>
            </a:r>
            <a:endParaRPr lang="es-ES"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Usuarios huérfanos</a:t>
            </a:r>
            <a:endParaRPr lang="es-ES" dirty="0"/>
          </a:p>
        </p:txBody>
      </p:sp>
      <p:sp>
        <p:nvSpPr>
          <p:cNvPr id="3" name="2 Marcador de contenido"/>
          <p:cNvSpPr>
            <a:spLocks noGrp="1"/>
          </p:cNvSpPr>
          <p:nvPr>
            <p:ph sz="quarter" idx="1"/>
          </p:nvPr>
        </p:nvSpPr>
        <p:spPr>
          <a:xfrm>
            <a:off x="992356" y="1844824"/>
            <a:ext cx="7252052" cy="4572000"/>
          </a:xfrm>
        </p:spPr>
        <p:txBody>
          <a:bodyPr>
            <a:normAutofit/>
          </a:bodyPr>
          <a:lstStyle/>
          <a:p>
            <a:pPr>
              <a:buNone/>
            </a:pPr>
            <a:r>
              <a:rPr lang="es-ES" sz="2200" b="1" dirty="0" smtClean="0"/>
              <a:t>Usuarios huérfanos </a:t>
            </a:r>
          </a:p>
          <a:p>
            <a:pPr marL="0" indent="0" algn="just">
              <a:buNone/>
            </a:pPr>
            <a:r>
              <a:rPr lang="es-ES" sz="2000" dirty="0" smtClean="0"/>
              <a:t>Son usuarios que no tienen un inicio de sesión. Esto puede pasar al eliminar un  inicio de sesión y no eliminar su usuario de Base de Datos. </a:t>
            </a:r>
          </a:p>
          <a:p>
            <a:pPr marL="0" indent="0">
              <a:spcBef>
                <a:spcPts val="1200"/>
              </a:spcBef>
              <a:buNone/>
            </a:pPr>
            <a:r>
              <a:rPr lang="es-ES" sz="2200" i="1" dirty="0" smtClean="0"/>
              <a:t>Ejemplo de asignación</a:t>
            </a:r>
          </a:p>
          <a:p>
            <a:pPr marL="0" indent="0">
              <a:buNone/>
            </a:pPr>
            <a:r>
              <a:rPr lang="es-ES" sz="2000" b="1" i="1" dirty="0" err="1" smtClean="0"/>
              <a:t>UsuarioBD</a:t>
            </a:r>
            <a:r>
              <a:rPr lang="es-ES" sz="2000" dirty="0" smtClean="0"/>
              <a:t> es un usuario huérfano e </a:t>
            </a:r>
            <a:r>
              <a:rPr lang="es-ES" sz="2000" b="1" i="1" dirty="0" smtClean="0"/>
              <a:t>Inicio</a:t>
            </a:r>
            <a:r>
              <a:rPr lang="es-ES" sz="2000" dirty="0" smtClean="0"/>
              <a:t> es una cuenta de inicio de sesión.</a:t>
            </a:r>
          </a:p>
          <a:p>
            <a:pPr marL="0" indent="0">
              <a:buNone/>
            </a:pPr>
            <a:r>
              <a:rPr lang="es-ES" sz="2000" dirty="0" smtClean="0"/>
              <a:t>El siguiente mandato vincula al usuario </a:t>
            </a:r>
            <a:r>
              <a:rPr lang="es-ES" sz="2000" b="1" i="1" dirty="0" err="1" smtClean="0"/>
              <a:t>usuarioBD</a:t>
            </a:r>
            <a:r>
              <a:rPr lang="es-ES" sz="2000" dirty="0" smtClean="0"/>
              <a:t> con el inicio de Sesión denominado </a:t>
            </a:r>
            <a:r>
              <a:rPr lang="es-ES" sz="2000" b="1" i="1" dirty="0" smtClean="0"/>
              <a:t>Inicio:</a:t>
            </a:r>
          </a:p>
          <a:p>
            <a:pPr marL="265113" indent="0">
              <a:buNone/>
            </a:pPr>
            <a:r>
              <a:rPr lang="es-ES" sz="2000" b="1" i="1" dirty="0" err="1" smtClean="0"/>
              <a:t>sp_change_users_login</a:t>
            </a:r>
            <a:r>
              <a:rPr lang="es-ES" sz="2000" dirty="0" smtClean="0"/>
              <a:t> '</a:t>
            </a:r>
            <a:r>
              <a:rPr lang="es-ES" sz="2000" b="1" dirty="0" err="1" smtClean="0"/>
              <a:t>Update_On</a:t>
            </a:r>
            <a:r>
              <a:rPr lang="es-ES" sz="2000" dirty="0" smtClean="0"/>
              <a:t>', ‘</a:t>
            </a:r>
            <a:r>
              <a:rPr lang="es-ES" sz="2000" dirty="0" err="1" smtClean="0"/>
              <a:t>UsuarioBD</a:t>
            </a:r>
            <a:r>
              <a:rPr lang="es-ES" sz="2000" dirty="0" smtClean="0"/>
              <a:t>', ‘Inicio‘</a:t>
            </a:r>
          </a:p>
          <a:p>
            <a:pPr marL="265113" indent="0">
              <a:buNone/>
            </a:pPr>
            <a:endParaRPr lang="es-ES" sz="2000" dirty="0" smtClean="0"/>
          </a:p>
          <a:p>
            <a:pPr marL="265113" indent="0" algn="r">
              <a:buNone/>
            </a:pPr>
            <a:r>
              <a:rPr lang="es-ES" sz="2000" b="1" i="1" dirty="0" smtClean="0"/>
              <a:t>2.1.4 Seguridad (Usuarios huérfanos).</a:t>
            </a:r>
            <a:r>
              <a:rPr lang="es-ES" sz="2000" b="1" i="1" dirty="0" err="1" smtClean="0"/>
              <a:t>sql</a:t>
            </a:r>
            <a:endParaRPr lang="es-ES" sz="2000" b="1" i="1"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2"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3"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3"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4"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4"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4"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04030" cy="646331"/>
          </a:xfrm>
          <a:prstGeom prst="rect">
            <a:avLst/>
          </a:prstGeom>
          <a:noFill/>
        </p:spPr>
        <p:txBody>
          <a:bodyPr wrap="none" rtlCol="0">
            <a:spAutoFit/>
          </a:bodyPr>
          <a:lstStyle/>
          <a:p>
            <a:r>
              <a:rPr lang="es-ES" dirty="0" smtClean="0"/>
              <a:t>Roles de</a:t>
            </a:r>
          </a:p>
          <a:p>
            <a:r>
              <a:rPr lang="es-ES" dirty="0" smtClean="0"/>
              <a:t>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47864" y="685192"/>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85192"/>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3"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4"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4"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4"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60232"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660232"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6516216" y="1052736"/>
            <a:ext cx="1152128" cy="532859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13176"/>
            <a:ext cx="1321387" cy="369332"/>
          </a:xfrm>
          <a:prstGeom prst="rect">
            <a:avLst/>
          </a:prstGeom>
          <a:noFill/>
        </p:spPr>
        <p:txBody>
          <a:bodyPr wrap="none" rtlCol="0">
            <a:spAutoFit/>
          </a:bodyPr>
          <a:lstStyle/>
          <a:p>
            <a:r>
              <a:rPr lang="es-ES" b="1" dirty="0" smtClean="0"/>
              <a:t>ESQUEMAS</a:t>
            </a:r>
            <a:endParaRPr lang="es-E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Esquema</a:t>
            </a:r>
            <a:endParaRPr lang="es-ES" dirty="0"/>
          </a:p>
        </p:txBody>
      </p:sp>
      <p:sp>
        <p:nvSpPr>
          <p:cNvPr id="3" name="2 Marcador de contenido"/>
          <p:cNvSpPr>
            <a:spLocks noGrp="1"/>
          </p:cNvSpPr>
          <p:nvPr>
            <p:ph sz="quarter" idx="1"/>
          </p:nvPr>
        </p:nvSpPr>
        <p:spPr>
          <a:xfrm>
            <a:off x="926096" y="2011352"/>
            <a:ext cx="7246304" cy="3585392"/>
          </a:xfrm>
        </p:spPr>
        <p:txBody>
          <a:bodyPr>
            <a:normAutofit/>
          </a:bodyPr>
          <a:lstStyle/>
          <a:p>
            <a:pPr marL="0" indent="0" algn="just">
              <a:buNone/>
            </a:pPr>
            <a:r>
              <a:rPr lang="es-ES" sz="2000" dirty="0" smtClean="0"/>
              <a:t>Un Esquema es un objeto contenedor de otros objetos. </a:t>
            </a:r>
          </a:p>
          <a:p>
            <a:pPr marL="0" indent="0" algn="just">
              <a:buNone/>
            </a:pPr>
            <a:r>
              <a:rPr lang="es-ES" sz="2000" dirty="0" smtClean="0"/>
              <a:t>Los objetos contenidos dentro de un esquema pueden ser tablas, procedimientos almacenados, vistas y </a:t>
            </a:r>
            <a:r>
              <a:rPr lang="es-ES" sz="2000" dirty="0" err="1" smtClean="0"/>
              <a:t>triggers</a:t>
            </a:r>
            <a:r>
              <a:rPr lang="es-ES" sz="2000" dirty="0" smtClean="0"/>
              <a:t>, conformando el conjunto un único espacio de nombres. </a:t>
            </a:r>
          </a:p>
          <a:p>
            <a:pPr marL="0" indent="0" algn="just">
              <a:buNone/>
            </a:pPr>
            <a:r>
              <a:rPr lang="es-ES" sz="2000" dirty="0" smtClean="0"/>
              <a:t>El mayor beneficio de los esquemas es la posibilidad de separar los usuarios de los objetos. Por lo que los cambios de usuario no producen cambios en la aplicación.</a:t>
            </a:r>
          </a:p>
          <a:p>
            <a:pPr marL="0" indent="0" algn="just">
              <a:buNone/>
            </a:pPr>
            <a:r>
              <a:rPr lang="es-ES" sz="2000" dirty="0" smtClean="0"/>
              <a:t>Cada esquema pertenece (es propiedad de) a un usuario o rol, por lo que en el caso de necesitar eliminar a un usuario solo se tendrá que transferir la propiedad del esquema a un nuevo usuario o rol. </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Esquema</a:t>
            </a:r>
            <a:endParaRPr lang="es-ES" dirty="0"/>
          </a:p>
        </p:txBody>
      </p:sp>
      <p:sp>
        <p:nvSpPr>
          <p:cNvPr id="3" name="2 Marcador de contenido"/>
          <p:cNvSpPr>
            <a:spLocks noGrp="1"/>
          </p:cNvSpPr>
          <p:nvPr>
            <p:ph sz="quarter" idx="1"/>
          </p:nvPr>
        </p:nvSpPr>
        <p:spPr>
          <a:xfrm>
            <a:off x="939348" y="1892084"/>
            <a:ext cx="7772400" cy="4572000"/>
          </a:xfrm>
        </p:spPr>
        <p:txBody>
          <a:bodyPr>
            <a:noAutofit/>
          </a:bodyPr>
          <a:lstStyle/>
          <a:p>
            <a:pPr>
              <a:spcBef>
                <a:spcPts val="0"/>
              </a:spcBef>
              <a:buNone/>
            </a:pPr>
            <a:r>
              <a:rPr lang="es-ES" sz="2200" b="1" dirty="0" smtClean="0"/>
              <a:t>Sintaxis</a:t>
            </a:r>
          </a:p>
          <a:p>
            <a:pPr>
              <a:spcBef>
                <a:spcPts val="1200"/>
              </a:spcBef>
              <a:buNone/>
            </a:pPr>
            <a:r>
              <a:rPr lang="es-ES" sz="2000" dirty="0" smtClean="0"/>
              <a:t>Crear un esquema:</a:t>
            </a:r>
          </a:p>
          <a:p>
            <a:pPr marL="260350" indent="-7938">
              <a:spcBef>
                <a:spcPts val="0"/>
              </a:spcBef>
              <a:buNone/>
            </a:pPr>
            <a:r>
              <a:rPr lang="es-ES" sz="2000" dirty="0" smtClean="0"/>
              <a:t>CREATE SCHEMA </a:t>
            </a:r>
            <a:r>
              <a:rPr lang="es-ES" sz="2000" i="1" dirty="0" err="1" smtClean="0"/>
              <a:t>schema_name</a:t>
            </a:r>
            <a:r>
              <a:rPr lang="es-ES" sz="2000" i="1" dirty="0" smtClean="0"/>
              <a:t> AUTHORIZATION </a:t>
            </a:r>
            <a:r>
              <a:rPr lang="es-ES" sz="2000" i="1" dirty="0" err="1" smtClean="0"/>
              <a:t>owner</a:t>
            </a:r>
            <a:endParaRPr lang="es-ES" sz="2000" i="1" dirty="0" smtClean="0"/>
          </a:p>
          <a:p>
            <a:pPr>
              <a:spcBef>
                <a:spcPts val="0"/>
              </a:spcBef>
              <a:buNone/>
            </a:pPr>
            <a:r>
              <a:rPr lang="es-ES" sz="2000" dirty="0" smtClean="0"/>
              <a:t>Modificar un esquema:</a:t>
            </a:r>
          </a:p>
          <a:p>
            <a:pPr marL="273050" indent="-7938">
              <a:spcBef>
                <a:spcPts val="0"/>
              </a:spcBef>
              <a:buNone/>
            </a:pPr>
            <a:r>
              <a:rPr lang="es-ES" sz="2000" dirty="0" smtClean="0"/>
              <a:t>ALTER SCHEMA</a:t>
            </a:r>
          </a:p>
          <a:p>
            <a:pPr>
              <a:spcBef>
                <a:spcPts val="0"/>
              </a:spcBef>
              <a:buNone/>
            </a:pPr>
            <a:r>
              <a:rPr lang="es-ES" sz="2000" dirty="0" smtClean="0"/>
              <a:t>Borrar un esquema:</a:t>
            </a:r>
          </a:p>
          <a:p>
            <a:pPr marL="273050" indent="-7938">
              <a:spcBef>
                <a:spcPts val="0"/>
              </a:spcBef>
              <a:buNone/>
            </a:pPr>
            <a:r>
              <a:rPr lang="es-ES" sz="2000" dirty="0" smtClean="0"/>
              <a:t>DROP SCHEMA</a:t>
            </a:r>
          </a:p>
          <a:p>
            <a:pPr>
              <a:spcBef>
                <a:spcPts val="1200"/>
              </a:spcBef>
              <a:buNone/>
            </a:pPr>
            <a:r>
              <a:rPr lang="es-ES" sz="2000" dirty="0" smtClean="0"/>
              <a:t>Para recuperar información de un esquema:</a:t>
            </a:r>
          </a:p>
          <a:p>
            <a:pPr>
              <a:spcBef>
                <a:spcPts val="0"/>
              </a:spcBef>
            </a:pPr>
            <a:r>
              <a:rPr lang="es-ES" sz="2000" dirty="0" err="1" smtClean="0"/>
              <a:t>sys.schemas</a:t>
            </a:r>
            <a:endParaRPr lang="es-ES" sz="2000"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Esquema</a:t>
            </a:r>
            <a:endParaRPr lang="es-ES" dirty="0"/>
          </a:p>
        </p:txBody>
      </p:sp>
      <p:sp>
        <p:nvSpPr>
          <p:cNvPr id="3" name="2 Marcador de contenido"/>
          <p:cNvSpPr>
            <a:spLocks noGrp="1"/>
          </p:cNvSpPr>
          <p:nvPr>
            <p:ph sz="quarter" idx="1"/>
          </p:nvPr>
        </p:nvSpPr>
        <p:spPr>
          <a:xfrm>
            <a:off x="939348" y="1892084"/>
            <a:ext cx="7772400" cy="384788"/>
          </a:xfrm>
        </p:spPr>
        <p:txBody>
          <a:bodyPr>
            <a:noAutofit/>
          </a:bodyPr>
          <a:lstStyle/>
          <a:p>
            <a:pPr>
              <a:spcBef>
                <a:spcPts val="0"/>
              </a:spcBef>
              <a:buNone/>
            </a:pPr>
            <a:r>
              <a:rPr lang="es-ES" sz="2200" b="1" dirty="0" smtClean="0"/>
              <a:t>Esquemas de </a:t>
            </a:r>
            <a:r>
              <a:rPr lang="es-ES" sz="2200" b="1" dirty="0" err="1" smtClean="0"/>
              <a:t>AdventureWorks</a:t>
            </a:r>
            <a:endParaRPr lang="es-ES" sz="2000"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pic>
        <p:nvPicPr>
          <p:cNvPr id="2050" name="Picture 2"/>
          <p:cNvPicPr>
            <a:picLocks noChangeAspect="1" noChangeArrowheads="1"/>
          </p:cNvPicPr>
          <p:nvPr/>
        </p:nvPicPr>
        <p:blipFill>
          <a:blip r:embed="rId3" cstate="print"/>
          <a:srcRect r="55453" b="11782"/>
          <a:stretch>
            <a:fillRect/>
          </a:stretch>
        </p:blipFill>
        <p:spPr bwMode="auto">
          <a:xfrm>
            <a:off x="1552856" y="2328731"/>
            <a:ext cx="4675328" cy="40407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Esquema</a:t>
            </a:r>
            <a:endParaRPr lang="es-ES" dirty="0"/>
          </a:p>
        </p:txBody>
      </p:sp>
      <p:sp>
        <p:nvSpPr>
          <p:cNvPr id="3" name="2 Marcador de contenido"/>
          <p:cNvSpPr>
            <a:spLocks noGrp="1"/>
          </p:cNvSpPr>
          <p:nvPr>
            <p:ph sz="quarter" idx="1"/>
          </p:nvPr>
        </p:nvSpPr>
        <p:spPr>
          <a:xfrm>
            <a:off x="939348" y="1945092"/>
            <a:ext cx="7772400" cy="2708044"/>
          </a:xfrm>
        </p:spPr>
        <p:txBody>
          <a:bodyPr>
            <a:noAutofit/>
          </a:bodyPr>
          <a:lstStyle/>
          <a:p>
            <a:pPr>
              <a:spcBef>
                <a:spcPts val="0"/>
              </a:spcBef>
              <a:buNone/>
            </a:pPr>
            <a:r>
              <a:rPr lang="es-ES" sz="2200" b="1" dirty="0" smtClean="0"/>
              <a:t>Esquema predeterminado</a:t>
            </a:r>
          </a:p>
          <a:p>
            <a:pPr marL="0" indent="0">
              <a:spcBef>
                <a:spcPts val="1200"/>
              </a:spcBef>
              <a:buNone/>
            </a:pPr>
            <a:r>
              <a:rPr lang="es-ES" sz="2000" dirty="0" smtClean="0"/>
              <a:t>Especifica el esquema al que pertenecerán los objetos creados por este usuario, excepto si se indica lo contrario.</a:t>
            </a:r>
          </a:p>
          <a:p>
            <a:pPr marL="0" indent="0">
              <a:spcBef>
                <a:spcPts val="600"/>
              </a:spcBef>
              <a:buNone/>
            </a:pPr>
            <a:r>
              <a:rPr lang="es-ES" sz="2000" dirty="0" smtClean="0"/>
              <a:t>Los usuarios de la </a:t>
            </a:r>
            <a:r>
              <a:rPr lang="es-ES" sz="2000" dirty="0" smtClean="0"/>
              <a:t>base de datos tienen </a:t>
            </a:r>
            <a:r>
              <a:rPr lang="es-ES" sz="2000" dirty="0" smtClean="0"/>
              <a:t>un esquema predeterminado (</a:t>
            </a:r>
            <a:r>
              <a:rPr lang="es-ES" sz="2000" dirty="0" err="1" smtClean="0"/>
              <a:t>dbo</a:t>
            </a:r>
            <a:r>
              <a:rPr lang="es-ES" sz="2000" dirty="0" smtClean="0"/>
              <a:t>).  Se puede cambiar de esquema predeterminado.</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Esquema</a:t>
            </a:r>
            <a:endParaRPr lang="es-ES" dirty="0"/>
          </a:p>
        </p:txBody>
      </p:sp>
      <p:sp>
        <p:nvSpPr>
          <p:cNvPr id="3" name="2 Marcador de contenido"/>
          <p:cNvSpPr>
            <a:spLocks noGrp="1"/>
          </p:cNvSpPr>
          <p:nvPr>
            <p:ph sz="quarter" idx="1"/>
          </p:nvPr>
        </p:nvSpPr>
        <p:spPr>
          <a:xfrm>
            <a:off x="939348" y="1945092"/>
            <a:ext cx="7772400" cy="2708044"/>
          </a:xfrm>
        </p:spPr>
        <p:txBody>
          <a:bodyPr>
            <a:noAutofit/>
          </a:bodyPr>
          <a:lstStyle/>
          <a:p>
            <a:pPr>
              <a:spcBef>
                <a:spcPts val="0"/>
              </a:spcBef>
              <a:buNone/>
            </a:pPr>
            <a:r>
              <a:rPr lang="es-ES" sz="2200" b="1" dirty="0" smtClean="0"/>
              <a:t>Esquema – Mover objetos</a:t>
            </a:r>
          </a:p>
          <a:p>
            <a:pPr marL="0" indent="0">
              <a:spcBef>
                <a:spcPts val="600"/>
              </a:spcBef>
              <a:buNone/>
            </a:pPr>
            <a:r>
              <a:rPr lang="es-ES" sz="2000" dirty="0" smtClean="0"/>
              <a:t>Al mover un objeto de un esquema a otro esquema, todos los permisos asociados al elemento protegible (el objeto) serán quitados.</a:t>
            </a:r>
          </a:p>
          <a:p>
            <a:pPr marL="0" indent="0">
              <a:spcBef>
                <a:spcPts val="600"/>
              </a:spcBef>
              <a:buNone/>
            </a:pPr>
            <a:endParaRPr lang="es-ES" sz="2000" dirty="0" smtClean="0"/>
          </a:p>
          <a:p>
            <a:pPr marL="0" indent="0">
              <a:spcBef>
                <a:spcPts val="600"/>
              </a:spcBef>
              <a:buNone/>
            </a:pPr>
            <a:endParaRPr lang="es-ES" sz="2000" dirty="0" smtClean="0"/>
          </a:p>
          <a:p>
            <a:pPr marL="0" indent="0" algn="r">
              <a:spcBef>
                <a:spcPts val="600"/>
              </a:spcBef>
              <a:buNone/>
            </a:pPr>
            <a:r>
              <a:rPr lang="es-ES" sz="1800" b="1" i="1" dirty="0" smtClean="0"/>
              <a:t>2.1.5 Seguridad (Transferencia entre Esquemas)</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alileoesquipulas.com/wp-content/uploads/2010/10/SQL-Server-2005-Screen.jpg"/>
          <p:cNvPicPr>
            <a:picLocks noChangeAspect="1" noChangeArrowheads="1"/>
          </p:cNvPicPr>
          <p:nvPr/>
        </p:nvPicPr>
        <p:blipFill>
          <a:blip r:embed="rId3" cstate="print"/>
          <a:srcRect t="41311" r="88188" b="35968"/>
          <a:stretch>
            <a:fillRect/>
          </a:stretch>
        </p:blipFill>
        <p:spPr bwMode="auto">
          <a:xfrm>
            <a:off x="1115616" y="2780928"/>
            <a:ext cx="959071" cy="1069074"/>
          </a:xfrm>
          <a:prstGeom prst="rect">
            <a:avLst/>
          </a:prstGeom>
          <a:noFill/>
        </p:spPr>
      </p:pic>
      <p:pic>
        <p:nvPicPr>
          <p:cNvPr id="6" name="Picture 4" descr="http://www.siasa.com/productos/accesos/Barreras/Barrera%20Lady.png"/>
          <p:cNvPicPr>
            <a:picLocks noChangeAspect="1" noChangeArrowheads="1"/>
          </p:cNvPicPr>
          <p:nvPr/>
        </p:nvPicPr>
        <p:blipFill>
          <a:blip r:embed="rId4" cstate="print"/>
          <a:srcRect/>
          <a:stretch>
            <a:fillRect/>
          </a:stretch>
        </p:blipFill>
        <p:spPr bwMode="auto">
          <a:xfrm>
            <a:off x="2123728" y="1772816"/>
            <a:ext cx="1345868" cy="2312912"/>
          </a:xfrm>
          <a:prstGeom prst="rect">
            <a:avLst/>
          </a:prstGeom>
          <a:noFill/>
        </p:spPr>
      </p:pic>
      <p:pic>
        <p:nvPicPr>
          <p:cNvPr id="7" name="Picture 4" descr="http://www.siasa.com/productos/accesos/Barreras/Barrera%20Lady.png"/>
          <p:cNvPicPr>
            <a:picLocks noChangeAspect="1" noChangeArrowheads="1"/>
          </p:cNvPicPr>
          <p:nvPr/>
        </p:nvPicPr>
        <p:blipFill>
          <a:blip r:embed="rId4" cstate="print"/>
          <a:srcRect/>
          <a:stretch>
            <a:fillRect/>
          </a:stretch>
        </p:blipFill>
        <p:spPr bwMode="auto">
          <a:xfrm>
            <a:off x="5364088" y="1700808"/>
            <a:ext cx="796118" cy="1368152"/>
          </a:xfrm>
          <a:prstGeom prst="rect">
            <a:avLst/>
          </a:prstGeom>
          <a:noFill/>
        </p:spPr>
      </p:pic>
      <p:sp>
        <p:nvSpPr>
          <p:cNvPr id="8" name="7 Disco magnético"/>
          <p:cNvSpPr/>
          <p:nvPr/>
        </p:nvSpPr>
        <p:spPr>
          <a:xfrm>
            <a:off x="7740352" y="1556792"/>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Datos1</a:t>
            </a:r>
            <a:endParaRPr lang="es-ES" dirty="0"/>
          </a:p>
        </p:txBody>
      </p:sp>
      <p:pic>
        <p:nvPicPr>
          <p:cNvPr id="9" name="Picture 2" descr="http://i.msdn.microsoft.com/dynimg/IC51272.gif"/>
          <p:cNvPicPr>
            <a:picLocks noChangeAspect="1" noChangeArrowheads="1"/>
          </p:cNvPicPr>
          <p:nvPr/>
        </p:nvPicPr>
        <p:blipFill>
          <a:blip r:embed="rId5" cstate="print"/>
          <a:srcRect t="38487" r="89714" b="45019"/>
          <a:stretch>
            <a:fillRect/>
          </a:stretch>
        </p:blipFill>
        <p:spPr bwMode="auto">
          <a:xfrm>
            <a:off x="4067944" y="1988840"/>
            <a:ext cx="845338" cy="770971"/>
          </a:xfrm>
          <a:prstGeom prst="rect">
            <a:avLst/>
          </a:prstGeom>
          <a:noFill/>
        </p:spPr>
      </p:pic>
      <p:pic>
        <p:nvPicPr>
          <p:cNvPr id="10" name="Picture 4" descr="http://i.msdn.microsoft.com/dynimg/IC51272.gif"/>
          <p:cNvPicPr>
            <a:picLocks noChangeAspect="1" noChangeArrowheads="1"/>
          </p:cNvPicPr>
          <p:nvPr/>
        </p:nvPicPr>
        <p:blipFill>
          <a:blip r:embed="rId5" cstate="print"/>
          <a:srcRect t="60479" r="91429" b="23027"/>
          <a:stretch>
            <a:fillRect/>
          </a:stretch>
        </p:blipFill>
        <p:spPr bwMode="auto">
          <a:xfrm>
            <a:off x="4716016" y="2060848"/>
            <a:ext cx="603813" cy="660832"/>
          </a:xfrm>
          <a:prstGeom prst="rect">
            <a:avLst/>
          </a:prstGeom>
          <a:noFill/>
        </p:spPr>
      </p:pic>
      <p:pic>
        <p:nvPicPr>
          <p:cNvPr id="11" name="Picture 6" descr="http://i.msdn.microsoft.com/dynimg/IC51272.gif"/>
          <p:cNvPicPr>
            <a:picLocks noChangeAspect="1" noChangeArrowheads="1"/>
          </p:cNvPicPr>
          <p:nvPr/>
        </p:nvPicPr>
        <p:blipFill>
          <a:blip r:embed="rId5" cstate="print"/>
          <a:srcRect t="81426" r="93143" b="4829"/>
          <a:stretch>
            <a:fillRect/>
          </a:stretch>
        </p:blipFill>
        <p:spPr bwMode="auto">
          <a:xfrm>
            <a:off x="3563888" y="2132856"/>
            <a:ext cx="483050" cy="550693"/>
          </a:xfrm>
          <a:prstGeom prst="rect">
            <a:avLst/>
          </a:prstGeom>
          <a:noFill/>
        </p:spPr>
      </p:pic>
      <p:pic>
        <p:nvPicPr>
          <p:cNvPr id="12" name="Picture 2" descr="http://www.nisfe.com/wp-content/uploads/2011/02/cambiar_nombre_usuario_windows7-2.png"/>
          <p:cNvPicPr>
            <a:picLocks noChangeAspect="1" noChangeArrowheads="1"/>
          </p:cNvPicPr>
          <p:nvPr/>
        </p:nvPicPr>
        <p:blipFill>
          <a:blip r:embed="rId6" cstate="print"/>
          <a:srcRect l="44426" t="20532" r="48087" b="71817"/>
          <a:stretch>
            <a:fillRect/>
          </a:stretch>
        </p:blipFill>
        <p:spPr bwMode="auto">
          <a:xfrm>
            <a:off x="1187624" y="1772816"/>
            <a:ext cx="864096" cy="864096"/>
          </a:xfrm>
          <a:prstGeom prst="rect">
            <a:avLst/>
          </a:prstGeom>
          <a:noFill/>
        </p:spPr>
      </p:pic>
      <p:sp>
        <p:nvSpPr>
          <p:cNvPr id="13" name="12 CuadroTexto"/>
          <p:cNvSpPr txBox="1"/>
          <p:nvPr/>
        </p:nvSpPr>
        <p:spPr>
          <a:xfrm>
            <a:off x="1619672" y="692696"/>
            <a:ext cx="1190582" cy="646331"/>
          </a:xfrm>
          <a:prstGeom prst="rect">
            <a:avLst/>
          </a:prstGeom>
          <a:noFill/>
        </p:spPr>
        <p:txBody>
          <a:bodyPr wrap="none" rtlCol="0">
            <a:spAutoFit/>
          </a:bodyPr>
          <a:lstStyle/>
          <a:p>
            <a:r>
              <a:rPr lang="es-ES" dirty="0" smtClean="0"/>
              <a:t>Permisos de</a:t>
            </a:r>
          </a:p>
          <a:p>
            <a:r>
              <a:rPr lang="es-ES" dirty="0" smtClean="0"/>
              <a:t>Servidor</a:t>
            </a:r>
            <a:endParaRPr lang="es-ES" dirty="0"/>
          </a:p>
        </p:txBody>
      </p:sp>
      <p:sp>
        <p:nvSpPr>
          <p:cNvPr id="14" name="13 CuadroTexto"/>
          <p:cNvSpPr txBox="1"/>
          <p:nvPr/>
        </p:nvSpPr>
        <p:spPr>
          <a:xfrm>
            <a:off x="323528" y="692696"/>
            <a:ext cx="955326" cy="646331"/>
          </a:xfrm>
          <a:prstGeom prst="rect">
            <a:avLst/>
          </a:prstGeom>
          <a:noFill/>
        </p:spPr>
        <p:txBody>
          <a:bodyPr wrap="none" rtlCol="0">
            <a:spAutoFit/>
          </a:bodyPr>
          <a:lstStyle/>
          <a:p>
            <a:r>
              <a:rPr lang="es-ES" dirty="0" smtClean="0"/>
              <a:t>Roles de</a:t>
            </a:r>
          </a:p>
          <a:p>
            <a:r>
              <a:rPr lang="es-ES" dirty="0" smtClean="0"/>
              <a:t> Servidor</a:t>
            </a:r>
            <a:endParaRPr lang="es-ES" dirty="0"/>
          </a:p>
        </p:txBody>
      </p:sp>
      <p:sp>
        <p:nvSpPr>
          <p:cNvPr id="15" name="14 Cheurón"/>
          <p:cNvSpPr/>
          <p:nvPr/>
        </p:nvSpPr>
        <p:spPr>
          <a:xfrm rot="5400000">
            <a:off x="4319972" y="368660"/>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15 CuadroTexto"/>
          <p:cNvSpPr txBox="1"/>
          <p:nvPr/>
        </p:nvSpPr>
        <p:spPr>
          <a:xfrm>
            <a:off x="3347864" y="692696"/>
            <a:ext cx="844911" cy="646331"/>
          </a:xfrm>
          <a:prstGeom prst="rect">
            <a:avLst/>
          </a:prstGeom>
          <a:noFill/>
        </p:spPr>
        <p:txBody>
          <a:bodyPr wrap="none" rtlCol="0">
            <a:spAutoFit/>
          </a:bodyPr>
          <a:lstStyle/>
          <a:p>
            <a:r>
              <a:rPr lang="es-ES" dirty="0" smtClean="0"/>
              <a:t>Rol de </a:t>
            </a:r>
          </a:p>
          <a:p>
            <a:r>
              <a:rPr lang="es-ES" dirty="0" smtClean="0"/>
              <a:t>Usuario</a:t>
            </a:r>
          </a:p>
        </p:txBody>
      </p:sp>
      <p:sp>
        <p:nvSpPr>
          <p:cNvPr id="17" name="16 CuadroTexto"/>
          <p:cNvSpPr txBox="1"/>
          <p:nvPr/>
        </p:nvSpPr>
        <p:spPr>
          <a:xfrm>
            <a:off x="4499992" y="692696"/>
            <a:ext cx="1241878" cy="646331"/>
          </a:xfrm>
          <a:prstGeom prst="rect">
            <a:avLst/>
          </a:prstGeom>
          <a:noFill/>
        </p:spPr>
        <p:txBody>
          <a:bodyPr wrap="none" rtlCol="0">
            <a:spAutoFit/>
          </a:bodyPr>
          <a:lstStyle/>
          <a:p>
            <a:r>
              <a:rPr lang="es-ES" dirty="0" smtClean="0"/>
              <a:t>Permisos de </a:t>
            </a:r>
          </a:p>
          <a:p>
            <a:r>
              <a:rPr lang="es-ES" dirty="0" smtClean="0"/>
              <a:t>Usuario</a:t>
            </a:r>
          </a:p>
        </p:txBody>
      </p:sp>
      <p:pic>
        <p:nvPicPr>
          <p:cNvPr id="18" name="Picture 4" descr="http://www.siasa.com/productos/accesos/Barreras/Barrera%20Lady.png"/>
          <p:cNvPicPr>
            <a:picLocks noChangeAspect="1" noChangeArrowheads="1"/>
          </p:cNvPicPr>
          <p:nvPr/>
        </p:nvPicPr>
        <p:blipFill>
          <a:blip r:embed="rId4" cstate="print"/>
          <a:srcRect/>
          <a:stretch>
            <a:fillRect/>
          </a:stretch>
        </p:blipFill>
        <p:spPr bwMode="auto">
          <a:xfrm>
            <a:off x="5292080" y="2924944"/>
            <a:ext cx="796118" cy="1368152"/>
          </a:xfrm>
          <a:prstGeom prst="rect">
            <a:avLst/>
          </a:prstGeom>
          <a:noFill/>
        </p:spPr>
      </p:pic>
      <p:pic>
        <p:nvPicPr>
          <p:cNvPr id="19" name="Picture 2" descr="http://i.msdn.microsoft.com/dynimg/IC51272.gif"/>
          <p:cNvPicPr>
            <a:picLocks noChangeAspect="1" noChangeArrowheads="1"/>
          </p:cNvPicPr>
          <p:nvPr/>
        </p:nvPicPr>
        <p:blipFill>
          <a:blip r:embed="rId5" cstate="print"/>
          <a:srcRect t="38487" r="89714" b="45019"/>
          <a:stretch>
            <a:fillRect/>
          </a:stretch>
        </p:blipFill>
        <p:spPr bwMode="auto">
          <a:xfrm>
            <a:off x="3995936" y="3212976"/>
            <a:ext cx="845338" cy="770971"/>
          </a:xfrm>
          <a:prstGeom prst="rect">
            <a:avLst/>
          </a:prstGeom>
          <a:noFill/>
        </p:spPr>
      </p:pic>
      <p:pic>
        <p:nvPicPr>
          <p:cNvPr id="20" name="Picture 4" descr="http://i.msdn.microsoft.com/dynimg/IC51272.gif"/>
          <p:cNvPicPr>
            <a:picLocks noChangeAspect="1" noChangeArrowheads="1"/>
          </p:cNvPicPr>
          <p:nvPr/>
        </p:nvPicPr>
        <p:blipFill>
          <a:blip r:embed="rId5" cstate="print"/>
          <a:srcRect t="60479" r="91429" b="23027"/>
          <a:stretch>
            <a:fillRect/>
          </a:stretch>
        </p:blipFill>
        <p:spPr bwMode="auto">
          <a:xfrm>
            <a:off x="4644008" y="3284984"/>
            <a:ext cx="603813" cy="660832"/>
          </a:xfrm>
          <a:prstGeom prst="rect">
            <a:avLst/>
          </a:prstGeom>
          <a:noFill/>
        </p:spPr>
      </p:pic>
      <p:pic>
        <p:nvPicPr>
          <p:cNvPr id="21" name="Picture 6" descr="http://i.msdn.microsoft.com/dynimg/IC51272.gif"/>
          <p:cNvPicPr>
            <a:picLocks noChangeAspect="1" noChangeArrowheads="1"/>
          </p:cNvPicPr>
          <p:nvPr/>
        </p:nvPicPr>
        <p:blipFill>
          <a:blip r:embed="rId5" cstate="print"/>
          <a:srcRect t="81426" r="93143" b="4829"/>
          <a:stretch>
            <a:fillRect/>
          </a:stretch>
        </p:blipFill>
        <p:spPr bwMode="auto">
          <a:xfrm>
            <a:off x="3491880" y="3356992"/>
            <a:ext cx="483050" cy="550693"/>
          </a:xfrm>
          <a:prstGeom prst="rect">
            <a:avLst/>
          </a:prstGeom>
          <a:noFill/>
        </p:spPr>
      </p:pic>
      <p:pic>
        <p:nvPicPr>
          <p:cNvPr id="22" name="Picture 4" descr="http://www.siasa.com/productos/accesos/Barreras/Barrera%20Lady.png"/>
          <p:cNvPicPr>
            <a:picLocks noChangeAspect="1" noChangeArrowheads="1"/>
          </p:cNvPicPr>
          <p:nvPr/>
        </p:nvPicPr>
        <p:blipFill>
          <a:blip r:embed="rId4" cstate="print"/>
          <a:srcRect/>
          <a:stretch>
            <a:fillRect/>
          </a:stretch>
        </p:blipFill>
        <p:spPr bwMode="auto">
          <a:xfrm>
            <a:off x="5292080" y="4005064"/>
            <a:ext cx="796118" cy="1368152"/>
          </a:xfrm>
          <a:prstGeom prst="rect">
            <a:avLst/>
          </a:prstGeom>
          <a:noFill/>
        </p:spPr>
      </p:pic>
      <p:pic>
        <p:nvPicPr>
          <p:cNvPr id="23" name="Picture 2" descr="http://i.msdn.microsoft.com/dynimg/IC51272.gif"/>
          <p:cNvPicPr>
            <a:picLocks noChangeAspect="1" noChangeArrowheads="1"/>
          </p:cNvPicPr>
          <p:nvPr/>
        </p:nvPicPr>
        <p:blipFill>
          <a:blip r:embed="rId5" cstate="print"/>
          <a:srcRect t="38487" r="89714" b="45019"/>
          <a:stretch>
            <a:fillRect/>
          </a:stretch>
        </p:blipFill>
        <p:spPr bwMode="auto">
          <a:xfrm>
            <a:off x="3995936" y="4293096"/>
            <a:ext cx="845338" cy="770971"/>
          </a:xfrm>
          <a:prstGeom prst="rect">
            <a:avLst/>
          </a:prstGeom>
          <a:noFill/>
        </p:spPr>
      </p:pic>
      <p:pic>
        <p:nvPicPr>
          <p:cNvPr id="24" name="Picture 4" descr="http://i.msdn.microsoft.com/dynimg/IC51272.gif"/>
          <p:cNvPicPr>
            <a:picLocks noChangeAspect="1" noChangeArrowheads="1"/>
          </p:cNvPicPr>
          <p:nvPr/>
        </p:nvPicPr>
        <p:blipFill>
          <a:blip r:embed="rId5" cstate="print"/>
          <a:srcRect t="60479" r="91429" b="23027"/>
          <a:stretch>
            <a:fillRect/>
          </a:stretch>
        </p:blipFill>
        <p:spPr bwMode="auto">
          <a:xfrm>
            <a:off x="4644008" y="4365104"/>
            <a:ext cx="603813" cy="660832"/>
          </a:xfrm>
          <a:prstGeom prst="rect">
            <a:avLst/>
          </a:prstGeom>
          <a:noFill/>
        </p:spPr>
      </p:pic>
      <p:pic>
        <p:nvPicPr>
          <p:cNvPr id="25" name="Picture 6" descr="http://i.msdn.microsoft.com/dynimg/IC51272.gif"/>
          <p:cNvPicPr>
            <a:picLocks noChangeAspect="1" noChangeArrowheads="1"/>
          </p:cNvPicPr>
          <p:nvPr/>
        </p:nvPicPr>
        <p:blipFill>
          <a:blip r:embed="rId5" cstate="print"/>
          <a:srcRect t="81426" r="93143" b="4829"/>
          <a:stretch>
            <a:fillRect/>
          </a:stretch>
        </p:blipFill>
        <p:spPr bwMode="auto">
          <a:xfrm>
            <a:off x="3491880" y="4437112"/>
            <a:ext cx="483050" cy="550693"/>
          </a:xfrm>
          <a:prstGeom prst="rect">
            <a:avLst/>
          </a:prstGeom>
          <a:noFill/>
        </p:spPr>
      </p:pic>
      <p:sp>
        <p:nvSpPr>
          <p:cNvPr id="26" name="25 Disco magnético"/>
          <p:cNvSpPr/>
          <p:nvPr/>
        </p:nvSpPr>
        <p:spPr>
          <a:xfrm>
            <a:off x="7812360" y="3140968"/>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Datos2</a:t>
            </a:r>
            <a:endParaRPr lang="es-ES" dirty="0"/>
          </a:p>
        </p:txBody>
      </p:sp>
      <p:sp>
        <p:nvSpPr>
          <p:cNvPr id="27" name="26 Disco magnético"/>
          <p:cNvSpPr/>
          <p:nvPr/>
        </p:nvSpPr>
        <p:spPr>
          <a:xfrm>
            <a:off x="7884368" y="4725144"/>
            <a:ext cx="82433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Datos3</a:t>
            </a:r>
            <a:endParaRPr lang="es-ES" dirty="0"/>
          </a:p>
        </p:txBody>
      </p:sp>
      <p:sp>
        <p:nvSpPr>
          <p:cNvPr id="28" name="27 Cheurón"/>
          <p:cNvSpPr/>
          <p:nvPr/>
        </p:nvSpPr>
        <p:spPr>
          <a:xfrm rot="5400000">
            <a:off x="1439652" y="296652"/>
            <a:ext cx="432048" cy="26642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30" name="29 Conector recto de flecha"/>
          <p:cNvCxnSpPr>
            <a:endCxn id="11" idx="1"/>
          </p:cNvCxnSpPr>
          <p:nvPr/>
        </p:nvCxnSpPr>
        <p:spPr>
          <a:xfrm>
            <a:off x="2051720" y="2348880"/>
            <a:ext cx="1512168" cy="59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a:off x="2051720" y="2492896"/>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11" idx="1"/>
          </p:cNvCxnSpPr>
          <p:nvPr/>
        </p:nvCxnSpPr>
        <p:spPr>
          <a:xfrm flipV="1">
            <a:off x="1907704" y="2408203"/>
            <a:ext cx="1656184" cy="516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25" idx="1"/>
          </p:cNvCxnSpPr>
          <p:nvPr/>
        </p:nvCxnSpPr>
        <p:spPr>
          <a:xfrm>
            <a:off x="1979712" y="3861048"/>
            <a:ext cx="1512168" cy="851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4" idx="3"/>
          </p:cNvCxnSpPr>
          <p:nvPr/>
        </p:nvCxnSpPr>
        <p:spPr>
          <a:xfrm>
            <a:off x="5247821" y="4695520"/>
            <a:ext cx="1484419" cy="17364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6732240" y="4581128"/>
            <a:ext cx="2088232" cy="165618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p:cNvSpPr/>
          <p:nvPr/>
        </p:nvSpPr>
        <p:spPr>
          <a:xfrm>
            <a:off x="7092280" y="5589240"/>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de flecha"/>
          <p:cNvCxnSpPr>
            <a:endCxn id="40" idx="1"/>
          </p:cNvCxnSpPr>
          <p:nvPr/>
        </p:nvCxnSpPr>
        <p:spPr>
          <a:xfrm>
            <a:off x="5220072" y="4941168"/>
            <a:ext cx="1872208" cy="86409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732240" y="4581128"/>
            <a:ext cx="498855" cy="369332"/>
          </a:xfrm>
          <a:prstGeom prst="rect">
            <a:avLst/>
          </a:prstGeom>
          <a:noFill/>
        </p:spPr>
        <p:txBody>
          <a:bodyPr wrap="none" rtlCol="0">
            <a:spAutoFit/>
          </a:bodyPr>
          <a:lstStyle/>
          <a:p>
            <a:r>
              <a:rPr lang="es-ES" dirty="0" err="1" smtClean="0"/>
              <a:t>dbo</a:t>
            </a:r>
            <a:endParaRPr lang="es-ES" dirty="0"/>
          </a:p>
        </p:txBody>
      </p:sp>
      <p:sp>
        <p:nvSpPr>
          <p:cNvPr id="46" name="45 CuadroTexto"/>
          <p:cNvSpPr txBox="1"/>
          <p:nvPr/>
        </p:nvSpPr>
        <p:spPr>
          <a:xfrm>
            <a:off x="7092280" y="5589240"/>
            <a:ext cx="558166" cy="369332"/>
          </a:xfrm>
          <a:prstGeom prst="rect">
            <a:avLst/>
          </a:prstGeom>
          <a:noFill/>
        </p:spPr>
        <p:txBody>
          <a:bodyPr wrap="none" rtlCol="0">
            <a:spAutoFit/>
          </a:bodyPr>
          <a:lstStyle/>
          <a:p>
            <a:r>
              <a:rPr lang="es-ES" dirty="0" smtClean="0"/>
              <a:t>esq1</a:t>
            </a:r>
            <a:endParaRPr lang="es-ES" dirty="0"/>
          </a:p>
        </p:txBody>
      </p:sp>
      <p:cxnSp>
        <p:nvCxnSpPr>
          <p:cNvPr id="47" name="46 Conector recto de flecha"/>
          <p:cNvCxnSpPr/>
          <p:nvPr/>
        </p:nvCxnSpPr>
        <p:spPr>
          <a:xfrm flipV="1">
            <a:off x="5148064" y="3284984"/>
            <a:ext cx="1512168" cy="1440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6660232" y="2996952"/>
            <a:ext cx="2088232" cy="15121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48 Conector recto de flecha"/>
          <p:cNvCxnSpPr/>
          <p:nvPr/>
        </p:nvCxnSpPr>
        <p:spPr>
          <a:xfrm>
            <a:off x="4644008" y="4005064"/>
            <a:ext cx="2376264" cy="2160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020272" y="4005064"/>
            <a:ext cx="558166" cy="369332"/>
          </a:xfrm>
          <a:prstGeom prst="rect">
            <a:avLst/>
          </a:prstGeom>
          <a:noFill/>
        </p:spPr>
        <p:txBody>
          <a:bodyPr wrap="none" rtlCol="0">
            <a:spAutoFit/>
          </a:bodyPr>
          <a:lstStyle/>
          <a:p>
            <a:r>
              <a:rPr lang="es-ES" dirty="0" err="1" smtClean="0"/>
              <a:t>esqx</a:t>
            </a:r>
            <a:endParaRPr lang="es-ES" dirty="0"/>
          </a:p>
        </p:txBody>
      </p:sp>
      <p:sp>
        <p:nvSpPr>
          <p:cNvPr id="53" name="52 Rectángulo"/>
          <p:cNvSpPr/>
          <p:nvPr/>
        </p:nvSpPr>
        <p:spPr>
          <a:xfrm>
            <a:off x="6948264" y="4005064"/>
            <a:ext cx="1719808" cy="43204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6732240" y="3068960"/>
            <a:ext cx="498855" cy="369332"/>
          </a:xfrm>
          <a:prstGeom prst="rect">
            <a:avLst/>
          </a:prstGeom>
          <a:noFill/>
        </p:spPr>
        <p:txBody>
          <a:bodyPr wrap="none" rtlCol="0">
            <a:spAutoFit/>
          </a:bodyPr>
          <a:lstStyle/>
          <a:p>
            <a:r>
              <a:rPr lang="es-ES" dirty="0" err="1" smtClean="0"/>
              <a:t>dbo</a:t>
            </a:r>
            <a:endParaRPr lang="es-ES" dirty="0"/>
          </a:p>
        </p:txBody>
      </p:sp>
      <p:cxnSp>
        <p:nvCxnSpPr>
          <p:cNvPr id="55" name="54 Conector recto de flecha"/>
          <p:cNvCxnSpPr>
            <a:stCxn id="10" idx="3"/>
          </p:cNvCxnSpPr>
          <p:nvPr/>
        </p:nvCxnSpPr>
        <p:spPr>
          <a:xfrm flipV="1">
            <a:off x="5319829" y="1772816"/>
            <a:ext cx="1268395" cy="6184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6588224" y="1484784"/>
            <a:ext cx="2088232" cy="144016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CuadroTexto"/>
          <p:cNvSpPr txBox="1"/>
          <p:nvPr/>
        </p:nvSpPr>
        <p:spPr>
          <a:xfrm>
            <a:off x="6660232" y="1556792"/>
            <a:ext cx="498855" cy="369332"/>
          </a:xfrm>
          <a:prstGeom prst="rect">
            <a:avLst/>
          </a:prstGeom>
          <a:noFill/>
        </p:spPr>
        <p:txBody>
          <a:bodyPr wrap="none" rtlCol="0">
            <a:spAutoFit/>
          </a:bodyPr>
          <a:lstStyle/>
          <a:p>
            <a:r>
              <a:rPr lang="es-ES" dirty="0" err="1" smtClean="0"/>
              <a:t>dbo</a:t>
            </a:r>
            <a:endParaRPr lang="es-ES" dirty="0"/>
          </a:p>
        </p:txBody>
      </p:sp>
      <p:sp>
        <p:nvSpPr>
          <p:cNvPr id="51" name="50 Rectángulo"/>
          <p:cNvSpPr/>
          <p:nvPr/>
        </p:nvSpPr>
        <p:spPr>
          <a:xfrm>
            <a:off x="2123728" y="1772816"/>
            <a:ext cx="1008112" cy="273630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CuadroTexto"/>
          <p:cNvSpPr txBox="1"/>
          <p:nvPr/>
        </p:nvSpPr>
        <p:spPr>
          <a:xfrm>
            <a:off x="683568" y="5013176"/>
            <a:ext cx="2000741" cy="646331"/>
          </a:xfrm>
          <a:prstGeom prst="rect">
            <a:avLst/>
          </a:prstGeom>
          <a:noFill/>
        </p:spPr>
        <p:txBody>
          <a:bodyPr wrap="none" rtlCol="0">
            <a:spAutoFit/>
          </a:bodyPr>
          <a:lstStyle/>
          <a:p>
            <a:r>
              <a:rPr lang="es-ES" b="1" dirty="0" smtClean="0"/>
              <a:t>AUTENTICACIÓN </a:t>
            </a:r>
          </a:p>
          <a:p>
            <a:r>
              <a:rPr lang="es-ES" b="1" dirty="0" smtClean="0"/>
              <a:t>DE USUARIO</a:t>
            </a:r>
            <a:endParaRPr lang="es-ES" b="1" dirty="0"/>
          </a:p>
        </p:txBody>
      </p:sp>
      <p:sp>
        <p:nvSpPr>
          <p:cNvPr id="57" name="56 CuadroTexto"/>
          <p:cNvSpPr txBox="1"/>
          <p:nvPr/>
        </p:nvSpPr>
        <p:spPr>
          <a:xfrm>
            <a:off x="6588224" y="1052736"/>
            <a:ext cx="926857" cy="369332"/>
          </a:xfrm>
          <a:prstGeom prst="rect">
            <a:avLst/>
          </a:prstGeom>
          <a:noFill/>
        </p:spPr>
        <p:txBody>
          <a:bodyPr wrap="none" rtlCol="0">
            <a:spAutoFit/>
          </a:bodyPr>
          <a:lstStyle/>
          <a:p>
            <a:r>
              <a:rPr lang="es-ES" dirty="0" smtClean="0"/>
              <a:t>Esquema</a:t>
            </a:r>
            <a:endParaRPr lang="es-ES" dirty="0"/>
          </a:p>
        </p:txBody>
      </p:sp>
      <p:sp>
        <p:nvSpPr>
          <p:cNvPr id="59" name="58 CuadroTexto"/>
          <p:cNvSpPr txBox="1"/>
          <p:nvPr/>
        </p:nvSpPr>
        <p:spPr>
          <a:xfrm>
            <a:off x="7740352" y="1052736"/>
            <a:ext cx="774571" cy="369332"/>
          </a:xfrm>
          <a:prstGeom prst="rect">
            <a:avLst/>
          </a:prstGeom>
          <a:noFill/>
        </p:spPr>
        <p:txBody>
          <a:bodyPr wrap="none" rtlCol="0">
            <a:spAutoFit/>
          </a:bodyPr>
          <a:lstStyle/>
          <a:p>
            <a:r>
              <a:rPr lang="es-ES" dirty="0" smtClean="0"/>
              <a:t>Objeto</a:t>
            </a:r>
            <a:endParaRPr lang="es-E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Práctica – Permisos nivel objeto</a:t>
            </a:r>
            <a:endParaRPr lang="es-ES" dirty="0"/>
          </a:p>
        </p:txBody>
      </p:sp>
      <p:sp>
        <p:nvSpPr>
          <p:cNvPr id="3" name="2 Marcador de contenido"/>
          <p:cNvSpPr>
            <a:spLocks noGrp="1"/>
          </p:cNvSpPr>
          <p:nvPr>
            <p:ph sz="quarter" idx="1"/>
          </p:nvPr>
        </p:nvSpPr>
        <p:spPr>
          <a:xfrm>
            <a:off x="899592" y="1772816"/>
            <a:ext cx="7772400" cy="3816424"/>
          </a:xfrm>
        </p:spPr>
        <p:txBody>
          <a:bodyPr>
            <a:normAutofit/>
          </a:bodyPr>
          <a:lstStyle/>
          <a:p>
            <a:pPr marL="0" indent="0">
              <a:spcBef>
                <a:spcPts val="0"/>
              </a:spcBef>
              <a:buNone/>
            </a:pPr>
            <a:r>
              <a:rPr lang="es-ES" sz="2000" dirty="0" smtClean="0"/>
              <a:t>Crearemos un inicio de sesión y un usuario de base de datos  para </a:t>
            </a:r>
            <a:r>
              <a:rPr lang="es-ES" sz="2000" b="1" i="1" dirty="0" smtClean="0"/>
              <a:t>Peter</a:t>
            </a:r>
            <a:r>
              <a:rPr lang="es-ES" sz="2000" dirty="0" smtClean="0"/>
              <a:t>. </a:t>
            </a:r>
            <a:r>
              <a:rPr lang="es-ES" sz="2000" b="1" i="1" dirty="0" smtClean="0"/>
              <a:t>Peter</a:t>
            </a:r>
            <a:r>
              <a:rPr lang="es-ES" sz="2000" dirty="0" smtClean="0"/>
              <a:t> necesita tener acceso a los objetos del esquema </a:t>
            </a:r>
            <a:r>
              <a:rPr lang="es-ES" sz="2000" i="1" dirty="0" err="1" smtClean="0"/>
              <a:t>HumanResources</a:t>
            </a:r>
            <a:r>
              <a:rPr lang="es-ES" sz="2000" i="1" dirty="0" smtClean="0"/>
              <a:t> de </a:t>
            </a:r>
            <a:r>
              <a:rPr lang="es-ES" sz="2000" i="1" dirty="0" err="1" smtClean="0"/>
              <a:t>AdventureWorks</a:t>
            </a:r>
            <a:r>
              <a:rPr lang="es-ES" sz="2000" i="1" dirty="0" smtClean="0"/>
              <a:t>. </a:t>
            </a:r>
          </a:p>
          <a:p>
            <a:pPr marL="265113" indent="-265113">
              <a:spcBef>
                <a:spcPts val="1200"/>
              </a:spcBef>
              <a:buClrTx/>
              <a:buFont typeface="+mj-lt"/>
              <a:buAutoNum type="arabicPeriod"/>
            </a:pPr>
            <a:r>
              <a:rPr lang="es-ES" sz="2000" dirty="0" smtClean="0"/>
              <a:t>Crearemos el Inicio de sesión y el usuario de base de datos PETER que accede a la base de datos </a:t>
            </a:r>
            <a:r>
              <a:rPr lang="es-ES" sz="2000" dirty="0" err="1" smtClean="0"/>
              <a:t>Adventure</a:t>
            </a:r>
            <a:r>
              <a:rPr lang="es-ES" sz="2000" dirty="0" smtClean="0"/>
              <a:t> Works. </a:t>
            </a:r>
          </a:p>
          <a:p>
            <a:pPr marL="538163" indent="-7938">
              <a:spcBef>
                <a:spcPts val="600"/>
              </a:spcBef>
              <a:buNone/>
            </a:pPr>
            <a:r>
              <a:rPr lang="es-ES" sz="1800" dirty="0" smtClean="0"/>
              <a:t>CREATE LOGIN Peter WITH PASSWORD='Pa$$w0rd'</a:t>
            </a:r>
          </a:p>
          <a:p>
            <a:pPr marL="538163" indent="-7938">
              <a:spcBef>
                <a:spcPts val="0"/>
              </a:spcBef>
              <a:buNone/>
            </a:pPr>
            <a:r>
              <a:rPr lang="es-ES" sz="1800" dirty="0" smtClean="0"/>
              <a:t>GO</a:t>
            </a:r>
          </a:p>
          <a:p>
            <a:pPr marL="538163" indent="-7938">
              <a:spcBef>
                <a:spcPts val="0"/>
              </a:spcBef>
              <a:buNone/>
            </a:pPr>
            <a:r>
              <a:rPr lang="es-ES" sz="1800" dirty="0" smtClean="0"/>
              <a:t>USE </a:t>
            </a:r>
            <a:r>
              <a:rPr lang="es-ES" sz="1800" dirty="0" err="1" smtClean="0"/>
              <a:t>AdventureWorks</a:t>
            </a:r>
            <a:endParaRPr lang="es-ES" sz="1800" dirty="0" smtClean="0"/>
          </a:p>
          <a:p>
            <a:pPr marL="538163" indent="-7938">
              <a:spcBef>
                <a:spcPts val="0"/>
              </a:spcBef>
              <a:buNone/>
            </a:pPr>
            <a:r>
              <a:rPr lang="es-ES" sz="1800" dirty="0" smtClean="0"/>
              <a:t>GO</a:t>
            </a:r>
          </a:p>
          <a:p>
            <a:pPr marL="538163" indent="-7938">
              <a:spcBef>
                <a:spcPts val="0"/>
              </a:spcBef>
              <a:buNone/>
            </a:pPr>
            <a:r>
              <a:rPr lang="es-ES" sz="1800" dirty="0" smtClean="0"/>
              <a:t>CREATE USER Peter FROM LOGIN Peter</a:t>
            </a:r>
          </a:p>
          <a:p>
            <a:pPr>
              <a:spcBef>
                <a:spcPts val="0"/>
              </a:spcBef>
              <a:buNone/>
            </a:pPr>
            <a:endParaRPr lang="es-ES" sz="22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Práctica – Permisos nivel objeto</a:t>
            </a:r>
            <a:endParaRPr lang="es-ES" dirty="0"/>
          </a:p>
        </p:txBody>
      </p:sp>
      <p:sp>
        <p:nvSpPr>
          <p:cNvPr id="3" name="2 Marcador de contenido"/>
          <p:cNvSpPr>
            <a:spLocks noGrp="1"/>
          </p:cNvSpPr>
          <p:nvPr>
            <p:ph sz="quarter" idx="1"/>
          </p:nvPr>
        </p:nvSpPr>
        <p:spPr>
          <a:xfrm>
            <a:off x="952600" y="1998100"/>
            <a:ext cx="7776864" cy="3303108"/>
          </a:xfrm>
        </p:spPr>
        <p:txBody>
          <a:bodyPr>
            <a:normAutofit/>
          </a:bodyPr>
          <a:lstStyle/>
          <a:p>
            <a:pPr marL="265113" indent="-265113">
              <a:spcBef>
                <a:spcPts val="1200"/>
              </a:spcBef>
              <a:buClrTx/>
              <a:buFont typeface="+mj-lt"/>
              <a:buAutoNum type="arabicPeriod" startAt="2"/>
            </a:pPr>
            <a:r>
              <a:rPr lang="es-ES" sz="2000" dirty="0" smtClean="0"/>
              <a:t>Damos permiso a </a:t>
            </a:r>
            <a:r>
              <a:rPr lang="es-ES" sz="2000" i="1" dirty="0" smtClean="0"/>
              <a:t>Peter</a:t>
            </a:r>
            <a:r>
              <a:rPr lang="es-ES" sz="2000" dirty="0" smtClean="0"/>
              <a:t> para leer en objetos de base de datos pertenecientes al esquema </a:t>
            </a:r>
            <a:r>
              <a:rPr lang="es-ES" sz="2000" i="1" dirty="0" err="1" smtClean="0"/>
              <a:t>HumanResources</a:t>
            </a:r>
            <a:r>
              <a:rPr lang="es-ES" sz="2000" i="1" dirty="0" smtClean="0"/>
              <a:t> </a:t>
            </a:r>
          </a:p>
          <a:p>
            <a:pPr marL="538163" indent="-7938">
              <a:buNone/>
            </a:pPr>
            <a:r>
              <a:rPr lang="es-ES" sz="1800" dirty="0" smtClean="0"/>
              <a:t>GRANT SELECT ON SCHEMA::[</a:t>
            </a:r>
            <a:r>
              <a:rPr lang="es-ES" sz="1800" dirty="0" err="1" smtClean="0"/>
              <a:t>HumanResources</a:t>
            </a:r>
            <a:r>
              <a:rPr lang="es-ES" sz="1800" dirty="0" smtClean="0"/>
              <a:t>] TO [Peter]</a:t>
            </a:r>
          </a:p>
          <a:p>
            <a:pPr marL="265113" indent="-265113">
              <a:spcBef>
                <a:spcPts val="1200"/>
              </a:spcBef>
              <a:buClrTx/>
              <a:buFont typeface="+mj-lt"/>
              <a:buAutoNum type="arabicPeriod" startAt="3"/>
            </a:pPr>
            <a:r>
              <a:rPr lang="es-ES" sz="2000" dirty="0" smtClean="0"/>
              <a:t>Cerramos la conexión, abrimos una nueva y entramos como PETER. </a:t>
            </a:r>
          </a:p>
          <a:p>
            <a:pPr>
              <a:spcBef>
                <a:spcPts val="1200"/>
              </a:spcBef>
              <a:buNone/>
            </a:pPr>
            <a:r>
              <a:rPr lang="es-ES" sz="2000" dirty="0" smtClean="0"/>
              <a:t> </a:t>
            </a:r>
            <a:r>
              <a:rPr lang="es-ES" sz="1800" b="1" dirty="0" smtClean="0"/>
              <a:t>Ejecutamos</a:t>
            </a:r>
            <a:r>
              <a:rPr lang="es-ES" sz="2000" dirty="0" smtClean="0"/>
              <a:t>:</a:t>
            </a:r>
          </a:p>
          <a:p>
            <a:pPr marL="538163" indent="-7938">
              <a:spcBef>
                <a:spcPts val="0"/>
              </a:spcBef>
              <a:buNone/>
            </a:pPr>
            <a:r>
              <a:rPr lang="es-ES" sz="1800" dirty="0" smtClean="0"/>
              <a:t>USE </a:t>
            </a:r>
            <a:r>
              <a:rPr lang="es-ES" sz="1800" dirty="0" err="1" smtClean="0"/>
              <a:t>AdventureWorks</a:t>
            </a:r>
            <a:endParaRPr lang="es-ES" sz="1800" dirty="0" smtClean="0"/>
          </a:p>
          <a:p>
            <a:pPr marL="538163" indent="-7938">
              <a:spcBef>
                <a:spcPts val="0"/>
              </a:spcBef>
              <a:buNone/>
            </a:pPr>
            <a:r>
              <a:rPr lang="es-ES" sz="1800" dirty="0" smtClean="0"/>
              <a:t>GO</a:t>
            </a:r>
          </a:p>
          <a:p>
            <a:pPr marL="538163" indent="-7938">
              <a:spcBef>
                <a:spcPts val="0"/>
              </a:spcBef>
              <a:buNone/>
            </a:pPr>
            <a:r>
              <a:rPr lang="es-ES" sz="1800" dirty="0" smtClean="0"/>
              <a:t>SELECT * FROM </a:t>
            </a:r>
            <a:r>
              <a:rPr lang="es-ES" sz="1800" i="1" dirty="0" err="1" smtClean="0"/>
              <a:t>HumanResources.Employee</a:t>
            </a:r>
            <a:endParaRPr lang="es-ES" sz="1800" i="1"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Consultas de Diccionario</a:t>
            </a:r>
            <a:endParaRPr lang="es-ES" dirty="0"/>
          </a:p>
        </p:txBody>
      </p:sp>
      <p:sp>
        <p:nvSpPr>
          <p:cNvPr id="3" name="2 Marcador de contenido"/>
          <p:cNvSpPr>
            <a:spLocks noGrp="1"/>
          </p:cNvSpPr>
          <p:nvPr>
            <p:ph sz="quarter" idx="1"/>
          </p:nvPr>
        </p:nvSpPr>
        <p:spPr>
          <a:xfrm>
            <a:off x="952600" y="2104975"/>
            <a:ext cx="7776864" cy="3303108"/>
          </a:xfrm>
        </p:spPr>
        <p:txBody>
          <a:bodyPr>
            <a:normAutofit/>
          </a:bodyPr>
          <a:lstStyle/>
          <a:p>
            <a:pPr marL="0" indent="0">
              <a:spcBef>
                <a:spcPts val="1200"/>
              </a:spcBef>
              <a:buClrTx/>
              <a:buNone/>
            </a:pPr>
            <a:r>
              <a:rPr lang="es-ES" sz="2000" dirty="0" smtClean="0"/>
              <a:t>En este guión .</a:t>
            </a:r>
            <a:r>
              <a:rPr lang="es-ES" sz="2000" dirty="0" err="1" smtClean="0"/>
              <a:t>sql</a:t>
            </a:r>
            <a:r>
              <a:rPr lang="es-ES" sz="2000" dirty="0" smtClean="0"/>
              <a:t> tenemos algunas consultas útiles relacionadas con el </a:t>
            </a:r>
            <a:r>
              <a:rPr lang="es-ES" sz="2000" dirty="0" err="1" smtClean="0"/>
              <a:t>el</a:t>
            </a:r>
            <a:r>
              <a:rPr lang="es-ES" sz="2000" dirty="0" smtClean="0"/>
              <a:t> tema expuesto.</a:t>
            </a:r>
          </a:p>
          <a:p>
            <a:pPr marL="0" indent="0">
              <a:spcBef>
                <a:spcPts val="1200"/>
              </a:spcBef>
              <a:buClrTx/>
              <a:buNone/>
            </a:pPr>
            <a:endParaRPr lang="es-ES" sz="2000" i="1" dirty="0" smtClean="0"/>
          </a:p>
          <a:p>
            <a:pPr marL="0" indent="0" algn="r">
              <a:spcBef>
                <a:spcPts val="1200"/>
              </a:spcBef>
              <a:buClrTx/>
              <a:buNone/>
            </a:pPr>
            <a:r>
              <a:rPr lang="es-ES" sz="1800" b="1" i="1" dirty="0" smtClean="0"/>
              <a:t>2.1.6 Seguridad (Consultas Diccionario)</a:t>
            </a:r>
            <a:endParaRPr lang="es-ES" sz="1800" b="1" i="1"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Autenticación de usuarios</a:t>
            </a:r>
            <a:endParaRPr lang="es-ES" dirty="0"/>
          </a:p>
        </p:txBody>
      </p:sp>
      <p:sp>
        <p:nvSpPr>
          <p:cNvPr id="5" name="2 Subtítulo"/>
          <p:cNvSpPr txBox="1">
            <a:spLocks/>
          </p:cNvSpPr>
          <p:nvPr/>
        </p:nvSpPr>
        <p:spPr>
          <a:xfrm>
            <a:off x="971600" y="1931840"/>
            <a:ext cx="6984776" cy="1080120"/>
          </a:xfrm>
          <a:prstGeom prst="rect">
            <a:avLst/>
          </a:prstGeom>
        </p:spPr>
        <p:txBody>
          <a:bodyPr vert="horz">
            <a:normAutofit lnSpcReduction="10000"/>
          </a:bodyPr>
          <a:lstStyle/>
          <a:p>
            <a:pPr algn="just"/>
            <a:r>
              <a:rPr lang="es-ES" sz="2200" dirty="0" smtClean="0"/>
              <a:t>SQL Server autentifica los permisos de todas las conexiones, por lo que todas las conexiones deben especificar el modo de autenticación y las credenciales. </a:t>
            </a:r>
            <a:endParaRPr kumimoji="0" lang="es-ES" sz="22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Rectángulo"/>
          <p:cNvSpPr/>
          <p:nvPr/>
        </p:nvSpPr>
        <p:spPr>
          <a:xfrm>
            <a:off x="964096" y="3091666"/>
            <a:ext cx="6984776" cy="1200329"/>
          </a:xfrm>
          <a:prstGeom prst="rect">
            <a:avLst/>
          </a:prstGeom>
        </p:spPr>
        <p:txBody>
          <a:bodyPr wrap="square">
            <a:spAutoFit/>
          </a:bodyPr>
          <a:lstStyle/>
          <a:p>
            <a:pPr algn="just"/>
            <a:r>
              <a:rPr lang="es-ES" sz="2200" dirty="0" smtClean="0"/>
              <a:t>Existen dos modos de autenticación:</a:t>
            </a:r>
          </a:p>
          <a:p>
            <a:pPr marL="274320" indent="-274320">
              <a:spcBef>
                <a:spcPts val="580"/>
              </a:spcBef>
              <a:buClr>
                <a:schemeClr val="accent1"/>
              </a:buClr>
              <a:buSzPct val="85000"/>
              <a:buFont typeface="Wingdings 2"/>
              <a:buChar char=""/>
              <a:defRPr/>
            </a:pPr>
            <a:r>
              <a:rPr lang="es-ES" sz="2000" dirty="0" smtClean="0"/>
              <a:t>Autenticación de Windows</a:t>
            </a:r>
          </a:p>
          <a:p>
            <a:pPr marL="274320" indent="-274320">
              <a:spcBef>
                <a:spcPts val="580"/>
              </a:spcBef>
              <a:buClr>
                <a:schemeClr val="accent1"/>
              </a:buClr>
              <a:buSzPct val="85000"/>
              <a:buFont typeface="Wingdings 2"/>
              <a:buChar char=""/>
              <a:defRPr/>
            </a:pPr>
            <a:r>
              <a:rPr lang="es-ES" sz="2000" dirty="0" smtClean="0"/>
              <a:t>Autenticación Mixta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Autenticación de usuarios</a:t>
            </a:r>
            <a:endParaRPr lang="es-ES" dirty="0"/>
          </a:p>
        </p:txBody>
      </p:sp>
      <p:sp>
        <p:nvSpPr>
          <p:cNvPr id="5" name="2 Subtítulo"/>
          <p:cNvSpPr txBox="1">
            <a:spLocks/>
          </p:cNvSpPr>
          <p:nvPr/>
        </p:nvSpPr>
        <p:spPr>
          <a:xfrm>
            <a:off x="945096" y="1772816"/>
            <a:ext cx="5328592" cy="3240360"/>
          </a:xfrm>
          <a:prstGeom prst="rect">
            <a:avLst/>
          </a:prstGeom>
        </p:spPr>
        <p:txBody>
          <a:bodyPr vert="horz">
            <a:noAutofit/>
          </a:bodyPr>
          <a:lstStyle/>
          <a:p>
            <a:pPr algn="just"/>
            <a:r>
              <a:rPr lang="es-ES" sz="2600" b="1" dirty="0" smtClean="0"/>
              <a:t>Autenticación Windows</a:t>
            </a:r>
          </a:p>
          <a:p>
            <a:pPr algn="just">
              <a:spcBef>
                <a:spcPts val="600"/>
              </a:spcBef>
            </a:pPr>
            <a:r>
              <a:rPr lang="es-ES" sz="2000" dirty="0" smtClean="0"/>
              <a:t>Solo los usuarios autenticados de Windows podrán  acceder a la instancia de SQL Server por lo que se tendrá que añadir un usuario/grupo de Windows por cada usuario o grupo que queramos que acceda a la instancia de SQL Server. </a:t>
            </a:r>
          </a:p>
          <a:p>
            <a:pPr algn="just">
              <a:spcBef>
                <a:spcPts val="600"/>
              </a:spcBef>
            </a:pPr>
            <a:r>
              <a:rPr lang="es-ES" sz="2000" dirty="0" smtClean="0"/>
              <a:t>Esta es la opción recomendada y por defecto, ya que se aprovechan las políticas de seguridad del dominio Active </a:t>
            </a:r>
            <a:r>
              <a:rPr lang="es-ES" sz="2000" dirty="0" err="1" smtClean="0"/>
              <a:t>Directory</a:t>
            </a:r>
            <a:r>
              <a:rPr lang="es-ES" sz="2000" dirty="0" smtClean="0"/>
              <a:t>.</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grpSp>
        <p:nvGrpSpPr>
          <p:cNvPr id="7" name="6 Grupo"/>
          <p:cNvGrpSpPr/>
          <p:nvPr/>
        </p:nvGrpSpPr>
        <p:grpSpPr>
          <a:xfrm>
            <a:off x="6444208" y="2132856"/>
            <a:ext cx="1594599" cy="1584176"/>
            <a:chOff x="6084168" y="2132856"/>
            <a:chExt cx="1594599" cy="1584176"/>
          </a:xfrm>
        </p:grpSpPr>
        <p:pic>
          <p:nvPicPr>
            <p:cNvPr id="15362" name="Picture 2" descr="http://www.nisfe.com/wp-content/uploads/2011/02/cambiar_nombre_usuario_windows7-2.png"/>
            <p:cNvPicPr>
              <a:picLocks noChangeAspect="1" noChangeArrowheads="1"/>
            </p:cNvPicPr>
            <p:nvPr/>
          </p:nvPicPr>
          <p:blipFill>
            <a:blip r:embed="rId3" cstate="print"/>
            <a:srcRect l="43802" t="20532" r="48087" b="68501"/>
            <a:stretch>
              <a:fillRect/>
            </a:stretch>
          </p:blipFill>
          <p:spPr bwMode="auto">
            <a:xfrm>
              <a:off x="6084168" y="2132856"/>
              <a:ext cx="936104" cy="1238538"/>
            </a:xfrm>
            <a:prstGeom prst="rect">
              <a:avLst/>
            </a:prstGeom>
            <a:noFill/>
          </p:spPr>
        </p:pic>
        <p:pic>
          <p:nvPicPr>
            <p:cNvPr id="15364" name="Picture 4" descr="http://www.siasa.com/productos/accesos/Barreras/Barrera%20Lady.png"/>
            <p:cNvPicPr>
              <a:picLocks noChangeAspect="1" noChangeArrowheads="1"/>
            </p:cNvPicPr>
            <p:nvPr/>
          </p:nvPicPr>
          <p:blipFill>
            <a:blip r:embed="rId4" cstate="print"/>
            <a:srcRect/>
            <a:stretch>
              <a:fillRect/>
            </a:stretch>
          </p:blipFill>
          <p:spPr bwMode="auto">
            <a:xfrm>
              <a:off x="6876256" y="2204864"/>
              <a:ext cx="802511" cy="1512168"/>
            </a:xfrm>
            <a:prstGeom prst="rect">
              <a:avLst/>
            </a:prstGeom>
            <a:noFill/>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Autenticación de usuarios</a:t>
            </a:r>
            <a:endParaRPr lang="es-ES" dirty="0"/>
          </a:p>
        </p:txBody>
      </p:sp>
      <p:sp>
        <p:nvSpPr>
          <p:cNvPr id="5" name="2 Subtítulo"/>
          <p:cNvSpPr txBox="1">
            <a:spLocks/>
          </p:cNvSpPr>
          <p:nvPr/>
        </p:nvSpPr>
        <p:spPr>
          <a:xfrm>
            <a:off x="971600" y="1772816"/>
            <a:ext cx="5184576" cy="2520280"/>
          </a:xfrm>
          <a:prstGeom prst="rect">
            <a:avLst/>
          </a:prstGeom>
        </p:spPr>
        <p:txBody>
          <a:bodyPr vert="horz">
            <a:noAutofit/>
          </a:bodyPr>
          <a:lstStyle/>
          <a:p>
            <a:pPr algn="just"/>
            <a:r>
              <a:rPr lang="es-ES" sz="2600" b="1" dirty="0" smtClean="0"/>
              <a:t>Autenticación mixta</a:t>
            </a:r>
          </a:p>
          <a:p>
            <a:pPr algn="just">
              <a:spcBef>
                <a:spcPts val="600"/>
              </a:spcBef>
            </a:pPr>
            <a:r>
              <a:rPr lang="es-ES" sz="2000" dirty="0" smtClean="0"/>
              <a:t>Se permite tanto la autenticación Windows como la autenticación SQL Server. </a:t>
            </a:r>
          </a:p>
          <a:p>
            <a:pPr algn="just">
              <a:spcBef>
                <a:spcPts val="600"/>
              </a:spcBef>
            </a:pPr>
            <a:r>
              <a:rPr lang="es-ES" sz="2000" dirty="0" smtClean="0"/>
              <a:t>Se  utiliza en los casos donde es necesario dar acceso a usuarios que no son a usuarios de Windows.</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grpSp>
        <p:nvGrpSpPr>
          <p:cNvPr id="11" name="10 Grupo"/>
          <p:cNvGrpSpPr/>
          <p:nvPr/>
        </p:nvGrpSpPr>
        <p:grpSpPr>
          <a:xfrm>
            <a:off x="6228184" y="1988840"/>
            <a:ext cx="2026647" cy="1944216"/>
            <a:chOff x="6228184" y="1988840"/>
            <a:chExt cx="2026647" cy="1944216"/>
          </a:xfrm>
        </p:grpSpPr>
        <p:grpSp>
          <p:nvGrpSpPr>
            <p:cNvPr id="9" name="8 Grupo"/>
            <p:cNvGrpSpPr/>
            <p:nvPr/>
          </p:nvGrpSpPr>
          <p:grpSpPr>
            <a:xfrm>
              <a:off x="6228184" y="2420888"/>
              <a:ext cx="2026647" cy="1512168"/>
              <a:chOff x="1403648" y="4581128"/>
              <a:chExt cx="2026647" cy="1512168"/>
            </a:xfrm>
          </p:grpSpPr>
          <p:pic>
            <p:nvPicPr>
              <p:cNvPr id="1026" name="Picture 2" descr="http://galileoesquipulas.com/wp-content/uploads/2010/10/SQL-Server-2005-Screen.jpg"/>
              <p:cNvPicPr>
                <a:picLocks noChangeAspect="1" noChangeArrowheads="1"/>
              </p:cNvPicPr>
              <p:nvPr/>
            </p:nvPicPr>
            <p:blipFill>
              <a:blip r:embed="rId3" cstate="print"/>
              <a:srcRect t="41311" r="88188" b="35968"/>
              <a:stretch>
                <a:fillRect/>
              </a:stretch>
            </p:blipFill>
            <p:spPr bwMode="auto">
              <a:xfrm>
                <a:off x="1403648" y="4725144"/>
                <a:ext cx="864096" cy="1056117"/>
              </a:xfrm>
              <a:prstGeom prst="rect">
                <a:avLst/>
              </a:prstGeom>
              <a:noFill/>
            </p:spPr>
          </p:pic>
          <p:pic>
            <p:nvPicPr>
              <p:cNvPr id="8" name="Picture 4" descr="http://www.siasa.com/productos/accesos/Barreras/Barrera%20Lady.png"/>
              <p:cNvPicPr>
                <a:picLocks noChangeAspect="1" noChangeArrowheads="1"/>
              </p:cNvPicPr>
              <p:nvPr/>
            </p:nvPicPr>
            <p:blipFill>
              <a:blip r:embed="rId4" cstate="print"/>
              <a:srcRect/>
              <a:stretch>
                <a:fillRect/>
              </a:stretch>
            </p:blipFill>
            <p:spPr bwMode="auto">
              <a:xfrm>
                <a:off x="2627784" y="4581128"/>
                <a:ext cx="802511" cy="1512168"/>
              </a:xfrm>
              <a:prstGeom prst="rect">
                <a:avLst/>
              </a:prstGeom>
              <a:noFill/>
            </p:spPr>
          </p:pic>
        </p:grpSp>
        <p:pic>
          <p:nvPicPr>
            <p:cNvPr id="10" name="Picture 2" descr="http://www.nisfe.com/wp-content/uploads/2011/02/cambiar_nombre_usuario_windows7-2.png"/>
            <p:cNvPicPr>
              <a:picLocks noChangeAspect="1" noChangeArrowheads="1"/>
            </p:cNvPicPr>
            <p:nvPr/>
          </p:nvPicPr>
          <p:blipFill>
            <a:blip r:embed="rId5" cstate="print"/>
            <a:srcRect l="44426" t="20532" r="48087" b="71817"/>
            <a:stretch>
              <a:fillRect/>
            </a:stretch>
          </p:blipFill>
          <p:spPr bwMode="auto">
            <a:xfrm>
              <a:off x="6948264" y="1988840"/>
              <a:ext cx="864096" cy="864096"/>
            </a:xfrm>
            <a:prstGeom prst="rect">
              <a:avLst/>
            </a:prstGeom>
            <a:noFill/>
          </p:spPr>
        </p:pic>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4161</TotalTime>
  <Words>3359</Words>
  <Application>Microsoft Office PowerPoint</Application>
  <PresentationFormat>Presentación en pantalla (4:3)</PresentationFormat>
  <Paragraphs>492</Paragraphs>
  <Slides>62</Slides>
  <Notes>1</Notes>
  <HiddenSlides>0</HiddenSlides>
  <MMClips>0</MMClips>
  <ScaleCrop>false</ScaleCrop>
  <HeadingPairs>
    <vt:vector size="4" baseType="variant">
      <vt:variant>
        <vt:lpstr>Tema</vt:lpstr>
      </vt:variant>
      <vt:variant>
        <vt:i4>1</vt:i4>
      </vt:variant>
      <vt:variant>
        <vt:lpstr>Títulos de diapositiva</vt:lpstr>
      </vt:variant>
      <vt:variant>
        <vt:i4>62</vt:i4>
      </vt:variant>
    </vt:vector>
  </HeadingPairs>
  <TitlesOfParts>
    <vt:vector size="63" baseType="lpstr">
      <vt:lpstr>Equity</vt:lpstr>
      <vt:lpstr>SQL Server 2008</vt:lpstr>
      <vt:lpstr>Índice</vt:lpstr>
      <vt:lpstr>Diapositiva 3</vt:lpstr>
      <vt:lpstr>Introducción</vt:lpstr>
      <vt:lpstr>Introducción</vt:lpstr>
      <vt:lpstr>Diapositiva 6</vt:lpstr>
      <vt:lpstr>Autenticación de usuarios</vt:lpstr>
      <vt:lpstr>Autenticación de usuarios</vt:lpstr>
      <vt:lpstr>Autenticación de usuarios</vt:lpstr>
      <vt:lpstr>Cambio de modo de autenticación</vt:lpstr>
      <vt:lpstr>Cambio de modo de autenticación</vt:lpstr>
      <vt:lpstr>Diapositiva 12</vt:lpstr>
      <vt:lpstr>Inicios de sesión SQL Server</vt:lpstr>
      <vt:lpstr>Inicios de sesión SQL Server</vt:lpstr>
      <vt:lpstr>Inicios de sesión SQL Server</vt:lpstr>
      <vt:lpstr>Inicios de sesión SQL Server</vt:lpstr>
      <vt:lpstr>Inicios de sesión SQL Server</vt:lpstr>
      <vt:lpstr>Inicios de sesión SQL Server</vt:lpstr>
      <vt:lpstr>Inicios de sesión SQL Server</vt:lpstr>
      <vt:lpstr>Inicios de sesión SQL Server</vt:lpstr>
      <vt:lpstr>Diapositiva 21</vt:lpstr>
      <vt:lpstr>Roles de servidor</vt:lpstr>
      <vt:lpstr>Roles de servidor</vt:lpstr>
      <vt:lpstr>Roles de servidor</vt:lpstr>
      <vt:lpstr>Roles de servidor</vt:lpstr>
      <vt:lpstr>Diapositiva 26</vt:lpstr>
      <vt:lpstr>Permisos de servidor</vt:lpstr>
      <vt:lpstr>Práctica</vt:lpstr>
      <vt:lpstr>Práctica</vt:lpstr>
      <vt:lpstr>Práctica</vt:lpstr>
      <vt:lpstr>Diapositiva 31</vt:lpstr>
      <vt:lpstr>Usuarios de bases de datos</vt:lpstr>
      <vt:lpstr>Usuarios de bases de datos</vt:lpstr>
      <vt:lpstr>Usuarios de bases de datos</vt:lpstr>
      <vt:lpstr>Usuarios de bases de datos</vt:lpstr>
      <vt:lpstr>Usuarios de bases de datos</vt:lpstr>
      <vt:lpstr>Usuarios de bases de datos</vt:lpstr>
      <vt:lpstr>Diapositiva 38</vt:lpstr>
      <vt:lpstr>Roles de Usuario</vt:lpstr>
      <vt:lpstr>Roles de Usuario</vt:lpstr>
      <vt:lpstr>Roles de Usuario</vt:lpstr>
      <vt:lpstr>Roles de Usuario</vt:lpstr>
      <vt:lpstr>Roles de Usuario</vt:lpstr>
      <vt:lpstr>Roles de Usuario</vt:lpstr>
      <vt:lpstr>Roles de Usuario</vt:lpstr>
      <vt:lpstr>Diapositiva 46</vt:lpstr>
      <vt:lpstr>Permisos</vt:lpstr>
      <vt:lpstr>Permisos</vt:lpstr>
      <vt:lpstr>Permisos</vt:lpstr>
      <vt:lpstr>Permisos</vt:lpstr>
      <vt:lpstr>Permisos. Ejemplo.</vt:lpstr>
      <vt:lpstr>Permisos. Ejemplo.</vt:lpstr>
      <vt:lpstr>Usuarios huérfanos</vt:lpstr>
      <vt:lpstr>Diapositiva 54</vt:lpstr>
      <vt:lpstr>Esquema</vt:lpstr>
      <vt:lpstr>Esquema</vt:lpstr>
      <vt:lpstr>Esquema</vt:lpstr>
      <vt:lpstr>Esquema</vt:lpstr>
      <vt:lpstr>Esquema</vt:lpstr>
      <vt:lpstr>Práctica – Permisos nivel objeto</vt:lpstr>
      <vt:lpstr>Práctica – Permisos nivel objeto</vt:lpstr>
      <vt:lpstr>Consultas de Diccionario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dc:title>
  <dc:creator>xabier</dc:creator>
  <cp:lastModifiedBy>Administrador</cp:lastModifiedBy>
  <cp:revision>369</cp:revision>
  <dcterms:created xsi:type="dcterms:W3CDTF">2011-03-02T10:55:24Z</dcterms:created>
  <dcterms:modified xsi:type="dcterms:W3CDTF">2012-01-22T13:17:16Z</dcterms:modified>
</cp:coreProperties>
</file>