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02" y="3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2ECD99-43FD-40CE-ACED-317E690C4FD7}" type="datetimeFigureOut">
              <a:rPr lang="es-ES" smtClean="0"/>
              <a:pPr/>
              <a:t>22/01/2012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47412F-133A-40C9-83E9-11DA89888096}"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F2676251-2987-45EA-9F8B-5DB3A516E2A4}" type="datetime1">
              <a:rPr lang="es-ES" smtClean="0"/>
              <a:pPr/>
              <a:t>22/01/2012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E331CE-B034-49E9-AF2B-02640FA408F6}"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FECBC6E-E2B5-4A65-BFD7-226E6FAA8AE1}" type="datetime1">
              <a:rPr lang="es-ES" smtClean="0"/>
              <a:pPr/>
              <a:t>22/01/2012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E331CE-B034-49E9-AF2B-02640FA408F6}"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E5697ADD-F281-4936-8681-D44D8B826CD5}" type="datetime1">
              <a:rPr lang="es-ES" smtClean="0"/>
              <a:pPr/>
              <a:t>22/01/2012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E331CE-B034-49E9-AF2B-02640FA408F6}"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1E3FEB3-FB0C-4AC4-BEF0-0D8555BF0C48}" type="datetime1">
              <a:rPr lang="es-ES" smtClean="0"/>
              <a:pPr/>
              <a:t>22/01/2012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E331CE-B034-49E9-AF2B-02640FA408F6}"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CF7062B-CFDB-4BF4-BF8B-5A56F1AD80BA}" type="datetime1">
              <a:rPr lang="es-ES" smtClean="0"/>
              <a:pPr/>
              <a:t>22/01/2012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E331CE-B034-49E9-AF2B-02640FA408F6}"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85285973-D82D-4987-83F2-1BCF3AC1845E}" type="datetime1">
              <a:rPr lang="es-ES" smtClean="0"/>
              <a:pPr/>
              <a:t>22/01/2012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E331CE-B034-49E9-AF2B-02640FA408F6}"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D7ED1C33-E6F4-484C-909C-84AE13F0FE95}" type="datetime1">
              <a:rPr lang="es-ES" smtClean="0"/>
              <a:pPr/>
              <a:t>22/01/2012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F4E331CE-B034-49E9-AF2B-02640FA408F6}"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53EBE3A6-6E1E-4500-BACF-9158F2EA84DA}" type="datetime1">
              <a:rPr lang="es-ES" smtClean="0"/>
              <a:pPr/>
              <a:t>22/01/2012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4456D38-B583-4E08-A224-92A74D271F8C}" type="datetime1">
              <a:rPr lang="es-ES" smtClean="0"/>
              <a:pPr/>
              <a:t>22/01/2012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F4E331CE-B034-49E9-AF2B-02640FA408F6}"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D28DFF2A-03F0-48DA-9573-DB2F370984E2}" type="datetime1">
              <a:rPr lang="es-ES" smtClean="0"/>
              <a:pPr/>
              <a:t>22/01/2012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E331CE-B034-49E9-AF2B-02640FA408F6}"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220CAAC-EDB4-4C8A-9192-FF50DF893372}" type="datetime1">
              <a:rPr lang="es-ES" smtClean="0"/>
              <a:pPr/>
              <a:t>22/01/2012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E331CE-B034-49E9-AF2B-02640FA408F6}"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CCC69-E44F-4ED9-97BD-7C9C6AD1C93C}" type="datetime1">
              <a:rPr lang="es-ES" smtClean="0"/>
              <a:pPr/>
              <a:t>22/01/2012</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331CE-B034-49E9-AF2B-02640FA408F6}"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Principales</a:t>
            </a:r>
            <a:endParaRPr lang="es-ES" dirty="0"/>
          </a:p>
        </p:txBody>
      </p:sp>
      <p:sp>
        <p:nvSpPr>
          <p:cNvPr id="3" name="2 Marcador de contenido"/>
          <p:cNvSpPr>
            <a:spLocks noGrp="1"/>
          </p:cNvSpPr>
          <p:nvPr>
            <p:ph sz="quarter" idx="1"/>
          </p:nvPr>
        </p:nvSpPr>
        <p:spPr>
          <a:xfrm>
            <a:off x="694872" y="2049544"/>
            <a:ext cx="7772400" cy="2531584"/>
          </a:xfrm>
        </p:spPr>
        <p:txBody>
          <a:bodyPr>
            <a:noAutofit/>
          </a:bodyPr>
          <a:lstStyle/>
          <a:p>
            <a:pPr marL="0" indent="0">
              <a:buNone/>
            </a:pPr>
            <a:r>
              <a:rPr lang="en-US" sz="1800" dirty="0" smtClean="0">
                <a:latin typeface="Perpetua" pitchFamily="18" charset="0"/>
              </a:rPr>
              <a:t>Los </a:t>
            </a:r>
            <a:r>
              <a:rPr lang="en-US" sz="1800" dirty="0" err="1" smtClean="0">
                <a:latin typeface="Perpetua" pitchFamily="18" charset="0"/>
              </a:rPr>
              <a:t>Principales</a:t>
            </a:r>
            <a:r>
              <a:rPr lang="en-US" sz="1800" dirty="0" smtClean="0">
                <a:latin typeface="Perpetua" pitchFamily="18" charset="0"/>
              </a:rPr>
              <a:t>  </a:t>
            </a:r>
            <a:r>
              <a:rPr lang="en-US" sz="1800" dirty="0" err="1" smtClean="0">
                <a:latin typeface="Perpetua" pitchFamily="18" charset="0"/>
              </a:rPr>
              <a:t>pueden</a:t>
            </a:r>
            <a:r>
              <a:rPr lang="en-US" sz="1800" dirty="0" smtClean="0">
                <a:latin typeface="Perpetua" pitchFamily="18" charset="0"/>
              </a:rPr>
              <a:t> </a:t>
            </a:r>
            <a:r>
              <a:rPr lang="en-US" sz="1800" dirty="0" err="1" smtClean="0">
                <a:latin typeface="Perpetua" pitchFamily="18" charset="0"/>
              </a:rPr>
              <a:t>representar</a:t>
            </a:r>
            <a:r>
              <a:rPr lang="en-US" sz="1800" dirty="0" smtClean="0">
                <a:latin typeface="Perpetua" pitchFamily="18" charset="0"/>
              </a:rPr>
              <a:t> a un </a:t>
            </a:r>
            <a:r>
              <a:rPr lang="en-US" sz="1800" dirty="0" err="1" smtClean="0">
                <a:latin typeface="Perpetua" pitchFamily="18" charset="0"/>
              </a:rPr>
              <a:t>usuario</a:t>
            </a:r>
            <a:r>
              <a:rPr lang="en-US" sz="1800" dirty="0" smtClean="0">
                <a:latin typeface="Perpetua" pitchFamily="18" charset="0"/>
              </a:rPr>
              <a:t> </a:t>
            </a:r>
            <a:r>
              <a:rPr lang="en-US" sz="1800" dirty="0" err="1" smtClean="0">
                <a:latin typeface="Perpetua" pitchFamily="18" charset="0"/>
              </a:rPr>
              <a:t>específico</a:t>
            </a:r>
            <a:r>
              <a:rPr lang="en-US" sz="1800" dirty="0" smtClean="0">
                <a:latin typeface="Perpetua" pitchFamily="18" charset="0"/>
              </a:rPr>
              <a:t>, un </a:t>
            </a:r>
            <a:r>
              <a:rPr lang="en-US" sz="1800" dirty="0" err="1" smtClean="0">
                <a:latin typeface="Perpetua" pitchFamily="18" charset="0"/>
              </a:rPr>
              <a:t>rol</a:t>
            </a:r>
            <a:r>
              <a:rPr lang="en-US" sz="1800" dirty="0" smtClean="0">
                <a:latin typeface="Perpetua" pitchFamily="18" charset="0"/>
              </a:rPr>
              <a:t> </a:t>
            </a:r>
            <a:r>
              <a:rPr lang="en-US" sz="1800" dirty="0" err="1" smtClean="0">
                <a:latin typeface="Perpetua" pitchFamily="18" charset="0"/>
              </a:rPr>
              <a:t>que</a:t>
            </a:r>
            <a:r>
              <a:rPr lang="en-US" sz="1800" dirty="0" smtClean="0">
                <a:latin typeface="Perpetua" pitchFamily="18" charset="0"/>
              </a:rPr>
              <a:t> </a:t>
            </a:r>
            <a:r>
              <a:rPr lang="en-US" sz="1800" dirty="0" err="1" smtClean="0">
                <a:latin typeface="Perpetua" pitchFamily="18" charset="0"/>
              </a:rPr>
              <a:t>aglutine</a:t>
            </a:r>
            <a:r>
              <a:rPr lang="en-US" sz="1800" dirty="0" smtClean="0">
                <a:latin typeface="Perpetua" pitchFamily="18" charset="0"/>
              </a:rPr>
              <a:t> </a:t>
            </a:r>
            <a:r>
              <a:rPr lang="en-US" sz="1800" dirty="0" err="1" smtClean="0">
                <a:latin typeface="Perpetua" pitchFamily="18" charset="0"/>
              </a:rPr>
              <a:t>varios</a:t>
            </a:r>
            <a:r>
              <a:rPr lang="en-US" sz="1800" dirty="0" smtClean="0">
                <a:latin typeface="Perpetua" pitchFamily="18" charset="0"/>
              </a:rPr>
              <a:t> </a:t>
            </a:r>
            <a:r>
              <a:rPr lang="en-US" sz="1800" dirty="0" err="1" smtClean="0">
                <a:latin typeface="Perpetua" pitchFamily="18" charset="0"/>
              </a:rPr>
              <a:t>usuarios</a:t>
            </a:r>
            <a:r>
              <a:rPr lang="en-US" sz="1800" dirty="0" smtClean="0">
                <a:latin typeface="Perpetua" pitchFamily="18" charset="0"/>
              </a:rPr>
              <a:t> o </a:t>
            </a:r>
            <a:r>
              <a:rPr lang="en-US" sz="1800" dirty="0" err="1" smtClean="0">
                <a:latin typeface="Perpetua" pitchFamily="18" charset="0"/>
              </a:rPr>
              <a:t>una</a:t>
            </a:r>
            <a:r>
              <a:rPr lang="en-US" sz="1800" dirty="0" smtClean="0">
                <a:latin typeface="Perpetua" pitchFamily="18" charset="0"/>
              </a:rPr>
              <a:t> </a:t>
            </a:r>
            <a:r>
              <a:rPr lang="en-US" sz="1800" dirty="0" err="1" smtClean="0">
                <a:latin typeface="Perpetua" pitchFamily="18" charset="0"/>
              </a:rPr>
              <a:t>aplicación</a:t>
            </a:r>
            <a:r>
              <a:rPr lang="en-US" sz="1800" dirty="0" smtClean="0">
                <a:latin typeface="Perpetua" pitchFamily="18" charset="0"/>
              </a:rPr>
              <a:t>.</a:t>
            </a:r>
          </a:p>
          <a:p>
            <a:pPr>
              <a:spcBef>
                <a:spcPts val="1200"/>
              </a:spcBef>
              <a:buNone/>
            </a:pPr>
            <a:r>
              <a:rPr lang="en-US" sz="1800" dirty="0" smtClean="0">
                <a:latin typeface="Perpetua" pitchFamily="18" charset="0"/>
              </a:rPr>
              <a:t>SQL Server  los divide en </a:t>
            </a:r>
            <a:r>
              <a:rPr lang="en-US" sz="1800" dirty="0" err="1" smtClean="0">
                <a:latin typeface="Perpetua" pitchFamily="18" charset="0"/>
              </a:rPr>
              <a:t>tres</a:t>
            </a:r>
            <a:r>
              <a:rPr lang="en-US" sz="1800" dirty="0" smtClean="0">
                <a:latin typeface="Perpetua" pitchFamily="18" charset="0"/>
              </a:rPr>
              <a:t> </a:t>
            </a:r>
            <a:r>
              <a:rPr lang="en-US" sz="1800" dirty="0" err="1" smtClean="0">
                <a:latin typeface="Perpetua" pitchFamily="18" charset="0"/>
              </a:rPr>
              <a:t>categorías</a:t>
            </a:r>
            <a:r>
              <a:rPr lang="en-US" sz="1800" dirty="0" smtClean="0">
                <a:latin typeface="Perpetua" pitchFamily="18" charset="0"/>
              </a:rPr>
              <a:t>:</a:t>
            </a:r>
          </a:p>
          <a:p>
            <a:pPr marL="442913" indent="-177800"/>
            <a:r>
              <a:rPr lang="es-ES" sz="1800" b="1" dirty="0" smtClean="0">
                <a:latin typeface="Perpetua" pitchFamily="18" charset="0"/>
              </a:rPr>
              <a:t>Windows</a:t>
            </a:r>
            <a:r>
              <a:rPr lang="es-ES" sz="1800" dirty="0" smtClean="0">
                <a:latin typeface="Perpetua" pitchFamily="18" charset="0"/>
              </a:rPr>
              <a:t>: cuentas de usuario o grupos autenticados por Windows</a:t>
            </a:r>
          </a:p>
          <a:p>
            <a:pPr marL="442913" indent="-177800"/>
            <a:r>
              <a:rPr lang="es-ES" sz="1800" b="1" dirty="0" smtClean="0">
                <a:latin typeface="Perpetua" pitchFamily="18" charset="0"/>
              </a:rPr>
              <a:t>SQL Server</a:t>
            </a:r>
            <a:r>
              <a:rPr lang="es-ES" sz="1800" dirty="0" smtClean="0">
                <a:latin typeface="Perpetua" pitchFamily="18" charset="0"/>
              </a:rPr>
              <a:t>: </a:t>
            </a:r>
            <a:r>
              <a:rPr lang="es-ES" sz="1800" dirty="0" err="1" smtClean="0">
                <a:latin typeface="Perpetua" pitchFamily="18" charset="0"/>
              </a:rPr>
              <a:t>Login’s</a:t>
            </a:r>
            <a:r>
              <a:rPr lang="es-ES" sz="1800" dirty="0" smtClean="0">
                <a:latin typeface="Perpetua" pitchFamily="18" charset="0"/>
              </a:rPr>
              <a:t> de servidor o grupos autenticados por SQL Server</a:t>
            </a:r>
          </a:p>
          <a:p>
            <a:pPr marL="442913" indent="-177800"/>
            <a:r>
              <a:rPr lang="es-ES" sz="1800" b="1" dirty="0" smtClean="0">
                <a:latin typeface="Perpetua" pitchFamily="18" charset="0"/>
              </a:rPr>
              <a:t>Base de Datos</a:t>
            </a:r>
            <a:r>
              <a:rPr lang="es-ES" sz="1800" dirty="0" smtClean="0">
                <a:latin typeface="Perpetua" pitchFamily="18" charset="0"/>
              </a:rPr>
              <a:t>: usuarios de </a:t>
            </a:r>
            <a:r>
              <a:rPr lang="es-ES" sz="1800" dirty="0" err="1" smtClean="0">
                <a:latin typeface="Perpetua" pitchFamily="18" charset="0"/>
              </a:rPr>
              <a:t>BD’s</a:t>
            </a:r>
            <a:r>
              <a:rPr lang="es-ES" sz="1800" dirty="0" smtClean="0">
                <a:latin typeface="Perpetua" pitchFamily="18" charset="0"/>
              </a:rPr>
              <a:t> y roles de </a:t>
            </a:r>
            <a:r>
              <a:rPr lang="es-ES" sz="1800" dirty="0" err="1" smtClean="0">
                <a:latin typeface="Perpetua" pitchFamily="18" charset="0"/>
              </a:rPr>
              <a:t>BD’s</a:t>
            </a:r>
            <a:r>
              <a:rPr lang="es-ES" sz="1800" dirty="0" smtClean="0">
                <a:latin typeface="Perpetua" pitchFamily="18" charset="0"/>
              </a:rPr>
              <a:t> y de aplicación</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F4E331CE-B034-49E9-AF2B-02640FA408F6}" type="slidenum">
              <a:rPr lang="es-ES" smtClean="0"/>
              <a:pPr/>
              <a:t>1</a:t>
            </a:fld>
            <a:endParaRPr lang="es-E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l"/>
            <a:r>
              <a:rPr lang="es-ES" dirty="0" smtClean="0"/>
              <a:t>Principales - Suplantación</a:t>
            </a:r>
            <a:endParaRPr lang="es-ES" dirty="0"/>
          </a:p>
        </p:txBody>
      </p:sp>
      <p:sp>
        <p:nvSpPr>
          <p:cNvPr id="3" name="2 Marcador de contenido"/>
          <p:cNvSpPr>
            <a:spLocks noGrp="1"/>
          </p:cNvSpPr>
          <p:nvPr>
            <p:ph sz="quarter" idx="1"/>
          </p:nvPr>
        </p:nvSpPr>
        <p:spPr>
          <a:xfrm>
            <a:off x="755576" y="2060848"/>
            <a:ext cx="7772400" cy="3600400"/>
          </a:xfrm>
        </p:spPr>
        <p:txBody>
          <a:bodyPr>
            <a:noAutofit/>
          </a:bodyPr>
          <a:lstStyle/>
          <a:p>
            <a:pPr marL="177800" indent="-177800">
              <a:buNone/>
            </a:pPr>
            <a:r>
              <a:rPr lang="es-ES" sz="2000" u="sng" dirty="0" smtClean="0">
                <a:latin typeface="Perpetua" pitchFamily="18" charset="0"/>
              </a:rPr>
              <a:t>Ejemplo</a:t>
            </a:r>
          </a:p>
          <a:p>
            <a:pPr marL="273050" indent="0">
              <a:spcBef>
                <a:spcPts val="1200"/>
              </a:spcBef>
              <a:buNone/>
              <a:tabLst>
                <a:tab pos="177800" algn="l"/>
              </a:tabLst>
            </a:pPr>
            <a:r>
              <a:rPr lang="es-ES" sz="1800" dirty="0" smtClean="0">
                <a:latin typeface="Perpetua" pitchFamily="18" charset="0"/>
              </a:rPr>
              <a:t>USE </a:t>
            </a:r>
            <a:r>
              <a:rPr lang="es-ES" sz="1800" dirty="0" err="1" smtClean="0">
                <a:latin typeface="Perpetua" pitchFamily="18" charset="0"/>
              </a:rPr>
              <a:t>AdventureWorks</a:t>
            </a:r>
            <a:endParaRPr lang="es-ES" sz="1800" dirty="0" smtClean="0">
              <a:latin typeface="Perpetua" pitchFamily="18" charset="0"/>
            </a:endParaRPr>
          </a:p>
          <a:p>
            <a:pPr marL="273050" indent="0">
              <a:spcBef>
                <a:spcPts val="0"/>
              </a:spcBef>
              <a:buNone/>
              <a:tabLst>
                <a:tab pos="177800" algn="l"/>
              </a:tabLst>
            </a:pPr>
            <a:r>
              <a:rPr lang="es-ES" sz="1800" dirty="0" smtClean="0">
                <a:latin typeface="Perpetua" pitchFamily="18" charset="0"/>
              </a:rPr>
              <a:t>GO</a:t>
            </a:r>
          </a:p>
          <a:p>
            <a:pPr marL="273050" indent="0">
              <a:spcBef>
                <a:spcPts val="1200"/>
              </a:spcBef>
              <a:buNone/>
              <a:tabLst>
                <a:tab pos="177800" algn="l"/>
              </a:tabLst>
            </a:pPr>
            <a:r>
              <a:rPr lang="en-US" sz="1800" dirty="0" smtClean="0">
                <a:latin typeface="Perpetua" pitchFamily="18" charset="0"/>
              </a:rPr>
              <a:t>CREATE LOGIN analog WITH PASSWORD = ‘contrasena1';</a:t>
            </a:r>
          </a:p>
          <a:p>
            <a:pPr marL="273050" indent="0">
              <a:spcBef>
                <a:spcPts val="0"/>
              </a:spcBef>
              <a:buNone/>
              <a:tabLst>
                <a:tab pos="177800" algn="l"/>
              </a:tabLst>
            </a:pPr>
            <a:r>
              <a:rPr lang="en-US" sz="1800" dirty="0" smtClean="0">
                <a:latin typeface="Perpetua" pitchFamily="18" charset="0"/>
              </a:rPr>
              <a:t>CREATE LOGIN </a:t>
            </a:r>
            <a:r>
              <a:rPr lang="en-US" sz="1800" dirty="0" err="1" smtClean="0">
                <a:latin typeface="Perpetua" pitchFamily="18" charset="0"/>
              </a:rPr>
              <a:t>jorgelog</a:t>
            </a:r>
            <a:r>
              <a:rPr lang="en-US" sz="1800" dirty="0" smtClean="0">
                <a:latin typeface="Perpetua" pitchFamily="18" charset="0"/>
              </a:rPr>
              <a:t> WITH PASSWORD = </a:t>
            </a:r>
            <a:r>
              <a:rPr lang="en-US" sz="1800" dirty="0" smtClean="0">
                <a:latin typeface="Perpetua" pitchFamily="18" charset="0"/>
              </a:rPr>
              <a:t>‘contrasena2</a:t>
            </a:r>
            <a:r>
              <a:rPr lang="en-US" sz="1800" dirty="0" smtClean="0">
                <a:latin typeface="Perpetua" pitchFamily="18" charset="0"/>
              </a:rPr>
              <a:t>';</a:t>
            </a:r>
          </a:p>
          <a:p>
            <a:pPr marL="273050" indent="0">
              <a:spcBef>
                <a:spcPts val="0"/>
              </a:spcBef>
              <a:buNone/>
              <a:tabLst>
                <a:tab pos="177800" algn="l"/>
              </a:tabLst>
            </a:pPr>
            <a:r>
              <a:rPr lang="en-US" sz="1800" dirty="0" smtClean="0">
                <a:latin typeface="Perpetua" pitchFamily="18" charset="0"/>
              </a:rPr>
              <a:t>CREATE USER </a:t>
            </a:r>
            <a:r>
              <a:rPr lang="en-US" sz="1800" dirty="0" err="1" smtClean="0">
                <a:latin typeface="Perpetua" pitchFamily="18" charset="0"/>
              </a:rPr>
              <a:t>ana</a:t>
            </a:r>
            <a:r>
              <a:rPr lang="en-US" sz="1800" dirty="0" smtClean="0">
                <a:latin typeface="Perpetua" pitchFamily="18" charset="0"/>
              </a:rPr>
              <a:t> FOR LOGIN analog;</a:t>
            </a:r>
          </a:p>
          <a:p>
            <a:pPr marL="273050" indent="0">
              <a:spcBef>
                <a:spcPts val="0"/>
              </a:spcBef>
              <a:buNone/>
              <a:tabLst>
                <a:tab pos="177800" algn="l"/>
              </a:tabLst>
            </a:pPr>
            <a:r>
              <a:rPr lang="es-ES" sz="1800" dirty="0" smtClean="0">
                <a:latin typeface="Perpetua" pitchFamily="18" charset="0"/>
              </a:rPr>
              <a:t>CREATE USER </a:t>
            </a:r>
            <a:r>
              <a:rPr lang="en-US" sz="1800" dirty="0" err="1" smtClean="0">
                <a:latin typeface="Perpetua" pitchFamily="18" charset="0"/>
              </a:rPr>
              <a:t>jorge</a:t>
            </a:r>
            <a:r>
              <a:rPr lang="en-US" sz="1800" dirty="0" smtClean="0">
                <a:latin typeface="Perpetua" pitchFamily="18" charset="0"/>
              </a:rPr>
              <a:t> </a:t>
            </a:r>
            <a:r>
              <a:rPr lang="es-ES" sz="1800" dirty="0" smtClean="0">
                <a:latin typeface="Perpetua" pitchFamily="18" charset="0"/>
              </a:rPr>
              <a:t>FOR LOGIN </a:t>
            </a:r>
            <a:r>
              <a:rPr lang="en-US" sz="1800" dirty="0" err="1" smtClean="0">
                <a:latin typeface="Perpetua" pitchFamily="18" charset="0"/>
              </a:rPr>
              <a:t>jorgelog</a:t>
            </a:r>
            <a:r>
              <a:rPr lang="en-US" sz="1800" dirty="0" smtClean="0">
                <a:latin typeface="Perpetua" pitchFamily="18" charset="0"/>
              </a:rPr>
              <a:t> </a:t>
            </a:r>
            <a:r>
              <a:rPr lang="es-ES" sz="1800" dirty="0" smtClean="0">
                <a:latin typeface="Perpetua" pitchFamily="18" charset="0"/>
              </a:rPr>
              <a:t>;</a:t>
            </a:r>
          </a:p>
          <a:p>
            <a:pPr marL="273050" indent="0">
              <a:spcBef>
                <a:spcPts val="0"/>
              </a:spcBef>
              <a:buNone/>
              <a:tabLst>
                <a:tab pos="177800" algn="l"/>
              </a:tabLst>
            </a:pPr>
            <a:r>
              <a:rPr lang="es-ES" sz="1800" dirty="0" smtClean="0">
                <a:latin typeface="Perpetua" pitchFamily="18" charset="0"/>
              </a:rPr>
              <a:t>GO</a:t>
            </a:r>
          </a:p>
          <a:p>
            <a:pPr marL="273050" indent="0">
              <a:spcBef>
                <a:spcPts val="1200"/>
              </a:spcBef>
              <a:buNone/>
              <a:tabLst>
                <a:tab pos="177800" algn="l"/>
              </a:tabLst>
            </a:pPr>
            <a:r>
              <a:rPr lang="es-ES" sz="1800" dirty="0" smtClean="0">
                <a:latin typeface="Perpetua" pitchFamily="18" charset="0"/>
              </a:rPr>
              <a:t>EXEC </a:t>
            </a:r>
            <a:r>
              <a:rPr lang="es-ES" sz="1800" dirty="0" err="1" smtClean="0">
                <a:latin typeface="Perpetua" pitchFamily="18" charset="0"/>
              </a:rPr>
              <a:t>sp_addrolemember</a:t>
            </a:r>
            <a:r>
              <a:rPr lang="es-ES" sz="1800" dirty="0" smtClean="0">
                <a:latin typeface="Perpetua" pitchFamily="18" charset="0"/>
              </a:rPr>
              <a:t> '</a:t>
            </a:r>
            <a:r>
              <a:rPr lang="es-ES" sz="1800" dirty="0" err="1" smtClean="0">
                <a:latin typeface="Perpetua" pitchFamily="18" charset="0"/>
              </a:rPr>
              <a:t>db_datareader</a:t>
            </a:r>
            <a:r>
              <a:rPr lang="es-ES" sz="1800" dirty="0" smtClean="0">
                <a:latin typeface="Perpetua" pitchFamily="18" charset="0"/>
              </a:rPr>
              <a:t>', ‘</a:t>
            </a:r>
            <a:r>
              <a:rPr lang="en-US" sz="1800" dirty="0" err="1" smtClean="0">
                <a:latin typeface="Perpetua" pitchFamily="18" charset="0"/>
              </a:rPr>
              <a:t>ana</a:t>
            </a:r>
            <a:r>
              <a:rPr lang="en-US" sz="1800" dirty="0" smtClean="0">
                <a:latin typeface="Perpetua" pitchFamily="18" charset="0"/>
              </a:rPr>
              <a:t> </a:t>
            </a:r>
            <a:r>
              <a:rPr lang="es-ES" sz="1800" dirty="0" smtClean="0">
                <a:latin typeface="Perpetua" pitchFamily="18" charset="0"/>
              </a:rPr>
              <a:t>';</a:t>
            </a:r>
          </a:p>
          <a:p>
            <a:pPr marL="273050" indent="0">
              <a:spcBef>
                <a:spcPts val="0"/>
              </a:spcBef>
              <a:buNone/>
              <a:tabLst>
                <a:tab pos="177800" algn="l"/>
              </a:tabLst>
            </a:pPr>
            <a:r>
              <a:rPr lang="es-ES" sz="1800" dirty="0" smtClean="0">
                <a:latin typeface="Perpetua" pitchFamily="18" charset="0"/>
              </a:rPr>
              <a:t>EXEC </a:t>
            </a:r>
            <a:r>
              <a:rPr lang="es-ES" sz="1800" dirty="0" err="1" smtClean="0">
                <a:latin typeface="Perpetua" pitchFamily="18" charset="0"/>
              </a:rPr>
              <a:t>sp_addrolemember</a:t>
            </a:r>
            <a:r>
              <a:rPr lang="es-ES" sz="1800" dirty="0" smtClean="0">
                <a:latin typeface="Perpetua" pitchFamily="18" charset="0"/>
              </a:rPr>
              <a:t> '</a:t>
            </a:r>
            <a:r>
              <a:rPr lang="es-ES" sz="1800" dirty="0" err="1" smtClean="0">
                <a:latin typeface="Perpetua" pitchFamily="18" charset="0"/>
              </a:rPr>
              <a:t>db_ddladmin</a:t>
            </a:r>
            <a:r>
              <a:rPr lang="es-ES" sz="1800" dirty="0" smtClean="0">
                <a:latin typeface="Perpetua" pitchFamily="18" charset="0"/>
              </a:rPr>
              <a:t>', ‘</a:t>
            </a:r>
            <a:r>
              <a:rPr lang="en-US" sz="1800" dirty="0" err="1" smtClean="0">
                <a:latin typeface="Perpetua" pitchFamily="18" charset="0"/>
              </a:rPr>
              <a:t>ana</a:t>
            </a:r>
            <a:r>
              <a:rPr lang="en-US" sz="1800" dirty="0" smtClean="0">
                <a:latin typeface="Perpetua" pitchFamily="18" charset="0"/>
              </a:rPr>
              <a:t> </a:t>
            </a:r>
            <a:r>
              <a:rPr lang="es-ES" sz="1800" dirty="0" smtClean="0">
                <a:latin typeface="Perpetua" pitchFamily="18" charset="0"/>
              </a:rPr>
              <a:t>';</a:t>
            </a:r>
          </a:p>
          <a:p>
            <a:pPr marL="273050" indent="0">
              <a:spcBef>
                <a:spcPts val="0"/>
              </a:spcBef>
              <a:buNone/>
              <a:tabLst>
                <a:tab pos="177800" algn="l"/>
              </a:tabLst>
            </a:pPr>
            <a:r>
              <a:rPr lang="es-ES" sz="1800" dirty="0" smtClean="0">
                <a:latin typeface="Perpetua" pitchFamily="18" charset="0"/>
              </a:rPr>
              <a:t>GO</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F4E331CE-B034-49E9-AF2B-02640FA408F6}" type="slidenum">
              <a:rPr lang="es-ES" smtClean="0"/>
              <a:pPr/>
              <a:t>10</a:t>
            </a:fld>
            <a:endParaRPr lang="es-E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l"/>
            <a:r>
              <a:rPr lang="es-ES" dirty="0" smtClean="0"/>
              <a:t>Principales - Suplantación</a:t>
            </a:r>
            <a:endParaRPr lang="es-ES" dirty="0"/>
          </a:p>
        </p:txBody>
      </p:sp>
      <p:sp>
        <p:nvSpPr>
          <p:cNvPr id="3" name="2 Marcador de contenido"/>
          <p:cNvSpPr>
            <a:spLocks noGrp="1"/>
          </p:cNvSpPr>
          <p:nvPr>
            <p:ph sz="quarter" idx="1"/>
          </p:nvPr>
        </p:nvSpPr>
        <p:spPr>
          <a:xfrm>
            <a:off x="755576" y="2060848"/>
            <a:ext cx="7772400" cy="3312368"/>
          </a:xfrm>
        </p:spPr>
        <p:txBody>
          <a:bodyPr>
            <a:noAutofit/>
          </a:bodyPr>
          <a:lstStyle/>
          <a:p>
            <a:pPr marL="0" indent="0">
              <a:spcBef>
                <a:spcPts val="1200"/>
              </a:spcBef>
              <a:buNone/>
            </a:pPr>
            <a:r>
              <a:rPr lang="en-US" sz="1800" dirty="0" err="1" smtClean="0">
                <a:latin typeface="Perpetua" pitchFamily="18" charset="0"/>
              </a:rPr>
              <a:t>Creamos</a:t>
            </a:r>
            <a:r>
              <a:rPr lang="en-US" sz="1800" dirty="0" smtClean="0">
                <a:latin typeface="Perpetua" pitchFamily="18" charset="0"/>
              </a:rPr>
              <a:t> un </a:t>
            </a:r>
            <a:r>
              <a:rPr lang="en-US" sz="1800" dirty="0" err="1" smtClean="0">
                <a:latin typeface="Perpetua" pitchFamily="18" charset="0"/>
              </a:rPr>
              <a:t>procedimiento</a:t>
            </a:r>
            <a:r>
              <a:rPr lang="en-US" sz="1800" dirty="0" smtClean="0">
                <a:latin typeface="Perpetua" pitchFamily="18" charset="0"/>
              </a:rPr>
              <a:t> </a:t>
            </a:r>
            <a:r>
              <a:rPr lang="en-US" sz="1800" dirty="0" err="1" smtClean="0">
                <a:latin typeface="Perpetua" pitchFamily="18" charset="0"/>
              </a:rPr>
              <a:t>almacenado</a:t>
            </a:r>
            <a:r>
              <a:rPr lang="en-US" sz="1800" dirty="0" smtClean="0">
                <a:latin typeface="Perpetua" pitchFamily="18" charset="0"/>
              </a:rPr>
              <a:t>:</a:t>
            </a:r>
          </a:p>
          <a:p>
            <a:pPr marL="273050" indent="0">
              <a:spcBef>
                <a:spcPts val="0"/>
              </a:spcBef>
              <a:buNone/>
            </a:pPr>
            <a:r>
              <a:rPr lang="es-ES" sz="1800" dirty="0" smtClean="0">
                <a:latin typeface="Perpetua" pitchFamily="18" charset="0"/>
              </a:rPr>
              <a:t>CREATE PROCEDURE </a:t>
            </a:r>
            <a:r>
              <a:rPr lang="es-ES" sz="1800" dirty="0" err="1" smtClean="0">
                <a:latin typeface="Perpetua" pitchFamily="18" charset="0"/>
              </a:rPr>
              <a:t>pr</a:t>
            </a:r>
            <a:r>
              <a:rPr lang="es-ES" sz="1800" i="1" dirty="0" err="1" smtClean="0">
                <a:latin typeface="Perpetua" pitchFamily="18" charset="0"/>
              </a:rPr>
              <a:t>og_CogerDirecciones</a:t>
            </a:r>
            <a:endParaRPr lang="es-ES" sz="1800" i="1" dirty="0" smtClean="0">
              <a:latin typeface="Perpetua" pitchFamily="18" charset="0"/>
            </a:endParaRPr>
          </a:p>
          <a:p>
            <a:pPr marL="273050" indent="0">
              <a:spcBef>
                <a:spcPts val="0"/>
              </a:spcBef>
              <a:buNone/>
            </a:pPr>
            <a:r>
              <a:rPr lang="es-ES" sz="1800" b="1" i="1" dirty="0" smtClean="0">
                <a:latin typeface="Perpetua" pitchFamily="18" charset="0"/>
              </a:rPr>
              <a:t>WITH EXECUTE AS ‘</a:t>
            </a:r>
            <a:r>
              <a:rPr lang="en-US" sz="1800" b="1" i="1" dirty="0" err="1" smtClean="0">
                <a:latin typeface="Perpetua" pitchFamily="18" charset="0"/>
              </a:rPr>
              <a:t>ana</a:t>
            </a:r>
            <a:r>
              <a:rPr lang="en-US" sz="1800" b="1" i="1" dirty="0" smtClean="0">
                <a:latin typeface="Perpetua" pitchFamily="18" charset="0"/>
              </a:rPr>
              <a:t> </a:t>
            </a:r>
            <a:r>
              <a:rPr lang="es-ES" sz="1800" b="1" i="1" dirty="0" smtClean="0">
                <a:latin typeface="Perpetua" pitchFamily="18" charset="0"/>
              </a:rPr>
              <a:t>'</a:t>
            </a:r>
          </a:p>
          <a:p>
            <a:pPr marL="273050" indent="0">
              <a:spcBef>
                <a:spcPts val="0"/>
              </a:spcBef>
              <a:buNone/>
            </a:pPr>
            <a:r>
              <a:rPr lang="es-ES" sz="1800" dirty="0" smtClean="0">
                <a:latin typeface="Perpetua" pitchFamily="18" charset="0"/>
              </a:rPr>
              <a:t>AS</a:t>
            </a:r>
          </a:p>
          <a:p>
            <a:pPr marL="273050" indent="0">
              <a:spcBef>
                <a:spcPts val="0"/>
              </a:spcBef>
              <a:buNone/>
            </a:pPr>
            <a:r>
              <a:rPr lang="es-ES" sz="1800" dirty="0" smtClean="0">
                <a:latin typeface="Perpetua" pitchFamily="18" charset="0"/>
              </a:rPr>
              <a:t>	SELECT * FROM </a:t>
            </a:r>
            <a:r>
              <a:rPr lang="es-ES" sz="1800" dirty="0" err="1" smtClean="0">
                <a:latin typeface="Perpetua" pitchFamily="18" charset="0"/>
              </a:rPr>
              <a:t>Person.Address</a:t>
            </a:r>
            <a:r>
              <a:rPr lang="es-ES" sz="1800" dirty="0" smtClean="0">
                <a:latin typeface="Perpetua" pitchFamily="18" charset="0"/>
              </a:rPr>
              <a:t>;</a:t>
            </a:r>
          </a:p>
          <a:p>
            <a:pPr marL="273050" indent="0">
              <a:spcBef>
                <a:spcPts val="0"/>
              </a:spcBef>
              <a:buNone/>
            </a:pPr>
            <a:r>
              <a:rPr lang="es-ES" sz="1800" dirty="0" smtClean="0">
                <a:latin typeface="Perpetua" pitchFamily="18" charset="0"/>
              </a:rPr>
              <a:t>GO</a:t>
            </a:r>
          </a:p>
          <a:p>
            <a:pPr marL="0" indent="0">
              <a:spcBef>
                <a:spcPts val="1200"/>
              </a:spcBef>
              <a:buNone/>
            </a:pPr>
            <a:r>
              <a:rPr lang="es-ES" sz="1800" dirty="0" smtClean="0">
                <a:latin typeface="Perpetua" pitchFamily="18" charset="0"/>
              </a:rPr>
              <a:t>Cambiamos la propiedad del procedimiento almacenado:</a:t>
            </a:r>
          </a:p>
          <a:p>
            <a:pPr marL="273050" indent="0">
              <a:spcBef>
                <a:spcPts val="0"/>
              </a:spcBef>
              <a:buNone/>
            </a:pPr>
            <a:r>
              <a:rPr lang="es-ES" sz="1800" dirty="0" smtClean="0">
                <a:latin typeface="Perpetua" pitchFamily="18" charset="0"/>
              </a:rPr>
              <a:t>ALTER AUTHORIZATION ON </a:t>
            </a:r>
            <a:r>
              <a:rPr lang="es-ES" sz="1800" i="1" dirty="0" err="1" smtClean="0">
                <a:latin typeface="Perpetua" pitchFamily="18" charset="0"/>
              </a:rPr>
              <a:t>prog_CogerDirecciones</a:t>
            </a:r>
            <a:endParaRPr lang="es-ES" sz="1800" i="1" dirty="0" smtClean="0">
              <a:latin typeface="Perpetua" pitchFamily="18" charset="0"/>
            </a:endParaRPr>
          </a:p>
          <a:p>
            <a:pPr marL="273050" indent="0">
              <a:spcBef>
                <a:spcPts val="0"/>
              </a:spcBef>
              <a:buNone/>
            </a:pPr>
            <a:r>
              <a:rPr lang="es-ES" sz="1800" dirty="0" smtClean="0">
                <a:latin typeface="Perpetua" pitchFamily="18" charset="0"/>
              </a:rPr>
              <a:t>TO </a:t>
            </a:r>
            <a:r>
              <a:rPr lang="en-US" sz="1800" dirty="0" err="1" smtClean="0">
                <a:latin typeface="Perpetua" pitchFamily="18" charset="0"/>
              </a:rPr>
              <a:t>ana</a:t>
            </a:r>
            <a:r>
              <a:rPr lang="en-US" sz="1800" dirty="0" smtClean="0">
                <a:latin typeface="Perpetua" pitchFamily="18" charset="0"/>
              </a:rPr>
              <a:t> </a:t>
            </a:r>
            <a:r>
              <a:rPr lang="es-ES" sz="1800" dirty="0" smtClean="0">
                <a:latin typeface="Perpetua" pitchFamily="18" charset="0"/>
              </a:rPr>
              <a:t>;</a:t>
            </a:r>
          </a:p>
          <a:p>
            <a:pPr marL="273050" indent="0">
              <a:spcBef>
                <a:spcPts val="0"/>
              </a:spcBef>
              <a:buNone/>
            </a:pPr>
            <a:endParaRPr lang="es-ES" sz="1800" dirty="0" smtClean="0">
              <a:latin typeface="Perpetua" pitchFamily="18" charset="0"/>
            </a:endParaRPr>
          </a:p>
          <a:p>
            <a:pPr marL="273050" indent="0">
              <a:spcBef>
                <a:spcPts val="0"/>
              </a:spcBef>
              <a:buNone/>
            </a:pPr>
            <a:endParaRPr lang="es-ES" sz="1800" dirty="0" smtClean="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F4E331CE-B034-49E9-AF2B-02640FA408F6}" type="slidenum">
              <a:rPr lang="es-ES" smtClean="0"/>
              <a:pPr/>
              <a:t>11</a:t>
            </a:fld>
            <a:endParaRPr lang="es-E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l"/>
            <a:r>
              <a:rPr lang="es-ES" dirty="0" smtClean="0"/>
              <a:t>Principales - Suplantación</a:t>
            </a:r>
            <a:endParaRPr lang="es-ES" dirty="0"/>
          </a:p>
        </p:txBody>
      </p:sp>
      <p:sp>
        <p:nvSpPr>
          <p:cNvPr id="3" name="2 Marcador de contenido"/>
          <p:cNvSpPr>
            <a:spLocks noGrp="1"/>
          </p:cNvSpPr>
          <p:nvPr>
            <p:ph sz="quarter" idx="1"/>
          </p:nvPr>
        </p:nvSpPr>
        <p:spPr>
          <a:xfrm>
            <a:off x="755576" y="2060848"/>
            <a:ext cx="7772400" cy="3312368"/>
          </a:xfrm>
        </p:spPr>
        <p:txBody>
          <a:bodyPr>
            <a:noAutofit/>
          </a:bodyPr>
          <a:lstStyle/>
          <a:p>
            <a:pPr marL="177800" indent="-177800">
              <a:buNone/>
            </a:pPr>
            <a:r>
              <a:rPr lang="es-ES" sz="1800" dirty="0" smtClean="0">
                <a:latin typeface="Perpetua" pitchFamily="18" charset="0"/>
              </a:rPr>
              <a:t>Concedemos a </a:t>
            </a:r>
            <a:r>
              <a:rPr lang="es-ES" sz="1800" b="1" i="1" dirty="0" smtClean="0">
                <a:latin typeface="Perpetua" pitchFamily="18" charset="0"/>
              </a:rPr>
              <a:t>Jorge</a:t>
            </a:r>
            <a:r>
              <a:rPr lang="es-ES" sz="1800" dirty="0" smtClean="0">
                <a:latin typeface="Perpetua" pitchFamily="18" charset="0"/>
              </a:rPr>
              <a:t> el permiso de ejecución del procedimiento</a:t>
            </a:r>
          </a:p>
          <a:p>
            <a:pPr marL="273050" indent="0">
              <a:spcBef>
                <a:spcPts val="0"/>
              </a:spcBef>
              <a:buNone/>
            </a:pPr>
            <a:r>
              <a:rPr lang="es-ES" sz="1800" dirty="0" smtClean="0">
                <a:latin typeface="Perpetua" pitchFamily="18" charset="0"/>
              </a:rPr>
              <a:t>SETUSER</a:t>
            </a:r>
          </a:p>
          <a:p>
            <a:pPr marL="273050" indent="0">
              <a:spcBef>
                <a:spcPts val="0"/>
              </a:spcBef>
              <a:buNone/>
            </a:pPr>
            <a:r>
              <a:rPr lang="en-US" sz="1800" dirty="0" smtClean="0">
                <a:latin typeface="Perpetua" pitchFamily="18" charset="0"/>
              </a:rPr>
              <a:t>GRANT EXECUTE ON </a:t>
            </a:r>
            <a:r>
              <a:rPr lang="es-ES" sz="1800" dirty="0" err="1" smtClean="0">
                <a:latin typeface="Perpetua" pitchFamily="18" charset="0"/>
              </a:rPr>
              <a:t>prog_CogerDirecciones</a:t>
            </a:r>
            <a:r>
              <a:rPr lang="en-US" sz="1800" dirty="0" smtClean="0">
                <a:latin typeface="Perpetua" pitchFamily="18" charset="0"/>
              </a:rPr>
              <a:t> TO </a:t>
            </a:r>
            <a:r>
              <a:rPr lang="en-US" sz="1800" dirty="0" err="1" smtClean="0">
                <a:latin typeface="Perpetua" pitchFamily="18" charset="0"/>
              </a:rPr>
              <a:t>jorge</a:t>
            </a:r>
            <a:r>
              <a:rPr lang="en-US" sz="1800" dirty="0" smtClean="0">
                <a:latin typeface="Perpetua" pitchFamily="18" charset="0"/>
              </a:rPr>
              <a:t> ;</a:t>
            </a:r>
          </a:p>
          <a:p>
            <a:pPr marL="273050" indent="0">
              <a:spcBef>
                <a:spcPts val="0"/>
              </a:spcBef>
              <a:buNone/>
            </a:pPr>
            <a:endParaRPr lang="es-ES" sz="1800" dirty="0" smtClean="0">
              <a:latin typeface="Perpetua" pitchFamily="18" charset="0"/>
            </a:endParaRPr>
          </a:p>
          <a:p>
            <a:pPr marL="0" indent="0">
              <a:spcBef>
                <a:spcPts val="0"/>
              </a:spcBef>
              <a:buNone/>
            </a:pPr>
            <a:r>
              <a:rPr lang="es-ES" sz="1800" dirty="0" smtClean="0">
                <a:latin typeface="Perpetua" pitchFamily="18" charset="0"/>
              </a:rPr>
              <a:t>Probamos este código</a:t>
            </a:r>
          </a:p>
          <a:p>
            <a:pPr marL="273050" indent="0">
              <a:spcBef>
                <a:spcPts val="0"/>
              </a:spcBef>
              <a:buNone/>
            </a:pPr>
            <a:r>
              <a:rPr lang="es-ES" sz="1800" dirty="0" smtClean="0">
                <a:latin typeface="Perpetua" pitchFamily="18" charset="0"/>
              </a:rPr>
              <a:t>SETUSER  ‘</a:t>
            </a:r>
            <a:r>
              <a:rPr lang="en-US" sz="1800" dirty="0" err="1" smtClean="0">
                <a:latin typeface="Perpetua" pitchFamily="18" charset="0"/>
              </a:rPr>
              <a:t>jorge</a:t>
            </a:r>
            <a:r>
              <a:rPr lang="en-US" sz="1800" dirty="0" smtClean="0">
                <a:latin typeface="Perpetua" pitchFamily="18" charset="0"/>
              </a:rPr>
              <a:t> </a:t>
            </a:r>
            <a:r>
              <a:rPr lang="es-ES" sz="1800" dirty="0" smtClean="0">
                <a:latin typeface="Perpetua" pitchFamily="18" charset="0"/>
              </a:rPr>
              <a:t>'</a:t>
            </a:r>
          </a:p>
          <a:p>
            <a:pPr marL="273050" indent="0">
              <a:spcBef>
                <a:spcPts val="0"/>
              </a:spcBef>
              <a:buNone/>
            </a:pPr>
            <a:r>
              <a:rPr lang="es-ES" sz="1800" dirty="0" smtClean="0">
                <a:latin typeface="Perpetua" pitchFamily="18" charset="0"/>
              </a:rPr>
              <a:t>SELECT * FROM </a:t>
            </a:r>
            <a:r>
              <a:rPr lang="es-ES" sz="1800" dirty="0" err="1" smtClean="0">
                <a:latin typeface="Perpetua" pitchFamily="18" charset="0"/>
              </a:rPr>
              <a:t>Person.Address</a:t>
            </a:r>
            <a:r>
              <a:rPr lang="es-ES" sz="1800" dirty="0" smtClean="0">
                <a:latin typeface="Perpetua" pitchFamily="18" charset="0"/>
              </a:rPr>
              <a:t>;</a:t>
            </a:r>
          </a:p>
          <a:p>
            <a:pPr marL="0" indent="0">
              <a:spcBef>
                <a:spcPts val="0"/>
              </a:spcBef>
              <a:buNone/>
            </a:pPr>
            <a:r>
              <a:rPr lang="es-ES" sz="1800" dirty="0" smtClean="0">
                <a:latin typeface="Perpetua" pitchFamily="18" charset="0"/>
              </a:rPr>
              <a:t>Vemos que no se puede leer la tabla.</a:t>
            </a:r>
          </a:p>
          <a:p>
            <a:pPr marL="0" indent="0">
              <a:spcBef>
                <a:spcPts val="0"/>
              </a:spcBef>
              <a:buNone/>
            </a:pPr>
            <a:endParaRPr lang="es-ES" sz="1800" dirty="0" smtClean="0">
              <a:latin typeface="Perpetua" pitchFamily="18" charset="0"/>
            </a:endParaRPr>
          </a:p>
          <a:p>
            <a:pPr marL="177800" indent="-177800" algn="r">
              <a:spcBef>
                <a:spcPts val="1200"/>
              </a:spcBef>
              <a:buNone/>
            </a:pPr>
            <a:r>
              <a:rPr lang="es-ES" sz="1800" b="1" i="1" dirty="0" smtClean="0">
                <a:latin typeface="Perpetua" pitchFamily="18" charset="0"/>
              </a:rPr>
              <a:t>2.2.2 Seguridad(Impersonate.sql)</a:t>
            </a:r>
          </a:p>
          <a:p>
            <a:pPr marL="0" indent="0">
              <a:spcBef>
                <a:spcPts val="0"/>
              </a:spcBef>
              <a:buNone/>
            </a:pPr>
            <a:endParaRPr lang="es-ES" sz="1800" dirty="0" smtClean="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F4E331CE-B034-49E9-AF2B-02640FA408F6}" type="slidenum">
              <a:rPr lang="es-ES" smtClean="0"/>
              <a:pPr/>
              <a:t>12</a:t>
            </a:fld>
            <a:endParaRPr lang="es-E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l"/>
            <a:r>
              <a:rPr lang="es-ES" dirty="0" smtClean="0"/>
              <a:t>Principales - Windows </a:t>
            </a:r>
            <a:endParaRPr lang="es-ES" dirty="0"/>
          </a:p>
        </p:txBody>
      </p:sp>
      <p:sp>
        <p:nvSpPr>
          <p:cNvPr id="3" name="2 Marcador de contenido"/>
          <p:cNvSpPr>
            <a:spLocks noGrp="1"/>
          </p:cNvSpPr>
          <p:nvPr>
            <p:ph sz="quarter" idx="1"/>
          </p:nvPr>
        </p:nvSpPr>
        <p:spPr>
          <a:xfrm>
            <a:off x="694872" y="2049544"/>
            <a:ext cx="7772400" cy="2531584"/>
          </a:xfrm>
        </p:spPr>
        <p:txBody>
          <a:bodyPr>
            <a:noAutofit/>
          </a:bodyPr>
          <a:lstStyle/>
          <a:p>
            <a:pPr marL="0" indent="0">
              <a:spcBef>
                <a:spcPts val="1800"/>
              </a:spcBef>
              <a:buNone/>
            </a:pPr>
            <a:r>
              <a:rPr lang="es-ES" sz="1800" dirty="0" smtClean="0">
                <a:latin typeface="Perpetua" pitchFamily="18" charset="0"/>
              </a:rPr>
              <a:t>CREATE LOGIN [</a:t>
            </a:r>
            <a:r>
              <a:rPr lang="es-ES" sz="1800" dirty="0" err="1" smtClean="0">
                <a:latin typeface="Perpetua" pitchFamily="18" charset="0"/>
              </a:rPr>
              <a:t>dominio_instancia</a:t>
            </a:r>
            <a:r>
              <a:rPr lang="es-ES" sz="1800" dirty="0" smtClean="0">
                <a:latin typeface="Perpetua" pitchFamily="18" charset="0"/>
              </a:rPr>
              <a:t>\usuario]</a:t>
            </a:r>
          </a:p>
          <a:p>
            <a:pPr marL="273050" indent="0">
              <a:buNone/>
            </a:pPr>
            <a:r>
              <a:rPr lang="es-ES" sz="1800" dirty="0" smtClean="0">
                <a:latin typeface="Perpetua" pitchFamily="18" charset="0"/>
              </a:rPr>
              <a:t>FROM WINDOWS</a:t>
            </a:r>
          </a:p>
          <a:p>
            <a:pPr marL="273050" indent="0">
              <a:buNone/>
            </a:pPr>
            <a:r>
              <a:rPr lang="es-ES" sz="1800" dirty="0" smtClean="0">
                <a:latin typeface="Perpetua" pitchFamily="18" charset="0"/>
              </a:rPr>
              <a:t>WITH DEFAULT_DATABASE = </a:t>
            </a:r>
            <a:r>
              <a:rPr lang="es-ES" sz="1800" dirty="0" err="1" smtClean="0">
                <a:latin typeface="Perpetua" pitchFamily="18" charset="0"/>
              </a:rPr>
              <a:t>AdventureWorks</a:t>
            </a:r>
            <a:r>
              <a:rPr lang="es-ES" sz="1800" dirty="0" smtClean="0">
                <a:latin typeface="Perpetua" pitchFamily="18" charset="0"/>
              </a:rPr>
              <a:t>;</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F4E331CE-B034-49E9-AF2B-02640FA408F6}" type="slidenum">
              <a:rPr lang="es-ES" smtClean="0"/>
              <a:pPr/>
              <a:t>2</a:t>
            </a:fld>
            <a:endParaRPr lang="es-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l"/>
            <a:r>
              <a:rPr lang="es-ES" dirty="0" smtClean="0"/>
              <a:t>Principales – SQL Server</a:t>
            </a:r>
            <a:endParaRPr lang="es-ES" dirty="0"/>
          </a:p>
        </p:txBody>
      </p:sp>
      <p:sp>
        <p:nvSpPr>
          <p:cNvPr id="3" name="2 Marcador de contenido"/>
          <p:cNvSpPr>
            <a:spLocks noGrp="1"/>
          </p:cNvSpPr>
          <p:nvPr>
            <p:ph sz="quarter" idx="1"/>
          </p:nvPr>
        </p:nvSpPr>
        <p:spPr>
          <a:xfrm>
            <a:off x="694872" y="2049544"/>
            <a:ext cx="7772400" cy="3107648"/>
          </a:xfrm>
        </p:spPr>
        <p:txBody>
          <a:bodyPr>
            <a:noAutofit/>
          </a:bodyPr>
          <a:lstStyle/>
          <a:p>
            <a:pPr marL="177800" indent="-177800">
              <a:spcBef>
                <a:spcPts val="1800"/>
              </a:spcBef>
              <a:buNone/>
            </a:pPr>
            <a:r>
              <a:rPr lang="es-ES" sz="1800" b="1" dirty="0" smtClean="0">
                <a:latin typeface="Perpetua" pitchFamily="18" charset="0"/>
              </a:rPr>
              <a:t>SQL Server </a:t>
            </a:r>
            <a:r>
              <a:rPr lang="es-ES" sz="1800" b="1" dirty="0" err="1" smtClean="0">
                <a:latin typeface="Perpetua" pitchFamily="18" charset="0"/>
              </a:rPr>
              <a:t>Logins</a:t>
            </a:r>
            <a:endParaRPr lang="es-ES" sz="1800" b="1" dirty="0" smtClean="0">
              <a:latin typeface="Perpetua" pitchFamily="18" charset="0"/>
            </a:endParaRPr>
          </a:p>
          <a:p>
            <a:pPr marL="177800" indent="-177800">
              <a:buNone/>
            </a:pPr>
            <a:r>
              <a:rPr lang="es-ES" sz="1800" dirty="0" smtClean="0">
                <a:latin typeface="Perpetua" pitchFamily="18" charset="0"/>
              </a:rPr>
              <a:t>Se usa cuando no es posible la autenticación Windows (accesos externos)</a:t>
            </a:r>
          </a:p>
          <a:p>
            <a:pPr marL="177800" indent="-177800">
              <a:buNone/>
            </a:pPr>
            <a:endParaRPr lang="es-ES" sz="1800" dirty="0" smtClean="0">
              <a:latin typeface="Perpetua" pitchFamily="18" charset="0"/>
            </a:endParaRPr>
          </a:p>
          <a:p>
            <a:pPr marL="177800" indent="-177800">
              <a:buNone/>
            </a:pPr>
            <a:r>
              <a:rPr lang="es-ES" sz="1800" b="1" dirty="0" smtClean="0">
                <a:latin typeface="Perpetua" pitchFamily="18" charset="0"/>
              </a:rPr>
              <a:t>Roles de Servidor</a:t>
            </a:r>
          </a:p>
          <a:p>
            <a:pPr marL="177800" indent="-177800">
              <a:buNone/>
            </a:pPr>
            <a:r>
              <a:rPr lang="es-ES" sz="1800" dirty="0" smtClean="0">
                <a:latin typeface="Perpetua" pitchFamily="18" charset="0"/>
              </a:rPr>
              <a:t>Son principales predefinidos  a nivel de servidor</a:t>
            </a:r>
          </a:p>
          <a:p>
            <a:pPr marL="0" indent="0">
              <a:buNone/>
            </a:pPr>
            <a:r>
              <a:rPr lang="es-ES" sz="1800" dirty="0" smtClean="0">
                <a:latin typeface="Perpetua" pitchFamily="18" charset="0"/>
              </a:rPr>
              <a:t>Los </a:t>
            </a:r>
            <a:r>
              <a:rPr lang="es-ES" sz="1800" dirty="0" err="1" smtClean="0">
                <a:latin typeface="Perpetua" pitchFamily="18" charset="0"/>
              </a:rPr>
              <a:t>Logins</a:t>
            </a:r>
            <a:r>
              <a:rPr lang="es-ES" sz="1800" dirty="0" smtClean="0">
                <a:latin typeface="Perpetua" pitchFamily="18" charset="0"/>
              </a:rPr>
              <a:t>  de Windows y de </a:t>
            </a:r>
            <a:r>
              <a:rPr lang="es-ES" sz="1800" dirty="0" err="1" smtClean="0">
                <a:latin typeface="Perpetua" pitchFamily="18" charset="0"/>
              </a:rPr>
              <a:t>SqlServer</a:t>
            </a:r>
            <a:r>
              <a:rPr lang="es-ES" sz="1800" dirty="0" smtClean="0">
                <a:latin typeface="Perpetua" pitchFamily="18" charset="0"/>
              </a:rPr>
              <a:t> pueden ser añadidos como miembros de un rol de servidor</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F4E331CE-B034-49E9-AF2B-02640FA408F6}" type="slidenum">
              <a:rPr lang="es-ES" smtClean="0"/>
              <a:pPr/>
              <a:t>3</a:t>
            </a:fld>
            <a:endParaRPr lang="es-E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l"/>
            <a:r>
              <a:rPr lang="es-ES" dirty="0" smtClean="0"/>
              <a:t>Principales – SQL Server</a:t>
            </a:r>
            <a:endParaRPr lang="es-ES" dirty="0"/>
          </a:p>
        </p:txBody>
      </p:sp>
      <p:sp>
        <p:nvSpPr>
          <p:cNvPr id="3" name="2 Marcador de contenido"/>
          <p:cNvSpPr>
            <a:spLocks noGrp="1"/>
          </p:cNvSpPr>
          <p:nvPr>
            <p:ph sz="quarter" idx="1"/>
          </p:nvPr>
        </p:nvSpPr>
        <p:spPr>
          <a:xfrm>
            <a:off x="694872" y="2049544"/>
            <a:ext cx="7772400" cy="3827728"/>
          </a:xfrm>
        </p:spPr>
        <p:txBody>
          <a:bodyPr>
            <a:noAutofit/>
          </a:bodyPr>
          <a:lstStyle/>
          <a:p>
            <a:pPr marL="177800" indent="-177800">
              <a:buNone/>
            </a:pPr>
            <a:r>
              <a:rPr lang="es-ES" sz="1800" b="1" dirty="0" err="1" smtClean="0">
                <a:latin typeface="Perpetua" pitchFamily="18" charset="0"/>
              </a:rPr>
              <a:t>Logins</a:t>
            </a:r>
            <a:r>
              <a:rPr lang="es-ES" sz="1800" b="1" dirty="0" smtClean="0">
                <a:latin typeface="Perpetua" pitchFamily="18" charset="0"/>
              </a:rPr>
              <a:t> desde certificados y claves asimétricas</a:t>
            </a:r>
          </a:p>
          <a:p>
            <a:pPr marL="0" indent="0">
              <a:buNone/>
            </a:pPr>
            <a:r>
              <a:rPr lang="es-ES" sz="1800" dirty="0" smtClean="0">
                <a:latin typeface="Perpetua" pitchFamily="18" charset="0"/>
              </a:rPr>
              <a:t>Cuando la conexión se hace con un </a:t>
            </a:r>
            <a:r>
              <a:rPr lang="es-ES" sz="1800" dirty="0" err="1" smtClean="0">
                <a:latin typeface="Perpetua" pitchFamily="18" charset="0"/>
              </a:rPr>
              <a:t>login</a:t>
            </a:r>
            <a:r>
              <a:rPr lang="es-ES" sz="1800" dirty="0" smtClean="0">
                <a:latin typeface="Perpetua" pitchFamily="18" charset="0"/>
              </a:rPr>
              <a:t> de este tipo (por ejemplo vía HTTPS o un </a:t>
            </a:r>
            <a:r>
              <a:rPr lang="es-ES" sz="1800" dirty="0" err="1" smtClean="0">
                <a:latin typeface="Perpetua" pitchFamily="18" charset="0"/>
              </a:rPr>
              <a:t>Service</a:t>
            </a:r>
            <a:r>
              <a:rPr lang="es-ES" sz="1800" dirty="0" smtClean="0">
                <a:latin typeface="Perpetua" pitchFamily="18" charset="0"/>
              </a:rPr>
              <a:t> </a:t>
            </a:r>
            <a:r>
              <a:rPr lang="es-ES" sz="1800" dirty="0" err="1" smtClean="0">
                <a:latin typeface="Perpetua" pitchFamily="18" charset="0"/>
              </a:rPr>
              <a:t>Broker</a:t>
            </a:r>
            <a:r>
              <a:rPr lang="es-ES" sz="1800" dirty="0" smtClean="0">
                <a:latin typeface="Perpetua" pitchFamily="18" charset="0"/>
              </a:rPr>
              <a:t> </a:t>
            </a:r>
            <a:r>
              <a:rPr lang="es-ES" sz="1800" dirty="0" err="1" smtClean="0">
                <a:latin typeface="Perpetua" pitchFamily="18" charset="0"/>
              </a:rPr>
              <a:t>Endpoint</a:t>
            </a:r>
            <a:r>
              <a:rPr lang="es-ES" sz="1800" dirty="0" smtClean="0">
                <a:latin typeface="Perpetua" pitchFamily="18" charset="0"/>
              </a:rPr>
              <a:t>), ésta se hallará dentro del contexto de este </a:t>
            </a:r>
            <a:r>
              <a:rPr lang="es-ES" sz="1800" dirty="0" err="1" smtClean="0">
                <a:latin typeface="Perpetua" pitchFamily="18" charset="0"/>
              </a:rPr>
              <a:t>login</a:t>
            </a:r>
            <a:r>
              <a:rPr lang="es-ES" sz="1800" dirty="0" smtClean="0">
                <a:latin typeface="Perpetua" pitchFamily="18" charset="0"/>
              </a:rPr>
              <a:t>.</a:t>
            </a:r>
          </a:p>
          <a:p>
            <a:pPr marL="0" indent="0">
              <a:buNone/>
            </a:pPr>
            <a:r>
              <a:rPr lang="es-ES" sz="1800" dirty="0" smtClean="0">
                <a:latin typeface="Perpetua" pitchFamily="18" charset="0"/>
              </a:rPr>
              <a:t>Un </a:t>
            </a:r>
            <a:r>
              <a:rPr lang="es-ES" sz="1800" dirty="0" err="1" smtClean="0">
                <a:latin typeface="Perpetua" pitchFamily="18" charset="0"/>
              </a:rPr>
              <a:t>login</a:t>
            </a:r>
            <a:r>
              <a:rPr lang="es-ES" sz="1800" dirty="0" smtClean="0">
                <a:latin typeface="Perpetua" pitchFamily="18" charset="0"/>
              </a:rPr>
              <a:t> creado de esta forma, no puede ser usado para conectar a SQL Server por la vía normal a través de ADO.NET o Management Studio.</a:t>
            </a:r>
          </a:p>
          <a:p>
            <a:pPr marL="177800" indent="-177800">
              <a:buNone/>
            </a:pPr>
            <a:endParaRPr lang="es-ES" sz="1800" dirty="0" smtClean="0">
              <a:latin typeface="Perpetua" pitchFamily="18" charset="0"/>
            </a:endParaRPr>
          </a:p>
          <a:p>
            <a:pPr marL="177800" indent="-177800">
              <a:buNone/>
            </a:pPr>
            <a:r>
              <a:rPr lang="es-ES" sz="1800" b="1" dirty="0" smtClean="0">
                <a:latin typeface="Perpetua" pitchFamily="18" charset="0"/>
              </a:rPr>
              <a:t>Políticas de Windows Server 2003 y 2008</a:t>
            </a:r>
          </a:p>
          <a:p>
            <a:pPr marL="0" indent="0">
              <a:buNone/>
            </a:pPr>
            <a:r>
              <a:rPr lang="es-ES" sz="1800" dirty="0" smtClean="0">
                <a:latin typeface="Perpetua" pitchFamily="18" charset="0"/>
              </a:rPr>
              <a:t>SQL Server puede usar las políticas de seguridad de Windows para la autenticación.</a:t>
            </a:r>
          </a:p>
          <a:p>
            <a:pPr marL="0" indent="0">
              <a:buNone/>
            </a:pPr>
            <a:r>
              <a:rPr lang="es-ES" sz="1800" dirty="0" smtClean="0">
                <a:latin typeface="Perpetua" pitchFamily="18" charset="0"/>
              </a:rPr>
              <a:t>El administrador del sistema puede determinar que la seguridad de SQL server siga los mismos estándares que la de Windows.</a:t>
            </a:r>
          </a:p>
          <a:p>
            <a:pPr marL="0" indent="0">
              <a:buNone/>
            </a:pPr>
            <a:r>
              <a:rPr lang="es-ES" sz="1800" dirty="0" smtClean="0">
                <a:latin typeface="Perpetua" pitchFamily="18" charset="0"/>
              </a:rPr>
              <a:t>No funciona con Windows 2000, XP, etc., incluso si la máquina está en un dominio Windows Server 2003.</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F4E331CE-B034-49E9-AF2B-02640FA408F6}" type="slidenum">
              <a:rPr lang="es-ES" smtClean="0"/>
              <a:pPr/>
              <a:t>4</a:t>
            </a:fld>
            <a:endParaRPr lang="es-E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l"/>
            <a:r>
              <a:rPr lang="es-ES" dirty="0" smtClean="0"/>
              <a:t>Principales - Base de Datos</a:t>
            </a:r>
            <a:endParaRPr lang="es-ES" dirty="0"/>
          </a:p>
        </p:txBody>
      </p:sp>
      <p:sp>
        <p:nvSpPr>
          <p:cNvPr id="3" name="2 Marcador de contenido"/>
          <p:cNvSpPr>
            <a:spLocks noGrp="1"/>
          </p:cNvSpPr>
          <p:nvPr>
            <p:ph sz="quarter" idx="1"/>
          </p:nvPr>
        </p:nvSpPr>
        <p:spPr>
          <a:xfrm>
            <a:off x="694872" y="2049544"/>
            <a:ext cx="7772400" cy="2819616"/>
          </a:xfrm>
        </p:spPr>
        <p:txBody>
          <a:bodyPr>
            <a:noAutofit/>
          </a:bodyPr>
          <a:lstStyle/>
          <a:p>
            <a:pPr marL="0" indent="0">
              <a:buNone/>
            </a:pPr>
            <a:r>
              <a:rPr lang="es-ES" sz="1800" dirty="0" smtClean="0">
                <a:latin typeface="Perpetua" pitchFamily="18" charset="0"/>
              </a:rPr>
              <a:t>Son los objetos que representan a los usuarios a los que podemos asignar permisos para acceder a la Base de Datos o a los objetos contenidos dentro de ellas.</a:t>
            </a:r>
          </a:p>
          <a:p>
            <a:pPr marL="0" indent="0">
              <a:buNone/>
            </a:pPr>
            <a:r>
              <a:rPr lang="es-ES" sz="1800" dirty="0" smtClean="0">
                <a:latin typeface="Perpetua" pitchFamily="18" charset="0"/>
              </a:rPr>
              <a:t>Operan en el nivel de Base de Datos .</a:t>
            </a:r>
          </a:p>
          <a:p>
            <a:pPr marL="0" indent="0">
              <a:buNone/>
            </a:pPr>
            <a:r>
              <a:rPr lang="es-ES" sz="1800" dirty="0" smtClean="0">
                <a:latin typeface="Perpetua" pitchFamily="18" charset="0"/>
              </a:rPr>
              <a:t>Se reconocen tres tipos:</a:t>
            </a:r>
          </a:p>
          <a:p>
            <a:pPr marL="450850" indent="-177800">
              <a:tabLst>
                <a:tab pos="355600" algn="l"/>
              </a:tabLst>
            </a:pPr>
            <a:r>
              <a:rPr lang="es-ES" sz="1800" dirty="0" smtClean="0">
                <a:latin typeface="Perpetua" pitchFamily="18" charset="0"/>
              </a:rPr>
              <a:t>Usuarios de Base de Datos </a:t>
            </a:r>
          </a:p>
          <a:p>
            <a:pPr marL="450850" indent="-177800">
              <a:tabLst>
                <a:tab pos="355600" algn="l"/>
              </a:tabLst>
            </a:pPr>
            <a:r>
              <a:rPr lang="es-ES" sz="1800" dirty="0" smtClean="0">
                <a:latin typeface="Perpetua" pitchFamily="18" charset="0"/>
              </a:rPr>
              <a:t>Roles de Base de Datos </a:t>
            </a:r>
          </a:p>
          <a:p>
            <a:pPr marL="450850" indent="-177800">
              <a:tabLst>
                <a:tab pos="355600" algn="l"/>
              </a:tabLst>
            </a:pPr>
            <a:r>
              <a:rPr lang="es-ES" sz="1800" dirty="0" smtClean="0">
                <a:latin typeface="Perpetua" pitchFamily="18" charset="0"/>
              </a:rPr>
              <a:t>Roles de aplicación</a:t>
            </a:r>
          </a:p>
          <a:p>
            <a:pPr marL="0" indent="0">
              <a:buNone/>
            </a:pPr>
            <a:endParaRPr lang="es-ES" sz="1800" dirty="0" smtClean="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F4E331CE-B034-49E9-AF2B-02640FA408F6}" type="slidenum">
              <a:rPr lang="es-ES" smtClean="0"/>
              <a:pPr/>
              <a:t>5</a:t>
            </a:fld>
            <a:endParaRPr lang="es-E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l"/>
            <a:r>
              <a:rPr lang="es-ES" dirty="0" smtClean="0"/>
              <a:t>Principales - Base de Datos</a:t>
            </a:r>
            <a:endParaRPr lang="es-ES" dirty="0"/>
          </a:p>
        </p:txBody>
      </p:sp>
      <p:sp>
        <p:nvSpPr>
          <p:cNvPr id="3" name="2 Marcador de contenido"/>
          <p:cNvSpPr>
            <a:spLocks noGrp="1"/>
          </p:cNvSpPr>
          <p:nvPr>
            <p:ph sz="quarter" idx="1"/>
          </p:nvPr>
        </p:nvSpPr>
        <p:spPr>
          <a:xfrm>
            <a:off x="755576" y="2060848"/>
            <a:ext cx="7772400" cy="4104456"/>
          </a:xfrm>
        </p:spPr>
        <p:txBody>
          <a:bodyPr>
            <a:noAutofit/>
          </a:bodyPr>
          <a:lstStyle/>
          <a:p>
            <a:pPr marL="177800" indent="-177800">
              <a:buNone/>
            </a:pPr>
            <a:r>
              <a:rPr lang="es-ES" sz="1800" b="1" dirty="0" smtClean="0">
                <a:latin typeface="Perpetua" pitchFamily="18" charset="0"/>
              </a:rPr>
              <a:t>Usuarios de Base de Datos</a:t>
            </a:r>
          </a:p>
          <a:p>
            <a:pPr marL="0" indent="0">
              <a:buNone/>
            </a:pPr>
            <a:r>
              <a:rPr lang="es-ES" sz="1800" dirty="0" smtClean="0">
                <a:latin typeface="Perpetua" pitchFamily="18" charset="0"/>
              </a:rPr>
              <a:t>No se debe usar el procedimiento </a:t>
            </a:r>
            <a:r>
              <a:rPr lang="es-ES" sz="1800" b="1" i="1" dirty="0" err="1" smtClean="0">
                <a:latin typeface="Perpetua" pitchFamily="18" charset="0"/>
              </a:rPr>
              <a:t>sp_adduser</a:t>
            </a:r>
            <a:r>
              <a:rPr lang="es-ES" sz="1800" dirty="0" smtClean="0">
                <a:latin typeface="Perpetua" pitchFamily="18" charset="0"/>
              </a:rPr>
              <a:t> (obsoleto).</a:t>
            </a:r>
          </a:p>
          <a:p>
            <a:pPr marL="0" indent="0">
              <a:buNone/>
            </a:pPr>
            <a:r>
              <a:rPr lang="es-ES" sz="1800" dirty="0" smtClean="0">
                <a:latin typeface="Perpetua" pitchFamily="18" charset="0"/>
              </a:rPr>
              <a:t>Se puede asociar a:</a:t>
            </a:r>
          </a:p>
          <a:p>
            <a:pPr marL="450850" indent="-177800"/>
            <a:r>
              <a:rPr lang="es-ES" sz="1800" dirty="0" smtClean="0">
                <a:latin typeface="Perpetua" pitchFamily="18" charset="0"/>
              </a:rPr>
              <a:t>Un </a:t>
            </a:r>
            <a:r>
              <a:rPr lang="es-ES" sz="1800" dirty="0" err="1" smtClean="0">
                <a:latin typeface="Perpetua" pitchFamily="18" charset="0"/>
              </a:rPr>
              <a:t>login</a:t>
            </a:r>
            <a:endParaRPr lang="es-ES" sz="1800" dirty="0" smtClean="0">
              <a:latin typeface="Perpetua" pitchFamily="18" charset="0"/>
            </a:endParaRPr>
          </a:p>
          <a:p>
            <a:pPr marL="450850" indent="-177800"/>
            <a:r>
              <a:rPr lang="es-ES" sz="1800" dirty="0" smtClean="0">
                <a:latin typeface="Perpetua" pitchFamily="18" charset="0"/>
              </a:rPr>
              <a:t>Un certificado</a:t>
            </a:r>
          </a:p>
          <a:p>
            <a:pPr marL="450850" indent="-177800"/>
            <a:r>
              <a:rPr lang="es-ES" sz="1800" dirty="0" smtClean="0">
                <a:latin typeface="Perpetua" pitchFamily="18" charset="0"/>
              </a:rPr>
              <a:t>Una clave asimétrica</a:t>
            </a:r>
          </a:p>
          <a:p>
            <a:pPr marL="0" indent="0">
              <a:buNone/>
            </a:pPr>
            <a:r>
              <a:rPr lang="es-ES" sz="1800" dirty="0" smtClean="0">
                <a:latin typeface="Perpetua" pitchFamily="18" charset="0"/>
              </a:rPr>
              <a:t>Ejemplo - 1:</a:t>
            </a:r>
          </a:p>
          <a:p>
            <a:pPr marL="271463" indent="12700">
              <a:spcBef>
                <a:spcPts val="0"/>
              </a:spcBef>
              <a:buNone/>
            </a:pPr>
            <a:r>
              <a:rPr lang="es-ES" sz="1800" dirty="0" smtClean="0">
                <a:latin typeface="Perpetua" pitchFamily="18" charset="0"/>
              </a:rPr>
              <a:t>CREATE USER usuario1</a:t>
            </a:r>
          </a:p>
          <a:p>
            <a:pPr marL="271463" indent="12700">
              <a:spcBef>
                <a:spcPts val="0"/>
              </a:spcBef>
              <a:buNone/>
            </a:pPr>
            <a:r>
              <a:rPr lang="es-ES" sz="1800" dirty="0" smtClean="0">
                <a:latin typeface="Perpetua" pitchFamily="18" charset="0"/>
              </a:rPr>
              <a:t>FOR LOGIN [</a:t>
            </a:r>
            <a:r>
              <a:rPr lang="es-ES" sz="1800" dirty="0" err="1" smtClean="0">
                <a:latin typeface="Perpetua" pitchFamily="18" charset="0"/>
              </a:rPr>
              <a:t>iniciosesion</a:t>
            </a:r>
            <a:r>
              <a:rPr lang="es-ES" sz="1800" dirty="0" smtClean="0">
                <a:latin typeface="Perpetua" pitchFamily="18" charset="0"/>
              </a:rPr>
              <a:t>];</a:t>
            </a:r>
          </a:p>
          <a:p>
            <a:pPr marL="271463" indent="12700">
              <a:spcBef>
                <a:spcPts val="0"/>
              </a:spcBef>
              <a:buNone/>
            </a:pPr>
            <a:r>
              <a:rPr lang="es-ES" sz="1800" dirty="0" smtClean="0">
                <a:latin typeface="Perpetua" pitchFamily="18" charset="0"/>
              </a:rPr>
              <a:t>GO</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F4E331CE-B034-49E9-AF2B-02640FA408F6}" type="slidenum">
              <a:rPr lang="es-ES" smtClean="0"/>
              <a:pPr/>
              <a:t>6</a:t>
            </a:fld>
            <a:endParaRPr lang="es-E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l"/>
            <a:r>
              <a:rPr lang="es-ES" dirty="0" smtClean="0"/>
              <a:t>Principales - Base de Datos</a:t>
            </a:r>
            <a:endParaRPr lang="es-ES" dirty="0"/>
          </a:p>
        </p:txBody>
      </p:sp>
      <p:sp>
        <p:nvSpPr>
          <p:cNvPr id="3" name="2 Marcador de contenido"/>
          <p:cNvSpPr>
            <a:spLocks noGrp="1"/>
          </p:cNvSpPr>
          <p:nvPr>
            <p:ph sz="quarter" idx="1"/>
          </p:nvPr>
        </p:nvSpPr>
        <p:spPr>
          <a:xfrm>
            <a:off x="755576" y="2060848"/>
            <a:ext cx="7772400" cy="4248472"/>
          </a:xfrm>
        </p:spPr>
        <p:txBody>
          <a:bodyPr>
            <a:noAutofit/>
          </a:bodyPr>
          <a:lstStyle/>
          <a:p>
            <a:pPr marL="0" indent="0">
              <a:buNone/>
            </a:pPr>
            <a:r>
              <a:rPr lang="es-ES" sz="1800" dirty="0" smtClean="0">
                <a:latin typeface="Perpetua" pitchFamily="18" charset="0"/>
              </a:rPr>
              <a:t>Ejemplo - 2:</a:t>
            </a:r>
          </a:p>
          <a:p>
            <a:pPr marL="271463" indent="12700">
              <a:spcBef>
                <a:spcPts val="0"/>
              </a:spcBef>
              <a:buNone/>
            </a:pPr>
            <a:endParaRPr lang="es-ES" sz="600" dirty="0" smtClean="0">
              <a:latin typeface="Perpetua" pitchFamily="18" charset="0"/>
            </a:endParaRPr>
          </a:p>
          <a:p>
            <a:pPr marL="271463" indent="12700">
              <a:spcBef>
                <a:spcPts val="0"/>
              </a:spcBef>
              <a:buNone/>
            </a:pPr>
            <a:r>
              <a:rPr lang="es-ES" sz="1800" dirty="0" smtClean="0">
                <a:latin typeface="Perpetua" pitchFamily="18" charset="0"/>
              </a:rPr>
              <a:t>CREATE USER usuario2</a:t>
            </a:r>
          </a:p>
          <a:p>
            <a:pPr marL="271463" indent="12700">
              <a:spcBef>
                <a:spcPts val="0"/>
              </a:spcBef>
              <a:buNone/>
            </a:pPr>
            <a:r>
              <a:rPr lang="es-ES" sz="1800" dirty="0" smtClean="0">
                <a:latin typeface="Perpetua" pitchFamily="18" charset="0"/>
              </a:rPr>
              <a:t>FOR CERTIFICATE certificado;</a:t>
            </a:r>
          </a:p>
          <a:p>
            <a:pPr marL="271463" indent="12700">
              <a:spcBef>
                <a:spcPts val="0"/>
              </a:spcBef>
              <a:buNone/>
            </a:pPr>
            <a:r>
              <a:rPr lang="es-ES" sz="1800" dirty="0" smtClean="0">
                <a:latin typeface="Perpetua" pitchFamily="18" charset="0"/>
              </a:rPr>
              <a:t>GO</a:t>
            </a:r>
          </a:p>
          <a:p>
            <a:pPr marL="0" indent="0">
              <a:buNone/>
            </a:pPr>
            <a:r>
              <a:rPr lang="es-ES" sz="1800" dirty="0" smtClean="0">
                <a:latin typeface="Perpetua" pitchFamily="18" charset="0"/>
              </a:rPr>
              <a:t>En el ejemplo 2, si un usuario o una aplicación conecta a un servicio Web, la consulta será ejecutada en el contexto de seguridad del usuario asociado con la clave o certificado.</a:t>
            </a:r>
          </a:p>
          <a:p>
            <a:pPr marL="0" indent="0">
              <a:spcBef>
                <a:spcPts val="1200"/>
              </a:spcBef>
              <a:buNone/>
            </a:pPr>
            <a:r>
              <a:rPr lang="es-ES" sz="1800" b="1" dirty="0" smtClean="0">
                <a:latin typeface="Perpetua" pitchFamily="18" charset="0"/>
              </a:rPr>
              <a:t>Roles Base de Datos</a:t>
            </a:r>
          </a:p>
          <a:p>
            <a:pPr marL="0" indent="0">
              <a:buNone/>
            </a:pPr>
            <a:r>
              <a:rPr lang="es-ES" sz="1800" b="1" i="1" dirty="0" err="1" smtClean="0">
                <a:latin typeface="Perpetua" pitchFamily="18" charset="0"/>
              </a:rPr>
              <a:t>sp_addrole</a:t>
            </a:r>
            <a:r>
              <a:rPr lang="es-ES" sz="1800" dirty="0" smtClean="0">
                <a:latin typeface="Perpetua" pitchFamily="18" charset="0"/>
              </a:rPr>
              <a:t> está obsoleto</a:t>
            </a:r>
          </a:p>
          <a:p>
            <a:pPr indent="12700">
              <a:spcBef>
                <a:spcPts val="0"/>
              </a:spcBef>
              <a:buNone/>
            </a:pPr>
            <a:r>
              <a:rPr lang="es-ES" sz="1800" dirty="0" smtClean="0">
                <a:latin typeface="Perpetua" pitchFamily="18" charset="0"/>
              </a:rPr>
              <a:t>CREATE ROLE [</a:t>
            </a:r>
            <a:r>
              <a:rPr lang="es-ES" sz="1800" dirty="0" err="1" smtClean="0">
                <a:latin typeface="Perpetua" pitchFamily="18" charset="0"/>
              </a:rPr>
              <a:t>mirol</a:t>
            </a:r>
            <a:r>
              <a:rPr lang="es-ES" sz="1800" dirty="0" smtClean="0">
                <a:latin typeface="Perpetua" pitchFamily="18" charset="0"/>
              </a:rPr>
              <a:t>]</a:t>
            </a:r>
          </a:p>
          <a:p>
            <a:pPr indent="12700">
              <a:spcBef>
                <a:spcPts val="0"/>
              </a:spcBef>
              <a:buNone/>
            </a:pPr>
            <a:r>
              <a:rPr lang="es-ES" sz="1800" dirty="0" smtClean="0">
                <a:latin typeface="Perpetua" pitchFamily="18" charset="0"/>
              </a:rPr>
              <a:t>AUTHORIZATION </a:t>
            </a:r>
            <a:r>
              <a:rPr lang="es-ES" sz="1800" dirty="0" err="1" smtClean="0">
                <a:latin typeface="Perpetua" pitchFamily="18" charset="0"/>
              </a:rPr>
              <a:t>dbo</a:t>
            </a:r>
            <a:r>
              <a:rPr lang="es-ES" sz="1800" dirty="0" smtClean="0">
                <a:latin typeface="Perpetua" pitchFamily="18" charset="0"/>
              </a:rPr>
              <a:t>;</a:t>
            </a:r>
          </a:p>
          <a:p>
            <a:pPr marL="0" indent="0">
              <a:spcBef>
                <a:spcPts val="1200"/>
              </a:spcBef>
              <a:buNone/>
            </a:pPr>
            <a:r>
              <a:rPr lang="es-ES" sz="1800" b="1" dirty="0" smtClean="0">
                <a:latin typeface="Perpetua" pitchFamily="18" charset="0"/>
              </a:rPr>
              <a:t>Roles de aplicación</a:t>
            </a:r>
          </a:p>
          <a:p>
            <a:pPr marL="0" indent="0">
              <a:spcBef>
                <a:spcPts val="0"/>
              </a:spcBef>
              <a:buNone/>
            </a:pPr>
            <a:r>
              <a:rPr lang="es-ES" sz="1800" dirty="0" smtClean="0">
                <a:latin typeface="Perpetua" pitchFamily="18" charset="0"/>
              </a:rPr>
              <a:t>Permiten definir un contexto de seguridad para una aplicación específica.</a:t>
            </a:r>
          </a:p>
          <a:p>
            <a:pPr marL="0" indent="0">
              <a:spcBef>
                <a:spcPts val="0"/>
              </a:spcBef>
              <a:buNone/>
            </a:pPr>
            <a:r>
              <a:rPr lang="es-ES" sz="1800" b="1" i="1" dirty="0" err="1" smtClean="0">
                <a:latin typeface="Perpetua" pitchFamily="18" charset="0"/>
              </a:rPr>
              <a:t>sp_addapprole</a:t>
            </a:r>
            <a:r>
              <a:rPr lang="es-ES" sz="1800" dirty="0" smtClean="0">
                <a:latin typeface="Perpetua" pitchFamily="18" charset="0"/>
              </a:rPr>
              <a:t> está obsoleto.</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F4E331CE-B034-49E9-AF2B-02640FA408F6}" type="slidenum">
              <a:rPr lang="es-ES" smtClean="0"/>
              <a:pPr/>
              <a:t>7</a:t>
            </a:fld>
            <a:endParaRPr lang="es-E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l"/>
            <a:r>
              <a:rPr lang="es-ES" dirty="0" smtClean="0"/>
              <a:t>Principales - Propiedad</a:t>
            </a:r>
            <a:endParaRPr lang="es-ES" dirty="0"/>
          </a:p>
        </p:txBody>
      </p:sp>
      <p:sp>
        <p:nvSpPr>
          <p:cNvPr id="3" name="2 Marcador de contenido"/>
          <p:cNvSpPr>
            <a:spLocks noGrp="1"/>
          </p:cNvSpPr>
          <p:nvPr>
            <p:ph sz="quarter" idx="1"/>
          </p:nvPr>
        </p:nvSpPr>
        <p:spPr>
          <a:xfrm>
            <a:off x="755576" y="2007683"/>
            <a:ext cx="7772400" cy="3312368"/>
          </a:xfrm>
        </p:spPr>
        <p:txBody>
          <a:bodyPr>
            <a:noAutofit/>
          </a:bodyPr>
          <a:lstStyle/>
          <a:p>
            <a:pPr marL="177800" indent="-177800">
              <a:buNone/>
            </a:pPr>
            <a:r>
              <a:rPr lang="es-ES" sz="1800" b="1" dirty="0" smtClean="0">
                <a:latin typeface="Perpetua" pitchFamily="18" charset="0"/>
              </a:rPr>
              <a:t>Propietario de objeto</a:t>
            </a:r>
          </a:p>
          <a:p>
            <a:pPr marL="0" indent="0">
              <a:buNone/>
            </a:pPr>
            <a:r>
              <a:rPr lang="es-ES" sz="1800" dirty="0" smtClean="0">
                <a:latin typeface="Perpetua" pitchFamily="18" charset="0"/>
              </a:rPr>
              <a:t>Es importante comprender dos utilidades clave relacionadas con este concepto.</a:t>
            </a:r>
          </a:p>
          <a:p>
            <a:pPr marL="0" indent="0">
              <a:buNone/>
            </a:pPr>
            <a:r>
              <a:rPr lang="es-ES" sz="1800" dirty="0" smtClean="0">
                <a:latin typeface="Perpetua" pitchFamily="18" charset="0"/>
              </a:rPr>
              <a:t>La  cláusula AUTHORIZATION en los mandatos CREATE. Se asigna un propietario para el objeto creado.  ALTER AUTHORIZATION permite el cambio de propietario.</a:t>
            </a:r>
          </a:p>
          <a:p>
            <a:pPr marL="0" indent="0">
              <a:buNone/>
            </a:pPr>
            <a:r>
              <a:rPr lang="es-ES" sz="1800" dirty="0" smtClean="0">
                <a:latin typeface="Perpetua" pitchFamily="18" charset="0"/>
              </a:rPr>
              <a:t>La segunda es que podemos en lugar de suministrar el nombre de un principal como propietario, especificar SCHEMA OWNER, que asignará la propiedad del objeto al propietario del esquema al que el objeto pertenece.</a:t>
            </a:r>
          </a:p>
          <a:p>
            <a:pPr marL="361950" indent="0">
              <a:buNone/>
            </a:pPr>
            <a:r>
              <a:rPr lang="en-US" sz="1600" dirty="0" smtClean="0">
                <a:latin typeface="Perpetua" pitchFamily="18" charset="0"/>
              </a:rPr>
              <a:t>ALTER AUTHORIZATION ON OBJECT::</a:t>
            </a:r>
            <a:r>
              <a:rPr lang="en-US" sz="1600" dirty="0" err="1" smtClean="0">
                <a:latin typeface="Perpetua" pitchFamily="18" charset="0"/>
              </a:rPr>
              <a:t>Sales.SalesOrderHeader</a:t>
            </a:r>
            <a:endParaRPr lang="en-US" sz="1600" dirty="0" smtClean="0">
              <a:latin typeface="Perpetua" pitchFamily="18" charset="0"/>
            </a:endParaRPr>
          </a:p>
          <a:p>
            <a:pPr marL="361950" indent="0">
              <a:buNone/>
            </a:pPr>
            <a:r>
              <a:rPr lang="en-US" sz="1600" dirty="0" smtClean="0">
                <a:latin typeface="Perpetua" pitchFamily="18" charset="0"/>
              </a:rPr>
              <a:t>TO SCHEMA OWNER;</a:t>
            </a:r>
          </a:p>
          <a:p>
            <a:pPr marL="361950" indent="0">
              <a:buNone/>
            </a:pPr>
            <a:endParaRPr lang="en-US" sz="1600" dirty="0" smtClean="0">
              <a:latin typeface="Perpetua" pitchFamily="18" charset="0"/>
            </a:endParaRPr>
          </a:p>
          <a:p>
            <a:pPr marL="361950" indent="0" algn="r">
              <a:buNone/>
            </a:pPr>
            <a:r>
              <a:rPr lang="en-US" sz="1800" b="1" i="1" dirty="0" smtClean="0">
                <a:latin typeface="Perpetua" pitchFamily="18" charset="0"/>
              </a:rPr>
              <a:t>(</a:t>
            </a:r>
            <a:r>
              <a:rPr lang="es-ES" sz="1800" b="1" i="1" dirty="0" smtClean="0">
                <a:latin typeface="Perpetua" pitchFamily="18" charset="0"/>
              </a:rPr>
              <a:t>2.2.1 Seguridad (Transferencia de Propiedad)</a:t>
            </a:r>
            <a:r>
              <a:rPr lang="en-US" sz="1800" b="1" i="1" dirty="0" smtClean="0">
                <a:latin typeface="Perpetua" pitchFamily="18" charset="0"/>
              </a:rPr>
              <a:t>)</a:t>
            </a:r>
            <a:endParaRPr lang="es-ES" sz="1800" b="1" i="1" dirty="0" smtClean="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F4E331CE-B034-49E9-AF2B-02640FA408F6}" type="slidenum">
              <a:rPr lang="es-ES" smtClean="0"/>
              <a:pPr/>
              <a:t>8</a:t>
            </a:fld>
            <a:endParaRPr lang="es-E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l"/>
            <a:r>
              <a:rPr lang="es-ES" dirty="0" smtClean="0"/>
              <a:t>Principales - Suplantación</a:t>
            </a:r>
            <a:endParaRPr lang="es-ES" dirty="0"/>
          </a:p>
        </p:txBody>
      </p:sp>
      <p:sp>
        <p:nvSpPr>
          <p:cNvPr id="3" name="2 Marcador de contenido"/>
          <p:cNvSpPr>
            <a:spLocks noGrp="1"/>
          </p:cNvSpPr>
          <p:nvPr>
            <p:ph sz="quarter" idx="1"/>
          </p:nvPr>
        </p:nvSpPr>
        <p:spPr>
          <a:xfrm>
            <a:off x="755576" y="2060848"/>
            <a:ext cx="7772400" cy="3312368"/>
          </a:xfrm>
        </p:spPr>
        <p:txBody>
          <a:bodyPr>
            <a:noAutofit/>
          </a:bodyPr>
          <a:lstStyle/>
          <a:p>
            <a:pPr marL="177800" indent="-177800">
              <a:buNone/>
            </a:pPr>
            <a:r>
              <a:rPr lang="es-ES" sz="1800" b="1" dirty="0" smtClean="0">
                <a:latin typeface="Perpetua" pitchFamily="18" charset="0"/>
              </a:rPr>
              <a:t>Suplantación (</a:t>
            </a:r>
            <a:r>
              <a:rPr lang="es-ES" sz="1800" b="1" dirty="0" err="1" smtClean="0">
                <a:latin typeface="Perpetua" pitchFamily="18" charset="0"/>
              </a:rPr>
              <a:t>Impersonation</a:t>
            </a:r>
            <a:r>
              <a:rPr lang="es-ES" sz="1800" b="1" dirty="0" smtClean="0">
                <a:latin typeface="Perpetua" pitchFamily="18" charset="0"/>
              </a:rPr>
              <a:t>)</a:t>
            </a:r>
          </a:p>
          <a:p>
            <a:pPr marL="0" indent="0">
              <a:spcBef>
                <a:spcPts val="1200"/>
              </a:spcBef>
              <a:buNone/>
            </a:pPr>
            <a:r>
              <a:rPr lang="es-ES" sz="1800" dirty="0" smtClean="0">
                <a:latin typeface="Perpetua" pitchFamily="18" charset="0"/>
              </a:rPr>
              <a:t>Un usuario puede suplantar a otro en un bloque específico de código.</a:t>
            </a:r>
          </a:p>
          <a:p>
            <a:pPr marL="0" indent="0">
              <a:buNone/>
            </a:pPr>
            <a:r>
              <a:rPr lang="es-ES" sz="1800" dirty="0" smtClean="0">
                <a:latin typeface="Perpetua" pitchFamily="18" charset="0"/>
              </a:rPr>
              <a:t>SETUSER  no se puede usar con usuarios asociados a </a:t>
            </a:r>
            <a:r>
              <a:rPr lang="es-ES" sz="1800" dirty="0" err="1" smtClean="0">
                <a:latin typeface="Perpetua" pitchFamily="18" charset="0"/>
              </a:rPr>
              <a:t>login’s</a:t>
            </a:r>
            <a:r>
              <a:rPr lang="es-ES" sz="1800" dirty="0" smtClean="0">
                <a:latin typeface="Perpetua" pitchFamily="18" charset="0"/>
              </a:rPr>
              <a:t> Windows</a:t>
            </a:r>
          </a:p>
          <a:p>
            <a:pPr marL="0" indent="0">
              <a:buNone/>
            </a:pPr>
            <a:r>
              <a:rPr lang="es-ES" sz="1800" dirty="0" smtClean="0">
                <a:latin typeface="Perpetua" pitchFamily="18" charset="0"/>
              </a:rPr>
              <a:t>Se consigue con la cláusula EXECUTE AS que se añade a los mandatos CREATE/ALTER de los procedimientos, funciones, </a:t>
            </a:r>
            <a:r>
              <a:rPr lang="es-ES" sz="1800" dirty="0" err="1" smtClean="0">
                <a:latin typeface="Perpetua" pitchFamily="18" charset="0"/>
              </a:rPr>
              <a:t>triggers</a:t>
            </a:r>
            <a:r>
              <a:rPr lang="es-ES" sz="1800" dirty="0" smtClean="0">
                <a:latin typeface="Perpetua" pitchFamily="18" charset="0"/>
              </a:rPr>
              <a:t> y colas de </a:t>
            </a:r>
            <a:r>
              <a:rPr lang="es-ES" sz="1800" dirty="0" err="1" smtClean="0">
                <a:latin typeface="Perpetua" pitchFamily="18" charset="0"/>
              </a:rPr>
              <a:t>Service</a:t>
            </a:r>
            <a:r>
              <a:rPr lang="es-ES" sz="1800" dirty="0" smtClean="0">
                <a:latin typeface="Perpetua" pitchFamily="18" charset="0"/>
              </a:rPr>
              <a:t> </a:t>
            </a:r>
            <a:r>
              <a:rPr lang="es-ES" sz="1800" dirty="0" err="1" smtClean="0">
                <a:latin typeface="Perpetua" pitchFamily="18" charset="0"/>
              </a:rPr>
              <a:t>Broker</a:t>
            </a:r>
            <a:r>
              <a:rPr lang="es-ES" sz="1800" dirty="0" smtClean="0">
                <a:latin typeface="Perpetua" pitchFamily="18" charset="0"/>
              </a:rPr>
              <a:t>.</a:t>
            </a:r>
          </a:p>
          <a:p>
            <a:pPr marL="0" indent="0">
              <a:buNone/>
            </a:pPr>
            <a:r>
              <a:rPr lang="es-ES" sz="1800" dirty="0" smtClean="0">
                <a:latin typeface="Perpetua" pitchFamily="18" charset="0"/>
              </a:rPr>
              <a:t>A diferencia de SETUSER, este mandato no está restringido a los miembros del rol de servidor </a:t>
            </a:r>
            <a:r>
              <a:rPr lang="es-ES" sz="1800" dirty="0" err="1" smtClean="0">
                <a:latin typeface="Perpetua" pitchFamily="18" charset="0"/>
              </a:rPr>
              <a:t>sysadmin</a:t>
            </a:r>
            <a:r>
              <a:rPr lang="es-ES" sz="1800" dirty="0" smtClean="0">
                <a:latin typeface="Perpetua" pitchFamily="18" charset="0"/>
              </a:rPr>
              <a:t> o al rol de base de datos </a:t>
            </a:r>
            <a:r>
              <a:rPr lang="es-ES" sz="1800" dirty="0" err="1" smtClean="0">
                <a:latin typeface="Perpetua" pitchFamily="18" charset="0"/>
              </a:rPr>
              <a:t>db_owner</a:t>
            </a:r>
            <a:r>
              <a:rPr lang="es-ES" sz="1800" dirty="0" smtClean="0">
                <a:latin typeface="Perpetua" pitchFamily="18" charset="0"/>
              </a:rPr>
              <a:t>.</a:t>
            </a:r>
          </a:p>
          <a:p>
            <a:pPr marL="0" indent="0">
              <a:buNone/>
            </a:pPr>
            <a:r>
              <a:rPr lang="es-ES" sz="1800" dirty="0" smtClean="0">
                <a:latin typeface="Perpetua" pitchFamily="18" charset="0"/>
              </a:rPr>
              <a:t>Esto es importante, ya que la cuenta de suplantación no necesita tener acceso a los objetos referenciados en el módulo (procedimiento, función, etc.).</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F4E331CE-B034-49E9-AF2B-02640FA408F6}" type="slidenum">
              <a:rPr lang="es-ES" smtClean="0"/>
              <a:pPr/>
              <a:t>9</a:t>
            </a:fld>
            <a:endParaRPr lang="es-E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984</TotalTime>
  <Words>792</Words>
  <Application>Microsoft Office PowerPoint</Application>
  <PresentationFormat>Presentación en pantalla (4:3)</PresentationFormat>
  <Paragraphs>119</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Tema de Office</vt:lpstr>
      <vt:lpstr>Principales</vt:lpstr>
      <vt:lpstr>Principales - Windows </vt:lpstr>
      <vt:lpstr>Principales – SQL Server</vt:lpstr>
      <vt:lpstr>Principales – SQL Server</vt:lpstr>
      <vt:lpstr>Principales - Base de Datos</vt:lpstr>
      <vt:lpstr>Principales - Base de Datos</vt:lpstr>
      <vt:lpstr>Principales - Base de Datos</vt:lpstr>
      <vt:lpstr>Principales - Propiedad</vt:lpstr>
      <vt:lpstr>Principales - Suplantación</vt:lpstr>
      <vt:lpstr>Principales - Suplantación</vt:lpstr>
      <vt:lpstr>Principales - Suplantación</vt:lpstr>
      <vt:lpstr>Principales - Suplantación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Implementación de Vistas como herramienta de seguridad</dc:title>
  <dc:creator>ignacio</dc:creator>
  <cp:lastModifiedBy>Administrador</cp:lastModifiedBy>
  <cp:revision>134</cp:revision>
  <dcterms:created xsi:type="dcterms:W3CDTF">2011-03-28T07:41:53Z</dcterms:created>
  <dcterms:modified xsi:type="dcterms:W3CDTF">2012-01-22T13:18:46Z</dcterms:modified>
</cp:coreProperties>
</file>