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ECD99-43FD-40CE-ACED-317E690C4FD7}" type="datetimeFigureOut">
              <a:rPr lang="es-ES" smtClean="0"/>
              <a:pPr/>
              <a:t>30/12/2011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47412F-133A-40C9-83E9-11DA8988809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6251-2987-45EA-9F8B-5DB3A516E2A4}" type="datetime1">
              <a:rPr lang="es-ES" smtClean="0"/>
              <a:pPr/>
              <a:t>30/12/2011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31CE-B034-49E9-AF2B-02640FA408F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CBC6E-E2B5-4A65-BFD7-226E6FAA8AE1}" type="datetime1">
              <a:rPr lang="es-ES" smtClean="0"/>
              <a:pPr/>
              <a:t>30/12/2011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31CE-B034-49E9-AF2B-02640FA408F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7ADD-F281-4936-8681-D44D8B826CD5}" type="datetime1">
              <a:rPr lang="es-ES" smtClean="0"/>
              <a:pPr/>
              <a:t>30/12/2011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31CE-B034-49E9-AF2B-02640FA408F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3FEB3-FB0C-4AC4-BEF0-0D8555BF0C48}" type="datetime1">
              <a:rPr lang="es-ES" smtClean="0"/>
              <a:pPr/>
              <a:t>30/12/2011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31CE-B034-49E9-AF2B-02640FA408F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7062B-CFDB-4BF4-BF8B-5A56F1AD80BA}" type="datetime1">
              <a:rPr lang="es-ES" smtClean="0"/>
              <a:pPr/>
              <a:t>30/12/2011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31CE-B034-49E9-AF2B-02640FA408F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5973-D82D-4987-83F2-1BCF3AC1845E}" type="datetime1">
              <a:rPr lang="es-ES" smtClean="0"/>
              <a:pPr/>
              <a:t>30/12/2011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31CE-B034-49E9-AF2B-02640FA408F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1C33-E6F4-484C-909C-84AE13F0FE95}" type="datetime1">
              <a:rPr lang="es-ES" smtClean="0"/>
              <a:pPr/>
              <a:t>30/12/2011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31CE-B034-49E9-AF2B-02640FA408F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BE3A6-6E1E-4500-BACF-9158F2EA84DA}" type="datetime1">
              <a:rPr lang="es-ES" smtClean="0"/>
              <a:pPr/>
              <a:t>30/12/2011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31CE-B034-49E9-AF2B-02640FA408F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6D38-B583-4E08-A224-92A74D271F8C}" type="datetime1">
              <a:rPr lang="es-ES" smtClean="0"/>
              <a:pPr/>
              <a:t>30/12/2011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31CE-B034-49E9-AF2B-02640FA408F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DFF2A-03F0-48DA-9573-DB2F370984E2}" type="datetime1">
              <a:rPr lang="es-ES" smtClean="0"/>
              <a:pPr/>
              <a:t>30/12/2011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31CE-B034-49E9-AF2B-02640FA408F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CAAC-EDB4-4C8A-9192-FF50DF893372}" type="datetime1">
              <a:rPr lang="es-ES" smtClean="0"/>
              <a:pPr/>
              <a:t>30/12/2011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31CE-B034-49E9-AF2B-02640FA408F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CCC69-E44F-4ED9-97BD-7C9C6AD1C93C}" type="datetime1">
              <a:rPr lang="es-ES" smtClean="0"/>
              <a:pPr/>
              <a:t>30/12/2011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331CE-B034-49E9-AF2B-02640FA408F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Asegurables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94872" y="2049544"/>
            <a:ext cx="7772400" cy="2531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Perpetua" pitchFamily="18" charset="0"/>
              </a:rPr>
              <a:t>Los </a:t>
            </a:r>
            <a:r>
              <a:rPr lang="en-US" sz="1800" dirty="0" err="1" smtClean="0">
                <a:latin typeface="Perpetua" pitchFamily="18" charset="0"/>
              </a:rPr>
              <a:t>asegurables</a:t>
            </a:r>
            <a:r>
              <a:rPr lang="en-US" sz="1800" dirty="0" smtClean="0">
                <a:latin typeface="Perpetua" pitchFamily="18" charset="0"/>
              </a:rPr>
              <a:t> son </a:t>
            </a:r>
            <a:r>
              <a:rPr lang="en-US" sz="1800" dirty="0" err="1" smtClean="0">
                <a:latin typeface="Perpetua" pitchFamily="18" charset="0"/>
              </a:rPr>
              <a:t>objetos</a:t>
            </a:r>
            <a:r>
              <a:rPr lang="en-US" sz="1800" dirty="0" smtClean="0">
                <a:latin typeface="Perpetua" pitchFamily="18" charset="0"/>
              </a:rPr>
              <a:t> de la base de </a:t>
            </a:r>
            <a:r>
              <a:rPr lang="en-US" sz="1800" dirty="0" err="1" smtClean="0">
                <a:latin typeface="Perpetua" pitchFamily="18" charset="0"/>
              </a:rPr>
              <a:t>datos</a:t>
            </a:r>
            <a:r>
              <a:rPr lang="en-US" sz="1800" dirty="0" smtClean="0">
                <a:latin typeface="Perpetua" pitchFamily="18" charset="0"/>
              </a:rPr>
              <a:t> en los </a:t>
            </a:r>
            <a:r>
              <a:rPr lang="en-US" sz="1800" dirty="0" err="1" smtClean="0">
                <a:latin typeface="Perpetua" pitchFamily="18" charset="0"/>
              </a:rPr>
              <a:t>que</a:t>
            </a:r>
            <a:r>
              <a:rPr lang="en-US" sz="1800" dirty="0" smtClean="0">
                <a:latin typeface="Perpetua" pitchFamily="18" charset="0"/>
              </a:rPr>
              <a:t> se </a:t>
            </a:r>
            <a:r>
              <a:rPr lang="en-US" sz="1800" dirty="0" err="1" smtClean="0">
                <a:latin typeface="Perpetua" pitchFamily="18" charset="0"/>
              </a:rPr>
              <a:t>puede</a:t>
            </a:r>
            <a:r>
              <a:rPr lang="en-US" sz="1800" dirty="0" smtClean="0">
                <a:latin typeface="Perpetua" pitchFamily="18" charset="0"/>
              </a:rPr>
              <a:t> </a:t>
            </a:r>
            <a:r>
              <a:rPr lang="en-US" sz="1800" dirty="0" err="1" smtClean="0">
                <a:latin typeface="Perpetua" pitchFamily="18" charset="0"/>
              </a:rPr>
              <a:t>controlar</a:t>
            </a:r>
            <a:r>
              <a:rPr lang="en-US" sz="1800" dirty="0" smtClean="0">
                <a:latin typeface="Perpetua" pitchFamily="18" charset="0"/>
              </a:rPr>
              <a:t> el </a:t>
            </a:r>
            <a:r>
              <a:rPr lang="en-US" sz="1800" dirty="0" err="1" smtClean="0">
                <a:latin typeface="Perpetua" pitchFamily="18" charset="0"/>
              </a:rPr>
              <a:t>acceso</a:t>
            </a:r>
            <a:r>
              <a:rPr lang="en-US" sz="1800" dirty="0" smtClean="0">
                <a:latin typeface="Perpetua" pitchFamily="18" charset="0"/>
              </a:rPr>
              <a:t> </a:t>
            </a:r>
            <a:r>
              <a:rPr lang="en-US" sz="1800" dirty="0" err="1" smtClean="0">
                <a:latin typeface="Perpetua" pitchFamily="18" charset="0"/>
              </a:rPr>
              <a:t>otorgando</a:t>
            </a:r>
            <a:r>
              <a:rPr lang="en-US" sz="1800" dirty="0" smtClean="0">
                <a:latin typeface="Perpetua" pitchFamily="18" charset="0"/>
              </a:rPr>
              <a:t> </a:t>
            </a:r>
            <a:r>
              <a:rPr lang="en-US" sz="1800" dirty="0" err="1" smtClean="0">
                <a:latin typeface="Perpetua" pitchFamily="18" charset="0"/>
              </a:rPr>
              <a:t>permisos</a:t>
            </a:r>
            <a:r>
              <a:rPr lang="en-US" sz="1800" dirty="0" smtClean="0">
                <a:latin typeface="Perpetua" pitchFamily="18" charset="0"/>
              </a:rPr>
              <a:t> a los </a:t>
            </a:r>
            <a:r>
              <a:rPr lang="en-US" sz="1800" dirty="0" err="1" smtClean="0">
                <a:latin typeface="Perpetua" pitchFamily="18" charset="0"/>
              </a:rPr>
              <a:t>principales</a:t>
            </a:r>
            <a:r>
              <a:rPr lang="en-US" sz="1800" dirty="0" smtClean="0">
                <a:latin typeface="Perpetua" pitchFamily="18" charset="0"/>
              </a:rPr>
              <a:t>.</a:t>
            </a:r>
          </a:p>
          <a:p>
            <a:pPr marL="0" indent="0">
              <a:buNone/>
            </a:pPr>
            <a:r>
              <a:rPr lang="en-US" sz="1800" dirty="0" smtClean="0">
                <a:latin typeface="Perpetua" pitchFamily="18" charset="0"/>
              </a:rPr>
              <a:t>SQL Server 2008 distingue </a:t>
            </a:r>
            <a:r>
              <a:rPr lang="en-US" sz="1800" dirty="0" err="1" smtClean="0">
                <a:latin typeface="Perpetua" pitchFamily="18" charset="0"/>
              </a:rPr>
              <a:t>tres</a:t>
            </a:r>
            <a:r>
              <a:rPr lang="en-US" sz="1800" dirty="0" smtClean="0">
                <a:latin typeface="Perpetua" pitchFamily="18" charset="0"/>
              </a:rPr>
              <a:t> </a:t>
            </a:r>
            <a:r>
              <a:rPr lang="en-US" sz="1800" dirty="0" err="1" smtClean="0">
                <a:latin typeface="Perpetua" pitchFamily="18" charset="0"/>
              </a:rPr>
              <a:t>ámbitos</a:t>
            </a:r>
            <a:r>
              <a:rPr lang="en-US" sz="1800" dirty="0" smtClean="0">
                <a:latin typeface="Perpetua" pitchFamily="18" charset="0"/>
              </a:rPr>
              <a:t> en los </a:t>
            </a:r>
            <a:r>
              <a:rPr lang="en-US" sz="1800" dirty="0" err="1" smtClean="0">
                <a:latin typeface="Perpetua" pitchFamily="18" charset="0"/>
              </a:rPr>
              <a:t>que</a:t>
            </a:r>
            <a:r>
              <a:rPr lang="en-US" sz="1800" dirty="0" smtClean="0">
                <a:latin typeface="Perpetua" pitchFamily="18" charset="0"/>
              </a:rPr>
              <a:t> los </a:t>
            </a:r>
            <a:r>
              <a:rPr lang="en-US" sz="1800" dirty="0" err="1" smtClean="0">
                <a:latin typeface="Perpetua" pitchFamily="18" charset="0"/>
              </a:rPr>
              <a:t>objetos</a:t>
            </a:r>
            <a:r>
              <a:rPr lang="en-US" sz="1800" dirty="0" smtClean="0">
                <a:latin typeface="Perpetua" pitchFamily="18" charset="0"/>
              </a:rPr>
              <a:t> </a:t>
            </a:r>
            <a:r>
              <a:rPr lang="en-US" sz="1800" dirty="0" err="1" smtClean="0">
                <a:latin typeface="Perpetua" pitchFamily="18" charset="0"/>
              </a:rPr>
              <a:t>pueden</a:t>
            </a:r>
            <a:r>
              <a:rPr lang="en-US" sz="1800" dirty="0" smtClean="0">
                <a:latin typeface="Perpetua" pitchFamily="18" charset="0"/>
              </a:rPr>
              <a:t> ser </a:t>
            </a:r>
            <a:r>
              <a:rPr lang="en-US" sz="1800" dirty="0" err="1" smtClean="0">
                <a:latin typeface="Perpetua" pitchFamily="18" charset="0"/>
              </a:rPr>
              <a:t>asegurados</a:t>
            </a:r>
            <a:r>
              <a:rPr lang="en-US" sz="1800" dirty="0" smtClean="0">
                <a:latin typeface="Perpetua" pitchFamily="18" charset="0"/>
              </a:rPr>
              <a:t>:</a:t>
            </a:r>
          </a:p>
          <a:p>
            <a:pPr marL="355600" indent="-177800"/>
            <a:r>
              <a:rPr lang="es-ES" sz="1800" dirty="0" smtClean="0">
                <a:latin typeface="Perpetua" pitchFamily="18" charset="0"/>
              </a:rPr>
              <a:t>Servidor</a:t>
            </a:r>
          </a:p>
          <a:p>
            <a:pPr marL="355600" indent="-177800"/>
            <a:r>
              <a:rPr lang="es-ES" sz="1800" dirty="0" smtClean="0">
                <a:latin typeface="Perpetua" pitchFamily="18" charset="0"/>
              </a:rPr>
              <a:t>Base de Datos</a:t>
            </a:r>
          </a:p>
          <a:p>
            <a:pPr marL="355600" indent="-177800"/>
            <a:r>
              <a:rPr lang="es-ES" sz="1800" dirty="0" err="1" smtClean="0">
                <a:latin typeface="Perpetua" pitchFamily="18" charset="0"/>
              </a:rPr>
              <a:t>Schema</a:t>
            </a:r>
            <a:endParaRPr lang="es-ES" sz="1800" dirty="0" smtClean="0">
              <a:latin typeface="Perpetua" pitchFamily="18" charset="0"/>
            </a:endParaRPr>
          </a:p>
        </p:txBody>
      </p:sp>
      <p:pic>
        <p:nvPicPr>
          <p:cNvPr id="4" name="6 Marcador de contenido" descr="Presentación1.gif"/>
          <p:cNvPicPr>
            <a:picLocks noChangeAspect="1"/>
          </p:cNvPicPr>
          <p:nvPr/>
        </p:nvPicPr>
        <p:blipFill>
          <a:blip r:embed="rId2" cstate="print"/>
          <a:srcRect t="33200" b="63650"/>
          <a:stretch>
            <a:fillRect/>
          </a:stretch>
        </p:blipFill>
        <p:spPr>
          <a:xfrm>
            <a:off x="0" y="1484784"/>
            <a:ext cx="9143871" cy="216024"/>
          </a:xfrm>
          <a:prstGeom prst="rect">
            <a:avLst/>
          </a:prstGeom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31CE-B034-49E9-AF2B-02640FA408F6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" dirty="0" smtClean="0"/>
              <a:t>Asegurables - Servidor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94872" y="2049544"/>
            <a:ext cx="7772400" cy="36837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1800" dirty="0" smtClean="0">
                <a:latin typeface="Perpetua" pitchFamily="18" charset="0"/>
              </a:rPr>
              <a:t>Son objetos que son únicos dentro de una instancia.</a:t>
            </a:r>
          </a:p>
          <a:p>
            <a:pPr marL="450850" indent="-177800"/>
            <a:r>
              <a:rPr lang="es-ES" sz="1800" dirty="0" smtClean="0">
                <a:latin typeface="Perpetua" pitchFamily="18" charset="0"/>
              </a:rPr>
              <a:t>Conexiones</a:t>
            </a:r>
          </a:p>
          <a:p>
            <a:pPr marL="450850" indent="-177800"/>
            <a:r>
              <a:rPr lang="es-ES" sz="1800" dirty="0" smtClean="0">
                <a:latin typeface="Perpetua" pitchFamily="18" charset="0"/>
              </a:rPr>
              <a:t>Bases de Datos</a:t>
            </a:r>
          </a:p>
          <a:p>
            <a:pPr marL="450850" indent="-177800"/>
            <a:r>
              <a:rPr lang="es-ES" sz="1800" dirty="0" smtClean="0">
                <a:latin typeface="Perpetua" pitchFamily="18" charset="0"/>
              </a:rPr>
              <a:t>Notificaciones de eventos</a:t>
            </a:r>
          </a:p>
          <a:p>
            <a:pPr marL="450850" indent="-177800"/>
            <a:r>
              <a:rPr lang="es-ES" sz="1800" dirty="0" smtClean="0">
                <a:latin typeface="Perpetua" pitchFamily="18" charset="0"/>
              </a:rPr>
              <a:t>HTTP </a:t>
            </a:r>
            <a:r>
              <a:rPr lang="es-ES" sz="1800" dirty="0" err="1" smtClean="0">
                <a:latin typeface="Perpetua" pitchFamily="18" charset="0"/>
              </a:rPr>
              <a:t>endpoints</a:t>
            </a:r>
            <a:endParaRPr lang="es-ES" sz="1800" dirty="0" smtClean="0">
              <a:latin typeface="Perpetua" pitchFamily="18" charset="0"/>
            </a:endParaRPr>
          </a:p>
          <a:p>
            <a:pPr marL="450850" indent="-177800"/>
            <a:r>
              <a:rPr lang="es-ES" sz="1800" dirty="0" smtClean="0">
                <a:latin typeface="Perpetua" pitchFamily="18" charset="0"/>
              </a:rPr>
              <a:t>Servidores vinculados</a:t>
            </a:r>
          </a:p>
          <a:p>
            <a:pPr marL="450850" indent="-177800"/>
            <a:r>
              <a:rPr lang="es-ES" sz="1800" dirty="0" err="1" smtClean="0">
                <a:latin typeface="Perpetua" pitchFamily="18" charset="0"/>
              </a:rPr>
              <a:t>Logins</a:t>
            </a:r>
            <a:endParaRPr lang="es-ES" sz="1800" dirty="0" smtClean="0">
              <a:latin typeface="Perpetua" pitchFamily="18" charset="0"/>
            </a:endParaRPr>
          </a:p>
          <a:p>
            <a:pPr marL="0" indent="0">
              <a:buNone/>
            </a:pPr>
            <a:r>
              <a:rPr lang="es-ES" sz="1800" dirty="0" smtClean="0">
                <a:latin typeface="Perpetua" pitchFamily="18" charset="0"/>
              </a:rPr>
              <a:t>Los permisos solo pueden ser concedidos a principales a nivel de servidor (</a:t>
            </a:r>
            <a:r>
              <a:rPr lang="es-ES" sz="1800" dirty="0" err="1" smtClean="0">
                <a:latin typeface="Perpetua" pitchFamily="18" charset="0"/>
              </a:rPr>
              <a:t>logins</a:t>
            </a:r>
            <a:r>
              <a:rPr lang="es-ES" sz="1800" dirty="0" smtClean="0">
                <a:latin typeface="Perpetua" pitchFamily="18" charset="0"/>
              </a:rPr>
              <a:t> de SQL Server o de Windows).</a:t>
            </a:r>
          </a:p>
          <a:p>
            <a:pPr marL="0" indent="0">
              <a:buNone/>
            </a:pPr>
            <a:r>
              <a:rPr lang="es-ES" sz="1800" dirty="0" smtClean="0">
                <a:latin typeface="Perpetua" pitchFamily="18" charset="0"/>
              </a:rPr>
              <a:t>Estos permisos se registran en la Base de Datos de Sistema </a:t>
            </a:r>
            <a:r>
              <a:rPr lang="es-ES" sz="1800" b="1" i="1" dirty="0" err="1" smtClean="0">
                <a:latin typeface="Perpetua" pitchFamily="18" charset="0"/>
              </a:rPr>
              <a:t>Master</a:t>
            </a:r>
            <a:r>
              <a:rPr lang="es-ES" sz="1800" dirty="0" smtClean="0">
                <a:latin typeface="Perpetua" pitchFamily="18" charset="0"/>
              </a:rPr>
              <a:t>.</a:t>
            </a:r>
          </a:p>
        </p:txBody>
      </p:sp>
      <p:pic>
        <p:nvPicPr>
          <p:cNvPr id="4" name="6 Marcador de contenido" descr="Presentación1.gif"/>
          <p:cNvPicPr>
            <a:picLocks noChangeAspect="1"/>
          </p:cNvPicPr>
          <p:nvPr/>
        </p:nvPicPr>
        <p:blipFill>
          <a:blip r:embed="rId2" cstate="print"/>
          <a:srcRect t="33200" b="63650"/>
          <a:stretch>
            <a:fillRect/>
          </a:stretch>
        </p:blipFill>
        <p:spPr>
          <a:xfrm>
            <a:off x="0" y="1484784"/>
            <a:ext cx="9143871" cy="216024"/>
          </a:xfrm>
          <a:prstGeom prst="rect">
            <a:avLst/>
          </a:prstGeom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31CE-B034-49E9-AF2B-02640FA408F6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" dirty="0" smtClean="0"/>
              <a:t>Asegurables – Base de Datos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94872" y="2049544"/>
            <a:ext cx="7772400" cy="36837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1800" dirty="0" smtClean="0">
                <a:latin typeface="Perpetua" pitchFamily="18" charset="0"/>
              </a:rPr>
              <a:t>Son únicos dentro de una base de datos específica.</a:t>
            </a:r>
          </a:p>
          <a:p>
            <a:pPr marL="450850" indent="-177800"/>
            <a:r>
              <a:rPr lang="es-ES" sz="1800" dirty="0" smtClean="0">
                <a:latin typeface="Perpetua" pitchFamily="18" charset="0"/>
              </a:rPr>
              <a:t>Roles de aplicación</a:t>
            </a:r>
          </a:p>
          <a:p>
            <a:pPr marL="450850" indent="-177800"/>
            <a:r>
              <a:rPr lang="es-ES" sz="1800" dirty="0" smtClean="0">
                <a:latin typeface="Perpetua" pitchFamily="18" charset="0"/>
              </a:rPr>
              <a:t>Ensamblados</a:t>
            </a:r>
          </a:p>
          <a:p>
            <a:pPr marL="450850" indent="-177800"/>
            <a:r>
              <a:rPr lang="es-ES" sz="1800" dirty="0" smtClean="0">
                <a:latin typeface="Perpetua" pitchFamily="18" charset="0"/>
              </a:rPr>
              <a:t>Certificados y claves simétricas/asimétricas</a:t>
            </a:r>
          </a:p>
          <a:p>
            <a:pPr marL="450850" indent="-177800"/>
            <a:r>
              <a:rPr lang="es-ES" sz="1800" dirty="0" smtClean="0">
                <a:latin typeface="Perpetua" pitchFamily="18" charset="0"/>
              </a:rPr>
              <a:t>Eventos DDL</a:t>
            </a:r>
          </a:p>
          <a:p>
            <a:pPr marL="450850" indent="-177800"/>
            <a:r>
              <a:rPr lang="es-ES" sz="1800" dirty="0" smtClean="0">
                <a:latin typeface="Perpetua" pitchFamily="18" charset="0"/>
              </a:rPr>
              <a:t>Catálogos de texto completo</a:t>
            </a:r>
          </a:p>
          <a:p>
            <a:pPr marL="450850" indent="-177800"/>
            <a:r>
              <a:rPr lang="es-ES" sz="1800" dirty="0" smtClean="0">
                <a:latin typeface="Perpetua" pitchFamily="18" charset="0"/>
              </a:rPr>
              <a:t>Servicios remotos</a:t>
            </a:r>
          </a:p>
          <a:p>
            <a:pPr marL="450850" indent="-177800"/>
            <a:r>
              <a:rPr lang="es-ES" sz="1800" dirty="0" smtClean="0">
                <a:latin typeface="Perpetua" pitchFamily="18" charset="0"/>
              </a:rPr>
              <a:t>Roles</a:t>
            </a:r>
          </a:p>
          <a:p>
            <a:pPr marL="450850" indent="-177800"/>
            <a:r>
              <a:rPr lang="es-ES" sz="1800" dirty="0" err="1" smtClean="0">
                <a:latin typeface="Perpetua" pitchFamily="18" charset="0"/>
              </a:rPr>
              <a:t>Schemas</a:t>
            </a:r>
            <a:endParaRPr lang="es-ES" sz="1800" dirty="0" smtClean="0">
              <a:latin typeface="Perpetua" pitchFamily="18" charset="0"/>
            </a:endParaRPr>
          </a:p>
          <a:p>
            <a:pPr marL="450850" indent="-177800"/>
            <a:r>
              <a:rPr lang="es-ES" sz="1800" dirty="0" smtClean="0">
                <a:latin typeface="Perpetua" pitchFamily="18" charset="0"/>
              </a:rPr>
              <a:t>Tipos de mensaje</a:t>
            </a:r>
          </a:p>
        </p:txBody>
      </p:sp>
      <p:pic>
        <p:nvPicPr>
          <p:cNvPr id="4" name="6 Marcador de contenido" descr="Presentación1.gif"/>
          <p:cNvPicPr>
            <a:picLocks noChangeAspect="1"/>
          </p:cNvPicPr>
          <p:nvPr/>
        </p:nvPicPr>
        <p:blipFill>
          <a:blip r:embed="rId2" cstate="print"/>
          <a:srcRect t="33200" b="63650"/>
          <a:stretch>
            <a:fillRect/>
          </a:stretch>
        </p:blipFill>
        <p:spPr>
          <a:xfrm>
            <a:off x="0" y="1484784"/>
            <a:ext cx="9143871" cy="216024"/>
          </a:xfrm>
          <a:prstGeom prst="rect">
            <a:avLst/>
          </a:prstGeom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31CE-B034-49E9-AF2B-02640FA408F6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" dirty="0" smtClean="0"/>
              <a:t>Asegurables – Base de Datos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94872" y="2049544"/>
            <a:ext cx="7772400" cy="29636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000" b="1" dirty="0" smtClean="0">
                <a:latin typeface="Perpetua" pitchFamily="18" charset="0"/>
              </a:rPr>
              <a:t>Base de Datos</a:t>
            </a:r>
          </a:p>
          <a:p>
            <a:pPr marL="450850" indent="-177800"/>
            <a:r>
              <a:rPr lang="es-ES" sz="1800" dirty="0" smtClean="0">
                <a:latin typeface="Perpetua" pitchFamily="18" charset="0"/>
              </a:rPr>
              <a:t>Enlaces de servicio remoto</a:t>
            </a:r>
          </a:p>
          <a:p>
            <a:pPr marL="450850" indent="-177800"/>
            <a:r>
              <a:rPr lang="es-ES" sz="1800" dirty="0" smtClean="0">
                <a:latin typeface="Perpetua" pitchFamily="18" charset="0"/>
              </a:rPr>
              <a:t>Servicios</a:t>
            </a:r>
          </a:p>
          <a:p>
            <a:pPr marL="450850" indent="-177800"/>
            <a:r>
              <a:rPr lang="es-ES" sz="1800" dirty="0" smtClean="0">
                <a:latin typeface="Perpetua" pitchFamily="18" charset="0"/>
              </a:rPr>
              <a:t>Usuarios</a:t>
            </a:r>
          </a:p>
          <a:p>
            <a:pPr marL="450850" indent="-177800"/>
            <a:r>
              <a:rPr lang="es-ES" sz="1800" dirty="0" smtClean="0">
                <a:latin typeface="Perpetua" pitchFamily="18" charset="0"/>
              </a:rPr>
              <a:t>Contratos de servicio</a:t>
            </a:r>
          </a:p>
          <a:p>
            <a:pPr marL="0" indent="0">
              <a:buNone/>
            </a:pPr>
            <a:r>
              <a:rPr lang="es-ES" sz="1800" dirty="0" smtClean="0">
                <a:latin typeface="Perpetua" pitchFamily="18" charset="0"/>
              </a:rPr>
              <a:t>Se pueden aplicar permisos para cada uno de los asegurables a los principales a nivel de base de datos.</a:t>
            </a:r>
          </a:p>
        </p:txBody>
      </p:sp>
      <p:pic>
        <p:nvPicPr>
          <p:cNvPr id="4" name="6 Marcador de contenido" descr="Presentación1.gif"/>
          <p:cNvPicPr>
            <a:picLocks noChangeAspect="1"/>
          </p:cNvPicPr>
          <p:nvPr/>
        </p:nvPicPr>
        <p:blipFill>
          <a:blip r:embed="rId2" cstate="print"/>
          <a:srcRect t="33200" b="63650"/>
          <a:stretch>
            <a:fillRect/>
          </a:stretch>
        </p:blipFill>
        <p:spPr>
          <a:xfrm>
            <a:off x="0" y="1484784"/>
            <a:ext cx="9143871" cy="216024"/>
          </a:xfrm>
          <a:prstGeom prst="rect">
            <a:avLst/>
          </a:prstGeom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31CE-B034-49E9-AF2B-02640FA408F6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" dirty="0" smtClean="0"/>
              <a:t>Asegurables – </a:t>
            </a:r>
            <a:r>
              <a:rPr lang="es-ES" dirty="0" err="1" smtClean="0"/>
              <a:t>Schema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94872" y="2049544"/>
            <a:ext cx="7772400" cy="36837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1800" dirty="0" smtClean="0">
                <a:latin typeface="Perpetua" pitchFamily="18" charset="0"/>
              </a:rPr>
              <a:t>Un esquema es una capa dentro de la jerarquía de seguridad de SQL Server.</a:t>
            </a:r>
          </a:p>
          <a:p>
            <a:pPr marL="0" indent="0">
              <a:buNone/>
            </a:pPr>
            <a:r>
              <a:rPr lang="es-ES" sz="1800" dirty="0" smtClean="0">
                <a:latin typeface="Perpetua" pitchFamily="18" charset="0"/>
              </a:rPr>
              <a:t>Es una colección de objetos poseídos por un usuario de la base de datos.</a:t>
            </a:r>
          </a:p>
          <a:p>
            <a:pPr marL="0" indent="0">
              <a:buNone/>
            </a:pPr>
            <a:r>
              <a:rPr lang="es-ES" sz="1800" dirty="0" smtClean="0">
                <a:latin typeface="Perpetua" pitchFamily="18" charset="0"/>
              </a:rPr>
              <a:t>Los siguientes objetos son asegurables a nivel de esquema:</a:t>
            </a:r>
          </a:p>
          <a:p>
            <a:pPr marL="450850" indent="-177800"/>
            <a:r>
              <a:rPr lang="es-ES" sz="1800" dirty="0" smtClean="0">
                <a:latin typeface="Perpetua" pitchFamily="18" charset="0"/>
              </a:rPr>
              <a:t>Defaults</a:t>
            </a:r>
          </a:p>
          <a:p>
            <a:pPr marL="450850" indent="-177800"/>
            <a:r>
              <a:rPr lang="es-ES" sz="1800" dirty="0" smtClean="0">
                <a:latin typeface="Perpetua" pitchFamily="18" charset="0"/>
              </a:rPr>
              <a:t>Funciones</a:t>
            </a:r>
          </a:p>
          <a:p>
            <a:pPr marL="450850" indent="-177800"/>
            <a:r>
              <a:rPr lang="es-ES" sz="1800" dirty="0" smtClean="0">
                <a:latin typeface="Perpetua" pitchFamily="18" charset="0"/>
              </a:rPr>
              <a:t>Procedimientos</a:t>
            </a:r>
          </a:p>
          <a:p>
            <a:pPr marL="450850" indent="-177800"/>
            <a:r>
              <a:rPr lang="es-ES" sz="1800" dirty="0" smtClean="0">
                <a:latin typeface="Perpetua" pitchFamily="18" charset="0"/>
              </a:rPr>
              <a:t>Colas</a:t>
            </a:r>
          </a:p>
          <a:p>
            <a:pPr marL="450850" indent="-177800"/>
            <a:r>
              <a:rPr lang="es-ES" sz="1800" dirty="0" smtClean="0">
                <a:latin typeface="Perpetua" pitchFamily="18" charset="0"/>
              </a:rPr>
              <a:t>Reglas</a:t>
            </a:r>
          </a:p>
          <a:p>
            <a:pPr marL="450850" indent="-177800"/>
            <a:r>
              <a:rPr lang="es-ES" sz="1800" dirty="0" smtClean="0">
                <a:latin typeface="Perpetua" pitchFamily="18" charset="0"/>
              </a:rPr>
              <a:t>Sinónimos</a:t>
            </a:r>
          </a:p>
          <a:p>
            <a:pPr marL="450850" indent="-177800"/>
            <a:r>
              <a:rPr lang="es-ES" sz="1800" dirty="0" smtClean="0">
                <a:latin typeface="Perpetua" pitchFamily="18" charset="0"/>
              </a:rPr>
              <a:t>Tablas</a:t>
            </a:r>
          </a:p>
        </p:txBody>
      </p:sp>
      <p:pic>
        <p:nvPicPr>
          <p:cNvPr id="4" name="6 Marcador de contenido" descr="Presentación1.gif"/>
          <p:cNvPicPr>
            <a:picLocks noChangeAspect="1"/>
          </p:cNvPicPr>
          <p:nvPr/>
        </p:nvPicPr>
        <p:blipFill>
          <a:blip r:embed="rId2" cstate="print"/>
          <a:srcRect t="33200" b="63650"/>
          <a:stretch>
            <a:fillRect/>
          </a:stretch>
        </p:blipFill>
        <p:spPr>
          <a:xfrm>
            <a:off x="0" y="1484784"/>
            <a:ext cx="9143871" cy="216024"/>
          </a:xfrm>
          <a:prstGeom prst="rect">
            <a:avLst/>
          </a:prstGeom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31CE-B034-49E9-AF2B-02640FA408F6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231</Words>
  <Application>Microsoft Office PowerPoint</Application>
  <PresentationFormat>Presentación en pantalla (4:3)</PresentationFormat>
  <Paragraphs>50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Asegurables</vt:lpstr>
      <vt:lpstr>Asegurables - Servidor</vt:lpstr>
      <vt:lpstr>Asegurables – Base de Datos</vt:lpstr>
      <vt:lpstr>Asegurables – Base de Datos</vt:lpstr>
      <vt:lpstr>Asegurables – Schema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Implementación de Vistas como herramienta de seguridad</dc:title>
  <dc:creator>ignacio</dc:creator>
  <cp:lastModifiedBy>ignacio</cp:lastModifiedBy>
  <cp:revision>110</cp:revision>
  <dcterms:created xsi:type="dcterms:W3CDTF">2011-03-28T07:41:53Z</dcterms:created>
  <dcterms:modified xsi:type="dcterms:W3CDTF">2011-12-30T11:30:22Z</dcterms:modified>
</cp:coreProperties>
</file>