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8" r:id="rId4"/>
    <p:sldId id="261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7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1611-A3F7-4E9D-98C5-E6376D7D2C30}" type="datetimeFigureOut">
              <a:rPr lang="de-AT" smtClean="0"/>
              <a:t>26.01.2021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5BC0F-CE78-4990-A07F-637C339726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BC0F-CE78-4990-A07F-637C339726A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71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BC0F-CE78-4990-A07F-637C339726A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610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BC0F-CE78-4990-A07F-637C339726A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BC0F-CE78-4990-A07F-637C339726A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324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BC0F-CE78-4990-A07F-637C339726A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552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BC0F-CE78-4990-A07F-637C339726A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718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BC0F-CE78-4990-A07F-637C339726A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367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6A36-C458-415E-AE59-F0C38BAB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31A6-013B-4A82-A22E-DD1172FC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C787-86F1-466F-94D3-F790ABFB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DFA5-4679-4D5C-AE56-7165D7D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A596-407D-45E9-9D5A-F6F60F4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046F-B163-436B-BE0C-F209613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52B89-F5D0-411D-AF1B-4A872E4C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234A-EB03-4500-B114-039FC06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3690-81B6-4E7D-AD2B-C78A26B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788F-CD55-4526-AFD3-229ED5D5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B384D-B460-413C-B474-85E7E0B27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F41FF-4877-4DAF-B4A6-34E74762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DB32-5D0D-40B1-B05B-4D20EDFC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A45B-AD08-4CD2-90D0-0B33F898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829E-7862-4211-961B-EA9199D8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4798-B507-4238-83C0-8CE97DBA14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400" i="1" kern="1200" dirty="0">
                <a:solidFill>
                  <a:srgbClr val="FFC000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2178-7213-4296-8072-B8ADC0E77E5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  <a:lvl3pPr>
              <a:defRPr>
                <a:solidFill>
                  <a:srgbClr val="FFC000"/>
                </a:solidFill>
              </a:defRPr>
            </a:lvl3pPr>
            <a:lvl4pPr>
              <a:defRPr>
                <a:solidFill>
                  <a:srgbClr val="FFC000"/>
                </a:solidFill>
              </a:defRPr>
            </a:lvl4pPr>
            <a:lvl5pPr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AFD1-A94E-4C1C-86FF-6DE99E13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890B549C-53AA-4804-A16F-E1363CDD98B7}" type="datetimeFigureOut">
              <a:rPr lang="en-US" smtClean="0"/>
              <a:pPr/>
              <a:t>1/26/2021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3465-066D-464A-8801-136C4AB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397C-5A61-48F8-85F2-453F7AC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4E736B37-F7AB-41A8-A357-9C49CF9AFCA5}" type="slidenum">
              <a:rPr lang="en-US" smtClean="0"/>
              <a:pPr/>
              <a:t>‹Nr.›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833B-D9C3-403B-80E6-26387994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3EB02-6EB3-4CB9-8877-D8B7C0D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D05A-AC87-4715-91B8-9522DE04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1D22-DCF0-464F-9DDC-ABCDC78A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C175-E3E1-4100-866A-B46EA17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41DC-259B-4F53-857B-6FF0A8D0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EFE9-1FAC-4947-B2EE-342A5A1E6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F7119-82B6-4ED2-9378-CC12EE2C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73B66-DC73-4BE1-AE00-40E779D1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3C48-C8B4-4976-B2A8-305992D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7E66-31B0-4782-80E2-1C0EBC94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CFA9-AC43-4B8E-A02E-F98B4E50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288EF-C5C4-4421-9575-A8F8D259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AF9B8-102A-436A-84C5-12A01E6A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79DB9-1340-48BD-AF1F-42B6CA72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13DDA-D8EB-424B-84EC-774A38AFA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432BB-9C49-436B-93DC-E8AA4A8B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D8804-66B0-40AE-8CA2-17DE848D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0E444-3EED-4FC5-A338-037F6E4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2F5-ED3D-4B95-965D-80575B08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32817-0434-49EA-A3A0-A7D5996B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CDFB7-C155-4AEA-9BA4-4FEE9A7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D417E-AFD8-4B90-8403-99A4D49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8A0F4-4C2B-4779-B6BB-BDB2CD00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53A2-852D-44EF-A69F-6C74103F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9E6A-02E2-47C4-840C-F84D3AF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00F8-1E60-49C8-964A-023DA19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E3B7-F98D-4143-B187-0FD466AE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C4A4-EB38-4CAA-994F-DB44B71E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16F58-53C4-4463-83F3-282ABDA1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5913-E3E6-402F-A5CE-DADE2233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DDC0-1C53-438C-B869-A3D1A73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4257-996F-4079-B6B1-7C9C22D2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5F3F-C644-4226-BCB2-12559CDD8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B22DE-3F64-40D9-8F10-141BA259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94952-1B33-4CFB-A987-B8C7A377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9BB77-7C05-45AA-BAEF-E09E8E54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33F3E-4F70-4A36-9C80-E06BF98B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AE22D-E8F5-456D-92C3-3E443F9F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D7709-4482-489F-BA07-5ACA581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148F-EA99-4C72-85F6-B892AD97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C000"/>
                </a:solidFill>
                <a:latin typeface="Bauhaus 93" panose="04030905020B02020C02" pitchFamily="82" charset="0"/>
              </a:defRPr>
            </a:lvl1pPr>
          </a:lstStyle>
          <a:p>
            <a:fld id="{890B549C-53AA-4804-A16F-E1363CDD98B7}" type="datetimeFigureOut">
              <a:rPr lang="en-US" smtClean="0"/>
              <a:pPr/>
              <a:t>1/26/2021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53AA-4716-4790-8EBD-6F39F4DF1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4421-828C-4EF3-8CAA-5829479CB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C000"/>
                </a:solidFill>
                <a:latin typeface="Bauhaus 93" panose="04030905020B02020C02" pitchFamily="82" charset="0"/>
              </a:defRPr>
            </a:lvl1pPr>
          </a:lstStyle>
          <a:p>
            <a:fld id="{4E736B37-F7AB-41A8-A357-9C49CF9AFCA5}" type="slidenum">
              <a:rPr lang="en-US" smtClean="0"/>
              <a:pPr/>
              <a:t>‹Nr.›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Bauhaus 93" panose="04030905020B02020C02" pitchFamily="8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C000"/>
          </a:solidFill>
          <a:latin typeface="Bauhaus 93" panose="04030905020B02020C02" pitchFamily="8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C000"/>
          </a:solidFill>
          <a:latin typeface="Bauhaus 93" panose="04030905020B02020C02" pitchFamily="8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C000"/>
          </a:solidFill>
          <a:latin typeface="Bauhaus 93" panose="04030905020B02020C02" pitchFamily="8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C000"/>
          </a:solidFill>
          <a:latin typeface="Bauhaus 93" panose="04030905020B02020C02" pitchFamily="8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C000"/>
          </a:solidFill>
          <a:latin typeface="Bauhaus 93" panose="04030905020B02020C02" pitchFamily="8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EA1775C-4F3E-48E1-B6E9-E4D411D27BE2}"/>
              </a:ext>
            </a:extLst>
          </p:cNvPr>
          <p:cNvSpPr txBox="1"/>
          <p:nvPr/>
        </p:nvSpPr>
        <p:spPr>
          <a:xfrm>
            <a:off x="2759566" y="2410854"/>
            <a:ext cx="671253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rgbClr val="FFC000"/>
                </a:solidFill>
                <a:latin typeface="Bauhaus 93" panose="04030905020B02020C02" pitchFamily="82" charset="0"/>
              </a:rPr>
              <a:t>Safe RFID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8405543-FED1-4BC5-9E5F-3AB703C435CE}"/>
              </a:ext>
            </a:extLst>
          </p:cNvPr>
          <p:cNvSpPr/>
          <p:nvPr/>
        </p:nvSpPr>
        <p:spPr>
          <a:xfrm>
            <a:off x="9870620" y="2789788"/>
            <a:ext cx="2900345" cy="1243418"/>
          </a:xfrm>
          <a:prstGeom prst="parallelogram">
            <a:avLst>
              <a:gd name="adj" fmla="val 31258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D9486B-E203-4D81-A5DB-48145021A581}"/>
              </a:ext>
            </a:extLst>
          </p:cNvPr>
          <p:cNvSpPr txBox="1"/>
          <p:nvPr/>
        </p:nvSpPr>
        <p:spPr>
          <a:xfrm>
            <a:off x="2741538" y="2270752"/>
            <a:ext cx="34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Bauhaus 93" panose="04030905020B02020C02" pitchFamily="82" charset="0"/>
              </a:rPr>
              <a:t>Name -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B5C33-3520-4E4F-8C91-134EAED5032D}"/>
              </a:ext>
            </a:extLst>
          </p:cNvPr>
          <p:cNvSpPr/>
          <p:nvPr/>
        </p:nvSpPr>
        <p:spPr>
          <a:xfrm>
            <a:off x="-76200" y="2312671"/>
            <a:ext cx="2970210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:a16="http://schemas.microsoft.com/office/drawing/2014/main" id="{4C384288-D139-4EC3-ACA1-62356CF8F311}"/>
              </a:ext>
            </a:extLst>
          </p:cNvPr>
          <p:cNvSpPr/>
          <p:nvPr/>
        </p:nvSpPr>
        <p:spPr>
          <a:xfrm rot="10800000">
            <a:off x="8109132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A9934B4-F5B8-4DC9-B6BA-17D0C3649075}"/>
              </a:ext>
            </a:extLst>
          </p:cNvPr>
          <p:cNvSpPr/>
          <p:nvPr/>
        </p:nvSpPr>
        <p:spPr>
          <a:xfrm>
            <a:off x="8384705" y="4340087"/>
            <a:ext cx="4081067" cy="1095847"/>
          </a:xfrm>
          <a:prstGeom prst="parallelogram">
            <a:avLst>
              <a:gd name="adj" fmla="val 31258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CD7D3F-3E72-4D4F-9AC3-FDBCF17CB0E6}"/>
              </a:ext>
            </a:extLst>
          </p:cNvPr>
          <p:cNvSpPr/>
          <p:nvPr/>
        </p:nvSpPr>
        <p:spPr>
          <a:xfrm>
            <a:off x="3754403" y="1522154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215D84-7642-414A-BC63-3778A96C8494}"/>
              </a:ext>
            </a:extLst>
          </p:cNvPr>
          <p:cNvSpPr/>
          <p:nvPr/>
        </p:nvSpPr>
        <p:spPr>
          <a:xfrm>
            <a:off x="6564433" y="2040944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5A53B4-5897-439C-B241-8243E36FD56E}"/>
              </a:ext>
            </a:extLst>
          </p:cNvPr>
          <p:cNvSpPr/>
          <p:nvPr/>
        </p:nvSpPr>
        <p:spPr>
          <a:xfrm>
            <a:off x="10875114" y="499269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8D100-5EC8-49F1-A474-394FB145B895}"/>
              </a:ext>
            </a:extLst>
          </p:cNvPr>
          <p:cNvSpPr/>
          <p:nvPr/>
        </p:nvSpPr>
        <p:spPr>
          <a:xfrm>
            <a:off x="9606549" y="5775710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C45D7F-577F-4C4D-B44E-9253A14DF592}"/>
              </a:ext>
            </a:extLst>
          </p:cNvPr>
          <p:cNvSpPr/>
          <p:nvPr/>
        </p:nvSpPr>
        <p:spPr>
          <a:xfrm>
            <a:off x="5441060" y="5438929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A5E9AD-5CCF-4473-B04C-37213FC28011}"/>
              </a:ext>
            </a:extLst>
          </p:cNvPr>
          <p:cNvSpPr/>
          <p:nvPr/>
        </p:nvSpPr>
        <p:spPr>
          <a:xfrm>
            <a:off x="669615" y="6319195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D3A59E9-EBA4-4A33-971A-168E2FC1DC93}"/>
              </a:ext>
            </a:extLst>
          </p:cNvPr>
          <p:cNvSpPr/>
          <p:nvPr/>
        </p:nvSpPr>
        <p:spPr>
          <a:xfrm>
            <a:off x="5246378" y="126798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A9B8613-8B8E-41E6-88ED-E723F7A353CC}"/>
              </a:ext>
            </a:extLst>
          </p:cNvPr>
          <p:cNvSpPr/>
          <p:nvPr/>
        </p:nvSpPr>
        <p:spPr>
          <a:xfrm>
            <a:off x="7799078" y="510894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350C0C7-DDE9-46FB-B50A-0ED630634CE6}"/>
              </a:ext>
            </a:extLst>
          </p:cNvPr>
          <p:cNvSpPr/>
          <p:nvPr/>
        </p:nvSpPr>
        <p:spPr>
          <a:xfrm>
            <a:off x="796835" y="207592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57FA8E1-3900-4C3D-B41B-02F3F833B920}"/>
              </a:ext>
            </a:extLst>
          </p:cNvPr>
          <p:cNvSpPr/>
          <p:nvPr/>
        </p:nvSpPr>
        <p:spPr>
          <a:xfrm>
            <a:off x="11724304" y="1685243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AB377D6-1EAA-46DB-93C3-48BBFA508DB1}"/>
              </a:ext>
            </a:extLst>
          </p:cNvPr>
          <p:cNvSpPr/>
          <p:nvPr/>
        </p:nvSpPr>
        <p:spPr>
          <a:xfrm>
            <a:off x="2614318" y="5680944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BB71F786-4FF3-4313-8B6A-9B7C80445064}"/>
              </a:ext>
            </a:extLst>
          </p:cNvPr>
          <p:cNvSpPr/>
          <p:nvPr/>
        </p:nvSpPr>
        <p:spPr>
          <a:xfrm>
            <a:off x="1933768" y="814849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A188E186-E7F2-4190-9724-712C2F788ACA}"/>
              </a:ext>
            </a:extLst>
          </p:cNvPr>
          <p:cNvSpPr/>
          <p:nvPr/>
        </p:nvSpPr>
        <p:spPr>
          <a:xfrm>
            <a:off x="6962968" y="536156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DB97C243-0A3C-4418-9674-A18317D8C0AC}"/>
              </a:ext>
            </a:extLst>
          </p:cNvPr>
          <p:cNvSpPr/>
          <p:nvPr/>
        </p:nvSpPr>
        <p:spPr>
          <a:xfrm>
            <a:off x="11309611" y="4380172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11318AE9-1B8C-4928-8706-19D2A8533733}"/>
              </a:ext>
            </a:extLst>
          </p:cNvPr>
          <p:cNvSpPr/>
          <p:nvPr/>
        </p:nvSpPr>
        <p:spPr>
          <a:xfrm>
            <a:off x="6934277" y="6354207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3663F3-2257-4422-A155-5DDA5A7DC604}"/>
              </a:ext>
            </a:extLst>
          </p:cNvPr>
          <p:cNvSpPr/>
          <p:nvPr/>
        </p:nvSpPr>
        <p:spPr>
          <a:xfrm>
            <a:off x="335660" y="356506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456A2979-613A-4931-8C3D-F1DD548F1719}"/>
              </a:ext>
            </a:extLst>
          </p:cNvPr>
          <p:cNvSpPr/>
          <p:nvPr/>
        </p:nvSpPr>
        <p:spPr>
          <a:xfrm>
            <a:off x="8933715" y="1391733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2CB5378C-D097-496E-B8A1-C56ED933FB54}"/>
              </a:ext>
            </a:extLst>
          </p:cNvPr>
          <p:cNvSpPr/>
          <p:nvPr/>
        </p:nvSpPr>
        <p:spPr>
          <a:xfrm>
            <a:off x="441749" y="3744408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1B6C5B3C-0598-4366-ABD0-0056BC3A4389}"/>
              </a:ext>
            </a:extLst>
          </p:cNvPr>
          <p:cNvSpPr/>
          <p:nvPr/>
        </p:nvSpPr>
        <p:spPr>
          <a:xfrm>
            <a:off x="4097612" y="6043279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2.59259E-6 L -0.0164 -2.59259E-6 C -0.0237 -2.59259E-6 -0.03268 -0.05046 -0.03268 -0.09097 L -0.03268 -0.18217 " pathEditMode="relative" rAng="0" ptsTypes="AAAA">
                                      <p:cBhvr>
                                        <p:cTn id="15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9097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0.00023 L 0.01822 -0.00023 C 0.0263 -0.00023 0.03632 -0.05069 0.03632 -0.09097 L 0.03632 -0.18148 " pathEditMode="relative" rAng="0" ptsTypes="AAAA">
                                      <p:cBhvr>
                                        <p:cTn id="16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905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0.00023 L 0.01146 -0.00023 C 0.01654 -0.00023 0.02292 -0.0787 0.02292 -0.14097 L 0.02292 -0.28125 " pathEditMode="relative" rAng="0" ptsTypes="AAAA">
                                      <p:cBhvr>
                                        <p:cTn id="16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1405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0.00023 L 0.01627 -0.00023 C 0.02343 -0.00023 0.03242 -0.07685 0.03242 -0.13773 L 0.03242 -0.27476 " pathEditMode="relative" rAng="0" ptsTypes="AAAA">
                                      <p:cBhvr>
                                        <p:cTn id="16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1372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0.00023 L -0.01471 -0.00023 C -0.02122 -0.00023 -0.0293 -0.09838 -0.0293 -0.17615 L -0.0293 -0.35138 " pathEditMode="relative" rAng="0" ptsTypes="AAAA">
                                      <p:cBhvr>
                                        <p:cTn id="16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-17569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0.0007 L 0.0358 -0.0007 C 0.05143 -0.0007 0.07161 -0.0382 0.07161 -0.06806 L 0.07161 -0.13519 " pathEditMode="relative" rAng="0" ptsTypes="AAAA">
                                      <p:cBhvr>
                                        <p:cTn id="169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671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0.00069 L -0.01106 -0.00069 C -0.01601 -0.00069 -0.02213 -0.07014 -0.02213 -0.12523 L -0.02213 -0.2493 " pathEditMode="relative" rAng="0" ptsTypes="AAAA">
                                      <p:cBhvr>
                                        <p:cTn id="17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1243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0.0007 L 0.02265 -0.0007 C 0.03268 -0.0007 0.04531 -0.0294 0.04531 -0.05186 L 0.04531 -0.10162 " pathEditMode="relative" rAng="0" ptsTypes="AAAA">
                                      <p:cBhvr>
                                        <p:cTn id="17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5046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0.00069 L 0.02226 -0.00069 C 0.03216 -0.00069 0.04466 0.01181 0.04466 0.02176 L 0.04466 0.04399 " pathEditMode="relative" rAng="0" ptsTypes="AAAA">
                                      <p:cBhvr>
                                        <p:cTn id="17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2222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0.00069 L 0.0375 -0.00069 C 0.05429 -0.00069 0.07552 -0.01736 0.07552 -0.03125 L 0.07552 -0.06273 " pathEditMode="relative" rAng="0" ptsTypes="AAAA">
                                      <p:cBhvr>
                                        <p:cTn id="17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3102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0.00023 L -0.04192 -0.00023 C -0.06028 -0.00023 -0.08307 -0.02292 -0.08307 -0.04097 L -0.08307 -0.08148 " pathEditMode="relative" rAng="0" ptsTypes="AAAA">
                                      <p:cBhvr>
                                        <p:cTn id="17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4074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0.00023 L -0.03881 -0.00023 C -0.05573 -0.00023 -0.0767 -0.0419 -0.0767 -0.07477 L -0.0767 -0.14885 " pathEditMode="relative" rAng="0" ptsTypes="AAAA">
                                      <p:cBhvr>
                                        <p:cTn id="181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7431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0.04167 -0.00023 C -0.05976 -0.00023 -0.08216 0.05347 -0.08216 0.09584 L -0.08216 0.19167 " pathEditMode="relative" rAng="0" ptsTypes="AAAA">
                                      <p:cBhvr>
                                        <p:cTn id="18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583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0.00023 L 0.01979 -0.00023 C 0.02839 -0.00023 0.0392 0.06088 0.0392 0.10926 L 0.0392 0.21852 " pathEditMode="relative" rAng="0" ptsTypes="AAAA">
                                      <p:cBhvr>
                                        <p:cTn id="18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10926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0.00023 L 0.01758 -0.00023 C 0.02526 -0.00023 0.0349 0.02477 0.0349 0.04468 L 0.0349 0.08959 " pathEditMode="relative" rAng="0" ptsTypes="AAAA">
                                      <p:cBhvr>
                                        <p:cTn id="18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4491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0.00023 L 0.02149 -0.00023 C 0.03099 -0.00023 0.04284 0.08055 0.04284 0.14491 L 0.04284 0.29028 " pathEditMode="relative" rAng="0" ptsTypes="AAAA">
                                      <p:cBhvr>
                                        <p:cTn id="189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1451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0.00023 L 0.07487 -0.00023 C 0.10794 -0.00023 0.14935 0.04838 0.14935 0.08727 L 0.14935 0.175 " pathEditMode="relative" rAng="0" ptsTypes="AAAA">
                                      <p:cBhvr>
                                        <p:cTn id="19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875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0.0007 L -0.0319 -0.0007 C -0.04609 -0.0007 -0.06367 -0.01968 -0.06367 -0.03472 L -0.06367 -0.06829 " pathEditMode="relative" rAng="0" ptsTypes="AAAA">
                                      <p:cBhvr>
                                        <p:cTn id="193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338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0.00023 L -0.00534 -0.00023 C -0.00755 -0.00023 -0.01042 0.0375 -0.01042 0.06783 L -0.01042 0.13612 " pathEditMode="relative" rAng="0" ptsTypes="AAAA">
                                      <p:cBhvr>
                                        <p:cTn id="19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6806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8" accel="52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52" grpId="0"/>
      <p:bldP spid="52" grpId="1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4" grpId="0" animBg="1"/>
      <p:bldP spid="4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  <p:bldP spid="5" grpId="0" animBg="1"/>
      <p:bldP spid="5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7" grpId="0" animBg="1"/>
      <p:bldP spid="7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F08AB-1950-425C-A8D6-591E9D7C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/>
              <a:t>Was ist Safe RFID?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Funktionen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Vorteile für den Endkunden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Vorteile / </a:t>
            </a:r>
            <a:r>
              <a:rPr lang="de-AT" i="0" dirty="0"/>
              <a:t>Möglichkeiten </a:t>
            </a:r>
            <a:r>
              <a:rPr lang="de-AT" dirty="0"/>
              <a:t>für den Kunden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Implementierung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835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9F694-369D-4F34-A999-AEB5F2F2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0" dirty="0"/>
              <a:t>Was ist Safe RFID?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F08AB-1950-425C-A8D6-591E9D7C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Safe Management System</a:t>
            </a:r>
          </a:p>
          <a:p>
            <a:endParaRPr lang="de-AT" dirty="0"/>
          </a:p>
          <a:p>
            <a:r>
              <a:rPr lang="de-AT" dirty="0"/>
              <a:t>Elektronische Verriegelung</a:t>
            </a:r>
          </a:p>
          <a:p>
            <a:endParaRPr lang="de-AT" dirty="0"/>
          </a:p>
          <a:p>
            <a:r>
              <a:rPr lang="de-AT" dirty="0"/>
              <a:t>Authentifizierung über RFID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 descr="Safe Silhouette">
            <a:extLst>
              <a:ext uri="{FF2B5EF4-FFF2-40B4-BE49-F238E27FC236}">
                <a16:creationId xmlns:a16="http://schemas.microsoft.com/office/drawing/2014/main" id="{5BA8004F-DE2C-4293-B304-415F55D8E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064" y="1331490"/>
            <a:ext cx="2500290" cy="2500290"/>
          </a:xfrm>
          <a:prstGeom prst="rect">
            <a:avLst/>
          </a:prstGeom>
        </p:spPr>
      </p:pic>
      <p:pic>
        <p:nvPicPr>
          <p:cNvPr id="7" name="Grafik 6" descr="Mitarbeiterausweis Silhouette">
            <a:extLst>
              <a:ext uri="{FF2B5EF4-FFF2-40B4-BE49-F238E27FC236}">
                <a16:creationId xmlns:a16="http://schemas.microsoft.com/office/drawing/2014/main" id="{A71D922D-E442-4038-9A82-8EAA59911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930" y="2657053"/>
            <a:ext cx="1038137" cy="10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9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2980-C5B4-4F97-8951-733C436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0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F3415-FF24-4548-9D8F-B9A3783D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Elektronische Verriegelung</a:t>
            </a:r>
          </a:p>
          <a:p>
            <a:endParaRPr lang="de-AT" dirty="0"/>
          </a:p>
          <a:p>
            <a:r>
              <a:rPr lang="de-AT" dirty="0"/>
              <a:t>Authentifizierung mittels RFID-Karte</a:t>
            </a:r>
          </a:p>
          <a:p>
            <a:endParaRPr lang="de-AT" dirty="0"/>
          </a:p>
          <a:p>
            <a:r>
              <a:rPr lang="de-AT" dirty="0"/>
              <a:t>Benutzerverwaltung</a:t>
            </a:r>
          </a:p>
          <a:p>
            <a:endParaRPr lang="de-AT" dirty="0"/>
          </a:p>
          <a:p>
            <a:r>
              <a:rPr lang="de-AT" dirty="0"/>
              <a:t>Logging System</a:t>
            </a:r>
          </a:p>
          <a:p>
            <a:endParaRPr lang="de-AT" dirty="0"/>
          </a:p>
          <a:p>
            <a:r>
              <a:rPr lang="de-AT" dirty="0"/>
              <a:t>REST Schnittstelle</a:t>
            </a:r>
          </a:p>
        </p:txBody>
      </p:sp>
      <p:pic>
        <p:nvPicPr>
          <p:cNvPr id="5" name="Grafik 4" descr="Benutzer Silhouette">
            <a:extLst>
              <a:ext uri="{FF2B5EF4-FFF2-40B4-BE49-F238E27FC236}">
                <a16:creationId xmlns:a16="http://schemas.microsoft.com/office/drawing/2014/main" id="{C4A8D1FD-010D-4927-B972-88BD20315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6150" y="3339058"/>
            <a:ext cx="1085099" cy="1085099"/>
          </a:xfrm>
          <a:prstGeom prst="rect">
            <a:avLst/>
          </a:prstGeom>
        </p:spPr>
      </p:pic>
      <p:pic>
        <p:nvPicPr>
          <p:cNvPr id="7" name="Grafik 6" descr="Sperren mit einfarbiger Füllung">
            <a:extLst>
              <a:ext uri="{FF2B5EF4-FFF2-40B4-BE49-F238E27FC236}">
                <a16:creationId xmlns:a16="http://schemas.microsoft.com/office/drawing/2014/main" id="{207F6A4E-43E1-42CE-85BF-E9EA6320A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1501" y="1535491"/>
            <a:ext cx="914400" cy="914400"/>
          </a:xfrm>
          <a:prstGeom prst="rect">
            <a:avLst/>
          </a:prstGeom>
        </p:spPr>
      </p:pic>
      <p:pic>
        <p:nvPicPr>
          <p:cNvPr id="9" name="Grafik 8" descr="Übertragen mit einfarbiger Füllung">
            <a:extLst>
              <a:ext uri="{FF2B5EF4-FFF2-40B4-BE49-F238E27FC236}">
                <a16:creationId xmlns:a16="http://schemas.microsoft.com/office/drawing/2014/main" id="{9323069B-67FD-4AB1-B738-3D91DAB49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1789" y="5313324"/>
            <a:ext cx="773822" cy="7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B3772-AE28-481D-8313-328180E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0" dirty="0"/>
              <a:t>Vorteile für den Endkunden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45AD3-E33E-4346-B2E8-F96F8300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Erhöhte Sicherheit</a:t>
            </a:r>
          </a:p>
          <a:p>
            <a:endParaRPr lang="de-AT" dirty="0"/>
          </a:p>
          <a:p>
            <a:r>
              <a:rPr lang="de-AT" dirty="0"/>
              <a:t>Rollenbasierte Benutzerverwaltung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Aufzeichnung systemrelevanter Vorgänge</a:t>
            </a:r>
          </a:p>
          <a:p>
            <a:endParaRPr lang="de-AT" dirty="0"/>
          </a:p>
          <a:p>
            <a:r>
              <a:rPr lang="de-AT" dirty="0"/>
              <a:t>Administration über REST Schnittstelle</a:t>
            </a:r>
          </a:p>
          <a:p>
            <a:endParaRPr lang="de-AT" dirty="0"/>
          </a:p>
          <a:p>
            <a:r>
              <a:rPr lang="de-AT" dirty="0"/>
              <a:t>Wiederherstellungsmöglichkeit</a:t>
            </a:r>
          </a:p>
        </p:txBody>
      </p:sp>
      <p:pic>
        <p:nvPicPr>
          <p:cNvPr id="5" name="Grafik 4" descr="Schild Häkchen mit einfarbiger Füllung">
            <a:extLst>
              <a:ext uri="{FF2B5EF4-FFF2-40B4-BE49-F238E27FC236}">
                <a16:creationId xmlns:a16="http://schemas.microsoft.com/office/drawing/2014/main" id="{7BC3BEA0-8E1A-489A-83F0-2D2B1BFB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6555" y="1603303"/>
            <a:ext cx="2085756" cy="20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020B-7016-40DE-ADEF-B71E11A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0" dirty="0"/>
              <a:t>Vorteile / Möglichkeiten für den Kunden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1B8EE-7AFD-4953-A6A1-B8F4AF2E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Weniger Vorfälle</a:t>
            </a:r>
          </a:p>
          <a:p>
            <a:endParaRPr lang="de-AT" dirty="0"/>
          </a:p>
          <a:p>
            <a:r>
              <a:rPr lang="de-AT" dirty="0"/>
              <a:t>Geringere Service- / Wartungskosten durch Fernwartung</a:t>
            </a:r>
          </a:p>
          <a:p>
            <a:endParaRPr lang="de-AT" dirty="0"/>
          </a:p>
          <a:p>
            <a:r>
              <a:rPr lang="de-AT" dirty="0"/>
              <a:t>Mobile Applikation</a:t>
            </a:r>
          </a:p>
          <a:p>
            <a:endParaRPr lang="de-AT" dirty="0"/>
          </a:p>
          <a:p>
            <a:r>
              <a:rPr lang="de-AT" dirty="0"/>
              <a:t>Weitere Features durch Software-Updates</a:t>
            </a:r>
          </a:p>
          <a:p>
            <a:endParaRPr lang="de-AT" dirty="0"/>
          </a:p>
          <a:p>
            <a:r>
              <a:rPr lang="de-AT" dirty="0"/>
              <a:t>Daten aus dem operativen Betrieb für R&amp;D</a:t>
            </a:r>
          </a:p>
        </p:txBody>
      </p:sp>
      <p:pic>
        <p:nvPicPr>
          <p:cNvPr id="6" name="Grafik 5" descr="Aufwärtstrend mit einfarbiger Füllung">
            <a:extLst>
              <a:ext uri="{FF2B5EF4-FFF2-40B4-BE49-F238E27FC236}">
                <a16:creationId xmlns:a16="http://schemas.microsoft.com/office/drawing/2014/main" id="{390898D9-40FD-47B3-841A-12537AB4F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1990" y="3810090"/>
            <a:ext cx="2422814" cy="25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9EAD-F4CB-404B-8EF5-E80680A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0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F2E5F-E3F7-4512-BFD7-08ECE15D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841"/>
          </a:xfrm>
        </p:spPr>
        <p:txBody>
          <a:bodyPr>
            <a:normAutofit lnSpcReduction="10000"/>
          </a:bodyPr>
          <a:lstStyle/>
          <a:p>
            <a:r>
              <a:rPr lang="de-AT" dirty="0"/>
              <a:t>19 Use Cases</a:t>
            </a:r>
          </a:p>
          <a:p>
            <a:endParaRPr lang="de-AT" dirty="0"/>
          </a:p>
          <a:p>
            <a:r>
              <a:rPr lang="de-AT" dirty="0"/>
              <a:t>4 Akteure</a:t>
            </a:r>
          </a:p>
          <a:p>
            <a:endParaRPr lang="de-AT" dirty="0"/>
          </a:p>
          <a:p>
            <a:r>
              <a:rPr lang="de-AT" dirty="0"/>
              <a:t>33 Klassen</a:t>
            </a:r>
          </a:p>
          <a:p>
            <a:endParaRPr lang="de-AT" dirty="0"/>
          </a:p>
          <a:p>
            <a:r>
              <a:rPr lang="de-AT" dirty="0"/>
              <a:t>Drei Schicht Architektur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Java / Spring / PostgreSQL / Node.js / Bootstrap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 descr="Gantt-Diagramm Silhouette">
            <a:extLst>
              <a:ext uri="{FF2B5EF4-FFF2-40B4-BE49-F238E27FC236}">
                <a16:creationId xmlns:a16="http://schemas.microsoft.com/office/drawing/2014/main" id="{E354B479-A1AE-4C67-8A02-DEE26150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7964" y="1313747"/>
            <a:ext cx="1492623" cy="1492623"/>
          </a:xfrm>
          <a:prstGeom prst="rect">
            <a:avLst/>
          </a:prstGeom>
        </p:spPr>
      </p:pic>
      <p:pic>
        <p:nvPicPr>
          <p:cNvPr id="9" name="Grafik 8" descr="Benutzernetzwerk Silhouette">
            <a:extLst>
              <a:ext uri="{FF2B5EF4-FFF2-40B4-BE49-F238E27FC236}">
                <a16:creationId xmlns:a16="http://schemas.microsoft.com/office/drawing/2014/main" id="{98CB7862-D7E9-4BB9-8699-40B5E6D13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7964" y="3168306"/>
            <a:ext cx="1492623" cy="1492623"/>
          </a:xfrm>
          <a:prstGeom prst="rect">
            <a:avLst/>
          </a:prstGeom>
        </p:spPr>
      </p:pic>
      <p:pic>
        <p:nvPicPr>
          <p:cNvPr id="11" name="Grafik 10" descr="Hierarchie Silhouette">
            <a:extLst>
              <a:ext uri="{FF2B5EF4-FFF2-40B4-BE49-F238E27FC236}">
                <a16:creationId xmlns:a16="http://schemas.microsoft.com/office/drawing/2014/main" id="{9B073353-6A8B-41CC-9E55-940FC6EA9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0475" y="5022866"/>
            <a:ext cx="1327599" cy="13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0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65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Bauhaus 93</vt:lpstr>
      <vt:lpstr>Calibri</vt:lpstr>
      <vt:lpstr>Office Theme</vt:lpstr>
      <vt:lpstr>PowerPoint-Präsentation</vt:lpstr>
      <vt:lpstr>PowerPoint-Präsentation</vt:lpstr>
      <vt:lpstr>Was ist Safe RFID?</vt:lpstr>
      <vt:lpstr>Funktionen</vt:lpstr>
      <vt:lpstr>Vorteile für den Endkunden</vt:lpstr>
      <vt:lpstr>Vorteile / Möglichkeiten für den Kunden</vt:lpstr>
      <vt:lpstr>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krtngt</cp:lastModifiedBy>
  <cp:revision>129</cp:revision>
  <dcterms:created xsi:type="dcterms:W3CDTF">2019-12-22T08:25:26Z</dcterms:created>
  <dcterms:modified xsi:type="dcterms:W3CDTF">2021-01-26T16:40:17Z</dcterms:modified>
</cp:coreProperties>
</file>