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190901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E13A0-4023-4764-9669-42DE3D6F712F}" type="datetimeFigureOut">
              <a:rPr lang="en-US" smtClean="0"/>
              <a:t>2024-03-05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287757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4060077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26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1315324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3563699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37602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80589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283292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360837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112900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E13A0-4023-4764-9669-42DE3D6F712F}" type="datetimeFigureOut">
              <a:rPr lang="en-US" smtClean="0"/>
              <a:t>2024-03-05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311588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E13A0-4023-4764-9669-42DE3D6F712F}" type="datetimeFigureOut">
              <a:rPr lang="en-US" smtClean="0"/>
              <a:t>2024-03-05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134336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118669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143923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5E13A0-4023-4764-9669-42DE3D6F712F}" type="datetimeFigureOut">
              <a:rPr lang="en-US" smtClean="0"/>
              <a:t>2024-03-05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92059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E13A0-4023-4764-9669-42DE3D6F712F}" type="datetimeFigureOut">
              <a:rPr lang="en-US" smtClean="0"/>
              <a:t>2024-03-05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5851C-5B8F-498C-B4BE-F2CF28ECF46B}" type="slidenum">
              <a:rPr lang="en-US" smtClean="0"/>
              <a:t>‹#›</a:t>
            </a:fld>
            <a:endParaRPr lang="en-US"/>
          </a:p>
        </p:txBody>
      </p:sp>
    </p:spTree>
    <p:extLst>
      <p:ext uri="{BB962C8B-B14F-4D97-AF65-F5344CB8AC3E}">
        <p14:creationId xmlns:p14="http://schemas.microsoft.com/office/powerpoint/2010/main" val="326341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5E13A0-4023-4764-9669-42DE3D6F712F}" type="datetimeFigureOut">
              <a:rPr lang="en-US" smtClean="0"/>
              <a:t>2024-03-05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F5851C-5B8F-498C-B4BE-F2CF28ECF46B}" type="slidenum">
              <a:rPr lang="en-US" smtClean="0"/>
              <a:t>‹#›</a:t>
            </a:fld>
            <a:endParaRPr lang="en-US"/>
          </a:p>
        </p:txBody>
      </p:sp>
    </p:spTree>
    <p:extLst>
      <p:ext uri="{BB962C8B-B14F-4D97-AF65-F5344CB8AC3E}">
        <p14:creationId xmlns:p14="http://schemas.microsoft.com/office/powerpoint/2010/main" val="12461406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47BC-9BBF-732C-411C-64B8CC727272}"/>
              </a:ext>
            </a:extLst>
          </p:cNvPr>
          <p:cNvSpPr>
            <a:spLocks noGrp="1"/>
          </p:cNvSpPr>
          <p:nvPr>
            <p:ph type="ctrTitle"/>
          </p:nvPr>
        </p:nvSpPr>
        <p:spPr/>
        <p:txBody>
          <a:bodyPr/>
          <a:lstStyle/>
          <a:p>
            <a:r>
              <a:rPr lang="en-US" dirty="0"/>
              <a:t>include vs require </a:t>
            </a:r>
          </a:p>
        </p:txBody>
      </p:sp>
    </p:spTree>
    <p:extLst>
      <p:ext uri="{BB962C8B-B14F-4D97-AF65-F5344CB8AC3E}">
        <p14:creationId xmlns:p14="http://schemas.microsoft.com/office/powerpoint/2010/main" val="325887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DB6F-C3C1-1143-B6E9-8BEF5D617A47}"/>
              </a:ext>
            </a:extLst>
          </p:cNvPr>
          <p:cNvSpPr>
            <a:spLocks noGrp="1"/>
          </p:cNvSpPr>
          <p:nvPr>
            <p:ph type="title"/>
          </p:nvPr>
        </p:nvSpPr>
        <p:spPr/>
        <p:txBody>
          <a:bodyPr/>
          <a:lstStyle/>
          <a:p>
            <a:r>
              <a:rPr lang="en-US" dirty="0"/>
              <a:t>include </a:t>
            </a:r>
            <a:r>
              <a:rPr lang="ar-EG" dirty="0"/>
              <a:t>&amp;</a:t>
            </a:r>
            <a:r>
              <a:rPr lang="en-US" dirty="0"/>
              <a:t> require </a:t>
            </a:r>
          </a:p>
        </p:txBody>
      </p:sp>
      <p:sp>
        <p:nvSpPr>
          <p:cNvPr id="3" name="Content Placeholder 2">
            <a:extLst>
              <a:ext uri="{FF2B5EF4-FFF2-40B4-BE49-F238E27FC236}">
                <a16:creationId xmlns:a16="http://schemas.microsoft.com/office/drawing/2014/main" id="{D01303CD-A46F-F709-9631-2A13AA3A5029}"/>
              </a:ext>
            </a:extLst>
          </p:cNvPr>
          <p:cNvSpPr>
            <a:spLocks noGrp="1"/>
          </p:cNvSpPr>
          <p:nvPr>
            <p:ph idx="1"/>
          </p:nvPr>
        </p:nvSpPr>
        <p:spPr/>
        <p:txBody>
          <a:bodyPr/>
          <a:lstStyle/>
          <a:p>
            <a:pPr algn="r" rtl="1"/>
            <a:r>
              <a:rPr lang="ar-EG" dirty="0"/>
              <a:t>طريقة عملهم </a:t>
            </a:r>
            <a:r>
              <a:rPr lang="ar-EG" dirty="0" err="1"/>
              <a:t>بتعتمد</a:t>
            </a:r>
            <a:r>
              <a:rPr lang="ar-EG" dirty="0"/>
              <a:t> على إنهم </a:t>
            </a:r>
            <a:r>
              <a:rPr lang="ar-EG" dirty="0" err="1"/>
              <a:t>بياخدوا</a:t>
            </a:r>
            <a:r>
              <a:rPr lang="ar-EG" dirty="0"/>
              <a:t> نسخه من النصوص أو الأكواد الموجودة في ملف معين مرمي في أي حتة على الجهاز أو السيرفر عادي بس أهتم بالمسار الخاص بيه لو مش موجود في نفس المكان على السيرفر طبعاً لأنه في حالة أنه مش موجود لازم أخد المسار </a:t>
            </a:r>
            <a:r>
              <a:rPr lang="ar-EG" dirty="0" err="1"/>
              <a:t>بتاعه</a:t>
            </a:r>
            <a:r>
              <a:rPr lang="ar-EG" dirty="0"/>
              <a:t> كامل وبعد ما </a:t>
            </a:r>
            <a:r>
              <a:rPr lang="ar-EG" dirty="0" err="1"/>
              <a:t>باخد</a:t>
            </a:r>
            <a:r>
              <a:rPr lang="ar-EG" dirty="0"/>
              <a:t> المسار بتاع</a:t>
            </a:r>
          </a:p>
          <a:p>
            <a:pPr algn="r" rtl="1"/>
            <a:r>
              <a:rPr lang="ar-EG" dirty="0" err="1"/>
              <a:t>هتيجي</a:t>
            </a:r>
            <a:r>
              <a:rPr lang="ar-EG" dirty="0"/>
              <a:t> تقولي إيه فايدة إني أخد كوبي من كود معين أو تكست أو حاجه </a:t>
            </a:r>
            <a:r>
              <a:rPr lang="en-US" sz="2400" dirty="0"/>
              <a:t>markup language</a:t>
            </a:r>
            <a:r>
              <a:rPr lang="ar-EG" sz="2400" dirty="0"/>
              <a:t> زي </a:t>
            </a:r>
            <a:r>
              <a:rPr lang="en-US" sz="2400" dirty="0"/>
              <a:t>html</a:t>
            </a:r>
            <a:r>
              <a:rPr lang="ar-EG" sz="2400" dirty="0"/>
              <a:t> </a:t>
            </a:r>
            <a:r>
              <a:rPr lang="ar-EG" sz="2400" dirty="0" err="1"/>
              <a:t>هقول</a:t>
            </a:r>
            <a:r>
              <a:rPr lang="ar-EG" sz="2400" dirty="0"/>
              <a:t> من أكبر الأخطاء في </a:t>
            </a:r>
            <a:r>
              <a:rPr lang="ar-EG" sz="2400" dirty="0" err="1"/>
              <a:t>الكودينج</a:t>
            </a:r>
            <a:r>
              <a:rPr lang="ar-EG" sz="2400" dirty="0"/>
              <a:t> عموماً إني أكرر الكود فدول طريقتين من الطرق أعرف من خلالهم أخد كود من ملف معين كنسخه منه وفي نفس الوقت يكون </a:t>
            </a:r>
            <a:r>
              <a:rPr lang="en-US" sz="2400" dirty="0"/>
              <a:t>related</a:t>
            </a:r>
            <a:r>
              <a:rPr lang="ar-EG" sz="2400" dirty="0"/>
              <a:t> بيه بحيث لو غيرت في الملف الأصلي </a:t>
            </a:r>
            <a:r>
              <a:rPr lang="ar-EG" sz="2400" dirty="0" err="1"/>
              <a:t>هيضيف</a:t>
            </a:r>
            <a:r>
              <a:rPr lang="ar-EG" sz="2400" dirty="0"/>
              <a:t> التعديل في باقي الأماكن اللي </a:t>
            </a:r>
            <a:r>
              <a:rPr lang="ar-EG" sz="2400" dirty="0" err="1"/>
              <a:t>حاطط</a:t>
            </a:r>
            <a:r>
              <a:rPr lang="ar-EG" sz="2400" dirty="0"/>
              <a:t> فيها كود </a:t>
            </a:r>
            <a:r>
              <a:rPr lang="ar-EG" sz="2400" dirty="0" err="1"/>
              <a:t>الإنكلود</a:t>
            </a:r>
            <a:r>
              <a:rPr lang="ar-EG" sz="2400" dirty="0"/>
              <a:t> أو </a:t>
            </a:r>
            <a:r>
              <a:rPr lang="ar-EG" sz="2400" dirty="0" err="1"/>
              <a:t>الريكواير</a:t>
            </a:r>
            <a:r>
              <a:rPr lang="ar-EG" sz="2400" dirty="0"/>
              <a:t> قبل </a:t>
            </a:r>
            <a:r>
              <a:rPr lang="ar-EG" sz="2400" dirty="0" err="1"/>
              <a:t>مايتنفذ</a:t>
            </a:r>
            <a:r>
              <a:rPr lang="ar-EG" sz="2400" dirty="0"/>
              <a:t> في السيرفر</a:t>
            </a:r>
            <a:endParaRPr lang="en-US" dirty="0"/>
          </a:p>
        </p:txBody>
      </p:sp>
    </p:spTree>
    <p:extLst>
      <p:ext uri="{BB962C8B-B14F-4D97-AF65-F5344CB8AC3E}">
        <p14:creationId xmlns:p14="http://schemas.microsoft.com/office/powerpoint/2010/main" val="368075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808-4363-BDE6-6254-350FD6E13A98}"/>
              </a:ext>
            </a:extLst>
          </p:cNvPr>
          <p:cNvSpPr>
            <a:spLocks noGrp="1"/>
          </p:cNvSpPr>
          <p:nvPr>
            <p:ph type="title"/>
          </p:nvPr>
        </p:nvSpPr>
        <p:spPr/>
        <p:txBody>
          <a:bodyPr/>
          <a:lstStyle/>
          <a:p>
            <a:r>
              <a:rPr lang="en-US" dirty="0"/>
              <a:t>include vs require </a:t>
            </a:r>
          </a:p>
        </p:txBody>
      </p:sp>
      <p:sp>
        <p:nvSpPr>
          <p:cNvPr id="3" name="Content Placeholder 2">
            <a:extLst>
              <a:ext uri="{FF2B5EF4-FFF2-40B4-BE49-F238E27FC236}">
                <a16:creationId xmlns:a16="http://schemas.microsoft.com/office/drawing/2014/main" id="{A36878E6-9B36-F0DB-54CE-E5F7F0FFA831}"/>
              </a:ext>
            </a:extLst>
          </p:cNvPr>
          <p:cNvSpPr>
            <a:spLocks noGrp="1"/>
          </p:cNvSpPr>
          <p:nvPr>
            <p:ph idx="1"/>
          </p:nvPr>
        </p:nvSpPr>
        <p:spPr/>
        <p:txBody>
          <a:bodyPr/>
          <a:lstStyle/>
          <a:p>
            <a:pPr marL="0" indent="0" algn="r" rtl="1">
              <a:buNone/>
            </a:pPr>
            <a:r>
              <a:rPr lang="en-US" dirty="0"/>
              <a:t>require</a:t>
            </a:r>
            <a:endParaRPr lang="ar-EG" dirty="0"/>
          </a:p>
          <a:p>
            <a:pPr algn="r" rtl="1"/>
            <a:r>
              <a:rPr lang="ar-EG" dirty="0"/>
              <a:t>لو حصل خطأ في مسار الملف أو الملف مش موجود أصلاً وأنا بكتبه هيديني </a:t>
            </a:r>
            <a:r>
              <a:rPr lang="en-US" dirty="0"/>
              <a:t>fatal error</a:t>
            </a:r>
            <a:r>
              <a:rPr lang="ar-EG" dirty="0"/>
              <a:t> </a:t>
            </a:r>
            <a:r>
              <a:rPr lang="ar-EG" dirty="0" err="1"/>
              <a:t>وهيوقف</a:t>
            </a:r>
            <a:r>
              <a:rPr lang="ar-EG" dirty="0"/>
              <a:t> عمل </a:t>
            </a:r>
            <a:r>
              <a:rPr lang="ar-EG" dirty="0" err="1"/>
              <a:t>الإسكربت</a:t>
            </a:r>
            <a:r>
              <a:rPr lang="ar-EG" dirty="0"/>
              <a:t> زي الشطار كدا أكنه </a:t>
            </a:r>
            <a:r>
              <a:rPr lang="ar-EG" dirty="0" err="1"/>
              <a:t>بيقولي</a:t>
            </a:r>
            <a:r>
              <a:rPr lang="ar-EG" dirty="0"/>
              <a:t> إيه اللي أنت </a:t>
            </a:r>
            <a:r>
              <a:rPr lang="ar-EG" dirty="0" err="1"/>
              <a:t>بتعمله</a:t>
            </a:r>
            <a:r>
              <a:rPr lang="ar-EG" dirty="0"/>
              <a:t> دي لتكتب صح لتسكت خالص</a:t>
            </a:r>
          </a:p>
          <a:p>
            <a:pPr marL="0" indent="0" algn="r" rtl="1">
              <a:buNone/>
            </a:pPr>
            <a:r>
              <a:rPr lang="en-US" dirty="0"/>
              <a:t>include</a:t>
            </a:r>
          </a:p>
          <a:p>
            <a:pPr algn="r" rtl="1"/>
            <a:r>
              <a:rPr lang="ar-EG" dirty="0"/>
              <a:t>لو حصل خطأ في مسار الملف أو الملف مش موجود أصلاً وأنا بكتبه هيديني</a:t>
            </a:r>
            <a:r>
              <a:rPr lang="en-US" dirty="0"/>
              <a:t> </a:t>
            </a:r>
            <a:r>
              <a:rPr lang="ar-EG" dirty="0"/>
              <a:t> تحذير </a:t>
            </a:r>
            <a:r>
              <a:rPr lang="ar-EG" dirty="0" err="1"/>
              <a:t>وهيكمل</a:t>
            </a:r>
            <a:r>
              <a:rPr lang="ar-EG" dirty="0"/>
              <a:t> عمل </a:t>
            </a:r>
            <a:r>
              <a:rPr lang="ar-EG" dirty="0" err="1"/>
              <a:t>الإسكريبت</a:t>
            </a:r>
            <a:r>
              <a:rPr lang="ar-EG" dirty="0"/>
              <a:t> عادي والتحذير دا كمان للعلم يعني مش أكتر ممكن أخفيه بعلامة </a:t>
            </a:r>
            <a:r>
              <a:rPr lang="en-US" dirty="0"/>
              <a:t>@</a:t>
            </a:r>
            <a:r>
              <a:rPr lang="ar-EG" dirty="0"/>
              <a:t> قبل </a:t>
            </a:r>
            <a:r>
              <a:rPr lang="ar-EG" dirty="0" err="1"/>
              <a:t>مااكتب</a:t>
            </a:r>
            <a:r>
              <a:rPr lang="ar-EG" dirty="0"/>
              <a:t> كلمة </a:t>
            </a:r>
            <a:r>
              <a:rPr lang="en-US" dirty="0"/>
              <a:t>include</a:t>
            </a:r>
            <a:r>
              <a:rPr lang="ar-EG" dirty="0"/>
              <a:t> فبالتالي شكل </a:t>
            </a:r>
            <a:r>
              <a:rPr lang="ar-EG" dirty="0" err="1"/>
              <a:t>الصفحه</a:t>
            </a:r>
            <a:r>
              <a:rPr lang="ar-EG" dirty="0"/>
              <a:t> مش </a:t>
            </a:r>
            <a:r>
              <a:rPr lang="ar-EG" dirty="0" err="1"/>
              <a:t>هبوظه</a:t>
            </a:r>
            <a:r>
              <a:rPr lang="ar-EG" dirty="0"/>
              <a:t> وممكن كمان اضيف أي رساله من عندي تفهمني إن المسار اللي كاتبه بتاع الملف غلط أو الملف ذات نفسه مش موجود فيكون الشكل ألطف </a:t>
            </a:r>
            <a:r>
              <a:rPr lang="ar-EG" dirty="0" err="1"/>
              <a:t>بالنسبه</a:t>
            </a:r>
            <a:r>
              <a:rPr lang="ar-EG" dirty="0"/>
              <a:t> لليوزر</a:t>
            </a:r>
          </a:p>
          <a:p>
            <a:pPr marL="0" indent="0" algn="r" rtl="1">
              <a:buNone/>
            </a:pPr>
            <a:endParaRPr lang="en-US" dirty="0"/>
          </a:p>
        </p:txBody>
      </p:sp>
    </p:spTree>
    <p:extLst>
      <p:ext uri="{BB962C8B-B14F-4D97-AF65-F5344CB8AC3E}">
        <p14:creationId xmlns:p14="http://schemas.microsoft.com/office/powerpoint/2010/main" val="370418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35035A-751C-6DFD-AF5A-71B124DEF750}"/>
              </a:ext>
            </a:extLst>
          </p:cNvPr>
          <p:cNvSpPr/>
          <p:nvPr/>
        </p:nvSpPr>
        <p:spPr>
          <a:xfrm>
            <a:off x="1103312" y="1974713"/>
            <a:ext cx="7791856" cy="31323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8DBA494-5C95-68B2-112C-F9837541D9E8}"/>
              </a:ext>
            </a:extLst>
          </p:cNvPr>
          <p:cNvSpPr/>
          <p:nvPr/>
        </p:nvSpPr>
        <p:spPr>
          <a:xfrm>
            <a:off x="1087944" y="5548007"/>
            <a:ext cx="7791856" cy="7003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80E38-670E-EA4E-5C5D-BA8DC54851E2}"/>
              </a:ext>
            </a:extLst>
          </p:cNvPr>
          <p:cNvSpPr>
            <a:spLocks noGrp="1"/>
          </p:cNvSpPr>
          <p:nvPr>
            <p:ph type="title"/>
          </p:nvPr>
        </p:nvSpPr>
        <p:spPr/>
        <p:txBody>
          <a:bodyPr/>
          <a:lstStyle/>
          <a:p>
            <a:r>
              <a:rPr lang="en-US" dirty="0"/>
              <a:t>Ex:</a:t>
            </a:r>
          </a:p>
        </p:txBody>
      </p:sp>
      <p:sp>
        <p:nvSpPr>
          <p:cNvPr id="3" name="Content Placeholder 2">
            <a:extLst>
              <a:ext uri="{FF2B5EF4-FFF2-40B4-BE49-F238E27FC236}">
                <a16:creationId xmlns:a16="http://schemas.microsoft.com/office/drawing/2014/main" id="{99FD925A-13F6-3968-2A4C-5B54AB67DC2A}"/>
              </a:ext>
            </a:extLst>
          </p:cNvPr>
          <p:cNvSpPr>
            <a:spLocks noGrp="1"/>
          </p:cNvSpPr>
          <p:nvPr>
            <p:ph idx="1"/>
          </p:nvPr>
        </p:nvSpPr>
        <p:spPr/>
        <p:txBody>
          <a:bodyPr>
            <a:normAutofit lnSpcReduction="10000"/>
          </a:bodyPr>
          <a:lstStyle/>
          <a:p>
            <a:r>
              <a:rPr lang="en-US" sz="1500" b="0" i="0" dirty="0">
                <a:solidFill>
                  <a:srgbClr val="000000"/>
                </a:solidFill>
                <a:effectLst/>
                <a:latin typeface="Consolas" panose="020B0609020204030204" pitchFamily="49" charset="0"/>
              </a:rPr>
              <a:t>&lt;?</a:t>
            </a:r>
            <a:r>
              <a:rPr lang="en-US" sz="1500" b="0" i="0" dirty="0" err="1">
                <a:solidFill>
                  <a:srgbClr val="000000"/>
                </a:solidFill>
                <a:effectLst/>
                <a:latin typeface="Consolas" panose="020B0609020204030204" pitchFamily="49" charset="0"/>
              </a:rPr>
              <a:t>php</a:t>
            </a:r>
            <a:br>
              <a:rPr lang="en-US" sz="1500" dirty="0"/>
            </a:br>
            <a:r>
              <a:rPr lang="en-US" sz="1500" b="0" i="0" dirty="0">
                <a:solidFill>
                  <a:srgbClr val="000000"/>
                </a:solidFill>
                <a:effectLst/>
                <a:latin typeface="Consolas" panose="020B0609020204030204" pitchFamily="49" charset="0"/>
              </a:rPr>
              <a:t>$color='red';</a:t>
            </a:r>
            <a:br>
              <a:rPr lang="en-US" sz="1500" dirty="0"/>
            </a:br>
            <a:r>
              <a:rPr lang="en-US" sz="1500" b="0" i="0" dirty="0">
                <a:solidFill>
                  <a:srgbClr val="000000"/>
                </a:solidFill>
                <a:effectLst/>
                <a:latin typeface="Consolas" panose="020B0609020204030204" pitchFamily="49" charset="0"/>
              </a:rPr>
              <a:t>$car='BMW';</a:t>
            </a:r>
            <a:br>
              <a:rPr lang="en-US" sz="1500" dirty="0"/>
            </a:br>
            <a:r>
              <a:rPr lang="en-US" sz="1500" b="0" i="0" dirty="0">
                <a:solidFill>
                  <a:srgbClr val="000000"/>
                </a:solidFill>
                <a:effectLst/>
                <a:latin typeface="Consolas" panose="020B0609020204030204" pitchFamily="49" charset="0"/>
              </a:rPr>
              <a:t>?&gt;</a:t>
            </a:r>
          </a:p>
          <a:p>
            <a:r>
              <a:rPr lang="en-US" sz="1500" b="0" i="0" dirty="0">
                <a:solidFill>
                  <a:srgbClr val="0000CD"/>
                </a:solidFill>
                <a:effectLst/>
                <a:latin typeface="Consolas" panose="020B0609020204030204" pitchFamily="49" charset="0"/>
              </a:rPr>
              <a:t>&lt;</a:t>
            </a:r>
            <a:r>
              <a:rPr lang="en-US" sz="1500" b="0" i="0" dirty="0">
                <a:solidFill>
                  <a:srgbClr val="A52A2A"/>
                </a:solidFill>
                <a:effectLst/>
                <a:latin typeface="Consolas" panose="020B0609020204030204" pitchFamily="49" charset="0"/>
              </a:rPr>
              <a:t>html</a:t>
            </a:r>
            <a:r>
              <a:rPr lang="en-US" sz="1500" b="0" i="0" dirty="0">
                <a:solidFill>
                  <a:srgbClr val="0000CD"/>
                </a:solidFill>
                <a:effectLst/>
                <a:latin typeface="Consolas" panose="020B0609020204030204" pitchFamily="49" charset="0"/>
              </a:rPr>
              <a:t>&gt;</a:t>
            </a:r>
            <a:br>
              <a:rPr lang="en-US" sz="1500" dirty="0"/>
            </a:br>
            <a:r>
              <a:rPr lang="en-US" sz="1500" b="0" i="0" dirty="0">
                <a:solidFill>
                  <a:srgbClr val="0000CD"/>
                </a:solidFill>
                <a:effectLst/>
                <a:latin typeface="Consolas" panose="020B0609020204030204" pitchFamily="49" charset="0"/>
              </a:rPr>
              <a:t>&lt;</a:t>
            </a:r>
            <a:r>
              <a:rPr lang="en-US" sz="1500" b="0" i="0" dirty="0">
                <a:solidFill>
                  <a:srgbClr val="A52A2A"/>
                </a:solidFill>
                <a:effectLst/>
                <a:latin typeface="Consolas" panose="020B0609020204030204" pitchFamily="49" charset="0"/>
              </a:rPr>
              <a:t>body</a:t>
            </a:r>
            <a:r>
              <a:rPr lang="en-US" sz="1500" b="0" i="0" dirty="0">
                <a:solidFill>
                  <a:srgbClr val="0000CD"/>
                </a:solidFill>
                <a:effectLst/>
                <a:latin typeface="Consolas" panose="020B0609020204030204" pitchFamily="49" charset="0"/>
              </a:rPr>
              <a:t>&gt;</a:t>
            </a:r>
            <a:br>
              <a:rPr lang="en-US" sz="1500" dirty="0"/>
            </a:br>
            <a:br>
              <a:rPr lang="en-US" sz="1500" dirty="0"/>
            </a:br>
            <a:r>
              <a:rPr lang="en-US" sz="1500" b="0" i="0" dirty="0">
                <a:solidFill>
                  <a:srgbClr val="0000CD"/>
                </a:solidFill>
                <a:effectLst/>
                <a:latin typeface="Consolas" panose="020B0609020204030204" pitchFamily="49" charset="0"/>
              </a:rPr>
              <a:t>&lt;</a:t>
            </a:r>
            <a:r>
              <a:rPr lang="en-US" sz="1500" b="0" i="0" dirty="0">
                <a:solidFill>
                  <a:srgbClr val="A52A2A"/>
                </a:solidFill>
                <a:effectLst/>
                <a:latin typeface="Consolas" panose="020B0609020204030204" pitchFamily="49" charset="0"/>
              </a:rPr>
              <a:t>h1</a:t>
            </a:r>
            <a:r>
              <a:rPr lang="en-US" sz="1500" b="0" i="0" dirty="0">
                <a:solidFill>
                  <a:srgbClr val="0000CD"/>
                </a:solidFill>
                <a:effectLst/>
                <a:latin typeface="Consolas" panose="020B0609020204030204" pitchFamily="49" charset="0"/>
              </a:rPr>
              <a:t>&gt;</a:t>
            </a:r>
            <a:r>
              <a:rPr lang="en-US" sz="1500" b="0" i="0" dirty="0">
                <a:solidFill>
                  <a:srgbClr val="000000"/>
                </a:solidFill>
                <a:effectLst/>
                <a:latin typeface="Consolas" panose="020B0609020204030204" pitchFamily="49" charset="0"/>
              </a:rPr>
              <a:t>Welcome to my home page!</a:t>
            </a:r>
            <a:r>
              <a:rPr lang="en-US" sz="1500" b="0" i="0" dirty="0">
                <a:solidFill>
                  <a:srgbClr val="0000CD"/>
                </a:solidFill>
                <a:effectLst/>
                <a:latin typeface="Consolas" panose="020B0609020204030204" pitchFamily="49" charset="0"/>
              </a:rPr>
              <a:t>&lt;</a:t>
            </a:r>
            <a:r>
              <a:rPr lang="en-US" sz="1500" b="0" i="0" dirty="0">
                <a:solidFill>
                  <a:srgbClr val="A52A2A"/>
                </a:solidFill>
                <a:effectLst/>
                <a:latin typeface="Consolas" panose="020B0609020204030204" pitchFamily="49" charset="0"/>
              </a:rPr>
              <a:t>/h1</a:t>
            </a:r>
            <a:r>
              <a:rPr lang="en-US" sz="1500" b="0" i="0" dirty="0">
                <a:solidFill>
                  <a:srgbClr val="0000CD"/>
                </a:solidFill>
                <a:effectLst/>
                <a:latin typeface="Consolas" panose="020B0609020204030204" pitchFamily="49" charset="0"/>
              </a:rPr>
              <a:t>&gt;</a:t>
            </a:r>
            <a:br>
              <a:rPr lang="en-US" sz="1500" dirty="0"/>
            </a:br>
            <a:r>
              <a:rPr lang="en-US" sz="1500" b="0" i="0" dirty="0">
                <a:solidFill>
                  <a:srgbClr val="FF0000"/>
                </a:solidFill>
                <a:effectLst/>
                <a:latin typeface="Consolas" panose="020B0609020204030204" pitchFamily="49" charset="0"/>
              </a:rPr>
              <a:t>&lt;?</a:t>
            </a:r>
            <a:r>
              <a:rPr lang="en-US" sz="1500" b="0" i="0" dirty="0" err="1">
                <a:solidFill>
                  <a:srgbClr val="FF0000"/>
                </a:solidFill>
                <a:effectLst/>
                <a:latin typeface="Consolas" panose="020B0609020204030204" pitchFamily="49" charset="0"/>
              </a:rPr>
              <a:t>php</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include</a:t>
            </a:r>
            <a:r>
              <a:rPr lang="en-US" sz="1500" b="0" i="0" dirty="0">
                <a:solidFill>
                  <a:srgbClr val="000000"/>
                </a:solidFill>
                <a:effectLst/>
                <a:latin typeface="Consolas" panose="020B0609020204030204" pitchFamily="49" charset="0"/>
              </a:rPr>
              <a:t> </a:t>
            </a:r>
            <a:r>
              <a:rPr lang="en-US" sz="1500" b="0" i="0" dirty="0">
                <a:solidFill>
                  <a:srgbClr val="A52A2A"/>
                </a:solidFill>
                <a:effectLst/>
                <a:latin typeface="Consolas" panose="020B0609020204030204" pitchFamily="49" charset="0"/>
              </a:rPr>
              <a:t>'</a:t>
            </a:r>
            <a:r>
              <a:rPr lang="en-US" sz="1500" b="0" i="0" dirty="0" err="1">
                <a:solidFill>
                  <a:srgbClr val="A52A2A"/>
                </a:solidFill>
                <a:effectLst/>
                <a:latin typeface="Consolas" panose="020B0609020204030204" pitchFamily="49" charset="0"/>
              </a:rPr>
              <a:t>vars.php</a:t>
            </a:r>
            <a:r>
              <a:rPr lang="en-US" sz="1500" b="0" i="0" dirty="0">
                <a:solidFill>
                  <a:srgbClr val="A52A2A"/>
                </a:solidFill>
                <a:effectLst/>
                <a:latin typeface="Consolas" panose="020B0609020204030204" pitchFamily="49" charset="0"/>
              </a:rPr>
              <a:t>’</a:t>
            </a:r>
            <a:r>
              <a:rPr lang="en-US" sz="1500" b="0" i="0" dirty="0">
                <a:solidFill>
                  <a:srgbClr val="000000"/>
                </a:solidFill>
                <a:effectLst/>
                <a:latin typeface="Consolas" panose="020B0609020204030204" pitchFamily="49" charset="0"/>
              </a:rPr>
              <a:t>; || </a:t>
            </a:r>
            <a:r>
              <a:rPr lang="en-US" sz="1500" b="0" i="0" dirty="0">
                <a:solidFill>
                  <a:srgbClr val="FF0000"/>
                </a:solidFill>
                <a:effectLst/>
                <a:latin typeface="Consolas" panose="020B0609020204030204" pitchFamily="49" charset="0"/>
              </a:rPr>
              <a:t>&lt;?</a:t>
            </a:r>
            <a:r>
              <a:rPr lang="en-US" sz="1500" b="0" i="0" dirty="0" err="1">
                <a:solidFill>
                  <a:srgbClr val="FF0000"/>
                </a:solidFill>
                <a:effectLst/>
                <a:latin typeface="Consolas" panose="020B0609020204030204" pitchFamily="49" charset="0"/>
              </a:rPr>
              <a:t>php</a:t>
            </a:r>
            <a:r>
              <a:rPr lang="en-US" sz="1500" b="0" i="0" dirty="0">
                <a:solidFill>
                  <a:srgbClr val="000000"/>
                </a:solidFill>
                <a:effectLst/>
                <a:latin typeface="Consolas" panose="020B0609020204030204" pitchFamily="49" charset="0"/>
              </a:rPr>
              <a:t> </a:t>
            </a:r>
            <a:r>
              <a:rPr lang="en-US" sz="1500" b="0" i="0" dirty="0">
                <a:solidFill>
                  <a:srgbClr val="0000CD"/>
                </a:solidFill>
                <a:effectLst/>
                <a:latin typeface="Consolas" panose="020B0609020204030204" pitchFamily="49" charset="0"/>
              </a:rPr>
              <a:t>require</a:t>
            </a:r>
            <a:r>
              <a:rPr lang="en-US" sz="1500" b="0" i="0" dirty="0">
                <a:solidFill>
                  <a:srgbClr val="000000"/>
                </a:solidFill>
                <a:effectLst/>
                <a:latin typeface="Consolas" panose="020B0609020204030204" pitchFamily="49" charset="0"/>
              </a:rPr>
              <a:t> </a:t>
            </a:r>
            <a:r>
              <a:rPr lang="en-US" sz="1500" b="0" i="0" dirty="0">
                <a:solidFill>
                  <a:srgbClr val="A52A2A"/>
                </a:solidFill>
                <a:effectLst/>
                <a:latin typeface="Consolas" panose="020B0609020204030204" pitchFamily="49" charset="0"/>
              </a:rPr>
              <a:t>'</a:t>
            </a:r>
            <a:r>
              <a:rPr lang="en-US" sz="1500" b="0" i="0" dirty="0" err="1">
                <a:solidFill>
                  <a:srgbClr val="A52A2A"/>
                </a:solidFill>
                <a:effectLst/>
                <a:latin typeface="Consolas" panose="020B0609020204030204" pitchFamily="49" charset="0"/>
              </a:rPr>
              <a:t>vars.php</a:t>
            </a:r>
            <a:r>
              <a:rPr lang="en-US" sz="1500" b="0" i="0" dirty="0">
                <a:solidFill>
                  <a:srgbClr val="A52A2A"/>
                </a:solidFill>
                <a:effectLst/>
                <a:latin typeface="Consolas" panose="020B0609020204030204" pitchFamily="49" charset="0"/>
              </a:rPr>
              <a:t>'</a:t>
            </a:r>
            <a:r>
              <a:rPr lang="en-US" sz="1500" b="0" i="0" dirty="0">
                <a:solidFill>
                  <a:srgbClr val="000000"/>
                </a:solidFill>
                <a:effectLst/>
                <a:latin typeface="Consolas" panose="020B0609020204030204" pitchFamily="49" charset="0"/>
              </a:rPr>
              <a:t>; </a:t>
            </a:r>
            <a:br>
              <a:rPr lang="en-US" sz="1500" b="0" i="0" dirty="0">
                <a:solidFill>
                  <a:srgbClr val="000000"/>
                </a:solidFill>
                <a:effectLst/>
                <a:latin typeface="Consolas" panose="020B0609020204030204" pitchFamily="49" charset="0"/>
              </a:rPr>
            </a:br>
            <a:r>
              <a:rPr lang="en-US" sz="1500" b="0" i="0" dirty="0">
                <a:solidFill>
                  <a:srgbClr val="0000CD"/>
                </a:solidFill>
                <a:effectLst/>
                <a:latin typeface="Consolas" panose="020B0609020204030204" pitchFamily="49" charset="0"/>
              </a:rPr>
              <a:t>echo</a:t>
            </a:r>
            <a:r>
              <a:rPr lang="en-US" sz="1500" b="0" i="0" dirty="0">
                <a:solidFill>
                  <a:srgbClr val="000000"/>
                </a:solidFill>
                <a:effectLst/>
                <a:latin typeface="Consolas" panose="020B0609020204030204" pitchFamily="49" charset="0"/>
              </a:rPr>
              <a:t> </a:t>
            </a:r>
            <a:r>
              <a:rPr lang="en-US" sz="1500" b="0" i="0" dirty="0">
                <a:solidFill>
                  <a:srgbClr val="A52A2A"/>
                </a:solidFill>
                <a:effectLst/>
                <a:latin typeface="Consolas" panose="020B0609020204030204" pitchFamily="49" charset="0"/>
              </a:rPr>
              <a:t>"I have a $color $car."</a:t>
            </a:r>
            <a:r>
              <a:rPr lang="en-US" sz="1500" b="0" i="0" dirty="0">
                <a:solidFill>
                  <a:srgbClr val="000000"/>
                </a:solidFill>
                <a:effectLst/>
                <a:latin typeface="Consolas" panose="020B0609020204030204" pitchFamily="49" charset="0"/>
              </a:rPr>
              <a:t>;</a:t>
            </a:r>
            <a:br>
              <a:rPr lang="en-US" sz="1500" b="0" i="0" dirty="0">
                <a:solidFill>
                  <a:srgbClr val="000000"/>
                </a:solidFill>
                <a:effectLst/>
                <a:latin typeface="Consolas" panose="020B0609020204030204" pitchFamily="49" charset="0"/>
              </a:rPr>
            </a:br>
            <a:r>
              <a:rPr lang="en-US" sz="1500" b="0" i="0" dirty="0">
                <a:solidFill>
                  <a:srgbClr val="FF0000"/>
                </a:solidFill>
                <a:effectLst/>
                <a:latin typeface="Consolas" panose="020B0609020204030204" pitchFamily="49" charset="0"/>
              </a:rPr>
              <a:t>?&gt;</a:t>
            </a:r>
            <a:br>
              <a:rPr lang="en-US" sz="1500" dirty="0"/>
            </a:br>
            <a:br>
              <a:rPr lang="en-US" sz="1500" dirty="0"/>
            </a:br>
            <a:r>
              <a:rPr lang="en-US" sz="1500" b="0" i="0" dirty="0">
                <a:solidFill>
                  <a:srgbClr val="0000CD"/>
                </a:solidFill>
                <a:effectLst/>
                <a:latin typeface="Consolas" panose="020B0609020204030204" pitchFamily="49" charset="0"/>
              </a:rPr>
              <a:t>&lt;</a:t>
            </a:r>
            <a:r>
              <a:rPr lang="en-US" sz="1500" b="0" i="0" dirty="0">
                <a:solidFill>
                  <a:srgbClr val="A52A2A"/>
                </a:solidFill>
                <a:effectLst/>
                <a:latin typeface="Consolas" panose="020B0609020204030204" pitchFamily="49" charset="0"/>
              </a:rPr>
              <a:t>/body</a:t>
            </a:r>
            <a:r>
              <a:rPr lang="en-US" sz="15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ar-EG" sz="1200" b="0" i="0" dirty="0">
              <a:solidFill>
                <a:srgbClr val="0000CD"/>
              </a:solidFill>
              <a:effectLst/>
              <a:latin typeface="Consolas" panose="020B0609020204030204" pitchFamily="49" charset="0"/>
            </a:endParaRPr>
          </a:p>
          <a:p>
            <a:pPr marL="0" indent="0">
              <a:buNone/>
            </a:pPr>
            <a:r>
              <a:rPr lang="en-US" dirty="0"/>
              <a:t>Ex to hide the warning of include:</a:t>
            </a:r>
          </a:p>
          <a:p>
            <a:r>
              <a:rPr lang="en-US" sz="1100" b="0" dirty="0">
                <a:solidFill>
                  <a:srgbClr val="9CDCFE"/>
                </a:solidFill>
                <a:effectLst/>
                <a:latin typeface="Consolas" panose="020B0609020204030204" pitchFamily="49" charset="0"/>
              </a:rPr>
              <a:t>$ay_var</a:t>
            </a:r>
            <a:r>
              <a:rPr lang="en-US" sz="1100" b="0" dirty="0">
                <a:solidFill>
                  <a:srgbClr val="D4D4D4"/>
                </a:solidFill>
                <a:effectLst/>
                <a:latin typeface="Consolas" panose="020B0609020204030204" pitchFamily="49" charset="0"/>
              </a:rPr>
              <a:t> = (@</a:t>
            </a:r>
            <a:r>
              <a:rPr lang="en-US" sz="1100" b="0" dirty="0">
                <a:solidFill>
                  <a:srgbClr val="C586C0"/>
                </a:solidFill>
                <a:effectLst/>
                <a:latin typeface="Consolas" panose="020B0609020204030204" pitchFamily="49" charset="0"/>
              </a:rPr>
              <a:t>include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"ay_file.php"</a:t>
            </a:r>
            <a:r>
              <a:rPr lang="en-US" sz="1100" b="0" dirty="0">
                <a:solidFill>
                  <a:srgbClr val="D4D4D4"/>
                </a:solidFill>
                <a:effectLst/>
                <a:latin typeface="Consolas" panose="020B0609020204030204" pitchFamily="49" charset="0"/>
              </a:rPr>
              <a:t>)) or </a:t>
            </a:r>
            <a:r>
              <a:rPr lang="en-US" sz="1100" b="0" dirty="0">
                <a:solidFill>
                  <a:srgbClr val="DCDCAA"/>
                </a:solidFill>
                <a:effectLst/>
                <a:latin typeface="Consolas" panose="020B0609020204030204" pitchFamily="49" charset="0"/>
              </a:rPr>
              <a:t>print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"ay 7aga"</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r>
              <a:rPr lang="en-US" sz="1100" b="0" dirty="0">
                <a:solidFill>
                  <a:srgbClr val="DCDCAA"/>
                </a:solidFill>
                <a:effectLst/>
                <a:latin typeface="Consolas" panose="020B0609020204030204" pitchFamily="49" charset="0"/>
              </a:rPr>
              <a:t>echo</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$ay_var</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endParaRPr lang="en-US" dirty="0"/>
          </a:p>
        </p:txBody>
      </p:sp>
      <p:sp>
        <p:nvSpPr>
          <p:cNvPr id="4" name="Thought Bubble: Cloud 3">
            <a:extLst>
              <a:ext uri="{FF2B5EF4-FFF2-40B4-BE49-F238E27FC236}">
                <a16:creationId xmlns:a16="http://schemas.microsoft.com/office/drawing/2014/main" id="{E5940312-256D-BAED-A081-B32A5A12CAE4}"/>
              </a:ext>
            </a:extLst>
          </p:cNvPr>
          <p:cNvSpPr/>
          <p:nvPr/>
        </p:nvSpPr>
        <p:spPr>
          <a:xfrm>
            <a:off x="6381345" y="2149811"/>
            <a:ext cx="2928026" cy="1391056"/>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dirty="0" err="1"/>
              <a:t>الإتنين</a:t>
            </a:r>
            <a:r>
              <a:rPr lang="ar-EG" dirty="0"/>
              <a:t> نفس طريقة </a:t>
            </a:r>
            <a:r>
              <a:rPr lang="ar-EG" dirty="0" err="1"/>
              <a:t>الكتابه</a:t>
            </a:r>
            <a:r>
              <a:rPr lang="ar-EG" dirty="0"/>
              <a:t> زي </a:t>
            </a:r>
            <a:r>
              <a:rPr lang="ar-EG" dirty="0" err="1"/>
              <a:t>ماأحنا</a:t>
            </a:r>
            <a:r>
              <a:rPr lang="ar-EG" dirty="0"/>
              <a:t> </a:t>
            </a:r>
            <a:r>
              <a:rPr lang="ar-EG" dirty="0" err="1"/>
              <a:t>شايفين</a:t>
            </a:r>
            <a:endParaRPr lang="en-US" dirty="0"/>
          </a:p>
        </p:txBody>
      </p:sp>
    </p:spTree>
    <p:extLst>
      <p:ext uri="{BB962C8B-B14F-4D97-AF65-F5344CB8AC3E}">
        <p14:creationId xmlns:p14="http://schemas.microsoft.com/office/powerpoint/2010/main" val="234732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5676-D5E6-A0AA-DB62-A7D6431CEFF0}"/>
              </a:ext>
            </a:extLst>
          </p:cNvPr>
          <p:cNvSpPr>
            <a:spLocks noGrp="1"/>
          </p:cNvSpPr>
          <p:nvPr>
            <p:ph type="title"/>
          </p:nvPr>
        </p:nvSpPr>
        <p:spPr/>
        <p:txBody>
          <a:bodyPr/>
          <a:lstStyle/>
          <a:p>
            <a:r>
              <a:rPr lang="en-US" dirty="0"/>
              <a:t>include once vs include </a:t>
            </a:r>
            <a:br>
              <a:rPr lang="ar-EG" dirty="0"/>
            </a:br>
            <a:r>
              <a:rPr lang="en-US" dirty="0"/>
              <a:t>require once vs require</a:t>
            </a:r>
          </a:p>
        </p:txBody>
      </p:sp>
      <p:sp>
        <p:nvSpPr>
          <p:cNvPr id="3" name="Content Placeholder 2">
            <a:extLst>
              <a:ext uri="{FF2B5EF4-FFF2-40B4-BE49-F238E27FC236}">
                <a16:creationId xmlns:a16="http://schemas.microsoft.com/office/drawing/2014/main" id="{F3437458-3684-7F18-8AC3-40466EDD239B}"/>
              </a:ext>
            </a:extLst>
          </p:cNvPr>
          <p:cNvSpPr>
            <a:spLocks noGrp="1"/>
          </p:cNvSpPr>
          <p:nvPr>
            <p:ph idx="1"/>
          </p:nvPr>
        </p:nvSpPr>
        <p:spPr/>
        <p:txBody>
          <a:bodyPr/>
          <a:lstStyle/>
          <a:p>
            <a:pPr algn="r" rtl="1"/>
            <a:r>
              <a:rPr lang="ar-EG" dirty="0"/>
              <a:t>في </a:t>
            </a:r>
            <a:r>
              <a:rPr lang="en-US" dirty="0"/>
              <a:t>include once</a:t>
            </a:r>
            <a:r>
              <a:rPr lang="ar-EG" dirty="0"/>
              <a:t> || </a:t>
            </a:r>
            <a:r>
              <a:rPr lang="en-US" dirty="0"/>
              <a:t> require once</a:t>
            </a:r>
            <a:r>
              <a:rPr lang="ar-EG" dirty="0"/>
              <a:t> </a:t>
            </a:r>
            <a:r>
              <a:rPr lang="ar-EG" dirty="0" err="1"/>
              <a:t>بتتشك</a:t>
            </a:r>
            <a:r>
              <a:rPr lang="ar-EG" dirty="0"/>
              <a:t> إذا كان الملف حصل له تضمين قبل كدا ولا لا لو </a:t>
            </a:r>
            <a:r>
              <a:rPr lang="ar-EG" dirty="0" err="1"/>
              <a:t>محصلش</a:t>
            </a:r>
            <a:r>
              <a:rPr lang="ar-EG" dirty="0"/>
              <a:t> </a:t>
            </a:r>
            <a:r>
              <a:rPr lang="ar-EG" dirty="0" err="1"/>
              <a:t>بتضيفه</a:t>
            </a:r>
            <a:r>
              <a:rPr lang="ar-EG" dirty="0"/>
              <a:t> في </a:t>
            </a:r>
            <a:r>
              <a:rPr lang="ar-EG" dirty="0" err="1"/>
              <a:t>الصفحه</a:t>
            </a:r>
            <a:r>
              <a:rPr lang="ar-EG" dirty="0"/>
              <a:t> عادي لو حصل مش </a:t>
            </a:r>
            <a:r>
              <a:rPr lang="ar-EG" dirty="0" err="1"/>
              <a:t>بتضيفه</a:t>
            </a:r>
            <a:r>
              <a:rPr lang="ar-EG" dirty="0"/>
              <a:t> </a:t>
            </a:r>
            <a:r>
              <a:rPr lang="ar-EG" dirty="0" err="1"/>
              <a:t>وبتكمل</a:t>
            </a:r>
            <a:r>
              <a:rPr lang="ar-EG" dirty="0"/>
              <a:t> </a:t>
            </a:r>
            <a:r>
              <a:rPr lang="ar-EG" dirty="0" err="1"/>
              <a:t>الإسكريبت</a:t>
            </a:r>
            <a:r>
              <a:rPr lang="ar-EG" dirty="0"/>
              <a:t> من غير أي حاجه ولا أكني كررت كود ال</a:t>
            </a:r>
            <a:r>
              <a:rPr lang="en-US" dirty="0"/>
              <a:t>include once </a:t>
            </a:r>
            <a:r>
              <a:rPr lang="ar-EG" dirty="0"/>
              <a:t> || </a:t>
            </a:r>
            <a:r>
              <a:rPr lang="en-US" dirty="0"/>
              <a:t>require once</a:t>
            </a:r>
            <a:r>
              <a:rPr lang="ar-EG" dirty="0"/>
              <a:t> لنفس الملف على عكس </a:t>
            </a:r>
            <a:br>
              <a:rPr lang="ar-EG" dirty="0"/>
            </a:br>
            <a:r>
              <a:rPr lang="ar-EG" dirty="0" err="1"/>
              <a:t>الإنكلود</a:t>
            </a:r>
            <a:r>
              <a:rPr lang="ar-EG" dirty="0"/>
              <a:t> بس || </a:t>
            </a:r>
            <a:r>
              <a:rPr lang="ar-EG" dirty="0" err="1"/>
              <a:t>الريكواير</a:t>
            </a:r>
            <a:r>
              <a:rPr lang="ar-EG" dirty="0"/>
              <a:t> بس بتفضل تكرر في الكود المنسوخ من الملف اللي كاتب مساره </a:t>
            </a:r>
            <a:br>
              <a:rPr lang="ar-EG" dirty="0"/>
            </a:br>
            <a:r>
              <a:rPr lang="ar-EG" dirty="0"/>
              <a:t>في </a:t>
            </a:r>
            <a:r>
              <a:rPr lang="ar-EG" dirty="0" err="1"/>
              <a:t>الإنكلود</a:t>
            </a:r>
            <a:r>
              <a:rPr lang="ar-EG" dirty="0"/>
              <a:t> أو </a:t>
            </a:r>
            <a:r>
              <a:rPr lang="ar-EG" dirty="0" err="1"/>
              <a:t>الريكواير</a:t>
            </a:r>
            <a:r>
              <a:rPr lang="ar-EG" dirty="0"/>
              <a:t> في </a:t>
            </a:r>
            <a:r>
              <a:rPr lang="ar-EG" dirty="0" err="1"/>
              <a:t>الصفحه</a:t>
            </a:r>
            <a:r>
              <a:rPr lang="ar-EG" dirty="0"/>
              <a:t> </a:t>
            </a:r>
          </a:p>
          <a:p>
            <a:pPr algn="r" rtl="1"/>
            <a:r>
              <a:rPr lang="ar-EG" dirty="0"/>
              <a:t>ال </a:t>
            </a:r>
            <a:r>
              <a:rPr lang="en-US" dirty="0"/>
              <a:t>include once</a:t>
            </a:r>
            <a:r>
              <a:rPr lang="ar-EG" dirty="0"/>
              <a:t> &amp; </a:t>
            </a:r>
            <a:r>
              <a:rPr lang="en-US" dirty="0"/>
              <a:t>require once</a:t>
            </a:r>
            <a:r>
              <a:rPr lang="ar-EG" dirty="0"/>
              <a:t> في الأغلب </a:t>
            </a:r>
            <a:r>
              <a:rPr lang="ar-EG" dirty="0" err="1"/>
              <a:t>بتسخدم</a:t>
            </a:r>
            <a:r>
              <a:rPr lang="ar-EG" dirty="0"/>
              <a:t> في تضمين الدوال والثوابت </a:t>
            </a:r>
            <a:r>
              <a:rPr lang="ar-EG" dirty="0" err="1"/>
              <a:t>والكلاسس</a:t>
            </a:r>
            <a:r>
              <a:rPr lang="ar-EG" dirty="0"/>
              <a:t> </a:t>
            </a:r>
          </a:p>
          <a:p>
            <a:pPr algn="r" rtl="1"/>
            <a:r>
              <a:rPr lang="ar-EG" dirty="0"/>
              <a:t>ال </a:t>
            </a:r>
            <a:r>
              <a:rPr lang="en-US" dirty="0"/>
              <a:t>include</a:t>
            </a:r>
            <a:r>
              <a:rPr lang="ar-EG" dirty="0"/>
              <a:t> &amp; </a:t>
            </a:r>
            <a:r>
              <a:rPr lang="en-US" dirty="0"/>
              <a:t> require</a:t>
            </a:r>
            <a:r>
              <a:rPr lang="ar-EG" dirty="0"/>
              <a:t> في الأغلب </a:t>
            </a:r>
            <a:r>
              <a:rPr lang="ar-EG" dirty="0" err="1"/>
              <a:t>بتسخدم</a:t>
            </a:r>
            <a:r>
              <a:rPr lang="ar-EG" dirty="0"/>
              <a:t> في تضمين أكواد </a:t>
            </a:r>
            <a:r>
              <a:rPr lang="en-US" dirty="0"/>
              <a:t>html</a:t>
            </a:r>
            <a:r>
              <a:rPr lang="ar-EG" dirty="0"/>
              <a:t> مثلاً أو أي كود </a:t>
            </a:r>
            <a:r>
              <a:rPr lang="ar-EG" dirty="0" err="1"/>
              <a:t>امحتاج</a:t>
            </a:r>
            <a:r>
              <a:rPr lang="ar-EG" dirty="0"/>
              <a:t> تكرار في نفس </a:t>
            </a:r>
            <a:r>
              <a:rPr lang="ar-EG" dirty="0" err="1"/>
              <a:t>الصفحه</a:t>
            </a:r>
            <a:endParaRPr lang="en-US" dirty="0"/>
          </a:p>
        </p:txBody>
      </p:sp>
    </p:spTree>
    <p:extLst>
      <p:ext uri="{BB962C8B-B14F-4D97-AF65-F5344CB8AC3E}">
        <p14:creationId xmlns:p14="http://schemas.microsoft.com/office/powerpoint/2010/main" val="383336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656-3FD2-3E5D-50E6-C81CF06C57CA}"/>
              </a:ext>
            </a:extLst>
          </p:cNvPr>
          <p:cNvSpPr>
            <a:spLocks noGrp="1"/>
          </p:cNvSpPr>
          <p:nvPr>
            <p:ph type="title"/>
          </p:nvPr>
        </p:nvSpPr>
        <p:spPr>
          <a:xfrm>
            <a:off x="838200" y="2913771"/>
            <a:ext cx="10515600" cy="1325563"/>
          </a:xfrm>
        </p:spPr>
        <p:txBody>
          <a:bodyPr/>
          <a:lstStyle/>
          <a:p>
            <a:pPr algn="ctr"/>
            <a:r>
              <a:rPr lang="en-US" dirty="0"/>
              <a:t>Thanks</a:t>
            </a:r>
          </a:p>
        </p:txBody>
      </p:sp>
    </p:spTree>
    <p:extLst>
      <p:ext uri="{BB962C8B-B14F-4D97-AF65-F5344CB8AC3E}">
        <p14:creationId xmlns:p14="http://schemas.microsoft.com/office/powerpoint/2010/main" val="3218800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464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Consolas</vt:lpstr>
      <vt:lpstr>Wingdings 3</vt:lpstr>
      <vt:lpstr>Ion</vt:lpstr>
      <vt:lpstr>include vs require </vt:lpstr>
      <vt:lpstr>include &amp; require </vt:lpstr>
      <vt:lpstr>include vs require </vt:lpstr>
      <vt:lpstr>Ex:</vt:lpstr>
      <vt:lpstr>include once vs include  require once vs require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include vs require </dc:title>
  <dc:creator>Ibrahim 3zazy</dc:creator>
  <cp:lastModifiedBy>Ibrahim 3zazy</cp:lastModifiedBy>
  <cp:revision>14</cp:revision>
  <dcterms:created xsi:type="dcterms:W3CDTF">2024-03-05T00:51:59Z</dcterms:created>
  <dcterms:modified xsi:type="dcterms:W3CDTF">2024-03-05T02:03:40Z</dcterms:modified>
</cp:coreProperties>
</file>