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DAA3-496C-4226-AAEC-73F3D956D96B}" type="datetimeFigureOut">
              <a:rPr lang="en-US" smtClean="0"/>
              <a:t>2024-03-05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BC23-F284-419A-8A51-D61E2CE0B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77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DAA3-496C-4226-AAEC-73F3D956D96B}" type="datetimeFigureOut">
              <a:rPr lang="en-US" smtClean="0"/>
              <a:t>2024-03-05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BC23-F284-419A-8A51-D61E2CE0B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08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DAA3-496C-4226-AAEC-73F3D956D96B}" type="datetimeFigureOut">
              <a:rPr lang="en-US" smtClean="0"/>
              <a:t>2024-03-05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BC23-F284-419A-8A51-D61E2CE0B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21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DAA3-496C-4226-AAEC-73F3D956D96B}" type="datetimeFigureOut">
              <a:rPr lang="en-US" smtClean="0"/>
              <a:t>2024-03-05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BC23-F284-419A-8A51-D61E2CE0B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77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DAA3-496C-4226-AAEC-73F3D956D96B}" type="datetimeFigureOut">
              <a:rPr lang="en-US" smtClean="0"/>
              <a:t>2024-03-05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BC23-F284-419A-8A51-D61E2CE0B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2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DAA3-496C-4226-AAEC-73F3D956D96B}" type="datetimeFigureOut">
              <a:rPr lang="en-US" smtClean="0"/>
              <a:t>2024-03-05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BC23-F284-419A-8A51-D61E2CE0B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20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DAA3-496C-4226-AAEC-73F3D956D96B}" type="datetimeFigureOut">
              <a:rPr lang="en-US" smtClean="0"/>
              <a:t>2024-03-05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BC23-F284-419A-8A51-D61E2CE0B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161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DAA3-496C-4226-AAEC-73F3D956D96B}" type="datetimeFigureOut">
              <a:rPr lang="en-US" smtClean="0"/>
              <a:t>2024-03-05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BC23-F284-419A-8A51-D61E2CE0B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892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DAA3-496C-4226-AAEC-73F3D956D96B}" type="datetimeFigureOut">
              <a:rPr lang="en-US" smtClean="0"/>
              <a:t>2024-03-05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BC23-F284-419A-8A51-D61E2CE0B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5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DAA3-496C-4226-AAEC-73F3D956D96B}" type="datetimeFigureOut">
              <a:rPr lang="en-US" smtClean="0"/>
              <a:t>2024-03-05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9F1BC23-F284-419A-8A51-D61E2CE0B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88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DAA3-496C-4226-AAEC-73F3D956D96B}" type="datetimeFigureOut">
              <a:rPr lang="en-US" smtClean="0"/>
              <a:t>2024-03-05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BC23-F284-419A-8A51-D61E2CE0B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01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DAA3-496C-4226-AAEC-73F3D956D96B}" type="datetimeFigureOut">
              <a:rPr lang="en-US" smtClean="0"/>
              <a:t>2024-03-05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BC23-F284-419A-8A51-D61E2CE0B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64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DAA3-496C-4226-AAEC-73F3D956D96B}" type="datetimeFigureOut">
              <a:rPr lang="en-US" smtClean="0"/>
              <a:t>2024-03-05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BC23-F284-419A-8A51-D61E2CE0B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40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DAA3-496C-4226-AAEC-73F3D956D96B}" type="datetimeFigureOut">
              <a:rPr lang="en-US" smtClean="0"/>
              <a:t>2024-03-05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BC23-F284-419A-8A51-D61E2CE0B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88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DAA3-496C-4226-AAEC-73F3D956D96B}" type="datetimeFigureOut">
              <a:rPr lang="en-US" smtClean="0"/>
              <a:t>2024-03-05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BC23-F284-419A-8A51-D61E2CE0B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13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DAA3-496C-4226-AAEC-73F3D956D96B}" type="datetimeFigureOut">
              <a:rPr lang="en-US" smtClean="0"/>
              <a:t>2024-03-05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BC23-F284-419A-8A51-D61E2CE0B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DAA3-496C-4226-AAEC-73F3D956D96B}" type="datetimeFigureOut">
              <a:rPr lang="en-US" smtClean="0"/>
              <a:t>2024-03-05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BC23-F284-419A-8A51-D61E2CE0B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5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20CDAA3-496C-4226-AAEC-73F3D956D96B}" type="datetimeFigureOut">
              <a:rPr lang="en-US" smtClean="0"/>
              <a:t>2024-03-05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9F1BC23-F284-419A-8A51-D61E2CE0B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2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725D4-74EF-9100-CDFD-04D5371319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operators in </a:t>
            </a:r>
            <a:r>
              <a:rPr lang="en-US" dirty="0" err="1"/>
              <a:t>php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002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2FB4F-4270-CF72-36D8-C1B0D846F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EG" dirty="0"/>
              <a:t>هما كتير فمش </a:t>
            </a:r>
            <a:r>
              <a:rPr lang="ar-EG" dirty="0" err="1"/>
              <a:t>هشرح</a:t>
            </a:r>
            <a:r>
              <a:rPr lang="ar-EG" dirty="0"/>
              <a:t> كله طبعاً أغلبهم مشروحين من مجرد </a:t>
            </a:r>
            <a:r>
              <a:rPr lang="ar-EG" dirty="0" err="1"/>
              <a:t>الكتابه</a:t>
            </a:r>
            <a:r>
              <a:rPr lang="ar-EG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D1A3E-6330-C459-2B49-1AF080137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ar-EG" dirty="0"/>
              <a:t>أول نوع 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PHP Arithmetic Operators</a:t>
            </a:r>
            <a:br>
              <a:rPr lang="ar-EG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ar-EG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اللي هي ( + و – و * و / و % و ** )</a:t>
            </a:r>
            <a:br>
              <a:rPr lang="ar-EG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r>
              <a:rPr lang="ar-EG" dirty="0">
                <a:solidFill>
                  <a:srgbClr val="000000"/>
                </a:solidFill>
                <a:latin typeface="Segoe UI" panose="020B0502040204020203" pitchFamily="34" charset="0"/>
              </a:rPr>
              <a:t>مثال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$x + $y</a:t>
            </a:r>
            <a:r>
              <a:rPr lang="ar-EG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أو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$x ** $y</a:t>
            </a:r>
            <a:endParaRPr lang="ar-EG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r" rtl="1"/>
            <a:r>
              <a:rPr lang="ar-EG" dirty="0" err="1">
                <a:solidFill>
                  <a:srgbClr val="000000"/>
                </a:solidFill>
                <a:latin typeface="Verdana" panose="020B0604030504040204" pitchFamily="34" charset="0"/>
              </a:rPr>
              <a:t>تاني</a:t>
            </a:r>
            <a:r>
              <a:rPr lang="ar-EG" dirty="0">
                <a:solidFill>
                  <a:srgbClr val="000000"/>
                </a:solidFill>
                <a:latin typeface="Verdana" panose="020B0604030504040204" pitchFamily="34" charset="0"/>
              </a:rPr>
              <a:t> نوع 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PHP Assignment Operators</a:t>
            </a:r>
            <a:br>
              <a:rPr lang="ar-EG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r>
              <a:rPr lang="ar-EG" dirty="0">
                <a:solidFill>
                  <a:srgbClr val="000000"/>
                </a:solidFill>
                <a:latin typeface="Segoe UI" panose="020B0502040204020203" pitchFamily="34" charset="0"/>
              </a:rPr>
              <a:t>اللي هي بدل </a:t>
            </a:r>
            <a:r>
              <a:rPr lang="ar-EG" dirty="0" err="1">
                <a:solidFill>
                  <a:srgbClr val="000000"/>
                </a:solidFill>
                <a:latin typeface="Segoe UI" panose="020B0502040204020203" pitchFamily="34" charset="0"/>
              </a:rPr>
              <a:t>ماأكرر</a:t>
            </a:r>
            <a:r>
              <a:rPr lang="ar-EG" dirty="0">
                <a:solidFill>
                  <a:srgbClr val="000000"/>
                </a:solidFill>
                <a:latin typeface="Segoe UI" panose="020B0502040204020203" pitchFamily="34" charset="0"/>
              </a:rPr>
              <a:t> المتغير علشان أعمل عليه عمليه حسابيه واضيف عليه رقم كمثال ممكن أعملها بطريقه </a:t>
            </a:r>
            <a:r>
              <a:rPr lang="ar-EG" dirty="0" err="1">
                <a:solidFill>
                  <a:srgbClr val="000000"/>
                </a:solidFill>
                <a:latin typeface="Segoe UI" panose="020B0502040204020203" pitchFamily="34" charset="0"/>
              </a:rPr>
              <a:t>تاني</a:t>
            </a:r>
            <a:r>
              <a:rPr lang="ar-EG" dirty="0">
                <a:solidFill>
                  <a:srgbClr val="000000"/>
                </a:solidFill>
                <a:latin typeface="Segoe UI" panose="020B0502040204020203" pitchFamily="34" charset="0"/>
              </a:rPr>
              <a:t> غير إني أكرر المتغير بإني أحط رمز </a:t>
            </a:r>
            <a:r>
              <a:rPr lang="ar-EG" dirty="0" err="1">
                <a:solidFill>
                  <a:srgbClr val="000000"/>
                </a:solidFill>
                <a:latin typeface="Segoe UI" panose="020B0502040204020203" pitchFamily="34" charset="0"/>
              </a:rPr>
              <a:t>العمليه</a:t>
            </a:r>
            <a:r>
              <a:rPr lang="ar-EG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ar-EG" dirty="0" err="1">
                <a:solidFill>
                  <a:srgbClr val="000000"/>
                </a:solidFill>
                <a:latin typeface="Segoe UI" panose="020B0502040204020203" pitchFamily="34" charset="0"/>
              </a:rPr>
              <a:t>الحسابيه</a:t>
            </a:r>
            <a:r>
              <a:rPr lang="ar-EG" dirty="0">
                <a:solidFill>
                  <a:srgbClr val="000000"/>
                </a:solidFill>
                <a:latin typeface="Segoe UI" panose="020B0502040204020203" pitchFamily="34" charset="0"/>
              </a:rPr>
              <a:t> قبل علامة </a:t>
            </a:r>
            <a:r>
              <a:rPr lang="ar-EG" dirty="0" err="1">
                <a:solidFill>
                  <a:srgbClr val="000000"/>
                </a:solidFill>
                <a:latin typeface="Segoe UI" panose="020B0502040204020203" pitchFamily="34" charset="0"/>
              </a:rPr>
              <a:t>اليساوي</a:t>
            </a:r>
            <a:r>
              <a:rPr lang="ar-EG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br>
              <a:rPr lang="ar-EG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r>
              <a:rPr lang="ar-EG" dirty="0">
                <a:solidFill>
                  <a:srgbClr val="000000"/>
                </a:solidFill>
                <a:latin typeface="Segoe UI" panose="020B0502040204020203" pitchFamily="34" charset="0"/>
              </a:rPr>
              <a:t>مثال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 += y</a:t>
            </a:r>
            <a:r>
              <a:rPr lang="ar-EG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بدل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 = x + y</a:t>
            </a:r>
            <a:r>
              <a:rPr lang="ar-EG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أو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 %= y</a:t>
            </a:r>
            <a:r>
              <a:rPr lang="ar-EG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بدل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 = x % y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52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4492B-D2EB-43C8-4EA4-E36472342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9379"/>
            <a:ext cx="10515600" cy="5797584"/>
          </a:xfrm>
        </p:spPr>
        <p:txBody>
          <a:bodyPr/>
          <a:lstStyle/>
          <a:p>
            <a:pPr algn="r" rtl="1"/>
            <a:r>
              <a:rPr lang="ar-EG" dirty="0" err="1"/>
              <a:t>تالت</a:t>
            </a:r>
            <a:r>
              <a:rPr lang="ar-EG" dirty="0"/>
              <a:t> نوع 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PHP Comparison Operators</a:t>
            </a:r>
            <a:br>
              <a:rPr lang="ar-EG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ar-EG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اللي هي عمليات </a:t>
            </a:r>
            <a:r>
              <a:rPr lang="ar-EG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المقارنه</a:t>
            </a:r>
            <a:r>
              <a:rPr lang="ar-EG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زي </a:t>
            </a:r>
            <a:r>
              <a:rPr lang="ar-EG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اليساوي</a:t>
            </a:r>
            <a:r>
              <a:rPr lang="ar-EG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والتطابق وأكبر من وأصغر من .....</a:t>
            </a:r>
            <a:br>
              <a:rPr lang="ar-EG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ar-EG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مثال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$x == $y</a:t>
            </a:r>
            <a:r>
              <a:rPr lang="ar-EG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و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$x === $y</a:t>
            </a:r>
            <a:r>
              <a:rPr lang="ar-EG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و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$x &lt;&gt; $y</a:t>
            </a:r>
            <a:r>
              <a:rPr lang="ar-EG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و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$x &lt;= $y</a:t>
            </a:r>
            <a:r>
              <a:rPr lang="ar-EG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br>
              <a:rPr lang="ar-EG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$x &lt;=&gt; $y</a:t>
            </a:r>
            <a:r>
              <a:rPr lang="ar-EG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        </a:t>
            </a:r>
            <a:r>
              <a:rPr lang="ar-EG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بيطلع</a:t>
            </a:r>
            <a:r>
              <a:rPr lang="ar-EG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ناتج رقم أقل من الزيرو يعني رقم سالب لو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</a:t>
            </a:r>
            <a:r>
              <a:rPr lang="ar-EG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أقل من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</a:t>
            </a:r>
            <a:r>
              <a:rPr lang="ar-EG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وأكبر من الزيرو يعني رقم موجب لو الـ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</a:t>
            </a:r>
            <a:r>
              <a:rPr lang="ar-EG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أكبر من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</a:t>
            </a:r>
            <a:r>
              <a:rPr lang="ar-EG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و 0 لو الـ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</a:t>
            </a:r>
            <a:r>
              <a:rPr lang="ar-EG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بتساوي قيمة الـ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y</a:t>
            </a:r>
          </a:p>
          <a:p>
            <a:pPr algn="r" rtl="1"/>
            <a:r>
              <a:rPr lang="ar-EG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رابع نوع 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PHP Increment / Decrement Operators</a:t>
            </a:r>
            <a:br>
              <a:rPr lang="ar-EG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++$x</a:t>
            </a:r>
            <a:r>
              <a:rPr lang="ar-EG" dirty="0">
                <a:solidFill>
                  <a:srgbClr val="000000"/>
                </a:solidFill>
                <a:latin typeface="Segoe UI" panose="020B0502040204020203" pitchFamily="34" charset="0"/>
              </a:rPr>
              <a:t> هنا </a:t>
            </a:r>
            <a:r>
              <a:rPr lang="ar-EG" dirty="0" err="1">
                <a:solidFill>
                  <a:srgbClr val="000000"/>
                </a:solidFill>
                <a:latin typeface="Segoe UI" panose="020B0502040204020203" pitchFamily="34" charset="0"/>
              </a:rPr>
              <a:t>بيزود</a:t>
            </a:r>
            <a:r>
              <a:rPr lang="ar-EG" dirty="0">
                <a:solidFill>
                  <a:srgbClr val="000000"/>
                </a:solidFill>
                <a:latin typeface="Segoe UI" panose="020B0502040204020203" pitchFamily="34" charset="0"/>
              </a:rPr>
              <a:t> واحد قبل طباعة المتغير</a:t>
            </a:r>
            <a:br>
              <a:rPr lang="ar-EG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$x++</a:t>
            </a:r>
            <a:r>
              <a:rPr lang="ar-EG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ar-EG" dirty="0" err="1">
                <a:solidFill>
                  <a:srgbClr val="000000"/>
                </a:solidFill>
                <a:latin typeface="Segoe UI" panose="020B0502040204020203" pitchFamily="34" charset="0"/>
              </a:rPr>
              <a:t>بيزود</a:t>
            </a:r>
            <a:r>
              <a:rPr lang="ar-EG" dirty="0">
                <a:solidFill>
                  <a:srgbClr val="000000"/>
                </a:solidFill>
                <a:latin typeface="Segoe UI" panose="020B0502040204020203" pitchFamily="34" charset="0"/>
              </a:rPr>
              <a:t> واحد بعد طباعة المتغير</a:t>
            </a:r>
            <a:br>
              <a:rPr lang="ar-EG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--$x</a:t>
            </a:r>
            <a:r>
              <a:rPr lang="ar-EG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ar-EG" dirty="0" err="1">
                <a:solidFill>
                  <a:srgbClr val="000000"/>
                </a:solidFill>
                <a:latin typeface="Segoe UI" panose="020B0502040204020203" pitchFamily="34" charset="0"/>
              </a:rPr>
              <a:t>بينقص</a:t>
            </a:r>
            <a:r>
              <a:rPr lang="ar-EG" dirty="0">
                <a:solidFill>
                  <a:srgbClr val="000000"/>
                </a:solidFill>
                <a:latin typeface="Segoe UI" panose="020B0502040204020203" pitchFamily="34" charset="0"/>
              </a:rPr>
              <a:t> واحد قبل طباعة المتغير</a:t>
            </a:r>
            <a:br>
              <a:rPr lang="ar-EG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$x--</a:t>
            </a:r>
            <a:r>
              <a:rPr lang="ar-EG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ar-EG" dirty="0" err="1">
                <a:solidFill>
                  <a:srgbClr val="000000"/>
                </a:solidFill>
                <a:latin typeface="Segoe UI" panose="020B0502040204020203" pitchFamily="34" charset="0"/>
              </a:rPr>
              <a:t>بينقص</a:t>
            </a:r>
            <a:r>
              <a:rPr lang="ar-EG" dirty="0">
                <a:solidFill>
                  <a:srgbClr val="000000"/>
                </a:solidFill>
                <a:latin typeface="Segoe UI" panose="020B0502040204020203" pitchFamily="34" charset="0"/>
              </a:rPr>
              <a:t> واحد بعد طباعة المتغير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46D84A7-44B6-C04D-A122-12998093F54F}"/>
              </a:ext>
            </a:extLst>
          </p:cNvPr>
          <p:cNvCxnSpPr/>
          <p:nvPr/>
        </p:nvCxnSpPr>
        <p:spPr>
          <a:xfrm flipH="1">
            <a:off x="7821038" y="1770434"/>
            <a:ext cx="1060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698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EE1AF-55C3-9552-2E52-4BC1F515B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919"/>
            <a:ext cx="10515600" cy="5924044"/>
          </a:xfrm>
        </p:spPr>
        <p:txBody>
          <a:bodyPr/>
          <a:lstStyle/>
          <a:p>
            <a:pPr algn="r" rtl="1"/>
            <a:r>
              <a:rPr lang="ar-EG" dirty="0"/>
              <a:t>خامس نوع 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PHP Logical Operators</a:t>
            </a:r>
            <a:br>
              <a:rPr lang="ar-EG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ar-EG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عندي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and</a:t>
            </a:r>
            <a:r>
              <a:rPr lang="ar-EG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و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&amp;&amp;</a:t>
            </a:r>
            <a:r>
              <a:rPr lang="ar-EG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زي بعض يعني لو </a:t>
            </a:r>
            <a:r>
              <a:rPr lang="ar-EG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الإتنين</a:t>
            </a:r>
            <a:r>
              <a:rPr lang="ar-EG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ترو </a:t>
            </a:r>
            <a:r>
              <a:rPr lang="ar-EG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بيديني</a:t>
            </a:r>
            <a:r>
              <a:rPr lang="ar-EG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ترو</a:t>
            </a:r>
            <a:br>
              <a:rPr lang="ar-EG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ar-EG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و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or</a:t>
            </a:r>
            <a:r>
              <a:rPr lang="ar-EG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و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||</a:t>
            </a:r>
            <a:r>
              <a:rPr lang="ar-EG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زي بعض يعني لو واحدة ترو </a:t>
            </a:r>
            <a:r>
              <a:rPr lang="ar-EG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بيديني</a:t>
            </a:r>
            <a:r>
              <a:rPr lang="ar-EG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ترو ولو </a:t>
            </a:r>
            <a:r>
              <a:rPr lang="ar-EG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الإتنين</a:t>
            </a:r>
            <a:r>
              <a:rPr lang="ar-EG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ترو </a:t>
            </a:r>
            <a:r>
              <a:rPr lang="ar-EG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بيديني</a:t>
            </a:r>
            <a:r>
              <a:rPr lang="ar-EG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ترو عادي</a:t>
            </a:r>
            <a:br>
              <a:rPr lang="ar-EG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ar-EG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و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xor</a:t>
            </a:r>
            <a:r>
              <a:rPr lang="ar-EG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لو واحدة ترو </a:t>
            </a:r>
            <a:r>
              <a:rPr lang="ar-EG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بيديني</a:t>
            </a:r>
            <a:r>
              <a:rPr lang="ar-EG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ترو بس لو </a:t>
            </a:r>
            <a:r>
              <a:rPr lang="ar-EG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الإتنين</a:t>
            </a:r>
            <a:r>
              <a:rPr lang="ar-EG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ترو </a:t>
            </a:r>
            <a:r>
              <a:rPr lang="ar-EG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بيديني</a:t>
            </a:r>
            <a:r>
              <a:rPr lang="ar-EG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فولس</a:t>
            </a:r>
            <a:br>
              <a:rPr lang="ar-EG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ar-EG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و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!</a:t>
            </a:r>
            <a:r>
              <a:rPr lang="ar-EG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لو فيه واحده ترو أو </a:t>
            </a:r>
            <a:r>
              <a:rPr lang="ar-EG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الإتنين</a:t>
            </a:r>
            <a:r>
              <a:rPr lang="ar-EG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ترو </a:t>
            </a:r>
            <a:r>
              <a:rPr lang="ar-EG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بيديني</a:t>
            </a:r>
            <a:r>
              <a:rPr lang="ar-EG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فولس يعني في حالة عدم تحقق أي شرط </a:t>
            </a:r>
            <a:r>
              <a:rPr lang="ar-EG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بيتنفذ</a:t>
            </a:r>
            <a:br>
              <a:rPr lang="ar-EG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ar-EG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في الأخر عندي &amp;&amp; و || لهم أولويه وأسرع من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and</a:t>
            </a:r>
            <a:r>
              <a:rPr lang="ar-EG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و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or</a:t>
            </a:r>
          </a:p>
          <a:p>
            <a:pPr algn="r" rtl="1"/>
            <a:r>
              <a:rPr lang="ar-EG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سادس نوع 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PHP String Operators</a:t>
            </a:r>
            <a:br>
              <a:rPr lang="ar-EG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r>
              <a:rPr lang="ar-EG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ar-EG" dirty="0" err="1">
                <a:solidFill>
                  <a:srgbClr val="000000"/>
                </a:solidFill>
                <a:latin typeface="Segoe UI" panose="020B0502040204020203" pitchFamily="34" charset="0"/>
              </a:rPr>
              <a:t>بيدمج</a:t>
            </a:r>
            <a:r>
              <a:rPr lang="ar-EG" dirty="0">
                <a:solidFill>
                  <a:srgbClr val="000000"/>
                </a:solidFill>
                <a:latin typeface="Segoe UI" panose="020B0502040204020203" pitchFamily="34" charset="0"/>
              </a:rPr>
              <a:t> نصين مع بعض مثال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$txt1 . $txt2</a:t>
            </a:r>
            <a:br>
              <a:rPr lang="ar-EG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.=</a:t>
            </a:r>
            <a:r>
              <a:rPr lang="ar-EG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ar-EG" dirty="0" err="1">
                <a:solidFill>
                  <a:srgbClr val="000000"/>
                </a:solidFill>
                <a:latin typeface="Segoe UI" panose="020B0502040204020203" pitchFamily="34" charset="0"/>
              </a:rPr>
              <a:t>بيدمج</a:t>
            </a:r>
            <a:r>
              <a:rPr lang="ar-EG" dirty="0">
                <a:solidFill>
                  <a:srgbClr val="000000"/>
                </a:solidFill>
                <a:latin typeface="Segoe UI" panose="020B0502040204020203" pitchFamily="34" charset="0"/>
              </a:rPr>
              <a:t> نصين بردوا مع بعض بس بطريقة زي الـ 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Assignment Operators</a:t>
            </a:r>
            <a:br>
              <a:rPr lang="ar-EG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ar-EG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مثال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$txt1 .= $txt2</a:t>
            </a:r>
            <a:endParaRPr lang="ar-EG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r" rtl="1"/>
            <a:r>
              <a:rPr lang="ar-EG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سابع نوع 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PHP Array Operators</a:t>
            </a:r>
            <a:br>
              <a:rPr lang="ar-EG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ar-EG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عندي منها + و == و === و =! و 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&lt;&gt;</a:t>
            </a:r>
            <a:r>
              <a:rPr lang="ar-EG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و ==!</a:t>
            </a:r>
            <a:br>
              <a:rPr lang="ar-EG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ar-EG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ممكن يكون الجديد علامة + بس ودي </a:t>
            </a:r>
            <a:r>
              <a:rPr lang="ar-EG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بنسخدمها</a:t>
            </a:r>
            <a:r>
              <a:rPr lang="ar-EG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لو </a:t>
            </a:r>
            <a:r>
              <a:rPr lang="ar-EG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عاوزين</a:t>
            </a:r>
            <a:r>
              <a:rPr lang="ar-EG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نوحد أو نجمع مصفوفتين في مصفوفه واحده 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807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42A10-8F66-F39B-433C-0EF6AF02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ar-EG" dirty="0"/>
              <a:t>أخر حاجه 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PHP Conditional Assignment Operators</a:t>
            </a:r>
            <a:br>
              <a:rPr lang="en-US" sz="4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EBA2F-181B-C85B-F0D4-020058BE5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r" rt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?:</a:t>
            </a:r>
            <a:r>
              <a:rPr lang="ar-EG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ar-EG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بأستخدمها</a:t>
            </a:r>
            <a:r>
              <a:rPr lang="ar-EG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في حالة كان معايا متغير ومش عارف قيمته </a:t>
            </a:r>
            <a:r>
              <a:rPr lang="ar-EG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بالظبط</a:t>
            </a:r>
            <a:r>
              <a:rPr lang="ar-EG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ولازم أعرف عن طريق شرط معين مثلا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$x = </a:t>
            </a:r>
            <a:r>
              <a:rPr lang="en-US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expr1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? </a:t>
            </a:r>
            <a:r>
              <a:rPr lang="en-US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expr2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: </a:t>
            </a:r>
            <a:r>
              <a:rPr lang="en-US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expr3</a:t>
            </a:r>
            <a:br>
              <a:rPr lang="ar-EG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ar-EG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فلو الشرط </a:t>
            </a:r>
            <a:r>
              <a:rPr lang="ar-EG" b="0" i="1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إتحقق</a:t>
            </a:r>
            <a:r>
              <a:rPr lang="ar-EG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قيمة المتغير </a:t>
            </a:r>
            <a:r>
              <a:rPr lang="ar-EG" b="0" i="1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بياخد</a:t>
            </a:r>
            <a:r>
              <a:rPr lang="ar-EG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القيمة </a:t>
            </a:r>
            <a:r>
              <a:rPr lang="en-US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expr2</a:t>
            </a:r>
            <a:r>
              <a:rPr lang="ar-EG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وهي القيمة في حالة الترو وفي حالة لو الشرط مش أتحقق يعني فولس المتغير </a:t>
            </a:r>
            <a:r>
              <a:rPr lang="ar-EG" b="0" i="1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بياخد</a:t>
            </a:r>
            <a:r>
              <a:rPr lang="ar-EG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قيمة </a:t>
            </a:r>
            <a:r>
              <a:rPr lang="en-US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expr3</a:t>
            </a:r>
            <a:r>
              <a:rPr lang="ar-EG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br>
              <a:rPr lang="ar-EG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ar-EG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مثال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$x = </a:t>
            </a:r>
            <a:r>
              <a:rPr lang="en-US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6&gt;5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? </a:t>
            </a:r>
            <a:r>
              <a:rPr lang="en-US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100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: </a:t>
            </a:r>
            <a:r>
              <a:rPr lang="en-US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50</a:t>
            </a:r>
            <a:r>
              <a:rPr lang="ar-EG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إذاً </a:t>
            </a:r>
            <a:r>
              <a:rPr lang="en-US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$x = 100</a:t>
            </a:r>
          </a:p>
          <a:p>
            <a:pPr algn="r" rt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??</a:t>
            </a:r>
            <a:r>
              <a:rPr lang="ar-EG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ar-EG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بتستخدم</a:t>
            </a:r>
            <a:r>
              <a:rPr lang="ar-EG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في حالة لو معايا متغير ومش عارف إذا كان متعرف ولا لا </a:t>
            </a:r>
            <a:b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ar-EG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أو متعرف بس بـ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null </a:t>
            </a:r>
            <a:r>
              <a:rPr lang="ar-EG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وحابب أحط ليه قيمة </a:t>
            </a:r>
            <a:r>
              <a:rPr lang="ar-EG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إفترا</a:t>
            </a:r>
            <a:r>
              <a:rPr lang="ar-EG" dirty="0" err="1">
                <a:solidFill>
                  <a:srgbClr val="000000"/>
                </a:solidFill>
                <a:latin typeface="Verdana" panose="020B0604030504040204" pitchFamily="34" charset="0"/>
              </a:rPr>
              <a:t>ضية</a:t>
            </a:r>
            <a:r>
              <a:rPr lang="ar-EG" dirty="0">
                <a:solidFill>
                  <a:srgbClr val="000000"/>
                </a:solidFill>
                <a:latin typeface="Verdana" panose="020B0604030504040204" pitchFamily="34" charset="0"/>
              </a:rPr>
              <a:t> مثلا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$x =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expr1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??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expr2</a:t>
            </a:r>
            <a:b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ar-EG" sz="2400" dirty="0">
                <a:solidFill>
                  <a:srgbClr val="000000"/>
                </a:solidFill>
                <a:latin typeface="Verdana" panose="020B0604030504040204" pitchFamily="34" charset="0"/>
              </a:rPr>
              <a:t>لو 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expr1</a:t>
            </a:r>
            <a:r>
              <a:rPr lang="ar-EG" sz="2400" dirty="0">
                <a:solidFill>
                  <a:srgbClr val="000000"/>
                </a:solidFill>
                <a:latin typeface="Verdana" panose="020B0604030504040204" pitchFamily="34" charset="0"/>
              </a:rPr>
              <a:t> دا موجود ومتعرف أو مش نل عموماُ فكدا المتغير إكس </a:t>
            </a:r>
            <a:r>
              <a:rPr lang="ar-EG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هياخد</a:t>
            </a:r>
            <a:r>
              <a:rPr lang="ar-EG" sz="2400" dirty="0">
                <a:solidFill>
                  <a:srgbClr val="000000"/>
                </a:solidFill>
                <a:latin typeface="Verdana" panose="020B0604030504040204" pitchFamily="34" charset="0"/>
              </a:rPr>
              <a:t> قيمته عادي جداً إنما لو مش متعرف أو قيمته </a:t>
            </a:r>
            <a:r>
              <a:rPr lang="ar-EG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بنل</a:t>
            </a:r>
            <a:r>
              <a:rPr lang="ar-EG" sz="2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ar-EG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فهياخد</a:t>
            </a:r>
            <a:r>
              <a:rPr lang="ar-EG" sz="2400" dirty="0">
                <a:solidFill>
                  <a:srgbClr val="000000"/>
                </a:solidFill>
                <a:latin typeface="Verdana" panose="020B0604030504040204" pitchFamily="34" charset="0"/>
              </a:rPr>
              <a:t> القيمة اللي مكتوبه في 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expr2</a:t>
            </a:r>
            <a:br>
              <a:rPr lang="ar-EG" sz="2400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ar-EG" sz="2400" dirty="0">
                <a:solidFill>
                  <a:srgbClr val="000000"/>
                </a:solidFill>
                <a:latin typeface="Verdana" panose="020B0604030504040204" pitchFamily="34" charset="0"/>
              </a:rPr>
              <a:t>مثال 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$name = $</a:t>
            </a:r>
            <a:r>
              <a:rPr lang="en-US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user_name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 ?? “Ibrahim”</a:t>
            </a:r>
            <a:r>
              <a:rPr lang="ar-EG" sz="2400" dirty="0">
                <a:solidFill>
                  <a:srgbClr val="000000"/>
                </a:solidFill>
                <a:latin typeface="Verdana" panose="020B0604030504040204" pitchFamily="34" charset="0"/>
              </a:rPr>
              <a:t> في حالة لو المتغير </a:t>
            </a:r>
            <a:r>
              <a:rPr lang="en-US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user_name</a:t>
            </a:r>
            <a:r>
              <a:rPr lang="ar-EG" sz="2400" dirty="0">
                <a:solidFill>
                  <a:srgbClr val="000000"/>
                </a:solidFill>
                <a:latin typeface="Verdana" panose="020B0604030504040204" pitchFamily="34" charset="0"/>
              </a:rPr>
              <a:t> مش متعرف أو قيمته بـ 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NULL</a:t>
            </a:r>
            <a:r>
              <a:rPr lang="ar-EG" sz="2400" dirty="0">
                <a:solidFill>
                  <a:srgbClr val="000000"/>
                </a:solidFill>
                <a:latin typeface="Verdana" panose="020B0604030504040204" pitchFamily="34" charset="0"/>
              </a:rPr>
              <a:t> فالمتغير 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$name = “Ibrahim”</a:t>
            </a:r>
            <a:endParaRPr lang="ar-EG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919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5C0EA-C7EA-0ACD-538A-1AAFC88F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209497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40</TotalTime>
  <Words>560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Corbel</vt:lpstr>
      <vt:lpstr>Segoe UI</vt:lpstr>
      <vt:lpstr>Verdana</vt:lpstr>
      <vt:lpstr>Parallax</vt:lpstr>
      <vt:lpstr>operators in php </vt:lpstr>
      <vt:lpstr>هما كتير فمش هشرح كله طبعاً أغلبهم مشروحين من مجرد الكتابه </vt:lpstr>
      <vt:lpstr>PowerPoint Presentation</vt:lpstr>
      <vt:lpstr>PowerPoint Presentation</vt:lpstr>
      <vt:lpstr>أخر حاجه PHP Conditional Assignment Operators 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 in php </dc:title>
  <dc:creator>Ibrahim 3zazy</dc:creator>
  <cp:lastModifiedBy>Ibrahim 3zazy</cp:lastModifiedBy>
  <cp:revision>38</cp:revision>
  <dcterms:created xsi:type="dcterms:W3CDTF">2024-03-05T20:10:55Z</dcterms:created>
  <dcterms:modified xsi:type="dcterms:W3CDTF">2024-03-05T20:51:42Z</dcterms:modified>
</cp:coreProperties>
</file>