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</p:sldIdLst>
  <p:sldSz cx="12192000" cy="6858000"/>
  <p:notesSz cx="6858000" cy="9144000"/>
  <p:embeddedFontLst>
    <p:embeddedFont>
      <p:font typeface="Calibri" panose="020F0502020204030204" pitchFamily="34" charset="0"/>
      <p:regular r:id="rId81"/>
      <p:bold r:id="rId82"/>
      <p:italic r:id="rId83"/>
      <p:boldItalic r:id="rId84"/>
    </p:embeddedFont>
    <p:embeddedFont>
      <p:font typeface="Consolas" panose="020B0609020204030204" pitchFamily="49" charset="0"/>
      <p:regular r:id="rId85"/>
      <p:bold r:id="rId86"/>
      <p:italic r:id="rId87"/>
      <p:boldItalic r:id="rId88"/>
    </p:embeddedFont>
    <p:embeddedFont>
      <p:font typeface="Sorts Mill Goudy" panose="020B0604020202020204" charset="0"/>
      <p:regular r:id="rId89"/>
      <p:italic r:id="rId90"/>
    </p:embeddedFont>
    <p:embeddedFont>
      <p:font typeface="Verdana" panose="020B0604030504040204" pitchFamily="34" charset="0"/>
      <p:regular r:id="rId91"/>
      <p:bold r:id="rId92"/>
      <p:italic r:id="rId93"/>
      <p:boldItalic r:id="rId9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5" roundtripDataSignature="AMtx7mgaKZtO0drwPbXTu692r2s2N2s7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EEC032-CE65-41A5-8C7C-AD4AEAB2CBDE}">
  <a:tblStyle styleId="{81EEC032-CE65-41A5-8C7C-AD4AEAB2CB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4.fntdata"/><Relationship Id="rId89" Type="http://schemas.openxmlformats.org/officeDocument/2006/relationships/font" Target="fonts/font9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10.fntdata"/><Relationship Id="rId95" Type="http://customschemas.google.com/relationships/presentationmetadata" Target="meta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5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3.fntdata"/><Relationship Id="rId88" Type="http://schemas.openxmlformats.org/officeDocument/2006/relationships/font" Target="fonts/font8.fntdata"/><Relationship Id="rId91" Type="http://schemas.openxmlformats.org/officeDocument/2006/relationships/font" Target="fonts/font11.fntdata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1.fntdata"/><Relationship Id="rId86" Type="http://schemas.openxmlformats.org/officeDocument/2006/relationships/font" Target="fonts/font6.fntdata"/><Relationship Id="rId94" Type="http://schemas.openxmlformats.org/officeDocument/2006/relationships/font" Target="fonts/font14.fntdata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7.fntdata"/><Relationship Id="rId61" Type="http://schemas.openxmlformats.org/officeDocument/2006/relationships/slide" Target="slides/slide60.xml"/><Relationship Id="rId82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3.fntdata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8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8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8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 b="1"/>
              <a:t>PYTHON</a:t>
            </a:r>
            <a:endParaRPr/>
          </a:p>
        </p:txBody>
      </p:sp>
      <p:sp>
        <p:nvSpPr>
          <p:cNvPr id="85" name="Google Shape;85;p2"/>
          <p:cNvSpPr txBox="1">
            <a:spLocks noGrp="1"/>
          </p:cNvSpPr>
          <p:nvPr>
            <p:ph type="body" idx="1"/>
          </p:nvPr>
        </p:nvSpPr>
        <p:spPr>
          <a:xfrm>
            <a:off x="196948" y="1681163"/>
            <a:ext cx="6260123" cy="121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Considered a high-level language</a:t>
            </a: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body" idx="2"/>
          </p:nvPr>
        </p:nvSpPr>
        <p:spPr>
          <a:xfrm>
            <a:off x="748115" y="289794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Programs must be processed before they can run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Low-level languages are known as Machine Learning which is encoding of instructions in binary are easily executed by the computer.</a:t>
            </a:r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3"/>
          </p:nvPr>
        </p:nvSpPr>
        <p:spPr>
          <a:xfrm>
            <a:off x="6312877" y="1660134"/>
            <a:ext cx="5447714" cy="121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It’s easier to use a high-level language</a:t>
            </a:r>
            <a:endParaRPr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4"/>
          </p:nvPr>
        </p:nvSpPr>
        <p:spPr>
          <a:xfrm>
            <a:off x="6445140" y="29189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Takes less time to write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Shorter and easier to read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More likely to be correct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>
            <a:spLocks noGrp="1"/>
          </p:cNvSpPr>
          <p:nvPr>
            <p:ph type="title"/>
          </p:nvPr>
        </p:nvSpPr>
        <p:spPr>
          <a:xfrm>
            <a:off x="1453027" y="1193602"/>
            <a:ext cx="3149221" cy="148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What are modules?</a:t>
            </a:r>
            <a:endParaRPr/>
          </a:p>
        </p:txBody>
      </p:sp>
      <p:sp>
        <p:nvSpPr>
          <p:cNvPr id="153" name="Google Shape;153;p11"/>
          <p:cNvSpPr txBox="1">
            <a:spLocks noGrp="1"/>
          </p:cNvSpPr>
          <p:nvPr>
            <p:ph type="body" idx="2"/>
          </p:nvPr>
        </p:nvSpPr>
        <p:spPr>
          <a:xfrm>
            <a:off x="1108852" y="2941747"/>
            <a:ext cx="3777048" cy="200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cap="none"/>
              <a:t>LIBRARIES THAT ARE WITHIN PYTHON TO ACCOMPLISH DIFFERENT GOALS WITHOUT WRITING A LOT OF CODE.</a:t>
            </a:r>
            <a:endParaRPr/>
          </a:p>
        </p:txBody>
      </p:sp>
      <p:pic>
        <p:nvPicPr>
          <p:cNvPr id="154" name="Google Shape;154;p11" descr="Graphical user interface, applicatio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75003" y="1418026"/>
            <a:ext cx="5571565" cy="4025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>
            <a:spLocks noGrp="1"/>
          </p:cNvSpPr>
          <p:nvPr>
            <p:ph type="title"/>
          </p:nvPr>
        </p:nvSpPr>
        <p:spPr>
          <a:xfrm>
            <a:off x="573207" y="429904"/>
            <a:ext cx="10249468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There are 137,000 Python Libraries!</a:t>
            </a: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body" idx="1"/>
          </p:nvPr>
        </p:nvSpPr>
        <p:spPr>
          <a:xfrm>
            <a:off x="3027045" y="2286833"/>
            <a:ext cx="6469039" cy="386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TensorFlow           - NumPy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SciPy                    -BeautifulSoup</a:t>
            </a:r>
            <a:endParaRPr sz="3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Pandas                  - Scrapy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Matplotlib            - PyTorch</a:t>
            </a:r>
            <a:endParaRPr sz="3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Keras                    - SciKit-Learn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966743" y="236256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 b="1"/>
              <a:t>What you’ll use</a:t>
            </a:r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body" idx="1"/>
          </p:nvPr>
        </p:nvSpPr>
        <p:spPr>
          <a:xfrm>
            <a:off x="395785" y="1660748"/>
            <a:ext cx="11273051" cy="484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Pandas = (Python Data Analysis) used for data analysis and cleaning of data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NumPy = (Numerical Python) use for numerical computation.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Matplotlib = a plotting library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Math = functions normally found on calculator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Random = play game of chance, possibilities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BeautifulSoup = used for web crawling and data scraping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1"/>
              <a:t>Variable Names</a:t>
            </a:r>
            <a:endParaRPr/>
          </a:p>
        </p:txBody>
      </p:sp>
      <p:sp>
        <p:nvSpPr>
          <p:cNvPr id="172" name="Google Shape;17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Containers for storing data values</a:t>
            </a:r>
            <a:endParaRPr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No command for declaring a variable</a:t>
            </a:r>
            <a:endParaRPr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YOU create it as soon as you assign a value to it!</a:t>
            </a:r>
            <a:endParaRPr/>
          </a:p>
        </p:txBody>
      </p:sp>
      <p:sp>
        <p:nvSpPr>
          <p:cNvPr id="173" name="Google Shape;173;p14"/>
          <p:cNvSpPr txBox="1">
            <a:spLocks noGrp="1"/>
          </p:cNvSpPr>
          <p:nvPr>
            <p:ph type="body" idx="2"/>
          </p:nvPr>
        </p:nvSpPr>
        <p:spPr>
          <a:xfrm>
            <a:off x="6887817" y="1822450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 x = 8</a:t>
            </a:r>
            <a:endParaRPr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 y = brothers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print(x)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print(y)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>
            <a:spLocks noGrp="1"/>
          </p:cNvSpPr>
          <p:nvPr>
            <p:ph type="title"/>
          </p:nvPr>
        </p:nvSpPr>
        <p:spPr>
          <a:xfrm>
            <a:off x="838200" y="7009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1"/>
              <a:t>Multi Word Variable Names</a:t>
            </a:r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body" idx="1"/>
          </p:nvPr>
        </p:nvSpPr>
        <p:spPr>
          <a:xfrm>
            <a:off x="838200" y="1395662"/>
            <a:ext cx="5181600" cy="5277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fruits = [“apple”, “banana”, “cherry”]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 = y = z = fruits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print(x)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print(y)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print(z)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body" idx="2"/>
          </p:nvPr>
        </p:nvSpPr>
        <p:spPr>
          <a:xfrm>
            <a:off x="6172200" y="1395662"/>
            <a:ext cx="5779168" cy="5277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x, y, z = “Orange”, “Banana”, “Cherry”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print(x)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print(y)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print(z)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 = y = z = “Orange”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print(x)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print(y)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print(z)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 b="1"/>
              <a:t>Output Variables</a:t>
            </a:r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 = “awesome”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print(“Python is “ + x)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 = “Python is “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y = “awesome”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z = x + 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print(z) </a:t>
            </a:r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 = 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y= 10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print(x+y)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 = 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y = “John”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Print(x + y)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 b="1" dirty="0"/>
              <a:t>Global Variables</a:t>
            </a:r>
            <a:endParaRPr dirty="0"/>
          </a:p>
        </p:txBody>
      </p:sp>
      <p:sp>
        <p:nvSpPr>
          <p:cNvPr id="193" name="Google Shape;193;p17"/>
          <p:cNvSpPr txBox="1">
            <a:spLocks noGrp="1"/>
          </p:cNvSpPr>
          <p:nvPr>
            <p:ph type="body" idx="1"/>
          </p:nvPr>
        </p:nvSpPr>
        <p:spPr>
          <a:xfrm>
            <a:off x="838200" y="2850861"/>
            <a:ext cx="5181600" cy="2645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0" i="0">
                <a:latin typeface="Consolas"/>
                <a:ea typeface="Consolas"/>
                <a:cs typeface="Consolas"/>
                <a:sym typeface="Consolas"/>
              </a:rPr>
              <a:t>x = "awesome"</a:t>
            </a:r>
            <a:br>
              <a:rPr lang="en-US"/>
            </a:br>
            <a:br>
              <a:rPr lang="en-US"/>
            </a:br>
            <a:r>
              <a:rPr lang="en-US" b="0" i="0">
                <a:latin typeface="Consolas"/>
                <a:ea typeface="Consolas"/>
                <a:cs typeface="Consolas"/>
                <a:sym typeface="Consolas"/>
              </a:rPr>
              <a:t>def myfunc():</a:t>
            </a:r>
            <a:br>
              <a:rPr lang="en-US"/>
            </a:br>
            <a:r>
              <a:rPr lang="en-US" b="0" i="0">
                <a:latin typeface="Consolas"/>
                <a:ea typeface="Consolas"/>
                <a:cs typeface="Consolas"/>
                <a:sym typeface="Consolas"/>
              </a:rPr>
              <a:t>  print("Python is " + x)</a:t>
            </a:r>
            <a:br>
              <a:rPr lang="en-US"/>
            </a:br>
            <a:br>
              <a:rPr lang="en-US"/>
            </a:br>
            <a:r>
              <a:rPr lang="en-US" b="0" i="0">
                <a:latin typeface="Consolas"/>
                <a:ea typeface="Consolas"/>
                <a:cs typeface="Consolas"/>
                <a:sym typeface="Consolas"/>
              </a:rPr>
              <a:t>myfunc()</a:t>
            </a:r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body" idx="2"/>
          </p:nvPr>
        </p:nvSpPr>
        <p:spPr>
          <a:xfrm>
            <a:off x="7446819" y="2850861"/>
            <a:ext cx="5181600" cy="2718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def myfunc():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	x = "fantastic"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	print("Python is " + x)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myfunc()</a:t>
            </a:r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1783825" y="1485944"/>
            <a:ext cx="86243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It holds its value throughout the lifetime of the program.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b="1"/>
              <a:t>Data Types</a:t>
            </a:r>
            <a:endParaRPr/>
          </a:p>
        </p:txBody>
      </p:sp>
      <p:sp>
        <p:nvSpPr>
          <p:cNvPr id="201" name="Google Shape;201;p18"/>
          <p:cNvSpPr txBox="1">
            <a:spLocks noGrp="1"/>
          </p:cNvSpPr>
          <p:nvPr>
            <p:ph type="body" idx="1"/>
          </p:nvPr>
        </p:nvSpPr>
        <p:spPr>
          <a:xfrm>
            <a:off x="185530" y="1825624"/>
            <a:ext cx="11728174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“Hello World”					string (str)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20							integer (int)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20.5							float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[“apple”, “banana”, “cherry”]		list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(“apple”, “banana”, “cherry”)		tuple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range(5)						range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{“name” : “John”,  “age” : 36}		dictionary (dict)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True							boolean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>
            <a:spLocks noGrp="1"/>
          </p:cNvSpPr>
          <p:nvPr>
            <p:ph type="title"/>
          </p:nvPr>
        </p:nvSpPr>
        <p:spPr>
          <a:xfrm>
            <a:off x="838200" y="603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You can put the data type in front if you want to specify</a:t>
            </a:r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body" idx="1"/>
          </p:nvPr>
        </p:nvSpPr>
        <p:spPr>
          <a:xfrm>
            <a:off x="838200" y="1385901"/>
            <a:ext cx="10515600" cy="313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 = str(“hello, world!”)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print(x)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y = int(20.5)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print(y)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z = float(20)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print(z)</a:t>
            </a:r>
            <a:endParaRPr/>
          </a:p>
        </p:txBody>
      </p:sp>
      <p:sp>
        <p:nvSpPr>
          <p:cNvPr id="208" name="Google Shape;208;p19"/>
          <p:cNvSpPr txBox="1"/>
          <p:nvPr/>
        </p:nvSpPr>
        <p:spPr>
          <a:xfrm>
            <a:off x="142461" y="4733346"/>
            <a:ext cx="3621156" cy="177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check the data type of a value by writing this: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4142961" y="4733346"/>
            <a:ext cx="3621156" cy="2028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= 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= 4.5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print(type(x))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print(type(y))</a:t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2160104" y="6029739"/>
            <a:ext cx="1842053" cy="47537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8281555" y="1154546"/>
            <a:ext cx="3491345" cy="3454400"/>
          </a:xfrm>
          <a:prstGeom prst="irregularSeal2">
            <a:avLst/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8940800" y="2096916"/>
            <a:ext cx="194887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known as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Casting!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822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822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>
            <a:spLocks noGrp="1"/>
          </p:cNvSpPr>
          <p:nvPr>
            <p:ph type="title"/>
          </p:nvPr>
        </p:nvSpPr>
        <p:spPr>
          <a:xfrm>
            <a:off x="838200" y="346841"/>
            <a:ext cx="10515600" cy="124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 dirty="0"/>
              <a:t>Strings</a:t>
            </a:r>
            <a:endParaRPr sz="6600" dirty="0"/>
          </a:p>
        </p:txBody>
      </p:sp>
      <p:sp>
        <p:nvSpPr>
          <p:cNvPr id="218" name="Google Shape;218;p20"/>
          <p:cNvSpPr txBox="1">
            <a:spLocks noGrp="1"/>
          </p:cNvSpPr>
          <p:nvPr>
            <p:ph type="body" idx="1"/>
          </p:nvPr>
        </p:nvSpPr>
        <p:spPr>
          <a:xfrm>
            <a:off x="212035" y="1590261"/>
            <a:ext cx="11847443" cy="478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are surrounded by either single quotation marks or double</a:t>
            </a:r>
            <a:endParaRPr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You can assign a variable to them		a = “Hello”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							         print(a)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Multi-line strings are designated with “””””/”””” or ‘’’/’’’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Two Programs to Process Code</a:t>
            </a: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Interpreter</a:t>
            </a:r>
            <a:endParaRPr/>
          </a:p>
        </p:txBody>
      </p:sp>
      <p:sp>
        <p:nvSpPr>
          <p:cNvPr id="95" name="Google Shape;95;p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Reads a high-level program and executes it, meaning it does what the program says.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Processes a little at a time, reading lines and performing computations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Compiler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Reads the program and translates it completely before starting to run it.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>
            <a:spLocks noGrp="1"/>
          </p:cNvSpPr>
          <p:nvPr>
            <p:ph type="body" idx="1"/>
          </p:nvPr>
        </p:nvSpPr>
        <p:spPr>
          <a:xfrm>
            <a:off x="6096000" y="1600409"/>
            <a:ext cx="5905568" cy="1179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 dirty="0"/>
              <a:t>Getting the character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 dirty="0"/>
              <a:t>position of a string</a:t>
            </a:r>
            <a:endParaRPr dirty="0"/>
          </a:p>
        </p:txBody>
      </p:sp>
      <p:sp>
        <p:nvSpPr>
          <p:cNvPr id="224" name="Google Shape;224;p21"/>
          <p:cNvSpPr txBox="1">
            <a:spLocks noGrp="1"/>
          </p:cNvSpPr>
          <p:nvPr>
            <p:ph type="body" idx="2"/>
          </p:nvPr>
        </p:nvSpPr>
        <p:spPr>
          <a:xfrm>
            <a:off x="6577415" y="2913023"/>
            <a:ext cx="5157787" cy="3222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a = “Hello World!”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print(a[1])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print(a[-1])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Try with another number!</a:t>
            </a:r>
            <a:endParaRPr sz="3600" dirty="0"/>
          </a:p>
        </p:txBody>
      </p:sp>
      <p:sp>
        <p:nvSpPr>
          <p:cNvPr id="225" name="Google Shape;225;p21"/>
          <p:cNvSpPr txBox="1"/>
          <p:nvPr/>
        </p:nvSpPr>
        <p:spPr>
          <a:xfrm>
            <a:off x="505786" y="158158"/>
            <a:ext cx="4822959" cy="107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the length of a string</a:t>
            </a:r>
            <a:endParaRPr dirty="0"/>
          </a:p>
        </p:txBody>
      </p:sp>
      <p:sp>
        <p:nvSpPr>
          <p:cNvPr id="226" name="Google Shape;226;p21"/>
          <p:cNvSpPr txBox="1"/>
          <p:nvPr/>
        </p:nvSpPr>
        <p:spPr>
          <a:xfrm>
            <a:off x="581295" y="1648726"/>
            <a:ext cx="5183188" cy="117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“Hello World!”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(a))</a:t>
            </a:r>
            <a:endParaRPr dirty="0"/>
          </a:p>
        </p:txBody>
      </p:sp>
      <p:sp>
        <p:nvSpPr>
          <p:cNvPr id="227" name="Google Shape;227;p21"/>
          <p:cNvSpPr/>
          <p:nvPr/>
        </p:nvSpPr>
        <p:spPr>
          <a:xfrm>
            <a:off x="933754" y="3365539"/>
            <a:ext cx="4683095" cy="2837203"/>
          </a:xfrm>
          <a:prstGeom prst="doubleWave">
            <a:avLst>
              <a:gd name="adj1" fmla="val 6250"/>
              <a:gd name="adj2" fmla="val 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931493" y="3725966"/>
            <a:ext cx="468309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Counting in Python starts with 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It includes ALL spaces inside the “ “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Exemption: when you are counting backwards.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822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822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/>
        </p:nvSpPr>
        <p:spPr>
          <a:xfrm>
            <a:off x="1011252" y="498036"/>
            <a:ext cx="10169495" cy="103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</a:t>
            </a:r>
            <a:r>
              <a:rPr lang="en-US" sz="5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string</a:t>
            </a:r>
            <a:endParaRPr/>
          </a:p>
        </p:txBody>
      </p:sp>
      <p:sp>
        <p:nvSpPr>
          <p:cNvPr id="234" name="Google Shape;234;p22"/>
          <p:cNvSpPr txBox="1"/>
          <p:nvPr/>
        </p:nvSpPr>
        <p:spPr>
          <a:xfrm>
            <a:off x="2837213" y="2727030"/>
            <a:ext cx="7422523" cy="291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txt = “The best class in Saint Louis”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“best” in txt: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print(“Yes, ‘best’ is present.”)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>
            <a:spLocks noGrp="1"/>
          </p:cNvSpPr>
          <p:nvPr>
            <p:ph type="body" idx="1"/>
          </p:nvPr>
        </p:nvSpPr>
        <p:spPr>
          <a:xfrm>
            <a:off x="296449" y="256380"/>
            <a:ext cx="5799551" cy="109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Slicing a string: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Return a range of characters</a:t>
            </a:r>
            <a:endParaRPr/>
          </a:p>
        </p:txBody>
      </p:sp>
      <p:sp>
        <p:nvSpPr>
          <p:cNvPr id="240" name="Google Shape;240;p23"/>
          <p:cNvSpPr txBox="1">
            <a:spLocks noGrp="1"/>
          </p:cNvSpPr>
          <p:nvPr>
            <p:ph type="body" idx="2"/>
          </p:nvPr>
        </p:nvSpPr>
        <p:spPr>
          <a:xfrm>
            <a:off x="296448" y="1352136"/>
            <a:ext cx="5157787" cy="117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b = “Hello World!”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print(b[2:5])</a:t>
            </a:r>
            <a:endParaRPr/>
          </a:p>
        </p:txBody>
      </p:sp>
      <p:sp>
        <p:nvSpPr>
          <p:cNvPr id="241" name="Google Shape;241;p23"/>
          <p:cNvSpPr txBox="1"/>
          <p:nvPr/>
        </p:nvSpPr>
        <p:spPr>
          <a:xfrm>
            <a:off x="7008812" y="3680479"/>
            <a:ext cx="5183188" cy="99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Slicing a string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start</a:t>
            </a:r>
            <a:endParaRPr/>
          </a:p>
        </p:txBody>
      </p:sp>
      <p:sp>
        <p:nvSpPr>
          <p:cNvPr id="242" name="Google Shape;242;p23"/>
          <p:cNvSpPr txBox="1"/>
          <p:nvPr/>
        </p:nvSpPr>
        <p:spPr>
          <a:xfrm>
            <a:off x="8112041" y="4933708"/>
            <a:ext cx="5183188" cy="117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“Hello World!”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print(b[:5])</a:t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7441034" y="109057"/>
            <a:ext cx="3431098" cy="2988765"/>
          </a:xfrm>
          <a:prstGeom prst="irregularSeal1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8082799" y="906011"/>
            <a:ext cx="245797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Ranges start at the number on the left but doesn’t include the number on the right.</a:t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1480675" y="3512700"/>
            <a:ext cx="3431098" cy="2988765"/>
          </a:xfrm>
          <a:prstGeom prst="irregularSeal1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2302135" y="4341842"/>
            <a:ext cx="245797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number on the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left? Means count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starts at the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beginning.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822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822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822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822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/>
        </p:nvSpPr>
        <p:spPr>
          <a:xfrm>
            <a:off x="274344" y="1004795"/>
            <a:ext cx="5302662" cy="117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b=“Hello World!”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print(b[2:])</a:t>
            </a:r>
            <a:endParaRPr/>
          </a:p>
        </p:txBody>
      </p:sp>
      <p:sp>
        <p:nvSpPr>
          <p:cNvPr id="252" name="Google Shape;252;p24"/>
          <p:cNvSpPr txBox="1"/>
          <p:nvPr/>
        </p:nvSpPr>
        <p:spPr>
          <a:xfrm>
            <a:off x="0" y="-869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Slicing to the end</a:t>
            </a:r>
            <a:endParaRPr/>
          </a:p>
        </p:txBody>
      </p:sp>
      <p:sp>
        <p:nvSpPr>
          <p:cNvPr id="253" name="Google Shape;253;p24"/>
          <p:cNvSpPr txBox="1"/>
          <p:nvPr/>
        </p:nvSpPr>
        <p:spPr>
          <a:xfrm>
            <a:off x="7995528" y="4248340"/>
            <a:ext cx="3551339" cy="1823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b=“Hello World!”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print(b[-5:-2])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7179604" y="3126997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Indexing</a:t>
            </a: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7179604" y="170315"/>
            <a:ext cx="3431098" cy="2988765"/>
          </a:xfrm>
          <a:prstGeom prst="irregularSeal1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7799786" y="1171603"/>
            <a:ext cx="245797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starts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position 2</a:t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1581298" y="3429001"/>
            <a:ext cx="4257439" cy="3305188"/>
          </a:xfrm>
          <a:prstGeom prst="irregularSeal1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2604152" y="4327261"/>
            <a:ext cx="254668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back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include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last 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822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822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/>
        </p:nvSpPr>
        <p:spPr>
          <a:xfrm>
            <a:off x="0" y="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in a string</a:t>
            </a:r>
            <a:endParaRPr/>
          </a:p>
        </p:txBody>
      </p:sp>
      <p:sp>
        <p:nvSpPr>
          <p:cNvPr id="264" name="Google Shape;264;p25"/>
          <p:cNvSpPr txBox="1"/>
          <p:nvPr/>
        </p:nvSpPr>
        <p:spPr>
          <a:xfrm>
            <a:off x="183837" y="1030590"/>
            <a:ext cx="5183188" cy="117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“Hello World!”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print(c.replace(“H” , “J”))</a:t>
            </a:r>
            <a:endParaRPr/>
          </a:p>
        </p:txBody>
      </p:sp>
      <p:sp>
        <p:nvSpPr>
          <p:cNvPr id="265" name="Google Shape;265;p25"/>
          <p:cNvSpPr txBox="1"/>
          <p:nvPr/>
        </p:nvSpPr>
        <p:spPr>
          <a:xfrm>
            <a:off x="6096000" y="3896139"/>
            <a:ext cx="5705577" cy="284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6724545" y="2320018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Concatenation</a:t>
            </a:r>
            <a:endParaRPr/>
          </a:p>
        </p:txBody>
      </p:sp>
      <p:sp>
        <p:nvSpPr>
          <p:cNvPr id="267" name="Google Shape;267;p25"/>
          <p:cNvSpPr txBox="1"/>
          <p:nvPr/>
        </p:nvSpPr>
        <p:spPr>
          <a:xfrm>
            <a:off x="7881603" y="3292131"/>
            <a:ext cx="315429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 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 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"World"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= a + b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(c)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>
            <a:spLocks noGrp="1"/>
          </p:cNvSpPr>
          <p:nvPr>
            <p:ph type="title"/>
          </p:nvPr>
        </p:nvSpPr>
        <p:spPr>
          <a:xfrm>
            <a:off x="838200" y="379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Formatting a String</a:t>
            </a:r>
            <a:endParaRPr/>
          </a:p>
        </p:txBody>
      </p:sp>
      <p:sp>
        <p:nvSpPr>
          <p:cNvPr id="273" name="Google Shape;273;p26"/>
          <p:cNvSpPr txBox="1">
            <a:spLocks noGrp="1"/>
          </p:cNvSpPr>
          <p:nvPr>
            <p:ph type="body" idx="1"/>
          </p:nvPr>
        </p:nvSpPr>
        <p:spPr>
          <a:xfrm>
            <a:off x="238539" y="1825625"/>
            <a:ext cx="11563038" cy="491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age = ”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36”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txt = </a:t>
            </a:r>
            <a:r>
              <a:rPr lang="en-US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"My name is John, I am "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 age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(txt)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age = 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36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txt = </a:t>
            </a:r>
            <a:r>
              <a:rPr lang="en-US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"My name is John, and I am {}"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txt.</a:t>
            </a:r>
            <a:r>
              <a:rPr lang="en-US" b="0" i="0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(age))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quantity = 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itemno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 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567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price = 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49.95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myorder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 </a:t>
            </a:r>
            <a:r>
              <a:rPr lang="en-US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"I want {} pieces of item {} for {} dollars."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myorder.</a:t>
            </a:r>
            <a:r>
              <a:rPr lang="en-US" b="0" i="0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(quantity, </a:t>
            </a:r>
            <a:r>
              <a:rPr lang="en-US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itemno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price))</a:t>
            </a:r>
            <a:endParaRPr dirty="0"/>
          </a:p>
        </p:txBody>
      </p:sp>
      <p:sp>
        <p:nvSpPr>
          <p:cNvPr id="274" name="Google Shape;274;p26"/>
          <p:cNvSpPr txBox="1"/>
          <p:nvPr/>
        </p:nvSpPr>
        <p:spPr>
          <a:xfrm>
            <a:off x="6096000" y="3896139"/>
            <a:ext cx="5705577" cy="284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b="1"/>
              <a:t>Logical Operators</a:t>
            </a:r>
            <a:endParaRPr/>
          </a:p>
        </p:txBody>
      </p:sp>
      <p:graphicFrame>
        <p:nvGraphicFramePr>
          <p:cNvPr id="280" name="Google Shape;280;p27"/>
          <p:cNvGraphicFramePr/>
          <p:nvPr/>
        </p:nvGraphicFramePr>
        <p:xfrm>
          <a:off x="2186609" y="1690688"/>
          <a:ext cx="7818775" cy="5011535"/>
        </p:xfrm>
        <a:graphic>
          <a:graphicData uri="http://schemas.openxmlformats.org/drawingml/2006/table">
            <a:tbl>
              <a:tblPr>
                <a:noFill/>
                <a:tableStyleId>{81EEC032-CE65-41A5-8C7C-AD4AEAB2CBDE}</a:tableStyleId>
              </a:tblPr>
              <a:tblGrid>
                <a:gridCol w="3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Operator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Name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==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Equal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!=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Not equal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&gt;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Greater than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&lt;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Less than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&gt;=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Greater than or equal to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&lt;=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Less than or equal to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Booleans</a:t>
            </a:r>
            <a:b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represent one of two values: True or False</a:t>
            </a:r>
            <a:b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</a:br>
            <a:endParaRPr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6" name="Google Shape;286;p28"/>
          <p:cNvSpPr txBox="1">
            <a:spLocks noGrp="1"/>
          </p:cNvSpPr>
          <p:nvPr>
            <p:ph type="body" idx="1"/>
          </p:nvPr>
        </p:nvSpPr>
        <p:spPr>
          <a:xfrm>
            <a:off x="4380855" y="414338"/>
            <a:ext cx="3427283" cy="625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You often need to know if an expression is true or false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You can evaluate any expression and get one of two answers</a:t>
            </a:r>
            <a:endParaRPr/>
          </a:p>
          <a:p>
            <a:pPr marL="228600" lvl="0" indent="-4063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When you compare two values, the expression is evaluated and Python returns the BOOLEAN answer.</a:t>
            </a:r>
            <a:endParaRPr/>
          </a:p>
        </p:txBody>
      </p:sp>
      <p:sp>
        <p:nvSpPr>
          <p:cNvPr id="287" name="Google Shape;287;p28"/>
          <p:cNvSpPr txBox="1">
            <a:spLocks noGrp="1"/>
          </p:cNvSpPr>
          <p:nvPr>
            <p:ph type="body" idx="2"/>
          </p:nvPr>
        </p:nvSpPr>
        <p:spPr>
          <a:xfrm>
            <a:off x="8451604" y="1412489"/>
            <a:ext cx="3197701" cy="436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print(10 &gt; 9)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print(10 == 9)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print(10 &lt; 9)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>
            <a:spLocks noGrp="1"/>
          </p:cNvSpPr>
          <p:nvPr>
            <p:ph type="body" idx="1"/>
          </p:nvPr>
        </p:nvSpPr>
        <p:spPr>
          <a:xfrm>
            <a:off x="2818002" y="2766218"/>
            <a:ext cx="614982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txt = “The best class in Saint Louis”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Print(“best” in txt)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93" name="Google Shape;29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a string = boolean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 sz="8800" b="1"/>
              <a:t>Lists</a:t>
            </a:r>
            <a:endParaRPr/>
          </a:p>
        </p:txBody>
      </p:sp>
      <p:sp>
        <p:nvSpPr>
          <p:cNvPr id="299" name="Google Shape;299;p30"/>
          <p:cNvSpPr txBox="1">
            <a:spLocks noGrp="1"/>
          </p:cNvSpPr>
          <p:nvPr>
            <p:ph type="body" idx="1"/>
          </p:nvPr>
        </p:nvSpPr>
        <p:spPr>
          <a:xfrm>
            <a:off x="265043" y="1825625"/>
            <a:ext cx="1172817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There are 3 other types: tuple, set and dictionary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Used to store multiple items inside a variable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Created always with []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There is always a strict order BUT they can be modified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have duplicates in a list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make lists out of any data type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1"/>
              <a:t>Two Ways to use the Python</a:t>
            </a:r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4800"/>
              <a:t>Shell</a:t>
            </a:r>
            <a:endParaRPr/>
          </a:p>
        </p:txBody>
      </p:sp>
      <p:pic>
        <p:nvPicPr>
          <p:cNvPr id="104" name="Google Shape;104;p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76387" y="2505075"/>
            <a:ext cx="3684588" cy="368458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4800"/>
              <a:t>Files</a:t>
            </a:r>
            <a:endParaRPr/>
          </a:p>
        </p:txBody>
      </p:sp>
      <p:pic>
        <p:nvPicPr>
          <p:cNvPr id="106" name="Google Shape;106;p4" descr="Text, letter&#10;&#10;Description automatically generated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 r="35667"/>
          <a:stretch/>
        </p:blipFill>
        <p:spPr>
          <a:xfrm>
            <a:off x="7037283" y="3125997"/>
            <a:ext cx="4488667" cy="2170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/>
            </a:br>
            <a:endParaRPr/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1"/>
          </p:nvPr>
        </p:nvSpPr>
        <p:spPr>
          <a:xfrm>
            <a:off x="172278" y="1219200"/>
            <a:ext cx="11847444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800"/>
              <a:buNone/>
            </a:pPr>
            <a:r>
              <a:rPr lang="en-US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 i="0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ts val="2800"/>
              <a:buNone/>
            </a:pPr>
            <a:r>
              <a:rPr lang="en-US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 </a:t>
            </a:r>
            <a:r>
              <a:rPr lang="en-US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"blackcurrant“</a:t>
            </a:r>
            <a:endParaRPr b="0" i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1:3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[</a:t>
            </a:r>
            <a:r>
              <a:rPr lang="en-US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"blackcurrant"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"watermelon"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thislist.append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"orange"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thislist.insert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"orange"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/>
            </a:br>
            <a:endParaRPr/>
          </a:p>
        </p:txBody>
      </p:sp>
      <p:sp>
        <p:nvSpPr>
          <p:cNvPr id="311" name="Google Shape;311;p32"/>
          <p:cNvSpPr txBox="1">
            <a:spLocks noGrp="1"/>
          </p:cNvSpPr>
          <p:nvPr>
            <p:ph type="body" idx="1"/>
          </p:nvPr>
        </p:nvSpPr>
        <p:spPr>
          <a:xfrm>
            <a:off x="172278" y="1219200"/>
            <a:ext cx="11847444" cy="539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tropical = [</a:t>
            </a:r>
            <a:r>
              <a:rPr lang="en-US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"mango"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"pineapple"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"papaya"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thislist.extend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(tropical)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thislist.remove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thislist.pop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thislist.pop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ts val="2800"/>
              <a:buNone/>
            </a:pPr>
            <a:r>
              <a:rPr lang="en-US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/>
            </a:br>
            <a:endParaRPr/>
          </a:p>
        </p:txBody>
      </p:sp>
      <p:sp>
        <p:nvSpPr>
          <p:cNvPr id="317" name="Google Shape;317;p33"/>
          <p:cNvSpPr txBox="1">
            <a:spLocks noGrp="1"/>
          </p:cNvSpPr>
          <p:nvPr>
            <p:ph type="body" idx="1"/>
          </p:nvPr>
        </p:nvSpPr>
        <p:spPr>
          <a:xfrm>
            <a:off x="172278" y="1219200"/>
            <a:ext cx="11847444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ts val="2800"/>
              <a:buNone/>
            </a:pP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thislist</a:t>
            </a: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thislist.clear()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thislist.sort()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thislist.sort(reverse = </a:t>
            </a: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mylist = thislist.copy()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583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nsolas"/>
              <a:buNone/>
            </a:pPr>
            <a:r>
              <a:rPr lang="en-US" sz="40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list1 = [</a:t>
            </a:r>
            <a:r>
              <a:rPr lang="en-US" sz="4000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sz="40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4000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sz="40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4000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sz="40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40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list2 = [</a:t>
            </a:r>
            <a:r>
              <a:rPr lang="en-US" sz="4000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“kiwi"</a:t>
            </a:r>
            <a:r>
              <a:rPr lang="en-US" sz="40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4000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“strawberry"</a:t>
            </a:r>
            <a:r>
              <a:rPr lang="en-US" sz="40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4000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“grape"</a:t>
            </a:r>
            <a:r>
              <a:rPr lang="en-US" sz="40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40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40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list3 = list1 + list2</a:t>
            </a:r>
            <a:br>
              <a:rPr lang="en-US" sz="40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print(list3)</a:t>
            </a:r>
            <a:br>
              <a:rPr lang="en-US" sz="4000" dirty="0"/>
            </a:br>
            <a:endParaRPr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 sz="8800" b="1"/>
              <a:t>Tuples</a:t>
            </a:r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body" idx="1"/>
          </p:nvPr>
        </p:nvSpPr>
        <p:spPr>
          <a:xfrm>
            <a:off x="265043" y="1825625"/>
            <a:ext cx="1172817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collection which is ordered and UNCHANGEABLE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Written with ()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thistuple = 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then go about finding length and indexing.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CANNOT change, add or remove once it’s created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(there are workarounds but that’s for a later time)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thistuple = 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/>
            </a:br>
            <a:endParaRPr/>
          </a:p>
        </p:txBody>
      </p:sp>
      <p:sp>
        <p:nvSpPr>
          <p:cNvPr id="334" name="Google Shape;334;p36"/>
          <p:cNvSpPr txBox="1">
            <a:spLocks noGrp="1"/>
          </p:cNvSpPr>
          <p:nvPr>
            <p:ph type="body" idx="1"/>
          </p:nvPr>
        </p:nvSpPr>
        <p:spPr>
          <a:xfrm>
            <a:off x="172278" y="1842052"/>
            <a:ext cx="11847444" cy="369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Let’s pack a tuple (assign a value)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fruits = 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(green, yellow, red) = fruits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print(green)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print(yellow)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print(red)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thistuple = 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/>
            </a:br>
            <a:endParaRPr/>
          </a:p>
        </p:txBody>
      </p:sp>
      <p:sp>
        <p:nvSpPr>
          <p:cNvPr id="340" name="Google Shape;340;p37"/>
          <p:cNvSpPr txBox="1">
            <a:spLocks noGrp="1"/>
          </p:cNvSpPr>
          <p:nvPr>
            <p:ph type="body" idx="1"/>
          </p:nvPr>
        </p:nvSpPr>
        <p:spPr>
          <a:xfrm>
            <a:off x="172278" y="1842052"/>
            <a:ext cx="11847444" cy="369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add tuples together like you do with lists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multiple by doing this: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mytuple = fruits * 2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print(mytuple)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 sz="8800" b="1"/>
              <a:t>Sets</a:t>
            </a:r>
            <a:endParaRPr/>
          </a:p>
        </p:txBody>
      </p:sp>
      <p:sp>
        <p:nvSpPr>
          <p:cNvPr id="346" name="Google Shape;346;p38"/>
          <p:cNvSpPr txBox="1">
            <a:spLocks noGrp="1"/>
          </p:cNvSpPr>
          <p:nvPr>
            <p:ph type="body" idx="1"/>
          </p:nvPr>
        </p:nvSpPr>
        <p:spPr>
          <a:xfrm>
            <a:off x="265043" y="1825625"/>
            <a:ext cx="1172817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collection which is UNORDERED, UNCHANGEABLE &amp; UNINDEXED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Written in {}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 = {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 not allow duplicates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 particular order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Unchangeable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 = {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/>
            </a:br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body" idx="1"/>
          </p:nvPr>
        </p:nvSpPr>
        <p:spPr>
          <a:xfrm>
            <a:off x="172278" y="1842052"/>
            <a:ext cx="11847444" cy="47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 find the length the same way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 be any data type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access values the same way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.pop() and .clear() work the same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thisset.add(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"orange"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Mylist = [“kiwi”, “orange”]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thisset.update(mylist)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lang="en-US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dirty="0"/>
            </a:br>
            <a:endParaRPr dirty="0"/>
          </a:p>
        </p:txBody>
      </p:sp>
      <p:sp>
        <p:nvSpPr>
          <p:cNvPr id="358" name="Google Shape;358;p40"/>
          <p:cNvSpPr txBox="1">
            <a:spLocks noGrp="1"/>
          </p:cNvSpPr>
          <p:nvPr>
            <p:ph type="body" idx="1"/>
          </p:nvPr>
        </p:nvSpPr>
        <p:spPr>
          <a:xfrm>
            <a:off x="172278" y="1842052"/>
            <a:ext cx="11847444" cy="47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thisset.remove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thisset.discard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thisset1 = {“apple”, “banana”, “cherry”}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thisset2 = {“kiwi”, “grape”}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thisset3 = thisset1.union(thisset2)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 replace .union with .update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Common Vocabulary</a:t>
            </a:r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98474" y="1325563"/>
            <a:ext cx="12093526" cy="5148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Char char="•"/>
            </a:pPr>
            <a:r>
              <a:rPr lang="en-US" sz="3600" dirty="0">
                <a:solidFill>
                  <a:srgbClr val="7030A0"/>
                </a:solidFill>
              </a:rPr>
              <a:t>Value – a number or string (or other things to be named later) that can be stored in a variable or computed in an expression.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>
              <a:solidFill>
                <a:srgbClr val="7030A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Variable – a name that refers to a value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600"/>
              <a:buChar char="•"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Variable Name -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sym typeface="Calibri"/>
              </a:rPr>
              <a:t>A name given to a variable. Variable names in Python consist of a sequence of letters and digits that begins with a letter. In best programming practice, variable names should be chosen so that they describe their use in the program, making the program self documenting.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 sz="8800" b="1"/>
              <a:t>Dictionaries</a:t>
            </a:r>
            <a:endParaRPr/>
          </a:p>
        </p:txBody>
      </p:sp>
      <p:sp>
        <p:nvSpPr>
          <p:cNvPr id="364" name="Google Shape;364;p41"/>
          <p:cNvSpPr txBox="1">
            <a:spLocks noGrp="1"/>
          </p:cNvSpPr>
          <p:nvPr>
            <p:ph type="body" idx="1"/>
          </p:nvPr>
        </p:nvSpPr>
        <p:spPr>
          <a:xfrm>
            <a:off x="231913" y="2474981"/>
            <a:ext cx="11728174" cy="3221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lang="en-US" b="0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sed to store data values in key:value pairs.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b="0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collection which is ordered, changeable &amp; do not allow duplicates.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Written with {}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/>
        </p:nvSpPr>
        <p:spPr>
          <a:xfrm>
            <a:off x="450574" y="1571821"/>
            <a:ext cx="5274366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200" b="0" i="0" u="none" strike="noStrike" cap="none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"brand"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3200" b="0" i="0" u="none" strike="noStrike" cap="none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"Ford"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200" b="0" i="0" u="none" strike="noStrike" cap="none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3200" b="0" i="0" u="none" strike="noStrike" cap="none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"Mustang"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200" b="0" i="0" u="none" strike="noStrike" cap="none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32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1964</a:t>
            </a:r>
            <a:b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2"/>
          <p:cNvSpPr txBox="1"/>
          <p:nvPr/>
        </p:nvSpPr>
        <p:spPr>
          <a:xfrm>
            <a:off x="6096000" y="477079"/>
            <a:ext cx="5658679" cy="612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(thisdict[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"brand"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change dictionaries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 duplicates allowed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thisdict[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print(x)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= thisdict.get("model")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print(x)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 txBox="1"/>
          <p:nvPr/>
        </p:nvSpPr>
        <p:spPr>
          <a:xfrm>
            <a:off x="132522" y="1532065"/>
            <a:ext cx="5274366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 =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"brand"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"Ford"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"Mustang"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1964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3"/>
          <p:cNvSpPr txBox="1"/>
          <p:nvPr/>
        </p:nvSpPr>
        <p:spPr>
          <a:xfrm>
            <a:off x="5512904" y="463826"/>
            <a:ext cx="6679095" cy="612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800" b="0" i="0" u="none" strike="noStrike" cap="none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 </a:t>
            </a:r>
            <a:r>
              <a:rPr lang="en-US" sz="28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2018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 dirty="0" err="1">
                <a:solidFill>
                  <a:schemeClr val="accent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thisdict</a:t>
            </a:r>
            <a:r>
              <a:rPr lang="en-US" sz="28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800" b="0" i="0" u="none" strike="noStrike" cap="none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"color"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 </a:t>
            </a:r>
            <a:r>
              <a:rPr lang="en-US" sz="2800" b="0" i="0" u="none" strike="noStrike" cap="none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b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 b="0" i="0" u="none" strike="noStrike" cap="none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thisdict.update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n-US" sz="2800" b="0" i="0" u="none" strike="noStrike" cap="none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"color"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2800" b="0" i="0" u="none" strike="noStrike" cap="none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 b="0" i="0" u="none" strike="noStrike" cap="none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thisdict.pop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 i="0" u="none" strike="noStrike" cap="none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thisdict.popitem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 txBox="1">
            <a:spLocks noGrp="1"/>
          </p:cNvSpPr>
          <p:nvPr>
            <p:ph type="title"/>
          </p:nvPr>
        </p:nvSpPr>
        <p:spPr>
          <a:xfrm>
            <a:off x="838200" y="127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 b="1"/>
              <a:t>Practice</a:t>
            </a:r>
            <a:endParaRPr/>
          </a:p>
        </p:txBody>
      </p:sp>
      <p:sp>
        <p:nvSpPr>
          <p:cNvPr id="382" name="Google Shape;382;p44"/>
          <p:cNvSpPr txBox="1">
            <a:spLocks noGrp="1"/>
          </p:cNvSpPr>
          <p:nvPr>
            <p:ph type="body" idx="1"/>
          </p:nvPr>
        </p:nvSpPr>
        <p:spPr>
          <a:xfrm>
            <a:off x="285226" y="1224793"/>
            <a:ext cx="11803310" cy="5620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Create a file and name is listpractice</a:t>
            </a:r>
            <a:endParaRPr sz="3200"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Create a list, find the length, replace a part of it with something else and append it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Create a tuple and multiply it by 3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Create a set, add your list to it and remove a string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Create a dictionary and print out 1 value, replace another one</a:t>
            </a:r>
            <a:endParaRPr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Save your file and send it to me in Slack via private message</a:t>
            </a:r>
            <a:endParaRPr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b="1"/>
              <a:t>IF Statements</a:t>
            </a:r>
            <a:endParaRPr/>
          </a:p>
        </p:txBody>
      </p:sp>
      <p:sp>
        <p:nvSpPr>
          <p:cNvPr id="388" name="Google Shape;388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667250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90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900" dirty="0"/>
              <a:t>Used with the logical operators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900" dirty="0"/>
              <a:t>		==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900" dirty="0"/>
              <a:t>		!=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900" dirty="0"/>
              <a:t>		&lt;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900" dirty="0"/>
              <a:t>		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900" dirty="0"/>
              <a:t>		&lt;=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900" dirty="0"/>
              <a:t>		&gt;=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/>
              <a:t>		</a:t>
            </a:r>
            <a:endParaRPr dirty="0"/>
          </a:p>
        </p:txBody>
      </p:sp>
      <p:sp>
        <p:nvSpPr>
          <p:cNvPr id="389" name="Google Shape;389;p4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a = 45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b = 68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If b &gt; a: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	print(“b is greater”)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b="1"/>
              <a:t>Elif Statement</a:t>
            </a:r>
            <a:endParaRPr/>
          </a:p>
        </p:txBody>
      </p:sp>
      <p:sp>
        <p:nvSpPr>
          <p:cNvPr id="395" name="Google Shape;395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Python’s way of saying, “If the previous conditions were not true, then try this condition”</a:t>
            </a:r>
            <a:endParaRPr/>
          </a:p>
        </p:txBody>
      </p:sp>
      <p:sp>
        <p:nvSpPr>
          <p:cNvPr id="396" name="Google Shape;396;p4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6019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A = 55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B = 55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If b &gt; a: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print(“b is greater than a”)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elif b == a: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print(“a and b are equal”)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"/>
          <p:cNvSpPr txBox="1">
            <a:spLocks noGrp="1"/>
          </p:cNvSpPr>
          <p:nvPr>
            <p:ph type="title"/>
          </p:nvPr>
        </p:nvSpPr>
        <p:spPr>
          <a:xfrm>
            <a:off x="838200" y="-1298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b="1"/>
              <a:t>ELSE Statement</a:t>
            </a:r>
            <a:endParaRPr/>
          </a:p>
        </p:txBody>
      </p:sp>
      <p:sp>
        <p:nvSpPr>
          <p:cNvPr id="402" name="Google Shape;402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Else statements are used to catch anything that wasn’t already caught in the previous two conditions.</a:t>
            </a:r>
            <a:endParaRPr/>
          </a:p>
        </p:txBody>
      </p:sp>
      <p:sp>
        <p:nvSpPr>
          <p:cNvPr id="403" name="Google Shape;403;p47"/>
          <p:cNvSpPr txBox="1">
            <a:spLocks noGrp="1"/>
          </p:cNvSpPr>
          <p:nvPr>
            <p:ph type="body" idx="2"/>
          </p:nvPr>
        </p:nvSpPr>
        <p:spPr>
          <a:xfrm>
            <a:off x="6172200" y="1098958"/>
            <a:ext cx="6019800" cy="5629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A = 200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B = 55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if b &gt; a: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print(“b is greater than a”)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elif b == a: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print(“a and b are equal”)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else: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print(“a is greater than b”)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 txBox="1">
            <a:spLocks noGrp="1"/>
          </p:cNvSpPr>
          <p:nvPr>
            <p:ph type="body" idx="1"/>
          </p:nvPr>
        </p:nvSpPr>
        <p:spPr>
          <a:xfrm>
            <a:off x="737532" y="2810821"/>
            <a:ext cx="5181600" cy="1236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You can have an else without the elif!</a:t>
            </a:r>
            <a:endParaRPr/>
          </a:p>
        </p:txBody>
      </p:sp>
      <p:sp>
        <p:nvSpPr>
          <p:cNvPr id="409" name="Google Shape;409;p48"/>
          <p:cNvSpPr txBox="1">
            <a:spLocks noGrp="1"/>
          </p:cNvSpPr>
          <p:nvPr>
            <p:ph type="body" idx="2"/>
          </p:nvPr>
        </p:nvSpPr>
        <p:spPr>
          <a:xfrm>
            <a:off x="5843631" y="1419552"/>
            <a:ext cx="6034743" cy="401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A = 200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B = 55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if b &gt; a: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print(“b is greater than a”)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else: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print(“a is greater than b”)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9"/>
          <p:cNvSpPr txBox="1"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b="1"/>
              <a:t>Using “And”</a:t>
            </a:r>
            <a:endParaRPr/>
          </a:p>
        </p:txBody>
      </p:sp>
      <p:sp>
        <p:nvSpPr>
          <p:cNvPr id="415" name="Google Shape;415;p49"/>
          <p:cNvSpPr txBox="1">
            <a:spLocks noGrp="1"/>
          </p:cNvSpPr>
          <p:nvPr>
            <p:ph type="body" idx="1"/>
          </p:nvPr>
        </p:nvSpPr>
        <p:spPr>
          <a:xfrm>
            <a:off x="1604864" y="1614196"/>
            <a:ext cx="8733453" cy="2034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Considered a logical operator</a:t>
            </a:r>
            <a:endParaRPr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It combines conditional statements together</a:t>
            </a:r>
            <a:endParaRPr/>
          </a:p>
        </p:txBody>
      </p:sp>
      <p:sp>
        <p:nvSpPr>
          <p:cNvPr id="416" name="Google Shape;416;p49"/>
          <p:cNvSpPr txBox="1">
            <a:spLocks noGrp="1"/>
          </p:cNvSpPr>
          <p:nvPr>
            <p:ph type="body" idx="2"/>
          </p:nvPr>
        </p:nvSpPr>
        <p:spPr>
          <a:xfrm>
            <a:off x="1324947" y="3429000"/>
            <a:ext cx="9013370" cy="3290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a = 200</a:t>
            </a:r>
            <a:br>
              <a:rPr lang="en-US" sz="3200"/>
            </a:b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b = 33</a:t>
            </a:r>
            <a:br>
              <a:rPr lang="en-US" sz="3200"/>
            </a:b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c = 500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lang="en-US" sz="3200"/>
            </a:b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if a &gt; b and c &gt; a:</a:t>
            </a:r>
            <a:br>
              <a:rPr lang="en-US" sz="3200"/>
            </a:b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  print("Both conditions are True")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0"/>
          <p:cNvSpPr txBox="1">
            <a:spLocks noGrp="1"/>
          </p:cNvSpPr>
          <p:nvPr>
            <p:ph type="title"/>
          </p:nvPr>
        </p:nvSpPr>
        <p:spPr>
          <a:xfrm>
            <a:off x="838200" y="-11304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 b="1"/>
              <a:t>Using “or”</a:t>
            </a:r>
            <a:endParaRPr/>
          </a:p>
        </p:txBody>
      </p:sp>
      <p:sp>
        <p:nvSpPr>
          <p:cNvPr id="422" name="Google Shape;422;p50"/>
          <p:cNvSpPr txBox="1">
            <a:spLocks noGrp="1"/>
          </p:cNvSpPr>
          <p:nvPr>
            <p:ph type="body" idx="1"/>
          </p:nvPr>
        </p:nvSpPr>
        <p:spPr>
          <a:xfrm>
            <a:off x="765110" y="1690688"/>
            <a:ext cx="10588690" cy="195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Considered a logical operator</a:t>
            </a:r>
            <a:endParaRPr/>
          </a:p>
          <a:p>
            <a:pPr marL="2286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It combines conditional statements together</a:t>
            </a:r>
            <a:endParaRPr/>
          </a:p>
        </p:txBody>
      </p:sp>
      <p:sp>
        <p:nvSpPr>
          <p:cNvPr id="423" name="Google Shape;423;p50"/>
          <p:cNvSpPr txBox="1">
            <a:spLocks noGrp="1"/>
          </p:cNvSpPr>
          <p:nvPr>
            <p:ph type="body" idx="2"/>
          </p:nvPr>
        </p:nvSpPr>
        <p:spPr>
          <a:xfrm>
            <a:off x="317242" y="3964818"/>
            <a:ext cx="11607280" cy="278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a = 200</a:t>
            </a:r>
            <a:br>
              <a:rPr lang="en-US" sz="3200"/>
            </a:b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b = 33</a:t>
            </a:r>
            <a:br>
              <a:rPr lang="en-US" sz="3200"/>
            </a:b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c = 500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lang="en-US" sz="3200"/>
            </a:b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if a &gt; b 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 a &gt; c:</a:t>
            </a:r>
            <a:br>
              <a:rPr lang="en-US" sz="3200"/>
            </a:b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  print(“At least one of the conditions is True”)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379828" y="633046"/>
            <a:ext cx="11324492" cy="586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Str = a Python data type that holds a string of characters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 dirty="0"/>
              <a:t>Operators = special symbols that represent a simple computation</a:t>
            </a:r>
            <a:endParaRPr dirty="0"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400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Data Type = a set of values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 dirty="0"/>
              <a:t>Comment = information in a program that is meant for other programmers (used with ## </a:t>
            </a:r>
            <a:r>
              <a:rPr lang="en-US" sz="4000" dirty="0" err="1"/>
              <a:t>infront</a:t>
            </a:r>
            <a:r>
              <a:rPr lang="en-US" sz="4000" dirty="0"/>
              <a:t>)</a:t>
            </a:r>
            <a:endParaRPr dirty="0"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400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Input = a command in a program that prompts the user to put in an answer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 dirty="0"/>
              <a:t>Output = the result of a program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1"/>
          <p:cNvSpPr txBox="1">
            <a:spLocks noGrp="1"/>
          </p:cNvSpPr>
          <p:nvPr>
            <p:ph type="title"/>
          </p:nvPr>
        </p:nvSpPr>
        <p:spPr>
          <a:xfrm>
            <a:off x="838200" y="-14660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b="1"/>
              <a:t>Nested IF Statement</a:t>
            </a:r>
            <a:endParaRPr/>
          </a:p>
        </p:txBody>
      </p:sp>
      <p:sp>
        <p:nvSpPr>
          <p:cNvPr id="429" name="Google Shape;429;p51"/>
          <p:cNvSpPr txBox="1">
            <a:spLocks noGrp="1"/>
          </p:cNvSpPr>
          <p:nvPr>
            <p:ph type="body" idx="1"/>
          </p:nvPr>
        </p:nvSpPr>
        <p:spPr>
          <a:xfrm>
            <a:off x="838200" y="1096406"/>
            <a:ext cx="1089815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/>
              <a:t>If a statement is inside of a statement, then that means it is considered nested</a:t>
            </a:r>
            <a:endParaRPr dirty="0"/>
          </a:p>
        </p:txBody>
      </p:sp>
      <p:sp>
        <p:nvSpPr>
          <p:cNvPr id="430" name="Google Shape;430;p51"/>
          <p:cNvSpPr txBox="1">
            <a:spLocks noGrp="1"/>
          </p:cNvSpPr>
          <p:nvPr>
            <p:ph type="body" idx="2"/>
          </p:nvPr>
        </p:nvSpPr>
        <p:spPr>
          <a:xfrm>
            <a:off x="2398902" y="2341139"/>
            <a:ext cx="7394196" cy="39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/>
              <a:t>X = 55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/>
              <a:t>If x &gt; 10: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/>
              <a:t>	print(“It’s above 10,”)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/>
              <a:t>	if x &lt; 20: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/>
              <a:t>		print(“and also about 20!”)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/>
              <a:t>	else: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/>
              <a:t>		print(“but not above 20”)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2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2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While Loop</a:t>
            </a:r>
            <a:endParaRPr/>
          </a:p>
        </p:txBody>
      </p:sp>
      <p:sp>
        <p:nvSpPr>
          <p:cNvPr id="437" name="Google Shape;437;p52"/>
          <p:cNvSpPr/>
          <p:nvPr/>
        </p:nvSpPr>
        <p:spPr>
          <a:xfrm>
            <a:off x="762000" y="1995055"/>
            <a:ext cx="5103091" cy="245687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2"/>
          <p:cNvSpPr txBox="1">
            <a:spLocks noGrp="1"/>
          </p:cNvSpPr>
          <p:nvPr>
            <p:ph type="body" idx="1"/>
          </p:nvPr>
        </p:nvSpPr>
        <p:spPr>
          <a:xfrm>
            <a:off x="925946" y="2766218"/>
            <a:ext cx="5181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You can execute a set of statements as long as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a condition is true.</a:t>
            </a:r>
            <a:endParaRPr/>
          </a:p>
        </p:txBody>
      </p:sp>
      <p:sp>
        <p:nvSpPr>
          <p:cNvPr id="439" name="Google Shape;439;p52"/>
          <p:cNvSpPr/>
          <p:nvPr/>
        </p:nvSpPr>
        <p:spPr>
          <a:xfrm>
            <a:off x="6162963" y="1881115"/>
            <a:ext cx="5103091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2"/>
          <p:cNvSpPr txBox="1">
            <a:spLocks noGrp="1"/>
          </p:cNvSpPr>
          <p:nvPr>
            <p:ph type="body" idx="2"/>
          </p:nvPr>
        </p:nvSpPr>
        <p:spPr>
          <a:xfrm>
            <a:off x="6271492" y="1995054"/>
            <a:ext cx="5181600" cy="41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i = 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while i &lt; 6: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	print(i)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	i += 1           🡨 ? = i+1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5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53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For Loops</a:t>
            </a:r>
            <a:endParaRPr/>
          </a:p>
        </p:txBody>
      </p:sp>
      <p:sp>
        <p:nvSpPr>
          <p:cNvPr id="447" name="Google Shape;447;p53"/>
          <p:cNvSpPr/>
          <p:nvPr/>
        </p:nvSpPr>
        <p:spPr>
          <a:xfrm>
            <a:off x="762000" y="1995055"/>
            <a:ext cx="5103091" cy="245687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3"/>
          <p:cNvSpPr txBox="1">
            <a:spLocks noGrp="1"/>
          </p:cNvSpPr>
          <p:nvPr>
            <p:ph type="body" idx="1"/>
          </p:nvPr>
        </p:nvSpPr>
        <p:spPr>
          <a:xfrm>
            <a:off x="1124607" y="2560709"/>
            <a:ext cx="4779738" cy="1658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 dirty="0">
                <a:solidFill>
                  <a:srgbClr val="FFFF00"/>
                </a:solidFill>
              </a:rPr>
              <a:t>Used for iterating over a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 dirty="0">
                <a:solidFill>
                  <a:srgbClr val="FFFF00"/>
                </a:solidFill>
              </a:rPr>
              <a:t>sequence ( like a list, tuple, dictionary, set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 dirty="0">
                <a:solidFill>
                  <a:srgbClr val="FFFF00"/>
                </a:solidFill>
              </a:rPr>
              <a:t>or a string.)</a:t>
            </a:r>
            <a:endParaRPr dirty="0"/>
          </a:p>
        </p:txBody>
      </p:sp>
      <p:sp>
        <p:nvSpPr>
          <p:cNvPr id="449" name="Google Shape;449;p53"/>
          <p:cNvSpPr/>
          <p:nvPr/>
        </p:nvSpPr>
        <p:spPr>
          <a:xfrm>
            <a:off x="6162963" y="1881115"/>
            <a:ext cx="5103091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53"/>
          <p:cNvSpPr txBox="1">
            <a:spLocks noGrp="1"/>
          </p:cNvSpPr>
          <p:nvPr>
            <p:ph type="body" idx="2"/>
          </p:nvPr>
        </p:nvSpPr>
        <p:spPr>
          <a:xfrm>
            <a:off x="6271492" y="1995054"/>
            <a:ext cx="5181600" cy="41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fruits = [“apple”, “banana”, “grape”]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for x in fruits: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	print(x)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4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54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Break Statement</a:t>
            </a:r>
            <a:endParaRPr/>
          </a:p>
        </p:txBody>
      </p:sp>
      <p:sp>
        <p:nvSpPr>
          <p:cNvPr id="457" name="Google Shape;457;p54"/>
          <p:cNvSpPr/>
          <p:nvPr/>
        </p:nvSpPr>
        <p:spPr>
          <a:xfrm>
            <a:off x="762000" y="1995055"/>
            <a:ext cx="5103091" cy="245687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54"/>
          <p:cNvSpPr txBox="1">
            <a:spLocks noGrp="1"/>
          </p:cNvSpPr>
          <p:nvPr>
            <p:ph type="body" idx="1"/>
          </p:nvPr>
        </p:nvSpPr>
        <p:spPr>
          <a:xfrm>
            <a:off x="925946" y="2766218"/>
            <a:ext cx="480219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 dirty="0">
                <a:solidFill>
                  <a:srgbClr val="FFFF00"/>
                </a:solidFill>
              </a:rPr>
              <a:t>We can stop the loop even if the while condition is true</a:t>
            </a:r>
            <a:endParaRPr dirty="0"/>
          </a:p>
        </p:txBody>
      </p:sp>
      <p:sp>
        <p:nvSpPr>
          <p:cNvPr id="459" name="Google Shape;459;p54"/>
          <p:cNvSpPr/>
          <p:nvPr/>
        </p:nvSpPr>
        <p:spPr>
          <a:xfrm>
            <a:off x="6162963" y="1881115"/>
            <a:ext cx="5103091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54"/>
          <p:cNvSpPr txBox="1">
            <a:spLocks noGrp="1"/>
          </p:cNvSpPr>
          <p:nvPr>
            <p:ph type="body" idx="2"/>
          </p:nvPr>
        </p:nvSpPr>
        <p:spPr>
          <a:xfrm>
            <a:off x="6271492" y="1995054"/>
            <a:ext cx="5181600" cy="41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i = 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while i &lt; 6: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print(i)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if i == 3: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	break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i += 1           </a:t>
            </a:r>
            <a:endParaRPr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5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55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Break Statement</a:t>
            </a:r>
            <a:endParaRPr/>
          </a:p>
        </p:txBody>
      </p:sp>
      <p:sp>
        <p:nvSpPr>
          <p:cNvPr id="467" name="Google Shape;467;p55"/>
          <p:cNvSpPr/>
          <p:nvPr/>
        </p:nvSpPr>
        <p:spPr>
          <a:xfrm>
            <a:off x="762000" y="1995055"/>
            <a:ext cx="5103091" cy="245687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55"/>
          <p:cNvSpPr txBox="1">
            <a:spLocks noGrp="1"/>
          </p:cNvSpPr>
          <p:nvPr>
            <p:ph type="body" idx="1"/>
          </p:nvPr>
        </p:nvSpPr>
        <p:spPr>
          <a:xfrm>
            <a:off x="925946" y="2766218"/>
            <a:ext cx="5181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We can stop the loop before it goes through all the items.</a:t>
            </a:r>
            <a:endParaRPr/>
          </a:p>
        </p:txBody>
      </p:sp>
      <p:sp>
        <p:nvSpPr>
          <p:cNvPr id="469" name="Google Shape;469;p55"/>
          <p:cNvSpPr/>
          <p:nvPr/>
        </p:nvSpPr>
        <p:spPr>
          <a:xfrm>
            <a:off x="6162963" y="1881115"/>
            <a:ext cx="5103091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55"/>
          <p:cNvSpPr txBox="1">
            <a:spLocks noGrp="1"/>
          </p:cNvSpPr>
          <p:nvPr>
            <p:ph type="body" idx="2"/>
          </p:nvPr>
        </p:nvSpPr>
        <p:spPr>
          <a:xfrm>
            <a:off x="6271492" y="1995054"/>
            <a:ext cx="5181600" cy="41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fruits = [“apple”, “banana”, “grape”]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for x in fruits: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print(x)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if x == “banana”: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	break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6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56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Another Break Example</a:t>
            </a:r>
            <a:endParaRPr/>
          </a:p>
        </p:txBody>
      </p:sp>
      <p:sp>
        <p:nvSpPr>
          <p:cNvPr id="477" name="Google Shape;477;p56"/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56"/>
          <p:cNvSpPr txBox="1"/>
          <p:nvPr/>
        </p:nvSpPr>
        <p:spPr>
          <a:xfrm>
            <a:off x="2843868" y="2059645"/>
            <a:ext cx="6769915" cy="41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fruits = [“apple”, “banana”, “grape”]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x in fruits: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if x == “banana”: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	break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print(x)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7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57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Nested Loops</a:t>
            </a:r>
            <a:endParaRPr/>
          </a:p>
        </p:txBody>
      </p:sp>
      <p:sp>
        <p:nvSpPr>
          <p:cNvPr id="485" name="Google Shape;485;p57"/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57"/>
          <p:cNvSpPr txBox="1"/>
          <p:nvPr/>
        </p:nvSpPr>
        <p:spPr>
          <a:xfrm>
            <a:off x="2843868" y="2059645"/>
            <a:ext cx="6769915" cy="41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Goal: print each adj for every fruit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adj = [“red”, “big”, “juicy”]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fruits = [“apple”, “orange”, “pineapple”]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x in adj: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for y in fruits: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	print(x,y)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8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58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Else Statement</a:t>
            </a:r>
            <a:endParaRPr/>
          </a:p>
        </p:txBody>
      </p:sp>
      <p:sp>
        <p:nvSpPr>
          <p:cNvPr id="493" name="Google Shape;493;p58"/>
          <p:cNvSpPr/>
          <p:nvPr/>
        </p:nvSpPr>
        <p:spPr>
          <a:xfrm>
            <a:off x="385618" y="1995054"/>
            <a:ext cx="5103091" cy="245687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58"/>
          <p:cNvSpPr txBox="1">
            <a:spLocks noGrp="1"/>
          </p:cNvSpPr>
          <p:nvPr>
            <p:ph type="body" idx="1"/>
          </p:nvPr>
        </p:nvSpPr>
        <p:spPr>
          <a:xfrm>
            <a:off x="514885" y="2729750"/>
            <a:ext cx="5181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We can run a block of code once when the condition is no longer true.</a:t>
            </a:r>
            <a:endParaRPr/>
          </a:p>
        </p:txBody>
      </p:sp>
      <p:sp>
        <p:nvSpPr>
          <p:cNvPr id="495" name="Google Shape;495;p58"/>
          <p:cNvSpPr/>
          <p:nvPr/>
        </p:nvSpPr>
        <p:spPr>
          <a:xfrm>
            <a:off x="5869348" y="1881115"/>
            <a:ext cx="5833294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58"/>
          <p:cNvSpPr txBox="1">
            <a:spLocks noGrp="1"/>
          </p:cNvSpPr>
          <p:nvPr>
            <p:ph type="body" idx="2"/>
          </p:nvPr>
        </p:nvSpPr>
        <p:spPr>
          <a:xfrm>
            <a:off x="5977877" y="1995054"/>
            <a:ext cx="5833294" cy="41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i = 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while i &lt; 6: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print(i)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i += 1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else: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print(“i is no longer less than 6”)          </a:t>
            </a:r>
            <a:endParaRPr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9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59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range() function as a loop</a:t>
            </a:r>
            <a:endParaRPr/>
          </a:p>
        </p:txBody>
      </p:sp>
      <p:sp>
        <p:nvSpPr>
          <p:cNvPr id="503" name="Google Shape;503;p59"/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59"/>
          <p:cNvSpPr txBox="1"/>
          <p:nvPr/>
        </p:nvSpPr>
        <p:spPr>
          <a:xfrm>
            <a:off x="2843868" y="2333297"/>
            <a:ext cx="6769915" cy="3846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Used to loop through a set of code a specified number of times.</a:t>
            </a: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It returns a sequence of numbers, starting from 0 by default, and increments of 1 (by default) and ends at a specified number</a:t>
            </a: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x in range(6):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		print(x)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0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60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range() function as a loop</a:t>
            </a:r>
            <a:endParaRPr/>
          </a:p>
        </p:txBody>
      </p:sp>
      <p:sp>
        <p:nvSpPr>
          <p:cNvPr id="511" name="Google Shape;511;p60"/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60"/>
          <p:cNvSpPr txBox="1"/>
          <p:nvPr/>
        </p:nvSpPr>
        <p:spPr>
          <a:xfrm>
            <a:off x="2843868" y="2385848"/>
            <a:ext cx="6769915" cy="3794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It is possible to specify the starting value by adding a parameter, telling python to start at that first number and go to the second (but not include it)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x in range (2,6):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print(x)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 b="1"/>
              <a:t>Algorithms</a:t>
            </a: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What is an algorithm?</a:t>
            </a:r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/>
              <a:t>Series of steps to solve the problem at hand</a:t>
            </a:r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4"/>
          </p:nvPr>
        </p:nvSpPr>
        <p:spPr>
          <a:xfrm>
            <a:off x="6172200" y="2138288"/>
            <a:ext cx="5813474" cy="4557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3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is the skill that allows a computer scientist to take an algorithm (those steps to solving a problem) and represent that solution in what’s called a notation (aka program) that can be followed by a computer! Those programs are written in programming languages such as Python, html, JavaScript etc.</a:t>
            </a:r>
            <a:endParaRPr sz="4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1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61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range() function as a loop</a:t>
            </a:r>
            <a:endParaRPr/>
          </a:p>
        </p:txBody>
      </p:sp>
      <p:sp>
        <p:nvSpPr>
          <p:cNvPr id="519" name="Google Shape;519;p61"/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61"/>
          <p:cNvSpPr txBox="1"/>
          <p:nvPr/>
        </p:nvSpPr>
        <p:spPr>
          <a:xfrm>
            <a:off x="2843868" y="2427890"/>
            <a:ext cx="6769915" cy="3752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It is possible to specify the increment value by adding a third parameter: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x in range (2, 50, 5):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print(x)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2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62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range() function as a loop</a:t>
            </a:r>
            <a:endParaRPr/>
          </a:p>
        </p:txBody>
      </p:sp>
      <p:sp>
        <p:nvSpPr>
          <p:cNvPr id="527" name="Google Shape;527;p62"/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62"/>
          <p:cNvSpPr txBox="1"/>
          <p:nvPr/>
        </p:nvSpPr>
        <p:spPr>
          <a:xfrm>
            <a:off x="2843868" y="2375338"/>
            <a:ext cx="6769915" cy="3804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 else keyword in a for loop specifies a block of code to be executed when the loop is finished: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x in range(10):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print(x)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print(“Finally finished!”)	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3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63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range() function as a loop</a:t>
            </a:r>
            <a:endParaRPr/>
          </a:p>
        </p:txBody>
      </p:sp>
      <p:sp>
        <p:nvSpPr>
          <p:cNvPr id="535" name="Google Shape;535;p63"/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63"/>
          <p:cNvSpPr txBox="1"/>
          <p:nvPr/>
        </p:nvSpPr>
        <p:spPr>
          <a:xfrm>
            <a:off x="2843868" y="2354317"/>
            <a:ext cx="6769915" cy="3825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Now, let’s break the loop and see what happens.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x in range(10):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if x == 5: break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print(x)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print(“Finally finished!”)	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title"/>
          </p:nvPr>
        </p:nvSpPr>
        <p:spPr>
          <a:xfrm>
            <a:off x="838200" y="127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 b="1"/>
              <a:t>Practice</a:t>
            </a:r>
            <a:endParaRPr/>
          </a:p>
        </p:txBody>
      </p:sp>
      <p:sp>
        <p:nvSpPr>
          <p:cNvPr id="542" name="Google Shape;542;p64"/>
          <p:cNvSpPr txBox="1">
            <a:spLocks noGrp="1"/>
          </p:cNvSpPr>
          <p:nvPr>
            <p:ph type="body" idx="1"/>
          </p:nvPr>
        </p:nvSpPr>
        <p:spPr>
          <a:xfrm>
            <a:off x="194345" y="1338350"/>
            <a:ext cx="11803310" cy="520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Create a file and name it statements</a:t>
            </a:r>
            <a:endParaRPr sz="3600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Create an if statement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Create an if statement using else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Create a nested loop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Create a for loop and include a break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Loop through a string</a:t>
            </a:r>
            <a:endParaRPr dirty="0"/>
          </a:p>
          <a:p>
            <a:pPr marL="2286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Send the file to me via Slack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 b="1"/>
              <a:t>Exceptions</a:t>
            </a:r>
            <a:endParaRPr/>
          </a:p>
        </p:txBody>
      </p:sp>
      <p:sp>
        <p:nvSpPr>
          <p:cNvPr id="548" name="Google Shape;548;p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Python will normally generate an error message when an error or exception occurs in a called block of code.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You can write a try statement</a:t>
            </a:r>
            <a:endParaRPr/>
          </a:p>
        </p:txBody>
      </p:sp>
      <p:sp>
        <p:nvSpPr>
          <p:cNvPr id="549" name="Google Shape;549;p65"/>
          <p:cNvSpPr txBox="1">
            <a:spLocks noGrp="1"/>
          </p:cNvSpPr>
          <p:nvPr>
            <p:ph type="body" idx="2"/>
          </p:nvPr>
        </p:nvSpPr>
        <p:spPr>
          <a:xfrm>
            <a:off x="6172202" y="2027237"/>
            <a:ext cx="5924725" cy="280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None/>
            </a:pP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br>
              <a:rPr lang="en-US" sz="3600"/>
            </a:b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"An exception occurred"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>
            <a:spLocks noGrp="1"/>
          </p:cNvSpPr>
          <p:nvPr>
            <p:ph type="body" idx="2"/>
          </p:nvPr>
        </p:nvSpPr>
        <p:spPr>
          <a:xfrm>
            <a:off x="6172199" y="1825625"/>
            <a:ext cx="59247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None/>
            </a:pP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3600"/>
            </a:b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"Something went wrong"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3600"/>
            </a:b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"Nothing went wrong"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4800"/>
          </a:p>
        </p:txBody>
      </p:sp>
      <p:sp>
        <p:nvSpPr>
          <p:cNvPr id="555" name="Google Shape;555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None/>
            </a:pP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br>
              <a:rPr lang="en-US" sz="3600"/>
            </a:b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NameError:</a:t>
            </a: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"Variable x is not defined"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3600"/>
            </a:b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"Something else went wrong"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600"/>
          </a:p>
        </p:txBody>
      </p:sp>
      <p:sp>
        <p:nvSpPr>
          <p:cNvPr id="556" name="Google Shape;556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b="1"/>
              <a:t>Other Exception examples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7"/>
          <p:cNvSpPr txBox="1">
            <a:spLocks noGrp="1"/>
          </p:cNvSpPr>
          <p:nvPr>
            <p:ph type="body" idx="1"/>
          </p:nvPr>
        </p:nvSpPr>
        <p:spPr>
          <a:xfrm>
            <a:off x="1072055" y="3213619"/>
            <a:ext cx="10752083" cy="327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None/>
            </a:pPr>
            <a:r>
              <a:rPr lang="en-US" sz="36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"Something went wrong"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"The 'try except' is finished"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600" dirty="0"/>
          </a:p>
        </p:txBody>
      </p:sp>
      <p:sp>
        <p:nvSpPr>
          <p:cNvPr id="562" name="Google Shape;562;p6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9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6600" b="1" dirty="0"/>
              <a:t>Other Exception examples</a:t>
            </a:r>
            <a:endParaRPr sz="3600" dirty="0"/>
          </a:p>
        </p:txBody>
      </p:sp>
      <p:sp>
        <p:nvSpPr>
          <p:cNvPr id="563" name="Google Shape;563;p67"/>
          <p:cNvSpPr txBox="1">
            <a:spLocks noGrp="1"/>
          </p:cNvSpPr>
          <p:nvPr>
            <p:ph type="body" idx="2"/>
          </p:nvPr>
        </p:nvSpPr>
        <p:spPr>
          <a:xfrm>
            <a:off x="242889" y="1554163"/>
            <a:ext cx="11687172" cy="1357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This will be executed regardless if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the try block raises an error or not.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Not a data type of its own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We import the module datetime to work with dates and date objects</a:t>
            </a:r>
            <a:endParaRPr/>
          </a:p>
        </p:txBody>
      </p:sp>
      <p:sp>
        <p:nvSpPr>
          <p:cNvPr id="569" name="Google Shape;569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 b="1"/>
              <a:t>Datetime</a:t>
            </a:r>
            <a:endParaRPr/>
          </a:p>
        </p:txBody>
      </p:sp>
      <p:sp>
        <p:nvSpPr>
          <p:cNvPr id="570" name="Google Shape;570;p68"/>
          <p:cNvSpPr txBox="1">
            <a:spLocks noGrp="1"/>
          </p:cNvSpPr>
          <p:nvPr>
            <p:ph type="body" idx="2"/>
          </p:nvPr>
        </p:nvSpPr>
        <p:spPr>
          <a:xfrm>
            <a:off x="6172200" y="1825624"/>
            <a:ext cx="5181600" cy="4826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%a = weekday, abrev.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%A = weekday, full name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%w = weekday, number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%d = day of month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%b = month, abrev.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%B = month, full name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%m = month as a number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%y = year, short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%Y = year, full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import datetime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datetime.datetime.now()</a:t>
            </a:r>
            <a:endParaRPr/>
          </a:p>
        </p:txBody>
      </p:sp>
      <p:sp>
        <p:nvSpPr>
          <p:cNvPr id="576" name="Google Shape;576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 b="1"/>
              <a:t>Datetime</a:t>
            </a:r>
            <a:endParaRPr/>
          </a:p>
        </p:txBody>
      </p:sp>
      <p:sp>
        <p:nvSpPr>
          <p:cNvPr id="577" name="Google Shape;577;p69"/>
          <p:cNvSpPr txBox="1">
            <a:spLocks noGrp="1"/>
          </p:cNvSpPr>
          <p:nvPr>
            <p:ph type="body" idx="2"/>
          </p:nvPr>
        </p:nvSpPr>
        <p:spPr>
          <a:xfrm>
            <a:off x="6172199" y="1825625"/>
            <a:ext cx="58007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None/>
            </a:pP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datetime</a:t>
            </a:r>
            <a:br>
              <a:rPr lang="en-US" sz="3600"/>
            </a:b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datetime.datetime(</a:t>
            </a:r>
            <a:r>
              <a:rPr lang="en-US" sz="3600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2020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3600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3600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3600"/>
            </a:br>
            <a:br>
              <a:rPr lang="en-US" sz="3600"/>
            </a:b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3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None/>
            </a:pP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datetime</a:t>
            </a:r>
            <a:br>
              <a:rPr lang="en-US" sz="3600"/>
            </a:b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datetime.datetime.now()</a:t>
            </a:r>
            <a:br>
              <a:rPr lang="en-US" sz="3600"/>
            </a:br>
            <a:br>
              <a:rPr lang="en-US" sz="3600"/>
            </a:b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(x.year)</a:t>
            </a:r>
            <a:br>
              <a:rPr lang="en-US" sz="3600"/>
            </a:b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(x.strftime(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"%A"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3600"/>
          </a:p>
        </p:txBody>
      </p:sp>
      <p:sp>
        <p:nvSpPr>
          <p:cNvPr id="583" name="Google Shape;583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 b="1"/>
              <a:t>Datetime</a:t>
            </a:r>
            <a:endParaRPr/>
          </a:p>
        </p:txBody>
      </p:sp>
      <p:sp>
        <p:nvSpPr>
          <p:cNvPr id="584" name="Google Shape;584;p7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None/>
            </a:pP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datetime</a:t>
            </a:r>
            <a:br>
              <a:rPr lang="en-US" sz="3600"/>
            </a:b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datetime.datetime(</a:t>
            </a:r>
            <a:r>
              <a:rPr lang="en-US" sz="3600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2018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3600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3600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3600"/>
            </a:br>
            <a:br>
              <a:rPr lang="en-US" sz="3600"/>
            </a:b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(x.strftime(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"%B"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3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 b="1"/>
              <a:t>You’ve chosen to learn another language!</a:t>
            </a:r>
            <a:endParaRPr/>
          </a:p>
        </p:txBody>
      </p:sp>
      <p:pic>
        <p:nvPicPr>
          <p:cNvPr id="131" name="Google Shape;131;p8" descr="Close up image of hands applauding"/>
          <p:cNvPicPr preferRelativeResize="0"/>
          <p:nvPr/>
        </p:nvPicPr>
        <p:blipFill rotWithShape="1">
          <a:blip r:embed="rId3">
            <a:alphaModFix/>
          </a:blip>
          <a:srcRect l="22485" r="910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 extrusionOk="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 b="1"/>
              <a:t>Things to remember</a:t>
            </a:r>
            <a:endParaRPr/>
          </a:p>
        </p:txBody>
      </p:sp>
      <p:sp>
        <p:nvSpPr>
          <p:cNvPr id="590" name="Google Shape;590;p7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Python is an object-oriented programming language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Almost everything in Python is an object, with its properties &amp; methods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A class is like an object constructor, like a blueprint for object creation.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2"/>
          <p:cNvSpPr txBox="1">
            <a:spLocks noGrp="1"/>
          </p:cNvSpPr>
          <p:nvPr>
            <p:ph type="title"/>
          </p:nvPr>
        </p:nvSpPr>
        <p:spPr>
          <a:xfrm>
            <a:off x="1557835" y="497348"/>
            <a:ext cx="9076329" cy="175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 b="1"/>
              <a:t>Functions</a:t>
            </a:r>
            <a:endParaRPr/>
          </a:p>
        </p:txBody>
      </p:sp>
      <p:sp>
        <p:nvSpPr>
          <p:cNvPr id="596" name="Google Shape;596;p72"/>
          <p:cNvSpPr txBox="1">
            <a:spLocks noGrp="1"/>
          </p:cNvSpPr>
          <p:nvPr>
            <p:ph type="body" idx="1"/>
          </p:nvPr>
        </p:nvSpPr>
        <p:spPr>
          <a:xfrm>
            <a:off x="327546" y="2248257"/>
            <a:ext cx="11232108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Block of code that only runs when it’s called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Established by using def and then the name followed by ()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Example: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def my_message(): (command)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/>
              <a:t>You call the function by simply writing the function name</a:t>
            </a:r>
            <a:endParaRPr/>
          </a:p>
        </p:txBody>
      </p:sp>
      <p:sp>
        <p:nvSpPr>
          <p:cNvPr id="602" name="Google Shape;602;p73"/>
          <p:cNvSpPr txBox="1">
            <a:spLocks noGrp="1"/>
          </p:cNvSpPr>
          <p:nvPr>
            <p:ph type="body" idx="1"/>
          </p:nvPr>
        </p:nvSpPr>
        <p:spPr>
          <a:xfrm>
            <a:off x="3810613" y="2315369"/>
            <a:ext cx="5719282" cy="308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def my_message():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	print(“I am enjoying class”)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my_message()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/>
              <a:t>Another example of a function</a:t>
            </a:r>
            <a:endParaRPr/>
          </a:p>
        </p:txBody>
      </p:sp>
      <p:sp>
        <p:nvSpPr>
          <p:cNvPr id="608" name="Google Shape;608;p74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460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def familyname(lname):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	print(fname + “ Smith”)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familyname(“Jerry”)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familyname(“Amy”)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familyname(“Chad”)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Remember Modules?</a:t>
            </a:r>
            <a:endParaRPr/>
          </a:p>
        </p:txBody>
      </p:sp>
      <p:sp>
        <p:nvSpPr>
          <p:cNvPr id="614" name="Google Shape;614;p75"/>
          <p:cNvSpPr/>
          <p:nvPr/>
        </p:nvSpPr>
        <p:spPr>
          <a:xfrm>
            <a:off x="1905699" y="1753299"/>
            <a:ext cx="8380602" cy="4487906"/>
          </a:xfrm>
          <a:prstGeom prst="horizontalScroll">
            <a:avLst>
              <a:gd name="adj" fmla="val 125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75"/>
          <p:cNvSpPr txBox="1"/>
          <p:nvPr/>
        </p:nvSpPr>
        <p:spPr>
          <a:xfrm>
            <a:off x="2692866" y="2894202"/>
            <a:ext cx="706353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LIBRARIES THAT ARE WITHIN PYTHON TO ACCOMPLISH DIFFERENT GOALS WITHOUT WRITING A LOT OF CODE.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Anytime you use a module, you will have to IMPORT it into your program to use it.</a:t>
            </a:r>
            <a:endParaRPr/>
          </a:p>
        </p:txBody>
      </p:sp>
      <p:sp>
        <p:nvSpPr>
          <p:cNvPr id="621" name="Google Shape;621;p7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1"/>
              <a:t>Math Module</a:t>
            </a:r>
            <a:endParaRPr/>
          </a:p>
        </p:txBody>
      </p:sp>
      <p:sp>
        <p:nvSpPr>
          <p:cNvPr id="627" name="Google Shape;627;p77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4398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Basic Operators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+ = addition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- = subtraction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/ = division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* = multiplication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8"/>
          <p:cNvSpPr/>
          <p:nvPr/>
        </p:nvSpPr>
        <p:spPr>
          <a:xfrm>
            <a:off x="7853354" y="4320330"/>
            <a:ext cx="2726422" cy="2265028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78"/>
          <p:cNvSpPr txBox="1">
            <a:spLocks noGrp="1"/>
          </p:cNvSpPr>
          <p:nvPr>
            <p:ph type="body" idx="1"/>
          </p:nvPr>
        </p:nvSpPr>
        <p:spPr>
          <a:xfrm>
            <a:off x="4754" y="726667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x = 39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x += 5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print(x)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/>
          </a:p>
        </p:txBody>
      </p:sp>
      <p:sp>
        <p:nvSpPr>
          <p:cNvPr id="634" name="Google Shape;634;p78"/>
          <p:cNvSpPr txBox="1">
            <a:spLocks noGrp="1"/>
          </p:cNvSpPr>
          <p:nvPr>
            <p:ph type="body" idx="2"/>
          </p:nvPr>
        </p:nvSpPr>
        <p:spPr>
          <a:xfrm>
            <a:off x="7120156" y="726667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y = 100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y -= 75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print(y)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/>
          </a:p>
        </p:txBody>
      </p:sp>
      <p:sp>
        <p:nvSpPr>
          <p:cNvPr id="635" name="Google Shape;635;p78"/>
          <p:cNvSpPr txBox="1"/>
          <p:nvPr/>
        </p:nvSpPr>
        <p:spPr>
          <a:xfrm>
            <a:off x="4034965" y="4839902"/>
            <a:ext cx="396967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Sorts Mill Goudy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print(math.pi)</a:t>
            </a:r>
            <a:endParaRPr/>
          </a:p>
        </p:txBody>
      </p:sp>
      <p:sp>
        <p:nvSpPr>
          <p:cNvPr id="636" name="Google Shape;636;p78"/>
          <p:cNvSpPr txBox="1"/>
          <p:nvPr/>
        </p:nvSpPr>
        <p:spPr>
          <a:xfrm rot="-900902">
            <a:off x="8186002" y="5025215"/>
            <a:ext cx="22734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math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Random Module</a:t>
            </a:r>
            <a:endParaRPr/>
          </a:p>
        </p:txBody>
      </p:sp>
      <p:sp>
        <p:nvSpPr>
          <p:cNvPr id="642" name="Google Shape;642;p79"/>
          <p:cNvSpPr txBox="1">
            <a:spLocks noGrp="1"/>
          </p:cNvSpPr>
          <p:nvPr>
            <p:ph type="body" idx="1"/>
          </p:nvPr>
        </p:nvSpPr>
        <p:spPr>
          <a:xfrm>
            <a:off x="390785" y="1690688"/>
            <a:ext cx="4445899" cy="234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Allows you to use random numbers when needed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import random</a:t>
            </a:r>
            <a:endParaRPr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</p:txBody>
      </p:sp>
      <p:sp>
        <p:nvSpPr>
          <p:cNvPr id="643" name="Google Shape;643;p79"/>
          <p:cNvSpPr txBox="1">
            <a:spLocks noGrp="1"/>
          </p:cNvSpPr>
          <p:nvPr>
            <p:ph type="body" idx="2"/>
          </p:nvPr>
        </p:nvSpPr>
        <p:spPr>
          <a:xfrm>
            <a:off x="5696125" y="3612480"/>
            <a:ext cx="6233020" cy="281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prob = random.random()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print(prob)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diceThrow=random.randrange(1,10)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Print(diceThrow)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/>
          <p:nvPr/>
        </p:nvSpPr>
        <p:spPr>
          <a:xfrm>
            <a:off x="836612" y="1824685"/>
            <a:ext cx="10118944" cy="4470607"/>
          </a:xfrm>
          <a:prstGeom prst="rect">
            <a:avLst/>
          </a:prstGeom>
          <a:solidFill>
            <a:srgbClr val="FFFF00">
              <a:alpha val="85882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Natural</a:t>
            </a:r>
            <a:endParaRPr/>
          </a:p>
        </p:txBody>
      </p:sp>
      <p:sp>
        <p:nvSpPr>
          <p:cNvPr id="138" name="Google Shape;138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Form on their own</a:t>
            </a:r>
            <a:endParaRPr/>
          </a:p>
        </p:txBody>
      </p:sp>
      <p:sp>
        <p:nvSpPr>
          <p:cNvPr id="139" name="Google Shape;139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Formal</a:t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2841674" y="562708"/>
            <a:ext cx="6921304" cy="1118455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"/>
          <p:cNvSpPr txBox="1">
            <a:spLocks noGrp="1"/>
          </p:cNvSpPr>
          <p:nvPr>
            <p:ph type="body" idx="4"/>
          </p:nvPr>
        </p:nvSpPr>
        <p:spPr>
          <a:xfrm>
            <a:off x="6172200" y="2505074"/>
            <a:ext cx="4688058" cy="341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Are designed by people!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Programming languages fall under this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There are rules about syntax</a:t>
            </a:r>
            <a:endParaRPr/>
          </a:p>
        </p:txBody>
      </p:sp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xfrm>
            <a:off x="914400" y="53091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Types of Languages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>
            <a:spLocks noGrp="1"/>
          </p:cNvSpPr>
          <p:nvPr>
            <p:ph type="ctrTitle"/>
          </p:nvPr>
        </p:nvSpPr>
        <p:spPr>
          <a:xfrm>
            <a:off x="1667093" y="1616364"/>
            <a:ext cx="9144000" cy="35562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Let’s write</a:t>
            </a:r>
            <a:br>
              <a:rPr lang="en-US" b="1">
                <a:solidFill>
                  <a:srgbClr val="FFFF00"/>
                </a:solidFill>
              </a:rPr>
            </a:br>
            <a:r>
              <a:rPr lang="en-US" b="1">
                <a:solidFill>
                  <a:srgbClr val="FFFF00"/>
                </a:solidFill>
              </a:rPr>
              <a:t>Your </a:t>
            </a:r>
            <a:br>
              <a:rPr lang="en-US" b="1">
                <a:solidFill>
                  <a:srgbClr val="FFFF00"/>
                </a:solidFill>
              </a:rPr>
            </a:br>
            <a:r>
              <a:rPr lang="en-US" b="1">
                <a:solidFill>
                  <a:srgbClr val="FFFF00"/>
                </a:solidFill>
              </a:rPr>
              <a:t>First </a:t>
            </a:r>
            <a:br>
              <a:rPr lang="en-US" b="1">
                <a:solidFill>
                  <a:srgbClr val="FFFF00"/>
                </a:solidFill>
              </a:rPr>
            </a:br>
            <a:r>
              <a:rPr lang="en-US" b="1">
                <a:solidFill>
                  <a:srgbClr val="FFFF00"/>
                </a:solidFill>
              </a:rPr>
              <a:t>Program!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3751</Words>
  <Application>Microsoft Office PowerPoint</Application>
  <PresentationFormat>Widescreen</PresentationFormat>
  <Paragraphs>595</Paragraphs>
  <Slides>78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Calibri</vt:lpstr>
      <vt:lpstr>Consolas</vt:lpstr>
      <vt:lpstr>Sorts Mill Goudy</vt:lpstr>
      <vt:lpstr>Arial</vt:lpstr>
      <vt:lpstr>Verdana</vt:lpstr>
      <vt:lpstr>Office Theme</vt:lpstr>
      <vt:lpstr>PYTHON</vt:lpstr>
      <vt:lpstr>Two Programs to Process Code</vt:lpstr>
      <vt:lpstr>Two Ways to use the Python</vt:lpstr>
      <vt:lpstr>Common Vocabulary</vt:lpstr>
      <vt:lpstr>PowerPoint Presentation</vt:lpstr>
      <vt:lpstr>Algorithms</vt:lpstr>
      <vt:lpstr>You’ve chosen to learn another language!</vt:lpstr>
      <vt:lpstr>Types of Languages</vt:lpstr>
      <vt:lpstr>Let’s write Your  First  Program!</vt:lpstr>
      <vt:lpstr>What are modules?</vt:lpstr>
      <vt:lpstr>There are 137,000 Python Libraries!</vt:lpstr>
      <vt:lpstr>What you’ll use</vt:lpstr>
      <vt:lpstr>Variable Names</vt:lpstr>
      <vt:lpstr>Multi Word Variable Names</vt:lpstr>
      <vt:lpstr>Output Variables</vt:lpstr>
      <vt:lpstr>Global Variables</vt:lpstr>
      <vt:lpstr>Data Types</vt:lpstr>
      <vt:lpstr>You can put the data type in front if you want to specify</vt:lpstr>
      <vt:lpstr>Strings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Formatting a String</vt:lpstr>
      <vt:lpstr>Logical Operators</vt:lpstr>
      <vt:lpstr>Booleans represent one of two values: True or False </vt:lpstr>
      <vt:lpstr>Checking a string = boolean</vt:lpstr>
      <vt:lpstr>Lists</vt:lpstr>
      <vt:lpstr>thislist = ["apple", "banana", "cherry"] </vt:lpstr>
      <vt:lpstr>thislist = ["apple", "banana", "cherry"] </vt:lpstr>
      <vt:lpstr>thislist = ["apple", "banana", "cherry"] </vt:lpstr>
      <vt:lpstr>list1 = ["apple", "banana", "cherry"] list2 = [“kiwi", “strawberry", “grape"]  list3 = list1 + list2 print(list3) </vt:lpstr>
      <vt:lpstr>Tuples</vt:lpstr>
      <vt:lpstr>thistuple = ("apple", "banana", "cherry“) </vt:lpstr>
      <vt:lpstr>thistuple = ("apple", "banana", "cherry“) </vt:lpstr>
      <vt:lpstr>Sets</vt:lpstr>
      <vt:lpstr>thisset = {"apple", "banana", "cherry“} </vt:lpstr>
      <vt:lpstr>thisset = {"apple", "banana", "cherry“} </vt:lpstr>
      <vt:lpstr>Dictionaries</vt:lpstr>
      <vt:lpstr>PowerPoint Presentation</vt:lpstr>
      <vt:lpstr>PowerPoint Presentation</vt:lpstr>
      <vt:lpstr>Practice</vt:lpstr>
      <vt:lpstr>IF Statements</vt:lpstr>
      <vt:lpstr>Elif Statement</vt:lpstr>
      <vt:lpstr>ELSE Statement</vt:lpstr>
      <vt:lpstr>PowerPoint Presentation</vt:lpstr>
      <vt:lpstr>Using “And”</vt:lpstr>
      <vt:lpstr>Using “or”</vt:lpstr>
      <vt:lpstr>Nested IF Statement</vt:lpstr>
      <vt:lpstr>While Loop</vt:lpstr>
      <vt:lpstr>For Loops</vt:lpstr>
      <vt:lpstr>Break Statement</vt:lpstr>
      <vt:lpstr>Break Statement</vt:lpstr>
      <vt:lpstr>Another Break Example</vt:lpstr>
      <vt:lpstr>Nested Loops</vt:lpstr>
      <vt:lpstr>Else Statement</vt:lpstr>
      <vt:lpstr>range() function as a loop</vt:lpstr>
      <vt:lpstr>range() function as a loop</vt:lpstr>
      <vt:lpstr>range() function as a loop</vt:lpstr>
      <vt:lpstr>range() function as a loop</vt:lpstr>
      <vt:lpstr>range() function as a loop</vt:lpstr>
      <vt:lpstr>Practice</vt:lpstr>
      <vt:lpstr>Exceptions</vt:lpstr>
      <vt:lpstr>Other Exception examples</vt:lpstr>
      <vt:lpstr>Other Exception examples</vt:lpstr>
      <vt:lpstr>Datetime</vt:lpstr>
      <vt:lpstr>Datetime</vt:lpstr>
      <vt:lpstr>Datetime</vt:lpstr>
      <vt:lpstr>Things to remember</vt:lpstr>
      <vt:lpstr>Functions</vt:lpstr>
      <vt:lpstr>You call the function by simply writing the function name</vt:lpstr>
      <vt:lpstr>Another example of a function</vt:lpstr>
      <vt:lpstr>Remember Modules?</vt:lpstr>
      <vt:lpstr>Anytime you use a module, you will have to IMPORT it into your program to use it.</vt:lpstr>
      <vt:lpstr>Math Module</vt:lpstr>
      <vt:lpstr>PowerPoint Presentation</vt:lpstr>
      <vt:lpstr>Random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Ashley Hunter</dc:creator>
  <cp:lastModifiedBy>Johan Bester</cp:lastModifiedBy>
  <cp:revision>5</cp:revision>
  <dcterms:created xsi:type="dcterms:W3CDTF">2022-04-05T01:30:19Z</dcterms:created>
  <dcterms:modified xsi:type="dcterms:W3CDTF">2022-10-05T00:09:24Z</dcterms:modified>
</cp:coreProperties>
</file>