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embeddedFontLst>
    <p:embeddedFont>
      <p:font typeface="Bookman Old Style" panose="02050604050505020204" pitchFamily="18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Libre Franklin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3" roundtripDataSignature="AMtx7mibhW5gNs+yuMwXsrTAHjBGwJpi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3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db1cab7e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db1cab7e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1" name="Google Shape;91;p6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0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70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70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70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0" name="Google Shape;100;p7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1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1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1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7" name="Google Shape;107;p71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71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71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84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38" name="Google Shape;138;p84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8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8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8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8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8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87"/>
          <p:cNvSpPr txBox="1">
            <a:spLocks noGrp="1"/>
          </p:cNvSpPr>
          <p:nvPr>
            <p:ph type="body" idx="1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55" name="Google Shape;155;p8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8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8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8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88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62" name="Google Shape;162;p8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8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8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6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4" name="Google Shape;84;p6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5" name="Google Shape;85;p6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6" name="Google Shape;86;p6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68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/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title"/>
          </p:nvPr>
        </p:nvSpPr>
        <p:spPr>
          <a:xfrm>
            <a:off x="642469" y="911186"/>
            <a:ext cx="3808268" cy="2517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>
                <a:solidFill>
                  <a:schemeClr val="lt1"/>
                </a:solidFill>
              </a:rPr>
              <a:t>It’s </a:t>
            </a:r>
            <a:r>
              <a:rPr lang="en-US" sz="6000" b="1" u="sng">
                <a:solidFill>
                  <a:schemeClr val="lt1"/>
                </a:solidFill>
              </a:rPr>
              <a:t>HOT</a:t>
            </a:r>
            <a:r>
              <a:rPr lang="en-US" sz="6000">
                <a:solidFill>
                  <a:schemeClr val="lt1"/>
                </a:solidFill>
              </a:rPr>
              <a:t> right now!</a:t>
            </a: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>
            <a:off x="5468389" y="620535"/>
            <a:ext cx="6263640" cy="5504401"/>
            <a:chOff x="0" y="143"/>
            <a:chExt cx="6263640" cy="5504401"/>
          </a:xfrm>
        </p:grpSpPr>
        <p:sp>
          <p:nvSpPr>
            <p:cNvPr id="172" name="Google Shape;172;p3"/>
            <p:cNvSpPr/>
            <p:nvPr/>
          </p:nvSpPr>
          <p:spPr>
            <a:xfrm>
              <a:off x="0" y="143"/>
              <a:ext cx="6263640" cy="175032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 txBox="1"/>
            <p:nvPr/>
          </p:nvSpPr>
          <p:spPr>
            <a:xfrm>
              <a:off x="85444" y="85587"/>
              <a:ext cx="6092752" cy="157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167625" rIns="167625" bIns="16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Effectively make decisions</a:t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0" y="1877183"/>
              <a:ext cx="6263640" cy="1750320"/>
            </a:xfrm>
            <a:prstGeom prst="roundRect">
              <a:avLst>
                <a:gd name="adj" fmla="val 16667"/>
              </a:avLst>
            </a:prstGeom>
            <a:solidFill>
              <a:srgbClr val="4CC38C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 txBox="1"/>
            <p:nvPr/>
          </p:nvSpPr>
          <p:spPr>
            <a:xfrm>
              <a:off x="85444" y="1962627"/>
              <a:ext cx="6092752" cy="157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167625" rIns="167625" bIns="16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 new revenue</a:t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0" y="3754224"/>
              <a:ext cx="6263640" cy="1750320"/>
            </a:xfrm>
            <a:prstGeom prst="roundRect">
              <a:avLst>
                <a:gd name="adj" fmla="val 16667"/>
              </a:avLst>
            </a:prstGeom>
            <a:solidFill>
              <a:srgbClr val="6FAB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85444" y="3839668"/>
              <a:ext cx="6092752" cy="157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167625" rIns="167625" bIns="16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Decrease Operational costs</a:t>
              </a:r>
              <a:endParaRPr/>
            </a:p>
          </p:txBody>
        </p:sp>
      </p:grpSp>
      <p:sp>
        <p:nvSpPr>
          <p:cNvPr id="178" name="Google Shape;178;p3"/>
          <p:cNvSpPr txBox="1"/>
          <p:nvPr/>
        </p:nvSpPr>
        <p:spPr>
          <a:xfrm>
            <a:off x="167603" y="3400981"/>
            <a:ext cx="47580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 are looking for people who can maintain their data and analyze it to: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#3 - Cleaning</a:t>
            </a:r>
            <a:endParaRPr/>
          </a:p>
        </p:txBody>
      </p:sp>
      <p:sp>
        <p:nvSpPr>
          <p:cNvPr id="291" name="Google Shape;291;p1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You begin to remove data that might not be useful because it could hurt your analysis.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#4 - Enriching</a:t>
            </a:r>
            <a:endParaRPr/>
          </a:p>
        </p:txBody>
      </p:sp>
      <p:sp>
        <p:nvSpPr>
          <p:cNvPr id="297" name="Google Shape;297;p1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The process of looking at the data that you currently have and deciding whether you are needing to add to it.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#5 - Validating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Making sure that the data that you have is of the quality necessary to complete your project.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#6 - Publishing</a:t>
            </a:r>
            <a:endParaRPr/>
          </a:p>
        </p:txBody>
      </p:sp>
      <p:sp>
        <p:nvSpPr>
          <p:cNvPr id="309" name="Google Shape;309;p1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Creating your analysis for the public.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Goals</a:t>
            </a:r>
            <a:endParaRPr/>
          </a:p>
        </p:txBody>
      </p:sp>
      <p:sp>
        <p:nvSpPr>
          <p:cNvPr id="315" name="Google Shape;315;p15"/>
          <p:cNvSpPr txBox="1">
            <a:spLocks noGrp="1"/>
          </p:cNvSpPr>
          <p:nvPr>
            <p:ph type="body" idx="4294967295"/>
          </p:nvPr>
        </p:nvSpPr>
        <p:spPr>
          <a:xfrm>
            <a:off x="109057" y="1838160"/>
            <a:ext cx="11988000" cy="43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03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 Shows a "deeper intelligence" by getting data from several different sources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 Provide accurate, actionable data to clients in good timing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Reduces time spent collecting and organizing raw data before it can be used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Allows data scientists and analysts to focus on the analysis 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Pushes for better decision-making skills by senior leaders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What’s the Difference?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body" idx="1"/>
          </p:nvPr>
        </p:nvSpPr>
        <p:spPr>
          <a:xfrm>
            <a:off x="384216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/>
              <a:t>DATA WRANGLING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body" idx="2"/>
          </p:nvPr>
        </p:nvSpPr>
        <p:spPr>
          <a:xfrm>
            <a:off x="134224" y="2723382"/>
            <a:ext cx="5602792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03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Changing the data’s format by making the raw data into something more useable.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**Prepares data’s structure for modeling**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/>
              <a:t>DATA CLEANING</a:t>
            </a:r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body" idx="4"/>
          </p:nvPr>
        </p:nvSpPr>
        <p:spPr>
          <a:xfrm>
            <a:off x="6515944" y="2723382"/>
            <a:ext cx="5676056" cy="3450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03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Removing data that will not help in your analysis because it contains errors or misinformation.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**Enhances data’s accuracy and integrity**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>
            <a:spLocks noGrp="1"/>
          </p:cNvSpPr>
          <p:nvPr>
            <p:ph type="title"/>
          </p:nvPr>
        </p:nvSpPr>
        <p:spPr>
          <a:xfrm>
            <a:off x="643464" y="106875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/>
              <a:t>Crisp-DM</a:t>
            </a:r>
            <a:endParaRPr/>
          </a:p>
        </p:txBody>
      </p:sp>
      <p:pic>
        <p:nvPicPr>
          <p:cNvPr id="330" name="Google Shape;330;p17" descr="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01351" y="280070"/>
            <a:ext cx="7429130" cy="63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7"/>
          <p:cNvSpPr txBox="1">
            <a:spLocks noGrp="1"/>
          </p:cNvSpPr>
          <p:nvPr>
            <p:ph type="body" idx="2"/>
          </p:nvPr>
        </p:nvSpPr>
        <p:spPr>
          <a:xfrm>
            <a:off x="643463" y="2313208"/>
            <a:ext cx="3517567" cy="433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CRoss</a:t>
            </a:r>
            <a:endParaRPr sz="32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Industry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Standard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Process for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Data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Mining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Data Science Life Cycle</a:t>
            </a:r>
            <a:endParaRPr/>
          </a:p>
        </p:txBody>
      </p:sp>
      <p:grpSp>
        <p:nvGrpSpPr>
          <p:cNvPr id="337" name="Google Shape;337;p18"/>
          <p:cNvGrpSpPr/>
          <p:nvPr/>
        </p:nvGrpSpPr>
        <p:grpSpPr>
          <a:xfrm>
            <a:off x="1498044" y="2108344"/>
            <a:ext cx="9256871" cy="3760604"/>
            <a:chOff x="400764" y="143"/>
            <a:chExt cx="9256871" cy="3760604"/>
          </a:xfrm>
        </p:grpSpPr>
        <p:sp>
          <p:nvSpPr>
            <p:cNvPr id="338" name="Google Shape;338;p18"/>
            <p:cNvSpPr/>
            <p:nvPr/>
          </p:nvSpPr>
          <p:spPr>
            <a:xfrm>
              <a:off x="400764" y="143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 txBox="1"/>
            <p:nvPr/>
          </p:nvSpPr>
          <p:spPr>
            <a:xfrm>
              <a:off x="400764" y="143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Business Understanding </a:t>
              </a: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does the business need?</a:t>
              </a: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3582813" y="143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 txBox="1"/>
            <p:nvPr/>
          </p:nvSpPr>
          <p:spPr>
            <a:xfrm>
              <a:off x="3582813" y="143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Understanding </a:t>
              </a: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data do we have / need? Is it clean?</a:t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6764863" y="143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 txBox="1"/>
            <p:nvPr/>
          </p:nvSpPr>
          <p:spPr>
            <a:xfrm>
              <a:off x="6764863" y="143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preparation </a:t>
              </a: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How do we organize the data for modeling?</a:t>
              </a: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400764" y="2025084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 txBox="1"/>
            <p:nvPr/>
          </p:nvSpPr>
          <p:spPr>
            <a:xfrm>
              <a:off x="400764" y="2025084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Modeling</a:t>
              </a: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Libre Franklin"/>
                <a:buNone/>
              </a:pP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modeling techniques should we apply?</a:t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3582813" y="2025084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 txBox="1"/>
            <p:nvPr/>
          </p:nvSpPr>
          <p:spPr>
            <a:xfrm>
              <a:off x="3582813" y="2025084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 dirty="0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Evaluation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Libre Franklin"/>
                <a:buNone/>
              </a:pPr>
              <a:r>
                <a:rPr lang="en-US" sz="2500" dirty="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Which model best meets business objectives?</a:t>
              </a:r>
              <a:endParaRPr dirty="0"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6764863" y="2025084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 txBox="1"/>
            <p:nvPr/>
          </p:nvSpPr>
          <p:spPr>
            <a:xfrm>
              <a:off x="6764863" y="2025084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 dirty="0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Deployment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Libre Franklin"/>
                <a:buNone/>
              </a:pPr>
              <a:r>
                <a:rPr lang="en-US" sz="2500" dirty="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How </a:t>
              </a: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to share </a:t>
              </a:r>
              <a:r>
                <a:rPr lang="en-US" sz="2500" dirty="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results </a:t>
              </a: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with stakeholders?</a:t>
              </a:r>
              <a:endParaRPr dirty="0"/>
            </a:p>
          </p:txBody>
        </p:sp>
      </p:grp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6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6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6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6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FFFFFF"/>
                </a:solidFill>
              </a:rPr>
              <a:t>The end project: </a:t>
            </a:r>
            <a:br>
              <a:rPr lang="en-US" sz="5400" b="1">
                <a:solidFill>
                  <a:srgbClr val="FFFFFF"/>
                </a:solidFill>
              </a:rPr>
            </a:br>
            <a:r>
              <a:rPr lang="en-US" sz="5400" b="1">
                <a:solidFill>
                  <a:srgbClr val="FFFFFF"/>
                </a:solidFill>
              </a:rPr>
              <a:t>Your Capstone</a:t>
            </a:r>
            <a:endParaRPr/>
          </a:p>
        </p:txBody>
      </p:sp>
      <p:grpSp>
        <p:nvGrpSpPr>
          <p:cNvPr id="359" name="Google Shape;359;p36"/>
          <p:cNvGrpSpPr/>
          <p:nvPr/>
        </p:nvGrpSpPr>
        <p:grpSpPr>
          <a:xfrm>
            <a:off x="176169" y="2314076"/>
            <a:ext cx="11495832" cy="4447450"/>
            <a:chOff x="0" y="319021"/>
            <a:chExt cx="11495832" cy="4447450"/>
          </a:xfrm>
        </p:grpSpPr>
        <p:sp>
          <p:nvSpPr>
            <p:cNvPr id="360" name="Google Shape;360;p36"/>
            <p:cNvSpPr/>
            <p:nvPr/>
          </p:nvSpPr>
          <p:spPr>
            <a:xfrm>
              <a:off x="884290" y="319021"/>
              <a:ext cx="3199317" cy="2533883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 txBox="1"/>
            <p:nvPr/>
          </p:nvSpPr>
          <p:spPr>
            <a:xfrm>
              <a:off x="884290" y="319021"/>
              <a:ext cx="3199317" cy="2533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Showcases what you have covered over this 12-week period</a:t>
              </a: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solidFill>
              <a:srgbClr val="DE79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 txBox="1"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15 – 20 minutes in length</a:t>
              </a: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solidFill>
              <a:srgbClr val="D07A5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 txBox="1"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You need to come up with a topic</a:t>
              </a: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0" y="2973999"/>
              <a:ext cx="3130663" cy="1792472"/>
            </a:xfrm>
            <a:prstGeom prst="rect">
              <a:avLst/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 txBox="1"/>
            <p:nvPr/>
          </p:nvSpPr>
          <p:spPr>
            <a:xfrm>
              <a:off x="0" y="2973999"/>
              <a:ext cx="3130663" cy="17924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Create a question with that topic</a:t>
              </a: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3491131" y="3033001"/>
              <a:ext cx="2468704" cy="1481222"/>
            </a:xfrm>
            <a:prstGeom prst="rect">
              <a:avLst/>
            </a:prstGeom>
            <a:solidFill>
              <a:srgbClr val="B8888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 txBox="1"/>
            <p:nvPr/>
          </p:nvSpPr>
          <p:spPr>
            <a:xfrm>
              <a:off x="3491131" y="3033001"/>
              <a:ext cx="2468704" cy="1481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Locate raw data on that topic</a:t>
              </a:r>
              <a:endParaRPr/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solidFill>
              <a:srgbClr val="AD959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6"/>
            <p:cNvSpPr txBox="1"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Clean it and analyze it to get your answer</a:t>
              </a:r>
              <a:endParaRPr/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9027128" y="3033001"/>
              <a:ext cx="2468704" cy="1481222"/>
            </a:xfrm>
            <a:prstGeom prst="rect">
              <a:avLst/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6"/>
            <p:cNvSpPr txBox="1"/>
            <p:nvPr/>
          </p:nvSpPr>
          <p:spPr>
            <a:xfrm>
              <a:off x="9027128" y="3033001"/>
              <a:ext cx="2468704" cy="1481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Create your story!</a:t>
              </a: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4"/>
          <p:cNvSpPr/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"/>
          <p:cNvSpPr/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"/>
          <p:cNvSpPr/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/>
          <p:nvPr/>
        </p:nvSpPr>
        <p:spPr>
          <a:xfrm rot="-964587">
            <a:off x="-501737" y="969718"/>
            <a:ext cx="3900357" cy="4178958"/>
          </a:xfrm>
          <a:custGeom>
            <a:avLst/>
            <a:gdLst/>
            <a:ahLst/>
            <a:cxnLst/>
            <a:rect l="l" t="t" r="r" b="b"/>
            <a:pathLst>
              <a:path w="3900357" h="4178958" extrusionOk="0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4"/>
          <p:cNvSpPr/>
          <p:nvPr/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"/>
          <p:cNvSpPr txBox="1"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6000" b="1">
                <a:solidFill>
                  <a:srgbClr val="FFFFFF"/>
                </a:solidFill>
              </a:rPr>
              <a:t>Who are Data Analysts?</a:t>
            </a:r>
            <a:endParaRPr/>
          </a:p>
        </p:txBody>
      </p:sp>
      <p:grpSp>
        <p:nvGrpSpPr>
          <p:cNvPr id="190" name="Google Shape;190;p4"/>
          <p:cNvGrpSpPr/>
          <p:nvPr/>
        </p:nvGrpSpPr>
        <p:grpSpPr>
          <a:xfrm>
            <a:off x="4905052" y="750440"/>
            <a:ext cx="6666833" cy="4856565"/>
            <a:chOff x="0" y="0"/>
            <a:chExt cx="6666833" cy="4856565"/>
          </a:xfrm>
        </p:grpSpPr>
        <p:sp>
          <p:nvSpPr>
            <p:cNvPr id="191" name="Google Shape;191;p4"/>
            <p:cNvSpPr/>
            <p:nvPr/>
          </p:nvSpPr>
          <p:spPr>
            <a:xfrm>
              <a:off x="0" y="0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30442" y="30442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Take data from their organizations</a:t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0" y="621511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AC7D3"/>
                </a:gs>
                <a:gs pos="50000">
                  <a:srgbClr val="4CC5D3"/>
                </a:gs>
                <a:gs pos="100000">
                  <a:srgbClr val="3BB3C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 txBox="1"/>
            <p:nvPr/>
          </p:nvSpPr>
          <p:spPr>
            <a:xfrm>
              <a:off x="30442" y="651953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 that data to answer questions</a:t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0" y="1285736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6CDAE"/>
                </a:gs>
                <a:gs pos="50000">
                  <a:srgbClr val="47CCA7"/>
                </a:gs>
                <a:gs pos="100000">
                  <a:srgbClr val="37BB9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 txBox="1"/>
            <p:nvPr/>
          </p:nvSpPr>
          <p:spPr>
            <a:xfrm>
              <a:off x="30442" y="1316178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Communicate the results</a:t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0" y="2981968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2C683"/>
                </a:gs>
                <a:gs pos="50000">
                  <a:srgbClr val="43C470"/>
                </a:gs>
                <a:gs pos="100000">
                  <a:srgbClr val="33B56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 txBox="1"/>
            <p:nvPr/>
          </p:nvSpPr>
          <p:spPr>
            <a:xfrm>
              <a:off x="30442" y="3012410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Analyst, Operations Analyst</a:t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0" y="3605575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1C05F"/>
                </a:gs>
                <a:gs pos="50000">
                  <a:srgbClr val="43BD3E"/>
                </a:gs>
                <a:gs pos="100000">
                  <a:srgbClr val="36AC3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 txBox="1"/>
            <p:nvPr/>
          </p:nvSpPr>
          <p:spPr>
            <a:xfrm>
              <a:off x="30442" y="3636017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Intelligence Analyst, Database Analyst</a:t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0" y="4232955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EB55F"/>
                </a:gs>
                <a:gs pos="50000">
                  <a:srgbClr val="6EB03F"/>
                </a:gs>
                <a:gs pos="100000">
                  <a:srgbClr val="5F9F3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 txBox="1"/>
            <p:nvPr/>
          </p:nvSpPr>
          <p:spPr>
            <a:xfrm>
              <a:off x="30442" y="4263397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Marketing Analyst</a:t>
              </a:r>
              <a:endParaRPr/>
            </a:p>
          </p:txBody>
        </p:sp>
      </p:grpSp>
      <p:sp>
        <p:nvSpPr>
          <p:cNvPr id="203" name="Google Shape;203;p4"/>
          <p:cNvSpPr txBox="1"/>
          <p:nvPr/>
        </p:nvSpPr>
        <p:spPr>
          <a:xfrm>
            <a:off x="6669248" y="3238150"/>
            <a:ext cx="29025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Titles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"/>
          <p:cNvSpPr/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"/>
          <p:cNvSpPr txBox="1"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 b="1">
                <a:solidFill>
                  <a:schemeClr val="lt1"/>
                </a:solidFill>
              </a:rPr>
              <a:t>What Classes will look like</a:t>
            </a:r>
            <a:endParaRPr/>
          </a:p>
        </p:txBody>
      </p:sp>
      <p:grpSp>
        <p:nvGrpSpPr>
          <p:cNvPr id="210" name="Google Shape;210;p5"/>
          <p:cNvGrpSpPr/>
          <p:nvPr/>
        </p:nvGrpSpPr>
        <p:grpSpPr>
          <a:xfrm>
            <a:off x="5468389" y="624692"/>
            <a:ext cx="6263640" cy="5496086"/>
            <a:chOff x="0" y="4300"/>
            <a:chExt cx="6263640" cy="5496086"/>
          </a:xfrm>
        </p:grpSpPr>
        <p:sp>
          <p:nvSpPr>
            <p:cNvPr id="211" name="Google Shape;211;p5"/>
            <p:cNvSpPr/>
            <p:nvPr/>
          </p:nvSpPr>
          <p:spPr>
            <a:xfrm>
              <a:off x="0" y="4300"/>
              <a:ext cx="6263640" cy="91601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77094" y="210403"/>
              <a:ext cx="503807" cy="50380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057996" y="4300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 txBox="1"/>
            <p:nvPr/>
          </p:nvSpPr>
          <p:spPr>
            <a:xfrm>
              <a:off x="1057996" y="4300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925" tIns="96925" rIns="96925" bIns="969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Lecture</a:t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0" y="1149318"/>
              <a:ext cx="6263640" cy="91601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77094" y="1355421"/>
              <a:ext cx="503807" cy="50380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057996" y="1149318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 txBox="1"/>
            <p:nvPr/>
          </p:nvSpPr>
          <p:spPr>
            <a:xfrm>
              <a:off x="1057996" y="1149318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925" tIns="96925" rIns="96925" bIns="969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Practice</a:t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0" y="2294336"/>
              <a:ext cx="6263640" cy="91601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77094" y="2500440"/>
              <a:ext cx="503807" cy="50380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1057996" y="2294336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 txBox="1"/>
            <p:nvPr/>
          </p:nvSpPr>
          <p:spPr>
            <a:xfrm>
              <a:off x="1057996" y="2294336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925" tIns="96925" rIns="96925" bIns="969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Discussion</a:t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0" y="3439354"/>
              <a:ext cx="6263640" cy="91601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77094" y="3645458"/>
              <a:ext cx="503807" cy="50380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057996" y="3439354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 txBox="1"/>
            <p:nvPr/>
          </p:nvSpPr>
          <p:spPr>
            <a:xfrm>
              <a:off x="1057996" y="3439354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925" tIns="96925" rIns="96925" bIns="969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Group Projects</a:t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0" y="4584372"/>
              <a:ext cx="6263640" cy="91601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77094" y="4790476"/>
              <a:ext cx="503807" cy="50380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057996" y="4584372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 txBox="1"/>
            <p:nvPr/>
          </p:nvSpPr>
          <p:spPr>
            <a:xfrm>
              <a:off x="1057996" y="4584372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925" tIns="96925" rIns="96925" bIns="969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Coursera &amp; Capstone Work</a:t>
              </a: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fdb1cab7ee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783051" cy="59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6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FFFFFF"/>
                </a:solidFill>
              </a:rPr>
              <a:t>The end project: </a:t>
            </a:r>
            <a:br>
              <a:rPr lang="en-US" sz="5400" b="1">
                <a:solidFill>
                  <a:srgbClr val="FFFFFF"/>
                </a:solidFill>
              </a:rPr>
            </a:br>
            <a:r>
              <a:rPr lang="en-US" sz="5400" b="1">
                <a:solidFill>
                  <a:srgbClr val="FFFFFF"/>
                </a:solidFill>
              </a:rPr>
              <a:t>Your Capstone</a:t>
            </a:r>
            <a:endParaRPr/>
          </a:p>
        </p:txBody>
      </p:sp>
      <p:grpSp>
        <p:nvGrpSpPr>
          <p:cNvPr id="245" name="Google Shape;245;p6"/>
          <p:cNvGrpSpPr/>
          <p:nvPr/>
        </p:nvGrpSpPr>
        <p:grpSpPr>
          <a:xfrm>
            <a:off x="176169" y="2314076"/>
            <a:ext cx="11495832" cy="4447450"/>
            <a:chOff x="0" y="319021"/>
            <a:chExt cx="11495832" cy="4447450"/>
          </a:xfrm>
        </p:grpSpPr>
        <p:sp>
          <p:nvSpPr>
            <p:cNvPr id="246" name="Google Shape;246;p6"/>
            <p:cNvSpPr/>
            <p:nvPr/>
          </p:nvSpPr>
          <p:spPr>
            <a:xfrm>
              <a:off x="884290" y="319021"/>
              <a:ext cx="3199317" cy="2533883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 txBox="1"/>
            <p:nvPr/>
          </p:nvSpPr>
          <p:spPr>
            <a:xfrm>
              <a:off x="884290" y="319021"/>
              <a:ext cx="3199317" cy="2533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Showcases what you have covered over this 12-week period</a:t>
              </a: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solidFill>
              <a:srgbClr val="DE79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 txBox="1"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15 – 20 minutes in length</a:t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solidFill>
              <a:srgbClr val="D07A5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 txBox="1"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You need to come up with a topic</a:t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0" y="2973999"/>
              <a:ext cx="3130663" cy="1792472"/>
            </a:xfrm>
            <a:prstGeom prst="rect">
              <a:avLst/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 txBox="1"/>
            <p:nvPr/>
          </p:nvSpPr>
          <p:spPr>
            <a:xfrm>
              <a:off x="0" y="2973999"/>
              <a:ext cx="3130663" cy="17924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Create a question with that topic</a:t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491131" y="3033001"/>
              <a:ext cx="2468704" cy="1481222"/>
            </a:xfrm>
            <a:prstGeom prst="rect">
              <a:avLst/>
            </a:prstGeom>
            <a:solidFill>
              <a:srgbClr val="B8888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 txBox="1"/>
            <p:nvPr/>
          </p:nvSpPr>
          <p:spPr>
            <a:xfrm>
              <a:off x="3491131" y="3033001"/>
              <a:ext cx="2468704" cy="1481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Locate raw data on that topic</a:t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solidFill>
              <a:srgbClr val="AD959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 txBox="1"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Clean it and analyze it to get your answer</a:t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9027128" y="3033001"/>
              <a:ext cx="2468704" cy="1481222"/>
            </a:xfrm>
            <a:prstGeom prst="rect">
              <a:avLst/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 txBox="1"/>
            <p:nvPr/>
          </p:nvSpPr>
          <p:spPr>
            <a:xfrm>
              <a:off x="9027128" y="3033001"/>
              <a:ext cx="2468704" cy="1481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Create your story!</a:t>
              </a: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Data Wrangling</a:t>
            </a:r>
            <a:endParaRPr/>
          </a:p>
        </p:txBody>
      </p:sp>
      <p:sp>
        <p:nvSpPr>
          <p:cNvPr id="265" name="Google Shape;265;p7"/>
          <p:cNvSpPr txBox="1">
            <a:spLocks noGrp="1"/>
          </p:cNvSpPr>
          <p:nvPr>
            <p:ph type="body" idx="1"/>
          </p:nvPr>
        </p:nvSpPr>
        <p:spPr>
          <a:xfrm>
            <a:off x="562061" y="2349150"/>
            <a:ext cx="11148969" cy="13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 "/>
            </a:pPr>
            <a:r>
              <a:rPr lang="en-US" sz="3600">
                <a:latin typeface="Bookman Old Style"/>
                <a:ea typeface="Bookman Old Style"/>
                <a:cs typeface="Bookman Old Style"/>
                <a:sym typeface="Bookman Old Style"/>
              </a:rPr>
              <a:t>The process of cleaning and unifying messy and complex data sets for easy access and analysis.</a:t>
            </a:r>
            <a:endParaRPr/>
          </a:p>
        </p:txBody>
      </p:sp>
      <p:sp>
        <p:nvSpPr>
          <p:cNvPr id="266" name="Google Shape;266;p7"/>
          <p:cNvSpPr/>
          <p:nvPr/>
        </p:nvSpPr>
        <p:spPr>
          <a:xfrm>
            <a:off x="5226341" y="4026716"/>
            <a:ext cx="1115736" cy="109392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7" name="Google Shape;267;p7"/>
          <p:cNvSpPr txBox="1"/>
          <p:nvPr/>
        </p:nvSpPr>
        <p:spPr>
          <a:xfrm>
            <a:off x="2818701" y="5347515"/>
            <a:ext cx="585551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Organizing and processing data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Examples of Wrangling</a:t>
            </a:r>
            <a:endParaRPr/>
          </a:p>
        </p:txBody>
      </p:sp>
      <p:sp>
        <p:nvSpPr>
          <p:cNvPr id="273" name="Google Shape;273;p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14350" lvl="0" indent="-514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/>
              <a:t>Joining together multiple data sets into one</a:t>
            </a:r>
            <a:endParaRPr/>
          </a:p>
          <a:p>
            <a:pPr marL="514350" lvl="0" indent="-5143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/>
              <a:t>Finding gaps and filling/deleting them</a:t>
            </a:r>
            <a:endParaRPr/>
          </a:p>
          <a:p>
            <a:pPr marL="514350" lvl="0" indent="-5143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/>
              <a:t>Getting rid of data that is unnecessary</a:t>
            </a:r>
            <a:endParaRPr/>
          </a:p>
          <a:p>
            <a:pPr marL="514350" lvl="0" indent="-5143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/>
              <a:t>Identifying extreme outliers &amp; either explaining them or getting rid of them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#1 - Discovery</a:t>
            </a:r>
            <a:endParaRPr/>
          </a:p>
        </p:txBody>
      </p:sp>
      <p:sp>
        <p:nvSpPr>
          <p:cNvPr id="279" name="Google Shape;279;p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Become familiar with your data so that you know how you will end up using it.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endParaRPr sz="36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You can identify trends, patterns and some cells that might cause issues in analysis.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#2 - Structuring</a:t>
            </a:r>
            <a:endParaRPr/>
          </a:p>
        </p:txBody>
      </p:sp>
      <p:sp>
        <p:nvSpPr>
          <p:cNvPr id="285" name="Google Shape;285;p1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36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Take your raw data and transforming it to what you can work with.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568</Words>
  <Application>Microsoft Office PowerPoint</Application>
  <PresentationFormat>Widescreen</PresentationFormat>
  <Paragraphs>89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Libre Franklin</vt:lpstr>
      <vt:lpstr>Bookman Old Style</vt:lpstr>
      <vt:lpstr>Arial</vt:lpstr>
      <vt:lpstr>Office Theme</vt:lpstr>
      <vt:lpstr>1_RetrospectVTI</vt:lpstr>
      <vt:lpstr>It’s HOT right now!</vt:lpstr>
      <vt:lpstr>Who are Data Analysts?</vt:lpstr>
      <vt:lpstr>What Classes will look like</vt:lpstr>
      <vt:lpstr>PowerPoint Presentation</vt:lpstr>
      <vt:lpstr>The end project:  Your Capstone</vt:lpstr>
      <vt:lpstr>Data Wrangling</vt:lpstr>
      <vt:lpstr>Examples of Wrangling</vt:lpstr>
      <vt:lpstr>Step #1 - Discovery</vt:lpstr>
      <vt:lpstr>Step #2 - Structuring</vt:lpstr>
      <vt:lpstr>Step #3 - Cleaning</vt:lpstr>
      <vt:lpstr>Step #4 - Enriching</vt:lpstr>
      <vt:lpstr>Step #5 - Validating</vt:lpstr>
      <vt:lpstr>Step #6 - Publishing</vt:lpstr>
      <vt:lpstr>Goals</vt:lpstr>
      <vt:lpstr>What’s the Difference?</vt:lpstr>
      <vt:lpstr>Crisp-DM</vt:lpstr>
      <vt:lpstr>Data Science Life Cycle</vt:lpstr>
      <vt:lpstr>The end project:  Your Capstone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HOT right now!</dc:title>
  <dc:creator>Ashley Hunter</dc:creator>
  <cp:lastModifiedBy>Johan Bester</cp:lastModifiedBy>
  <cp:revision>3</cp:revision>
  <dcterms:created xsi:type="dcterms:W3CDTF">2022-01-10T14:56:28Z</dcterms:created>
  <dcterms:modified xsi:type="dcterms:W3CDTF">2022-10-04T02:28:15Z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0x0101001CC56A82002A4042A2E93AC0E89AB443</vt:lpwstr>
  </property>
</Properties>
</file>