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20"/>
  </p:notesMasterIdLst>
  <p:sldIdLst>
    <p:sldId id="256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</p:sldIdLst>
  <p:sldSz cx="12192000" cy="6858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onsolas" panose="020B0609020204030204" pitchFamily="49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6" roundtripDataSignature="AMtx7mgaKZtO0drwPbXTu692r2s2N2s7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1EEC032-CE65-41A5-8C7C-AD4AEAB2CBDE}">
  <a:tblStyle styleId="{81EEC032-CE65-41A5-8C7C-AD4AEAB2CB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17" autoAdjust="0"/>
    <p:restoredTop sz="94660"/>
  </p:normalViewPr>
  <p:slideViewPr>
    <p:cSldViewPr snapToGrid="0">
      <p:cViewPr varScale="1">
        <p:scale>
          <a:sx n="69" d="100"/>
          <a:sy n="69" d="100"/>
        </p:scale>
        <p:origin x="106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89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87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90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86" Type="http://customschemas.google.com/relationships/presentationmetadata" Target="meta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0" name="Google Shape;20;p8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8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2" name="Google Shape;22;p8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8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8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7"/>
          <p:cNvSpPr txBox="1"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7"/>
          <p:cNvSpPr txBox="1">
            <a:spLocks noGrp="1"/>
          </p:cNvSpPr>
          <p:nvPr>
            <p:ph type="body" idx="1"/>
          </p:nvPr>
        </p:nvSpPr>
        <p:spPr>
          <a:xfrm>
            <a:off x="966745" y="2250798"/>
            <a:ext cx="4445899" cy="3752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marL="1371600" lvl="2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marL="2286000" lvl="4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27"/>
          <p:cNvSpPr txBox="1">
            <a:spLocks noGrp="1"/>
          </p:cNvSpPr>
          <p:nvPr>
            <p:ph type="body" idx="2"/>
          </p:nvPr>
        </p:nvSpPr>
        <p:spPr>
          <a:xfrm>
            <a:off x="5597174" y="2250798"/>
            <a:ext cx="4445899" cy="3752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marL="1371600" lvl="2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marL="2286000" lvl="4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27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7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7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0855569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8"/>
          <p:cNvSpPr txBox="1"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8"/>
          <p:cNvSpPr txBox="1"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marL="1371600" lvl="2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marL="2286000" lvl="4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8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8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8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6978985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9"/>
          <p:cNvSpPr txBox="1"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9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9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9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3545586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0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0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0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2397365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1"/>
          <p:cNvSpPr txBox="1"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Sorts Mill Goud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1"/>
          <p:cNvSpPr txBox="1"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4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Sorts Mill Goudy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Sorts Mill Goudy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31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1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1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4850991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2"/>
          <p:cNvSpPr txBox="1"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2"/>
          <p:cNvSpPr txBox="1"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1800" b="1" cap="none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rts Mill Goudy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rts Mill Goudy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32"/>
          <p:cNvSpPr txBox="1">
            <a:spLocks noGrp="1"/>
          </p:cNvSpPr>
          <p:nvPr>
            <p:ph type="body" idx="2"/>
          </p:nvPr>
        </p:nvSpPr>
        <p:spPr>
          <a:xfrm>
            <a:off x="966745" y="2882837"/>
            <a:ext cx="4446642" cy="334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marL="1371600" lvl="2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marL="2286000" lvl="4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32"/>
          <p:cNvSpPr txBox="1">
            <a:spLocks noGrp="1"/>
          </p:cNvSpPr>
          <p:nvPr>
            <p:ph type="body" idx="3"/>
          </p:nvPr>
        </p:nvSpPr>
        <p:spPr>
          <a:xfrm>
            <a:off x="5725280" y="2062842"/>
            <a:ext cx="4467794" cy="781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1800" b="1" cap="none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rts Mill Goudy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rts Mill Goudy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32"/>
          <p:cNvSpPr txBox="1">
            <a:spLocks noGrp="1"/>
          </p:cNvSpPr>
          <p:nvPr>
            <p:ph type="body" idx="4"/>
          </p:nvPr>
        </p:nvSpPr>
        <p:spPr>
          <a:xfrm>
            <a:off x="5724868" y="2882837"/>
            <a:ext cx="4468541" cy="334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marL="1371600" lvl="2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marL="2286000" lvl="4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32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2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2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133388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Content with 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3"/>
          <p:cNvSpPr txBox="1"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Sorts Mill Goud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3"/>
          <p:cNvSpPr txBox="1">
            <a:spLocks noGrp="1"/>
          </p:cNvSpPr>
          <p:nvPr>
            <p:ph type="body" idx="1"/>
          </p:nvPr>
        </p:nvSpPr>
        <p:spPr>
          <a:xfrm>
            <a:off x="5183188" y="1094014"/>
            <a:ext cx="6172200" cy="4767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533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Char char="∙"/>
              <a:defRPr sz="320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rts Mill Goudy"/>
              <a:buNone/>
              <a:defRPr sz="2800"/>
            </a:lvl2pPr>
            <a:lvl3pPr marL="1371600" lvl="2" indent="-4572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3600"/>
              <a:buChar char="∙"/>
              <a:defRPr sz="2400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rts Mill Goudy"/>
              <a:buNone/>
              <a:defRPr sz="2000"/>
            </a:lvl4pPr>
            <a:lvl5pPr marL="2286000" lvl="4" indent="-4191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3000"/>
              <a:buChar char="∙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33"/>
          <p:cNvSpPr txBox="1">
            <a:spLocks noGrp="1"/>
          </p:cNvSpPr>
          <p:nvPr>
            <p:ph type="body" idx="2"/>
          </p:nvPr>
        </p:nvSpPr>
        <p:spPr>
          <a:xfrm>
            <a:off x="839788" y="2618012"/>
            <a:ext cx="3932237" cy="3250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160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rts Mill Goudy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ts Mill Goudy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33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3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3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4260209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 with 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4"/>
          <p:cNvSpPr txBox="1"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Sorts Mill Goud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34"/>
          <p:cNvSpPr txBox="1">
            <a:spLocks noGrp="1"/>
          </p:cNvSpPr>
          <p:nvPr>
            <p:ph type="body" idx="1"/>
          </p:nvPr>
        </p:nvSpPr>
        <p:spPr>
          <a:xfrm>
            <a:off x="839788" y="2618014"/>
            <a:ext cx="3932237" cy="325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160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rts Mill Goudy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ts Mill Goudy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34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4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4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6593864"/>
      </p:ext>
    </p:extLst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Vertical Text" type="vertTx">
  <p:cSld name="Title and Vertical 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35"/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75" name="Google Shape;75;p35"/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/>
              <a:ahLst/>
              <a:cxnLst/>
              <a:rect l="l" t="t" r="r" b="b"/>
              <a:pathLst>
                <a:path w="2249810" h="2294745" extrusionOk="0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rgbClr val="A2AEB5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76" name="Google Shape;76;p35"/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/>
              <a:ahLst/>
              <a:cxnLst/>
              <a:rect l="l" t="t" r="r" b="b"/>
              <a:pathLst>
                <a:path w="1594846" h="3044131" extrusionOk="0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rgbClr val="A2AEB5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77" name="Google Shape;77;p35"/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/>
              <a:ahLst/>
              <a:cxnLst/>
              <a:rect l="l" t="t" r="r" b="b"/>
              <a:pathLst>
                <a:path w="4282900" h="4282434" extrusionOk="0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 cmpd="sng">
              <a:solidFill>
                <a:srgbClr val="A2AEB5">
                  <a:alpha val="64705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78" name="Google Shape;78;p35"/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/>
              <a:ahLst/>
              <a:cxnLst/>
              <a:rect l="l" t="t" r="r" b="b"/>
              <a:pathLst>
                <a:path w="2987296" h="5795027" extrusionOk="0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 cmpd="sng">
              <a:solidFill>
                <a:srgbClr val="A2AEB5">
                  <a:alpha val="64705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</p:grpSp>
      <p:sp>
        <p:nvSpPr>
          <p:cNvPr id="79" name="Google Shape;79;p35"/>
          <p:cNvSpPr txBox="1"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body" idx="1"/>
          </p:nvPr>
        </p:nvSpPr>
        <p:spPr>
          <a:xfrm rot="5400000">
            <a:off x="4861273" y="-464830"/>
            <a:ext cx="3650155" cy="9076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marL="1371600" lvl="2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marL="2286000" lvl="4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5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5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4512420"/>
      </p:ext>
    </p:extLst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 Title and 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36"/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6" name="Google Shape;86;p36"/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/>
              <a:ahLst/>
              <a:cxnLst/>
              <a:rect l="l" t="t" r="r" b="b"/>
              <a:pathLst>
                <a:path w="2249810" h="2294745" extrusionOk="0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rgbClr val="A2AEB5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87" name="Google Shape;87;p36"/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/>
              <a:ahLst/>
              <a:cxnLst/>
              <a:rect l="l" t="t" r="r" b="b"/>
              <a:pathLst>
                <a:path w="1594846" h="3044131" extrusionOk="0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rgbClr val="A2AEB5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88" name="Google Shape;88;p36"/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/>
              <a:ahLst/>
              <a:cxnLst/>
              <a:rect l="l" t="t" r="r" b="b"/>
              <a:pathLst>
                <a:path w="4282900" h="4282434" extrusionOk="0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 cmpd="sng">
              <a:solidFill>
                <a:srgbClr val="A2AEB5">
                  <a:alpha val="64705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89" name="Google Shape;89;p36"/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/>
              <a:ahLst/>
              <a:cxnLst/>
              <a:rect l="l" t="t" r="r" b="b"/>
              <a:pathLst>
                <a:path w="2987296" h="5795027" extrusionOk="0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 cmpd="sng">
              <a:solidFill>
                <a:srgbClr val="A2AEB5">
                  <a:alpha val="64705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</p:grpSp>
      <p:sp>
        <p:nvSpPr>
          <p:cNvPr id="90" name="Google Shape;90;p36"/>
          <p:cNvSpPr txBox="1">
            <a:spLocks noGrp="1"/>
          </p:cNvSpPr>
          <p:nvPr>
            <p:ph type="title"/>
          </p:nvPr>
        </p:nvSpPr>
        <p:spPr>
          <a:xfrm rot="5400000">
            <a:off x="7587060" y="2410224"/>
            <a:ext cx="5310710" cy="2222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6"/>
          <p:cNvSpPr txBox="1">
            <a:spLocks noGrp="1"/>
          </p:cNvSpPr>
          <p:nvPr>
            <p:ph type="body" idx="1"/>
          </p:nvPr>
        </p:nvSpPr>
        <p:spPr>
          <a:xfrm rot="5400000">
            <a:off x="2264988" y="-560535"/>
            <a:ext cx="5310710" cy="816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marL="1371600" lvl="2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marL="2286000" lvl="4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36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6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6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89922493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8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8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8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8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8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8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8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9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9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9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9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9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9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6"/>
          <p:cNvSpPr txBox="1"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rts Mill Goudy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6"/>
          <p:cNvSpPr txBox="1"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2000" cap="none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rts Mill Goudy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rts Mill Goudy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26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6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6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308665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25"/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7" name="Google Shape;7;p25"/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/>
              <a:ahLst/>
              <a:cxnLst/>
              <a:rect l="l" t="t" r="r" b="b"/>
              <a:pathLst>
                <a:path w="2249810" h="2294745" extrusionOk="0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rgbClr val="A2AEB5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8" name="Google Shape;8;p25"/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/>
              <a:ahLst/>
              <a:cxnLst/>
              <a:rect l="l" t="t" r="r" b="b"/>
              <a:pathLst>
                <a:path w="1594846" h="3044131" extrusionOk="0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rgbClr val="A2AEB5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9" name="Google Shape;9;p25"/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/>
              <a:ahLst/>
              <a:cxnLst/>
              <a:rect l="l" t="t" r="r" b="b"/>
              <a:pathLst>
                <a:path w="4282900" h="4282434" extrusionOk="0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 cmpd="sng">
              <a:solidFill>
                <a:srgbClr val="A2AEB5">
                  <a:alpha val="64705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10" name="Google Shape;10;p25"/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/>
              <a:ahLst/>
              <a:cxnLst/>
              <a:rect l="l" t="t" r="r" b="b"/>
              <a:pathLst>
                <a:path w="2987296" h="5795027" extrusionOk="0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 cmpd="sng">
              <a:solidFill>
                <a:srgbClr val="A2AEB5">
                  <a:alpha val="64705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</p:grpSp>
      <p:sp>
        <p:nvSpPr>
          <p:cNvPr id="11" name="Google Shape;11;p25"/>
          <p:cNvSpPr txBox="1"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rts Mill Goudy"/>
              <a:buNone/>
              <a:defRPr sz="4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191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rts Mill Goudy"/>
              <a:buChar char="∙"/>
              <a:defRPr sz="2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L="914400" marR="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rts Mill Goudy"/>
              <a:buNone/>
              <a:defRPr sz="18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L="1371600" marR="0" lvl="2" indent="-3810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rts Mill Goudy"/>
              <a:buChar char="∙"/>
              <a:defRPr sz="16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L="1828800" marR="0" lvl="3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rts Mill Goudy"/>
              <a:buNone/>
              <a:defRPr sz="14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L="2286000" marR="0" lvl="4" indent="-36195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rts Mill Goudy"/>
              <a:buChar char="∙"/>
              <a:defRPr sz="14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endParaRPr/>
          </a:p>
        </p:txBody>
      </p:sp>
      <p:sp>
        <p:nvSpPr>
          <p:cNvPr id="13" name="Google Shape;13;p25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endParaRPr/>
          </a:p>
        </p:txBody>
      </p:sp>
      <p:sp>
        <p:nvSpPr>
          <p:cNvPr id="14" name="Google Shape;14;p25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endParaRPr/>
          </a:p>
        </p:txBody>
      </p:sp>
      <p:sp>
        <p:nvSpPr>
          <p:cNvPr id="15" name="Google Shape;15;p25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34913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wip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pic>
        <p:nvPicPr>
          <p:cNvPr id="100" name="Google Shape;100;p1" descr="Computer script on a screen"/>
          <p:cNvPicPr preferRelativeResize="0"/>
          <p:nvPr/>
        </p:nvPicPr>
        <p:blipFill rotWithShape="1">
          <a:blip r:embed="rId3">
            <a:alphaModFix/>
          </a:blip>
          <a:srcRect t="5981" b="9749"/>
          <a:stretch/>
        </p:blipFill>
        <p:spPr>
          <a:xfrm>
            <a:off x="20" y="10"/>
            <a:ext cx="12191979" cy="685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"/>
          <p:cNvSpPr/>
          <p:nvPr/>
        </p:nvSpPr>
        <p:spPr>
          <a:xfrm>
            <a:off x="1109595" y="805231"/>
            <a:ext cx="3876811" cy="5245563"/>
          </a:xfrm>
          <a:custGeom>
            <a:avLst/>
            <a:gdLst/>
            <a:ahLst/>
            <a:cxnLst/>
            <a:rect l="l" t="t" r="r" b="b"/>
            <a:pathLst>
              <a:path w="3876811" h="5245563" extrusionOk="0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102" name="Google Shape;102;p1"/>
          <p:cNvSpPr txBox="1">
            <a:spLocks noGrp="1"/>
          </p:cNvSpPr>
          <p:nvPr>
            <p:ph type="ctrTitle"/>
          </p:nvPr>
        </p:nvSpPr>
        <p:spPr>
          <a:xfrm>
            <a:off x="1371600" y="1828800"/>
            <a:ext cx="335651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rts Mill Goudy"/>
              <a:buNone/>
            </a:pPr>
            <a:r>
              <a:rPr lang="en-US" sz="4000" b="1" dirty="0"/>
              <a:t>Data Analytics </a:t>
            </a:r>
            <a:br>
              <a:rPr lang="en-US" sz="4000" b="1" dirty="0"/>
            </a:br>
            <a:r>
              <a:rPr lang="en-US" sz="4000" b="1" dirty="0"/>
              <a:t>+ Python</a:t>
            </a:r>
            <a:endParaRPr b="1" dirty="0"/>
          </a:p>
        </p:txBody>
      </p:sp>
      <p:sp>
        <p:nvSpPr>
          <p:cNvPr id="103" name="Google Shape;103;p1"/>
          <p:cNvSpPr txBox="1">
            <a:spLocks noGrp="1"/>
          </p:cNvSpPr>
          <p:nvPr>
            <p:ph type="subTitle" idx="1"/>
          </p:nvPr>
        </p:nvSpPr>
        <p:spPr>
          <a:xfrm>
            <a:off x="1594514" y="3813717"/>
            <a:ext cx="2906973" cy="1331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</a:pP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Data Types </a:t>
            </a: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</a:pP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and Variables</a:t>
            </a:r>
            <a:endParaRPr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4" name="Google Shape;104;p1"/>
          <p:cNvSpPr/>
          <p:nvPr/>
        </p:nvSpPr>
        <p:spPr>
          <a:xfrm>
            <a:off x="1040828" y="720724"/>
            <a:ext cx="4014345" cy="5414576"/>
          </a:xfrm>
          <a:custGeom>
            <a:avLst/>
            <a:gdLst/>
            <a:ahLst/>
            <a:cxnLst/>
            <a:rect l="l" t="t" r="r" b="b"/>
            <a:pathLst>
              <a:path w="4282900" h="5795027" extrusionOk="0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 cmpd="sng">
            <a:solidFill>
              <a:schemeClr val="lt2"/>
            </a:solidFill>
            <a:prstDash val="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2"/>
          <p:cNvSpPr txBox="1"/>
          <p:nvPr/>
        </p:nvSpPr>
        <p:spPr>
          <a:xfrm>
            <a:off x="1011252" y="498036"/>
            <a:ext cx="10169495" cy="1039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 sz="6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Checking</a:t>
            </a:r>
            <a:r>
              <a:rPr lang="en-US" sz="5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string</a:t>
            </a:r>
            <a:endParaRPr/>
          </a:p>
        </p:txBody>
      </p:sp>
      <p:sp>
        <p:nvSpPr>
          <p:cNvPr id="234" name="Google Shape;234;p22"/>
          <p:cNvSpPr txBox="1"/>
          <p:nvPr/>
        </p:nvSpPr>
        <p:spPr>
          <a:xfrm>
            <a:off x="2837213" y="2727030"/>
            <a:ext cx="7422523" cy="2910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txt = “The best class in Saint Louis”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“best” in txt: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print(“Yes, ‘best’ is present.”)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3"/>
          <p:cNvSpPr txBox="1">
            <a:spLocks noGrp="1"/>
          </p:cNvSpPr>
          <p:nvPr>
            <p:ph type="body" idx="1"/>
          </p:nvPr>
        </p:nvSpPr>
        <p:spPr>
          <a:xfrm>
            <a:off x="296449" y="256380"/>
            <a:ext cx="5799551" cy="1095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Slicing a string: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Return a range of characters</a:t>
            </a:r>
            <a:endParaRPr/>
          </a:p>
        </p:txBody>
      </p:sp>
      <p:sp>
        <p:nvSpPr>
          <p:cNvPr id="240" name="Google Shape;240;p23"/>
          <p:cNvSpPr txBox="1">
            <a:spLocks noGrp="1"/>
          </p:cNvSpPr>
          <p:nvPr>
            <p:ph type="body" idx="2"/>
          </p:nvPr>
        </p:nvSpPr>
        <p:spPr>
          <a:xfrm>
            <a:off x="296448" y="1352136"/>
            <a:ext cx="5157787" cy="1179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b = “Hello World!”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print(b[2:5])</a:t>
            </a:r>
            <a:endParaRPr/>
          </a:p>
        </p:txBody>
      </p:sp>
      <p:sp>
        <p:nvSpPr>
          <p:cNvPr id="241" name="Google Shape;241;p23"/>
          <p:cNvSpPr txBox="1"/>
          <p:nvPr/>
        </p:nvSpPr>
        <p:spPr>
          <a:xfrm>
            <a:off x="7008812" y="3680479"/>
            <a:ext cx="5183188" cy="997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Slicing a string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the start</a:t>
            </a:r>
            <a:endParaRPr/>
          </a:p>
        </p:txBody>
      </p:sp>
      <p:sp>
        <p:nvSpPr>
          <p:cNvPr id="242" name="Google Shape;242;p23"/>
          <p:cNvSpPr txBox="1"/>
          <p:nvPr/>
        </p:nvSpPr>
        <p:spPr>
          <a:xfrm>
            <a:off x="8112041" y="4933708"/>
            <a:ext cx="5183188" cy="1179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= “Hello World!”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print(b[:5])</a:t>
            </a:r>
            <a:endParaRPr/>
          </a:p>
        </p:txBody>
      </p:sp>
      <p:sp>
        <p:nvSpPr>
          <p:cNvPr id="243" name="Google Shape;243;p23"/>
          <p:cNvSpPr/>
          <p:nvPr/>
        </p:nvSpPr>
        <p:spPr>
          <a:xfrm>
            <a:off x="7441034" y="109057"/>
            <a:ext cx="3431098" cy="2988765"/>
          </a:xfrm>
          <a:prstGeom prst="irregularSeal1">
            <a:avLst/>
          </a:prstGeom>
          <a:solidFill>
            <a:srgbClr val="00B0F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3"/>
          <p:cNvSpPr txBox="1"/>
          <p:nvPr/>
        </p:nvSpPr>
        <p:spPr>
          <a:xfrm>
            <a:off x="8082799" y="906011"/>
            <a:ext cx="245797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Ranges start at the number on the left but doesn’t include the number on the right.</a:t>
            </a:r>
            <a:endParaRPr/>
          </a:p>
        </p:txBody>
      </p:sp>
      <p:sp>
        <p:nvSpPr>
          <p:cNvPr id="245" name="Google Shape;245;p23"/>
          <p:cNvSpPr/>
          <p:nvPr/>
        </p:nvSpPr>
        <p:spPr>
          <a:xfrm>
            <a:off x="1480675" y="3512700"/>
            <a:ext cx="3431098" cy="2988765"/>
          </a:xfrm>
          <a:prstGeom prst="irregularSeal1">
            <a:avLst/>
          </a:prstGeom>
          <a:solidFill>
            <a:srgbClr val="00B0F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3"/>
          <p:cNvSpPr txBox="1"/>
          <p:nvPr/>
        </p:nvSpPr>
        <p:spPr>
          <a:xfrm>
            <a:off x="2302135" y="4341842"/>
            <a:ext cx="245797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number on the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left? Means count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starts at the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beginning.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822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822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822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822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4"/>
          <p:cNvSpPr txBox="1"/>
          <p:nvPr/>
        </p:nvSpPr>
        <p:spPr>
          <a:xfrm>
            <a:off x="274344" y="1004795"/>
            <a:ext cx="5302662" cy="1179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b=“Hello World!”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print(b[2:])</a:t>
            </a:r>
            <a:endParaRPr/>
          </a:p>
        </p:txBody>
      </p:sp>
      <p:sp>
        <p:nvSpPr>
          <p:cNvPr id="252" name="Google Shape;252;p24"/>
          <p:cNvSpPr txBox="1"/>
          <p:nvPr/>
        </p:nvSpPr>
        <p:spPr>
          <a:xfrm>
            <a:off x="0" y="-8695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Slicing to the end</a:t>
            </a:r>
            <a:endParaRPr/>
          </a:p>
        </p:txBody>
      </p:sp>
      <p:sp>
        <p:nvSpPr>
          <p:cNvPr id="253" name="Google Shape;253;p24"/>
          <p:cNvSpPr txBox="1"/>
          <p:nvPr/>
        </p:nvSpPr>
        <p:spPr>
          <a:xfrm>
            <a:off x="7995528" y="4248340"/>
            <a:ext cx="3551339" cy="1823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b=“Hello World!”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print(b[-5:-2])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4"/>
          <p:cNvSpPr txBox="1"/>
          <p:nvPr/>
        </p:nvSpPr>
        <p:spPr>
          <a:xfrm>
            <a:off x="7179604" y="3126997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Negative Indexing</a:t>
            </a:r>
            <a:endParaRPr/>
          </a:p>
        </p:txBody>
      </p:sp>
      <p:sp>
        <p:nvSpPr>
          <p:cNvPr id="255" name="Google Shape;255;p24"/>
          <p:cNvSpPr/>
          <p:nvPr/>
        </p:nvSpPr>
        <p:spPr>
          <a:xfrm>
            <a:off x="7179604" y="170315"/>
            <a:ext cx="3431098" cy="2988765"/>
          </a:xfrm>
          <a:prstGeom prst="irregularSeal1">
            <a:avLst/>
          </a:prstGeom>
          <a:solidFill>
            <a:srgbClr val="00B0F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4"/>
          <p:cNvSpPr txBox="1"/>
          <p:nvPr/>
        </p:nvSpPr>
        <p:spPr>
          <a:xfrm>
            <a:off x="7799786" y="1171603"/>
            <a:ext cx="2457974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starts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position 2</a:t>
            </a:r>
            <a:endParaRPr/>
          </a:p>
        </p:txBody>
      </p:sp>
      <p:sp>
        <p:nvSpPr>
          <p:cNvPr id="257" name="Google Shape;257;p24"/>
          <p:cNvSpPr/>
          <p:nvPr/>
        </p:nvSpPr>
        <p:spPr>
          <a:xfrm>
            <a:off x="1581298" y="3429001"/>
            <a:ext cx="4257439" cy="3305188"/>
          </a:xfrm>
          <a:prstGeom prst="irregularSeal1">
            <a:avLst/>
          </a:prstGeom>
          <a:solidFill>
            <a:srgbClr val="00B0F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24"/>
          <p:cNvSpPr txBox="1"/>
          <p:nvPr/>
        </p:nvSpPr>
        <p:spPr>
          <a:xfrm>
            <a:off x="2604152" y="4327261"/>
            <a:ext cx="2546689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 back 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NOT include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last 2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822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822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"/>
          <p:cNvSpPr txBox="1"/>
          <p:nvPr/>
        </p:nvSpPr>
        <p:spPr>
          <a:xfrm>
            <a:off x="0" y="0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Replace in a string</a:t>
            </a:r>
            <a:endParaRPr/>
          </a:p>
        </p:txBody>
      </p:sp>
      <p:sp>
        <p:nvSpPr>
          <p:cNvPr id="264" name="Google Shape;264;p25"/>
          <p:cNvSpPr txBox="1"/>
          <p:nvPr/>
        </p:nvSpPr>
        <p:spPr>
          <a:xfrm>
            <a:off x="183837" y="1030590"/>
            <a:ext cx="5183188" cy="1179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= “Hello World!”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print(c.replace(“H” , “J”))</a:t>
            </a:r>
            <a:endParaRPr/>
          </a:p>
        </p:txBody>
      </p:sp>
      <p:sp>
        <p:nvSpPr>
          <p:cNvPr id="265" name="Google Shape;265;p25"/>
          <p:cNvSpPr txBox="1"/>
          <p:nvPr/>
        </p:nvSpPr>
        <p:spPr>
          <a:xfrm>
            <a:off x="6096000" y="3896139"/>
            <a:ext cx="5705577" cy="284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25"/>
          <p:cNvSpPr txBox="1"/>
          <p:nvPr/>
        </p:nvSpPr>
        <p:spPr>
          <a:xfrm>
            <a:off x="6724545" y="2320018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Concatenation</a:t>
            </a:r>
            <a:endParaRPr/>
          </a:p>
        </p:txBody>
      </p:sp>
      <p:sp>
        <p:nvSpPr>
          <p:cNvPr id="267" name="Google Shape;267;p25"/>
          <p:cNvSpPr txBox="1"/>
          <p:nvPr/>
        </p:nvSpPr>
        <p:spPr>
          <a:xfrm>
            <a:off x="7881603" y="3292131"/>
            <a:ext cx="3154296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 = </a:t>
            </a:r>
            <a:r>
              <a:rPr lang="en-US" sz="3600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"Hello"</a:t>
            </a:r>
            <a:b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 = </a:t>
            </a:r>
            <a:r>
              <a:rPr lang="en-US" sz="3600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"World"</a:t>
            </a:r>
            <a:b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 = a + b</a:t>
            </a:r>
            <a:b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(c)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6"/>
          <p:cNvSpPr txBox="1">
            <a:spLocks noGrp="1"/>
          </p:cNvSpPr>
          <p:nvPr>
            <p:ph type="title"/>
          </p:nvPr>
        </p:nvSpPr>
        <p:spPr>
          <a:xfrm>
            <a:off x="838200" y="3795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Formatting a String</a:t>
            </a:r>
            <a:endParaRPr/>
          </a:p>
        </p:txBody>
      </p:sp>
      <p:sp>
        <p:nvSpPr>
          <p:cNvPr id="273" name="Google Shape;273;p26"/>
          <p:cNvSpPr txBox="1">
            <a:spLocks noGrp="1"/>
          </p:cNvSpPr>
          <p:nvPr>
            <p:ph type="body" idx="1"/>
          </p:nvPr>
        </p:nvSpPr>
        <p:spPr>
          <a:xfrm>
            <a:off x="238539" y="1825625"/>
            <a:ext cx="11563038" cy="4915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age = ”</a:t>
            </a:r>
            <a:r>
              <a:rPr lang="en-US" b="0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36”</a:t>
            </a:r>
            <a:br>
              <a:rPr lang="en-US"/>
            </a:b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txt = 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"My name is John, I am 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+ age</a:t>
            </a:r>
            <a:br>
              <a:rPr lang="en-US"/>
            </a:br>
            <a:r>
              <a:rPr lang="en-US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(txt)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age = </a:t>
            </a:r>
            <a:r>
              <a:rPr lang="en-US" b="0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36</a:t>
            </a:r>
            <a:br>
              <a:rPr lang="en-US"/>
            </a:b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txt = 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"My name is John, and I am {}"</a:t>
            </a:r>
            <a:br>
              <a:rPr lang="en-US"/>
            </a:br>
            <a:r>
              <a:rPr lang="en-US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(txt.</a:t>
            </a:r>
            <a:r>
              <a:rPr lang="en-US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format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(age))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quantity = </a:t>
            </a:r>
            <a:r>
              <a:rPr lang="en-US" b="0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br>
              <a:rPr lang="en-US"/>
            </a:b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itemno = </a:t>
            </a:r>
            <a:r>
              <a:rPr lang="en-US" b="0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567</a:t>
            </a:r>
            <a:br>
              <a:rPr lang="en-US"/>
            </a:b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price = </a:t>
            </a:r>
            <a:r>
              <a:rPr lang="en-US" b="0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49.95</a:t>
            </a:r>
            <a:br>
              <a:rPr lang="en-US"/>
            </a:b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myorder = 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"I want {} pieces of item {} for {} dollars."</a:t>
            </a:r>
            <a:br>
              <a:rPr lang="en-US"/>
            </a:br>
            <a:r>
              <a:rPr lang="en-US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(myorder.</a:t>
            </a:r>
            <a:r>
              <a:rPr lang="en-US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format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(quantity, itemno, price))</a:t>
            </a:r>
            <a:endParaRPr/>
          </a:p>
        </p:txBody>
      </p:sp>
      <p:sp>
        <p:nvSpPr>
          <p:cNvPr id="274" name="Google Shape;274;p26"/>
          <p:cNvSpPr txBox="1"/>
          <p:nvPr/>
        </p:nvSpPr>
        <p:spPr>
          <a:xfrm>
            <a:off x="6096000" y="3896139"/>
            <a:ext cx="5705577" cy="284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alibri"/>
              <a:buNone/>
            </a:pPr>
            <a:r>
              <a:rPr lang="en-US" sz="7200" b="1"/>
              <a:t>Logical Operators</a:t>
            </a:r>
            <a:endParaRPr/>
          </a:p>
        </p:txBody>
      </p:sp>
      <p:graphicFrame>
        <p:nvGraphicFramePr>
          <p:cNvPr id="280" name="Google Shape;280;p27"/>
          <p:cNvGraphicFramePr/>
          <p:nvPr/>
        </p:nvGraphicFramePr>
        <p:xfrm>
          <a:off x="2186609" y="1690688"/>
          <a:ext cx="7818775" cy="5011535"/>
        </p:xfrm>
        <a:graphic>
          <a:graphicData uri="http://schemas.openxmlformats.org/drawingml/2006/table">
            <a:tbl>
              <a:tblPr>
                <a:noFill/>
                <a:tableStyleId>{81EEC032-CE65-41A5-8C7C-AD4AEAB2CBDE}</a:tableStyleId>
              </a:tblPr>
              <a:tblGrid>
                <a:gridCol w="3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60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4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strike="noStrike" cap="none"/>
                        <a:t>Operator</a:t>
                      </a:r>
                      <a:endParaRPr/>
                    </a:p>
                  </a:txBody>
                  <a:tcPr marL="152150" marR="76075" marT="76075" marB="7607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strike="noStrike" cap="none"/>
                        <a:t>Name</a:t>
                      </a:r>
                      <a:endParaRPr/>
                    </a:p>
                  </a:txBody>
                  <a:tcPr marL="76075" marR="76075" marT="76075" marB="7607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strike="noStrike" cap="none"/>
                        <a:t>==</a:t>
                      </a:r>
                      <a:endParaRPr/>
                    </a:p>
                  </a:txBody>
                  <a:tcPr marL="152150" marR="76075" marT="76075" marB="7607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strike="noStrike" cap="none"/>
                        <a:t>Equal</a:t>
                      </a:r>
                      <a:endParaRPr/>
                    </a:p>
                  </a:txBody>
                  <a:tcPr marL="76075" marR="76075" marT="76075" marB="7607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strike="noStrike" cap="none"/>
                        <a:t>!=</a:t>
                      </a:r>
                      <a:endParaRPr/>
                    </a:p>
                  </a:txBody>
                  <a:tcPr marL="152150" marR="76075" marT="76075" marB="7607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strike="noStrike" cap="none"/>
                        <a:t>Not equal</a:t>
                      </a:r>
                      <a:endParaRPr/>
                    </a:p>
                  </a:txBody>
                  <a:tcPr marL="76075" marR="76075" marT="76075" marB="7607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strike="noStrike" cap="none"/>
                        <a:t>&gt;</a:t>
                      </a:r>
                      <a:endParaRPr/>
                    </a:p>
                  </a:txBody>
                  <a:tcPr marL="152150" marR="76075" marT="76075" marB="7607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strike="noStrike" cap="none"/>
                        <a:t>Greater than</a:t>
                      </a:r>
                      <a:endParaRPr/>
                    </a:p>
                  </a:txBody>
                  <a:tcPr marL="76075" marR="76075" marT="76075" marB="7607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strike="noStrike" cap="none"/>
                        <a:t>&lt;</a:t>
                      </a:r>
                      <a:endParaRPr/>
                    </a:p>
                  </a:txBody>
                  <a:tcPr marL="152150" marR="76075" marT="76075" marB="7607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strike="noStrike" cap="none"/>
                        <a:t>Less than</a:t>
                      </a:r>
                      <a:endParaRPr/>
                    </a:p>
                  </a:txBody>
                  <a:tcPr marL="76075" marR="76075" marT="76075" marB="7607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strike="noStrike" cap="none"/>
                        <a:t>&gt;=</a:t>
                      </a:r>
                      <a:endParaRPr/>
                    </a:p>
                  </a:txBody>
                  <a:tcPr marL="152150" marR="76075" marT="76075" marB="7607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strike="noStrike" cap="none"/>
                        <a:t>Greater than or equal to</a:t>
                      </a:r>
                      <a:endParaRPr/>
                    </a:p>
                  </a:txBody>
                  <a:tcPr marL="76075" marR="76075" marT="76075" marB="7607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4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strike="noStrike" cap="none"/>
                        <a:t>&lt;=</a:t>
                      </a:r>
                      <a:endParaRPr/>
                    </a:p>
                  </a:txBody>
                  <a:tcPr marL="152150" marR="76075" marT="76075" marB="7607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strike="noStrike" cap="none"/>
                        <a:t>Less than or equal to</a:t>
                      </a:r>
                      <a:endParaRPr/>
                    </a:p>
                  </a:txBody>
                  <a:tcPr marL="76075" marR="76075" marT="76075" marB="7607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8"/>
          <p:cNvSpPr txBox="1"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Calibri"/>
              <a:buNone/>
            </a:pPr>
            <a:r>
              <a:rPr lang="en-US" sz="4000" b="1">
                <a:solidFill>
                  <a:srgbClr val="FF0000"/>
                </a:solidFill>
              </a:rPr>
              <a:t>Booleans</a:t>
            </a:r>
            <a:br>
              <a:rPr lang="en-US" sz="4000" b="1">
                <a:solidFill>
                  <a:srgbClr val="FF0000"/>
                </a:solidFill>
              </a:rPr>
            </a:br>
            <a:r>
              <a:rPr lang="en-US" sz="4000" b="1">
                <a:solidFill>
                  <a:srgbClr val="FF0000"/>
                </a:solidFill>
              </a:rPr>
              <a:t>represent one of two values: True or False</a:t>
            </a:r>
            <a:br>
              <a:rPr lang="en-US" sz="4000" b="1">
                <a:solidFill>
                  <a:srgbClr val="FF0000"/>
                </a:solidFill>
              </a:rPr>
            </a:br>
            <a:endParaRPr sz="4000" b="1">
              <a:solidFill>
                <a:srgbClr val="FF0000"/>
              </a:solidFill>
            </a:endParaRPr>
          </a:p>
        </p:txBody>
      </p:sp>
      <p:sp>
        <p:nvSpPr>
          <p:cNvPr id="286" name="Google Shape;286;p28"/>
          <p:cNvSpPr txBox="1">
            <a:spLocks noGrp="1"/>
          </p:cNvSpPr>
          <p:nvPr>
            <p:ph type="body" idx="1"/>
          </p:nvPr>
        </p:nvSpPr>
        <p:spPr>
          <a:xfrm>
            <a:off x="4380855" y="414338"/>
            <a:ext cx="3427283" cy="625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/>
              <a:t>You often need to know if an expression is true or false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32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/>
              <a:t>You can evaluate any expression and get one of two answers</a:t>
            </a:r>
            <a:endParaRPr/>
          </a:p>
          <a:p>
            <a:pPr marL="228600" lvl="0" indent="-4063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32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/>
              <a:t>When you compare two values, the expression is evaluated and Python returns the BOOLEAN answer.</a:t>
            </a:r>
            <a:endParaRPr/>
          </a:p>
        </p:txBody>
      </p:sp>
      <p:sp>
        <p:nvSpPr>
          <p:cNvPr id="287" name="Google Shape;287;p28"/>
          <p:cNvSpPr txBox="1">
            <a:spLocks noGrp="1"/>
          </p:cNvSpPr>
          <p:nvPr>
            <p:ph type="body" idx="2"/>
          </p:nvPr>
        </p:nvSpPr>
        <p:spPr>
          <a:xfrm>
            <a:off x="8451604" y="1412489"/>
            <a:ext cx="3197701" cy="436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200"/>
              <a:t>print(10 &gt; 9)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320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200"/>
              <a:t>print(10 == 9)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320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200"/>
              <a:t>print(10 &lt; 9)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2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9"/>
          <p:cNvSpPr txBox="1">
            <a:spLocks noGrp="1"/>
          </p:cNvSpPr>
          <p:nvPr>
            <p:ph type="body" idx="1"/>
          </p:nvPr>
        </p:nvSpPr>
        <p:spPr>
          <a:xfrm>
            <a:off x="2818002" y="2766218"/>
            <a:ext cx="614982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txt = “The best class in Saint Louis”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Print(“best” in txt)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293" name="Google Shape;293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Checking a string = boolean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 b="1"/>
              <a:t>Variable Names</a:t>
            </a:r>
            <a:endParaRPr/>
          </a:p>
        </p:txBody>
      </p:sp>
      <p:sp>
        <p:nvSpPr>
          <p:cNvPr id="172" name="Google Shape;172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54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en-US" sz="4000"/>
              <a:t>Containers for storing data values</a:t>
            </a:r>
            <a:endParaRPr/>
          </a:p>
          <a:p>
            <a:pPr marL="228600" lvl="0" indent="-254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en-US" sz="4000"/>
              <a:t>No command for declaring a variable</a:t>
            </a:r>
            <a:endParaRPr/>
          </a:p>
          <a:p>
            <a:pPr marL="228600" lvl="0" indent="-254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en-US" sz="4000"/>
              <a:t>YOU create it as soon as you assign a value to it!</a:t>
            </a:r>
            <a:endParaRPr/>
          </a:p>
        </p:txBody>
      </p:sp>
      <p:sp>
        <p:nvSpPr>
          <p:cNvPr id="173" name="Google Shape;173;p14"/>
          <p:cNvSpPr txBox="1">
            <a:spLocks noGrp="1"/>
          </p:cNvSpPr>
          <p:nvPr>
            <p:ph type="body" idx="2"/>
          </p:nvPr>
        </p:nvSpPr>
        <p:spPr>
          <a:xfrm>
            <a:off x="6887817" y="1822450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54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en-US" sz="4000"/>
              <a:t> x = 8</a:t>
            </a:r>
            <a:endParaRPr/>
          </a:p>
          <a:p>
            <a:pPr marL="228600" lvl="0" indent="-254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en-US" sz="4000"/>
              <a:t> y = brothers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4000"/>
              <a:t>print(x)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4000"/>
              <a:t>print(y)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"/>
          <p:cNvSpPr txBox="1">
            <a:spLocks noGrp="1"/>
          </p:cNvSpPr>
          <p:nvPr>
            <p:ph type="title"/>
          </p:nvPr>
        </p:nvSpPr>
        <p:spPr>
          <a:xfrm>
            <a:off x="838200" y="7009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 b="1"/>
              <a:t>Multi Word Variable Names</a:t>
            </a:r>
            <a:endParaRPr/>
          </a:p>
        </p:txBody>
      </p:sp>
      <p:sp>
        <p:nvSpPr>
          <p:cNvPr id="179" name="Google Shape;179;p15"/>
          <p:cNvSpPr txBox="1">
            <a:spLocks noGrp="1"/>
          </p:cNvSpPr>
          <p:nvPr>
            <p:ph type="body" idx="1"/>
          </p:nvPr>
        </p:nvSpPr>
        <p:spPr>
          <a:xfrm>
            <a:off x="838200" y="1395662"/>
            <a:ext cx="5181600" cy="5277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fruits = [“apple”, “banana”, “cherry”]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x = y = z = fruits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print(x)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print(y)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print(z)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80" name="Google Shape;180;p15"/>
          <p:cNvSpPr txBox="1">
            <a:spLocks noGrp="1"/>
          </p:cNvSpPr>
          <p:nvPr>
            <p:ph type="body" idx="2"/>
          </p:nvPr>
        </p:nvSpPr>
        <p:spPr>
          <a:xfrm>
            <a:off x="6172200" y="1395662"/>
            <a:ext cx="5779168" cy="5277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x, y, z = “Orange”, “Banana”, “Cherry”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print(x)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print(y)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print(z)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x = y = z = “Orange”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print(x)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print(y)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print(z)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lang="en-US" sz="6600" b="1"/>
              <a:t>Output Variables</a:t>
            </a:r>
            <a:endParaRPr/>
          </a:p>
        </p:txBody>
      </p:sp>
      <p:sp>
        <p:nvSpPr>
          <p:cNvPr id="186" name="Google Shape;186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x = “awesome”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print(“Python is “ + x)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x = “Python is “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y = “awesome”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z = x + y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print(z) </a:t>
            </a:r>
            <a:endParaRPr/>
          </a:p>
        </p:txBody>
      </p:sp>
      <p:sp>
        <p:nvSpPr>
          <p:cNvPr id="187" name="Google Shape;187;p1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x = 5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y= 10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print(x+y)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x = 5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y = “John”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Print(x + y)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lang="en-US" sz="6600" b="1"/>
              <a:t>Global Variables</a:t>
            </a:r>
            <a:endParaRPr/>
          </a:p>
        </p:txBody>
      </p:sp>
      <p:sp>
        <p:nvSpPr>
          <p:cNvPr id="193" name="Google Shape;193;p17"/>
          <p:cNvSpPr txBox="1">
            <a:spLocks noGrp="1"/>
          </p:cNvSpPr>
          <p:nvPr>
            <p:ph type="body" idx="1"/>
          </p:nvPr>
        </p:nvSpPr>
        <p:spPr>
          <a:xfrm>
            <a:off x="838200" y="2850861"/>
            <a:ext cx="5181600" cy="2645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0" i="0">
                <a:latin typeface="Consolas"/>
                <a:ea typeface="Consolas"/>
                <a:cs typeface="Consolas"/>
                <a:sym typeface="Consolas"/>
              </a:rPr>
              <a:t>x = "awesome"</a:t>
            </a:r>
            <a:br>
              <a:rPr lang="en-US"/>
            </a:br>
            <a:br>
              <a:rPr lang="en-US"/>
            </a:br>
            <a:r>
              <a:rPr lang="en-US" b="0" i="0">
                <a:latin typeface="Consolas"/>
                <a:ea typeface="Consolas"/>
                <a:cs typeface="Consolas"/>
                <a:sym typeface="Consolas"/>
              </a:rPr>
              <a:t>def myfunc():</a:t>
            </a:r>
            <a:br>
              <a:rPr lang="en-US"/>
            </a:br>
            <a:r>
              <a:rPr lang="en-US" b="0" i="0">
                <a:latin typeface="Consolas"/>
                <a:ea typeface="Consolas"/>
                <a:cs typeface="Consolas"/>
                <a:sym typeface="Consolas"/>
              </a:rPr>
              <a:t>  print("Python is " + x)</a:t>
            </a:r>
            <a:br>
              <a:rPr lang="en-US"/>
            </a:br>
            <a:br>
              <a:rPr lang="en-US"/>
            </a:br>
            <a:r>
              <a:rPr lang="en-US" b="0" i="0">
                <a:latin typeface="Consolas"/>
                <a:ea typeface="Consolas"/>
                <a:cs typeface="Consolas"/>
                <a:sym typeface="Consolas"/>
              </a:rPr>
              <a:t>myfunc()</a:t>
            </a:r>
            <a:endParaRPr/>
          </a:p>
        </p:txBody>
      </p:sp>
      <p:sp>
        <p:nvSpPr>
          <p:cNvPr id="194" name="Google Shape;194;p17"/>
          <p:cNvSpPr txBox="1">
            <a:spLocks noGrp="1"/>
          </p:cNvSpPr>
          <p:nvPr>
            <p:ph type="body" idx="2"/>
          </p:nvPr>
        </p:nvSpPr>
        <p:spPr>
          <a:xfrm>
            <a:off x="7446819" y="2850861"/>
            <a:ext cx="5181600" cy="2718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def myfunc():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	x = "fantastic"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	print("Python is " + x)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myfunc()</a:t>
            </a:r>
            <a:endParaRPr/>
          </a:p>
        </p:txBody>
      </p:sp>
      <p:sp>
        <p:nvSpPr>
          <p:cNvPr id="195" name="Google Shape;195;p17"/>
          <p:cNvSpPr txBox="1"/>
          <p:nvPr/>
        </p:nvSpPr>
        <p:spPr>
          <a:xfrm>
            <a:off x="1783825" y="1485944"/>
            <a:ext cx="862434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It holds its value throughout the lifetime of the program.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alibri"/>
              <a:buNone/>
            </a:pPr>
            <a:r>
              <a:rPr lang="en-US" sz="7200" b="1"/>
              <a:t>Data Types</a:t>
            </a:r>
            <a:endParaRPr/>
          </a:p>
        </p:txBody>
      </p:sp>
      <p:sp>
        <p:nvSpPr>
          <p:cNvPr id="201" name="Google Shape;201;p18"/>
          <p:cNvSpPr txBox="1">
            <a:spLocks noGrp="1"/>
          </p:cNvSpPr>
          <p:nvPr>
            <p:ph type="body" idx="1"/>
          </p:nvPr>
        </p:nvSpPr>
        <p:spPr>
          <a:xfrm>
            <a:off x="185530" y="1825624"/>
            <a:ext cx="11728174" cy="503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x = “Hello World”					string (str)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x = 20							integer (int)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x = 20.5							float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x = [“apple”, “banana”, “cherry”]		list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x = (“apple”, “banana”, “cherry”)		tuple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x = range(5)						range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x = {“name” : “John”,  “age” : 36}		dictionary (dict)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x = True							boolean 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"/>
          <p:cNvSpPr txBox="1">
            <a:spLocks noGrp="1"/>
          </p:cNvSpPr>
          <p:nvPr>
            <p:ph type="title"/>
          </p:nvPr>
        </p:nvSpPr>
        <p:spPr>
          <a:xfrm>
            <a:off x="838200" y="6033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You can put the data type in front if you want to specify</a:t>
            </a:r>
            <a:endParaRPr/>
          </a:p>
        </p:txBody>
      </p:sp>
      <p:sp>
        <p:nvSpPr>
          <p:cNvPr id="207" name="Google Shape;207;p19"/>
          <p:cNvSpPr txBox="1">
            <a:spLocks noGrp="1"/>
          </p:cNvSpPr>
          <p:nvPr>
            <p:ph type="body" idx="1"/>
          </p:nvPr>
        </p:nvSpPr>
        <p:spPr>
          <a:xfrm>
            <a:off x="838200" y="1385901"/>
            <a:ext cx="10515600" cy="3130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x = str(“hello, world!”)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print(x)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y = int(20.5)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print(y)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z = float(20)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print(z)</a:t>
            </a:r>
            <a:endParaRPr/>
          </a:p>
        </p:txBody>
      </p:sp>
      <p:sp>
        <p:nvSpPr>
          <p:cNvPr id="208" name="Google Shape;208;p19"/>
          <p:cNvSpPr txBox="1"/>
          <p:nvPr/>
        </p:nvSpPr>
        <p:spPr>
          <a:xfrm>
            <a:off x="142461" y="4733346"/>
            <a:ext cx="3621156" cy="1771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 can check the data type of a value by writing this: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9"/>
          <p:cNvSpPr txBox="1"/>
          <p:nvPr/>
        </p:nvSpPr>
        <p:spPr>
          <a:xfrm>
            <a:off x="4142961" y="4733346"/>
            <a:ext cx="3621156" cy="2028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 = 1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 = 4.5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print(type(x))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print(type(y))</a:t>
            </a:r>
            <a:endParaRPr/>
          </a:p>
        </p:txBody>
      </p:sp>
      <p:sp>
        <p:nvSpPr>
          <p:cNvPr id="210" name="Google Shape;210;p19"/>
          <p:cNvSpPr/>
          <p:nvPr/>
        </p:nvSpPr>
        <p:spPr>
          <a:xfrm>
            <a:off x="2160104" y="6029739"/>
            <a:ext cx="1842053" cy="47537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9"/>
          <p:cNvSpPr/>
          <p:nvPr/>
        </p:nvSpPr>
        <p:spPr>
          <a:xfrm>
            <a:off x="8281555" y="1154546"/>
            <a:ext cx="3491345" cy="3454400"/>
          </a:xfrm>
          <a:prstGeom prst="irregularSeal2">
            <a:avLst/>
          </a:prstGeom>
          <a:solidFill>
            <a:srgbClr val="FFFF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9"/>
          <p:cNvSpPr txBox="1"/>
          <p:nvPr/>
        </p:nvSpPr>
        <p:spPr>
          <a:xfrm>
            <a:off x="8940800" y="2096916"/>
            <a:ext cx="1948873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Also known as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Casting!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822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822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0"/>
          <p:cNvSpPr txBox="1">
            <a:spLocks noGrp="1"/>
          </p:cNvSpPr>
          <p:nvPr>
            <p:ph type="title"/>
          </p:nvPr>
        </p:nvSpPr>
        <p:spPr>
          <a:xfrm>
            <a:off x="838200" y="1"/>
            <a:ext cx="10515600" cy="1690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lang="en-US" sz="6600"/>
              <a:t>Strings</a:t>
            </a:r>
            <a:br>
              <a:rPr lang="en-US" sz="6600"/>
            </a:br>
            <a:endParaRPr sz="6600"/>
          </a:p>
        </p:txBody>
      </p:sp>
      <p:sp>
        <p:nvSpPr>
          <p:cNvPr id="218" name="Google Shape;218;p20"/>
          <p:cNvSpPr txBox="1">
            <a:spLocks noGrp="1"/>
          </p:cNvSpPr>
          <p:nvPr>
            <p:ph type="body" idx="1"/>
          </p:nvPr>
        </p:nvSpPr>
        <p:spPr>
          <a:xfrm>
            <a:off x="212035" y="1590261"/>
            <a:ext cx="11847443" cy="4784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are surrounded by either single quotation marks or double</a:t>
            </a:r>
            <a:endParaRPr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sz="36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You can assign a variable to them		a = “Hello”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							         print(a)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sz="36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Multi-line strings are designated with “””””/”””” or ‘’’/’’’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1"/>
          <p:cNvSpPr txBox="1">
            <a:spLocks noGrp="1"/>
          </p:cNvSpPr>
          <p:nvPr>
            <p:ph type="body" idx="1"/>
          </p:nvPr>
        </p:nvSpPr>
        <p:spPr>
          <a:xfrm>
            <a:off x="6126431" y="2451747"/>
            <a:ext cx="5905568" cy="1179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 lnSpcReduction="1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/>
              <a:t>Getting the character 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/>
              <a:t>position of a string</a:t>
            </a:r>
            <a:endParaRPr/>
          </a:p>
        </p:txBody>
      </p:sp>
      <p:sp>
        <p:nvSpPr>
          <p:cNvPr id="224" name="Google Shape;224;p21"/>
          <p:cNvSpPr txBox="1">
            <a:spLocks noGrp="1"/>
          </p:cNvSpPr>
          <p:nvPr>
            <p:ph type="body" idx="2"/>
          </p:nvPr>
        </p:nvSpPr>
        <p:spPr>
          <a:xfrm>
            <a:off x="6874212" y="3652247"/>
            <a:ext cx="5157787" cy="420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a = “Hello World!”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print(a[1])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print(a[-1])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sz="360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Try with another number!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sz="36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sz="3600"/>
          </a:p>
        </p:txBody>
      </p:sp>
      <p:sp>
        <p:nvSpPr>
          <p:cNvPr id="225" name="Google Shape;225;p21"/>
          <p:cNvSpPr txBox="1"/>
          <p:nvPr/>
        </p:nvSpPr>
        <p:spPr>
          <a:xfrm>
            <a:off x="-253951" y="37171"/>
            <a:ext cx="5534508" cy="1073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 lnSpcReduction="1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Finding the length of a string</a:t>
            </a:r>
            <a:endParaRPr/>
          </a:p>
        </p:txBody>
      </p:sp>
      <p:sp>
        <p:nvSpPr>
          <p:cNvPr id="226" name="Google Shape;226;p21"/>
          <p:cNvSpPr txBox="1"/>
          <p:nvPr/>
        </p:nvSpPr>
        <p:spPr>
          <a:xfrm>
            <a:off x="581295" y="1448110"/>
            <a:ext cx="5183188" cy="1179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“Hello World!”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print(len(a))</a:t>
            </a:r>
            <a:endParaRPr/>
          </a:p>
        </p:txBody>
      </p:sp>
      <p:sp>
        <p:nvSpPr>
          <p:cNvPr id="227" name="Google Shape;227;p21"/>
          <p:cNvSpPr/>
          <p:nvPr/>
        </p:nvSpPr>
        <p:spPr>
          <a:xfrm>
            <a:off x="931492" y="3298677"/>
            <a:ext cx="4683095" cy="2837203"/>
          </a:xfrm>
          <a:prstGeom prst="doubleWave">
            <a:avLst>
              <a:gd name="adj1" fmla="val 6250"/>
              <a:gd name="adj2" fmla="val 0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1"/>
          <p:cNvSpPr txBox="1"/>
          <p:nvPr/>
        </p:nvSpPr>
        <p:spPr>
          <a:xfrm>
            <a:off x="931493" y="3725966"/>
            <a:ext cx="4683094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Counting in Python starts with 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It includes ALL spaces inside the “ “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Exemption: when you are counting backwards.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2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2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822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822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rrakesh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963</Words>
  <Application>Microsoft Office PowerPoint</Application>
  <PresentationFormat>Widescreen</PresentationFormat>
  <Paragraphs>161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Sorts Mill Goudy</vt:lpstr>
      <vt:lpstr>Calibri</vt:lpstr>
      <vt:lpstr>Consolas</vt:lpstr>
      <vt:lpstr>Arial</vt:lpstr>
      <vt:lpstr>Office Theme</vt:lpstr>
      <vt:lpstr>MarrakeshVTI</vt:lpstr>
      <vt:lpstr>Data Analytics  + Python</vt:lpstr>
      <vt:lpstr>Variable Names</vt:lpstr>
      <vt:lpstr>Multi Word Variable Names</vt:lpstr>
      <vt:lpstr>Output Variables</vt:lpstr>
      <vt:lpstr>Global Variables</vt:lpstr>
      <vt:lpstr>Data Types</vt:lpstr>
      <vt:lpstr>You can put the data type in front if you want to specify</vt:lpstr>
      <vt:lpstr>Strings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Formatting a String</vt:lpstr>
      <vt:lpstr>Logical Operators</vt:lpstr>
      <vt:lpstr>Booleans represent one of two values: True or False </vt:lpstr>
      <vt:lpstr>Checking a string = boolean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modules?</dc:title>
  <dc:creator>Ashley Hunter</dc:creator>
  <cp:lastModifiedBy>Johan Bester</cp:lastModifiedBy>
  <cp:revision>4</cp:revision>
  <dcterms:created xsi:type="dcterms:W3CDTF">2022-04-05T01:30:19Z</dcterms:created>
  <dcterms:modified xsi:type="dcterms:W3CDTF">2022-10-16T19:45:36Z</dcterms:modified>
</cp:coreProperties>
</file>