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  <p:sldMasterId id="2147483675" r:id="rId3"/>
  </p:sldMasterIdLst>
  <p:notesMasterIdLst>
    <p:notesMasterId r:id="rId24"/>
  </p:notesMasterIdLst>
  <p:sldIdLst>
    <p:sldId id="256" r:id="rId4"/>
    <p:sldId id="258" r:id="rId5"/>
    <p:sldId id="259" r:id="rId6"/>
    <p:sldId id="262" r:id="rId7"/>
    <p:sldId id="263" r:id="rId8"/>
    <p:sldId id="264" r:id="rId9"/>
    <p:sldId id="257" r:id="rId10"/>
    <p:sldId id="265" r:id="rId11"/>
    <p:sldId id="278" r:id="rId12"/>
    <p:sldId id="269" r:id="rId13"/>
    <p:sldId id="266" r:id="rId14"/>
    <p:sldId id="267" r:id="rId15"/>
    <p:sldId id="270" r:id="rId16"/>
    <p:sldId id="272" r:id="rId17"/>
    <p:sldId id="275" r:id="rId18"/>
    <p:sldId id="273" r:id="rId19"/>
    <p:sldId id="274" r:id="rId20"/>
    <p:sldId id="276" r:id="rId21"/>
    <p:sldId id="277" r:id="rId22"/>
    <p:sldId id="261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ZtkBVM26/gvmOO9YZI49QL6E1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11355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42932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90447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418632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839084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29972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20290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384729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88599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559687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96227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59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81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71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10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43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116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18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25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24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81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03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6630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6729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2494671" y="2565913"/>
            <a:ext cx="7512148" cy="205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/>
              <a:t>Data Analytics</a:t>
            </a:r>
            <a:br>
              <a:rPr lang="en-US" b="1" dirty="0"/>
            </a:br>
            <a:r>
              <a:rPr lang="en-US" b="1" dirty="0"/>
              <a:t>Intro to Python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/>
          <p:nvPr/>
        </p:nvSpPr>
        <p:spPr>
          <a:xfrm>
            <a:off x="2841674" y="562708"/>
            <a:ext cx="6921304" cy="111845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914400" y="1824685"/>
            <a:ext cx="10118944" cy="4470607"/>
          </a:xfrm>
          <a:prstGeom prst="rect">
            <a:avLst/>
          </a:prstGeom>
          <a:solidFill>
            <a:srgbClr val="FFFF00">
              <a:alpha val="85882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1"/>
          </p:nvPr>
        </p:nvSpPr>
        <p:spPr>
          <a:xfrm>
            <a:off x="1125812" y="2019645"/>
            <a:ext cx="487176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Natural</a:t>
            </a:r>
            <a:endParaRPr dirty="0"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2"/>
          </p:nvPr>
        </p:nvSpPr>
        <p:spPr>
          <a:xfrm>
            <a:off x="1103586" y="3006725"/>
            <a:ext cx="4893989" cy="291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Form on their own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Spoken languages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Slang - great example</a:t>
            </a:r>
            <a:endParaRPr dirty="0"/>
          </a:p>
        </p:txBody>
      </p:sp>
      <p:sp>
        <p:nvSpPr>
          <p:cNvPr id="236" name="Google Shape;236;p14"/>
          <p:cNvSpPr txBox="1">
            <a:spLocks noGrp="1"/>
          </p:cNvSpPr>
          <p:nvPr>
            <p:ph type="body" idx="3"/>
          </p:nvPr>
        </p:nvSpPr>
        <p:spPr>
          <a:xfrm>
            <a:off x="6095999" y="1952184"/>
            <a:ext cx="461404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Formal</a:t>
            </a:r>
            <a:endParaRPr dirty="0"/>
          </a:p>
        </p:txBody>
      </p:sp>
      <p:sp>
        <p:nvSpPr>
          <p:cNvPr id="238" name="Google Shape;238;p14"/>
          <p:cNvSpPr txBox="1">
            <a:spLocks noGrp="1"/>
          </p:cNvSpPr>
          <p:nvPr>
            <p:ph type="body" idx="4"/>
          </p:nvPr>
        </p:nvSpPr>
        <p:spPr>
          <a:xfrm>
            <a:off x="6096000" y="3006725"/>
            <a:ext cx="4614041" cy="29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Are designed by people!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Programming languages fall under this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There are rules about grammar</a:t>
            </a:r>
            <a:r>
              <a:rPr lang="en-US" dirty="0"/>
              <a:t>, </a:t>
            </a:r>
            <a:r>
              <a:rPr lang="en-US" sz="2800" dirty="0"/>
              <a:t>syntax, and punctuation</a:t>
            </a:r>
            <a:endParaRPr dirty="0"/>
          </a:p>
        </p:txBody>
      </p:sp>
      <p:sp>
        <p:nvSpPr>
          <p:cNvPr id="239" name="Google Shape;239;p14"/>
          <p:cNvSpPr txBox="1">
            <a:spLocks noGrp="1"/>
          </p:cNvSpPr>
          <p:nvPr>
            <p:ph type="title"/>
          </p:nvPr>
        </p:nvSpPr>
        <p:spPr>
          <a:xfrm>
            <a:off x="914400" y="5309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Types of Languages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title"/>
          </p:nvPr>
        </p:nvSpPr>
        <p:spPr>
          <a:xfrm>
            <a:off x="838200" y="252248"/>
            <a:ext cx="10515600" cy="107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Common Vocabulary in Python</a:t>
            </a:r>
            <a:endParaRPr dirty="0"/>
          </a:p>
        </p:txBody>
      </p:sp>
      <p:sp>
        <p:nvSpPr>
          <p:cNvPr id="216" name="Google Shape;216;p11"/>
          <p:cNvSpPr txBox="1">
            <a:spLocks noGrp="1"/>
          </p:cNvSpPr>
          <p:nvPr>
            <p:ph type="body" idx="1"/>
          </p:nvPr>
        </p:nvSpPr>
        <p:spPr>
          <a:xfrm>
            <a:off x="285750" y="1481959"/>
            <a:ext cx="11572875" cy="499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VALUE</a:t>
            </a:r>
            <a:r>
              <a:rPr lang="en-US" sz="3600" dirty="0">
                <a:solidFill>
                  <a:srgbClr val="002060"/>
                </a:solidFill>
              </a:rPr>
              <a:t> – a number or string etc. that can be stored in a variable or computed in an expression.</a:t>
            </a:r>
            <a:endParaRPr dirty="0">
              <a:solidFill>
                <a:srgbClr val="002060"/>
              </a:solidFill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b="1" dirty="0"/>
              <a:t>VARIABLE</a:t>
            </a:r>
            <a:r>
              <a:rPr lang="en-US" sz="3600" dirty="0"/>
              <a:t> – a name that refers to a value</a:t>
            </a:r>
            <a:endParaRPr dirty="0"/>
          </a:p>
          <a:p>
            <a:pPr marL="571500" indent="-571500">
              <a:buClr>
                <a:schemeClr val="tx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VARIABLE NAME </a:t>
            </a:r>
            <a:r>
              <a:rPr lang="en-US" sz="3600" dirty="0">
                <a:solidFill>
                  <a:srgbClr val="002060"/>
                </a:solidFill>
              </a:rPr>
              <a:t>- </a:t>
            </a:r>
            <a:r>
              <a:rPr lang="en-US" sz="3600" dirty="0">
                <a:solidFill>
                  <a:srgbClr val="002060"/>
                </a:solidFill>
                <a:sym typeface="Calibri"/>
              </a:rPr>
              <a:t>A name given to a variable. Variable names consist of a sequence of letters and digits that begin with a letter. </a:t>
            </a:r>
          </a:p>
          <a:p>
            <a:pPr marL="571500" indent="-571500">
              <a:buClr>
                <a:schemeClr val="tx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sym typeface="Calibri"/>
              </a:rPr>
              <a:t>In best programming practice, variable names should describe their use in a program, making the program self documenting.</a:t>
            </a:r>
            <a:endParaRPr dirty="0">
              <a:solidFill>
                <a:srgbClr val="002060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300038" y="342900"/>
            <a:ext cx="11601450" cy="624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00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Str = a Python data type that holds a string of characters</a:t>
            </a:r>
            <a:endParaRPr dirty="0">
              <a:solidFill>
                <a:srgbClr val="002060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Operators = special symbols that represent a simple computation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400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Data Type = a set of values</a:t>
            </a:r>
            <a:endParaRPr dirty="0">
              <a:solidFill>
                <a:srgbClr val="002060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Comment = information in a program that is meant for other programmers (used with ## </a:t>
            </a:r>
            <a:r>
              <a:rPr lang="en-US" sz="4000" dirty="0" err="1"/>
              <a:t>infront</a:t>
            </a:r>
            <a:r>
              <a:rPr lang="en-US" sz="4000" dirty="0"/>
              <a:t>)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400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Input = a command in a program that prompts the user to put in an answer</a:t>
            </a:r>
            <a:endParaRPr dirty="0">
              <a:solidFill>
                <a:srgbClr val="002060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Output = the result of a program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833242" cy="40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rgbClr val="FFFF00"/>
                </a:solidFill>
              </a:rPr>
              <a:t>Let’s write our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First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Program!</a:t>
            </a:r>
            <a:br>
              <a:rPr lang="en-US" b="1" dirty="0">
                <a:solidFill>
                  <a:srgbClr val="FFFF00"/>
                </a:solidFill>
              </a:rPr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4241617" y="591098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print(“Hello, World!”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-219487" y="2550841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print(Hello, World!”)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4350800" y="4728949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(“Hello, World!”)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4241617" y="591098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Input(What is your name?”)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-219487" y="2550841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inputHow you?)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4094328" y="4728949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input(“What you names?”)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8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53" name="Google Shape;153;p8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5886790" y="322027"/>
            <a:ext cx="5143500" cy="108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</a:pPr>
            <a:r>
              <a:rPr lang="en-US" sz="6000" b="1" dirty="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Debugging</a:t>
            </a:r>
            <a:endParaRPr dirty="0"/>
          </a:p>
        </p:txBody>
      </p:sp>
      <p:pic>
        <p:nvPicPr>
          <p:cNvPr id="159" name="Google Shape;159;p8" descr="A ladybug on a window&#10;&#10;Description automatically generated with low confidenc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11932" r="48157"/>
          <a:stretch/>
        </p:blipFill>
        <p:spPr>
          <a:xfrm>
            <a:off x="1109594" y="805230"/>
            <a:ext cx="3876811" cy="524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5279161" y="1587062"/>
            <a:ext cx="6358758" cy="472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</a:t>
            </a:r>
            <a:r>
              <a:rPr lang="en-US" sz="28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 of detecting and removing existing and potential errors</a:t>
            </a: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(aka 'bugs’)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software code.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endParaRPr lang="en-US" sz="28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could cause code to behave unexpectedly or crash.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557835" y="129654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rts Mill Goudy"/>
              <a:buNone/>
            </a:pPr>
            <a:r>
              <a:rPr lang="en-US" sz="4400" b="1" dirty="0"/>
              <a:t>Examples of Error Types</a:t>
            </a:r>
            <a:endParaRPr sz="3200" dirty="0"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342900" y="1314450"/>
            <a:ext cx="11444288" cy="541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0">
              <a:spcBef>
                <a:spcPts val="0"/>
              </a:spcBef>
              <a:buSzPts val="6000"/>
            </a:pPr>
            <a:r>
              <a:rPr lang="en-US" sz="4000" b="1" dirty="0"/>
              <a:t>SYNTAX</a:t>
            </a:r>
            <a:r>
              <a:rPr lang="en-US" sz="4000" dirty="0"/>
              <a:t> </a:t>
            </a:r>
            <a:r>
              <a:rPr lang="en-US" sz="3600" dirty="0"/>
              <a:t>– mistakes in the code like spelling, punctuation, spacing, incorrect labels, etc. Won’t run.</a:t>
            </a:r>
            <a:endParaRPr dirty="0"/>
          </a:p>
          <a:p>
            <a:pPr marL="228600" lvl="0" indent="-342900">
              <a:buSzPts val="5400"/>
            </a:pPr>
            <a:r>
              <a:rPr lang="en-US" sz="3600" b="1" dirty="0"/>
              <a:t>RUNTIME</a:t>
            </a:r>
            <a:r>
              <a:rPr lang="en-US" sz="3600" dirty="0"/>
              <a:t> – occurs at the time of running or executing a program; program may hang or crash.</a:t>
            </a:r>
          </a:p>
          <a:p>
            <a:pPr marL="228600" lvl="0" indent="-342900">
              <a:buSzPts val="5400"/>
            </a:pPr>
            <a:r>
              <a:rPr lang="en-US" sz="3600" b="1" dirty="0"/>
              <a:t>SEMANTIC</a:t>
            </a:r>
            <a:r>
              <a:rPr lang="en-US" sz="3600" dirty="0"/>
              <a:t> – code is grammatically correct but doesn't make any sense.</a:t>
            </a:r>
          </a:p>
          <a:p>
            <a:pPr marL="228600" lvl="0" indent="-342900">
              <a:buSzPts val="5400"/>
            </a:pPr>
            <a:r>
              <a:rPr lang="en-US" sz="3600" b="1" dirty="0"/>
              <a:t>LOGICAL</a:t>
            </a:r>
            <a:r>
              <a:rPr lang="en-US" sz="3600" dirty="0"/>
              <a:t> –when instructions given do not accomplish the intended goal. EG: wrong calculations</a:t>
            </a:r>
            <a:endParaRPr sz="4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357188" y="170597"/>
            <a:ext cx="11261605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dirty="0"/>
              <a:t>Debugging  is a VERY useful skill in programming!</a:t>
            </a:r>
            <a:endParaRPr dirty="0"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357188" y="1371600"/>
            <a:ext cx="7420467" cy="5315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It’s a science and an art 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Think of yourself as a detective looking for the clues as to what went wrong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Consider all evidence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Sometimes issues are minor and are quick, but others can take a while to find / fix.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#1 Rule: Complexity is the enemy of efficiency</a:t>
            </a:r>
            <a:endParaRPr dirty="0"/>
          </a:p>
        </p:txBody>
      </p:sp>
      <p:pic>
        <p:nvPicPr>
          <p:cNvPr id="174" name="Google Shape;174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81962" y="2153076"/>
            <a:ext cx="37528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1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80" name="Google Shape;180;p11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4576227" y="135584"/>
            <a:ext cx="7275135" cy="73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1" dirty="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Helpful debugging tips</a:t>
            </a:r>
            <a:endParaRPr dirty="0"/>
          </a:p>
        </p:txBody>
      </p:sp>
      <p:pic>
        <p:nvPicPr>
          <p:cNvPr id="186" name="Google Shape;186;p11" descr="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35514" r="22913" b="2"/>
          <a:stretch/>
        </p:blipFill>
        <p:spPr>
          <a:xfrm>
            <a:off x="451718" y="720725"/>
            <a:ext cx="3672048" cy="4639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4403835" y="1000321"/>
            <a:ext cx="7567448" cy="545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1718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Regularly test and review code as you are writing it</a:t>
            </a:r>
          </a:p>
          <a:p>
            <a:pPr marL="228600" lvl="0" indent="-317182">
              <a:buClr>
                <a:srgbClr val="242C41"/>
              </a:buClr>
              <a:buSzPct val="150000"/>
            </a:pPr>
            <a:r>
              <a:rPr lang="en-US" sz="3600" dirty="0">
                <a:solidFill>
                  <a:srgbClr val="242C41"/>
                </a:solidFill>
              </a:rPr>
              <a:t>Chunk code into smaller sections</a:t>
            </a:r>
            <a:endParaRPr lang="en-US" dirty="0">
              <a:solidFill>
                <a:srgbClr val="242C41"/>
              </a:solidFill>
            </a:endParaRPr>
          </a:p>
          <a:p>
            <a:pPr marL="228600" lvl="0" indent="-31718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Explain your code aloud to yourself</a:t>
            </a:r>
          </a:p>
          <a:p>
            <a:pPr marL="228600" lvl="0" indent="-317182">
              <a:buClr>
                <a:srgbClr val="242C41"/>
              </a:buClr>
              <a:buSzPct val="150000"/>
            </a:pPr>
            <a:r>
              <a:rPr lang="en-US" sz="3600" dirty="0">
                <a:solidFill>
                  <a:srgbClr val="242C41"/>
                </a:solidFill>
              </a:rPr>
              <a:t>Work backward to try finding the issue</a:t>
            </a:r>
          </a:p>
          <a:p>
            <a:pPr marL="228600" lvl="0" indent="-317182">
              <a:buClr>
                <a:srgbClr val="242C41"/>
              </a:buClr>
              <a:buSzPct val="150000"/>
            </a:pPr>
            <a:r>
              <a:rPr lang="en-US" sz="3600" dirty="0"/>
              <a:t>Take an break and come back to it</a:t>
            </a:r>
          </a:p>
          <a:p>
            <a:pPr marL="228600" lvl="0" indent="-31718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Ask someone to help you look at it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33725"/>
          </a:srgb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555023" y="28288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4000" dirty="0"/>
              <a:t>What is a programmer?</a:t>
            </a:r>
            <a:endParaRPr sz="2800"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2"/>
          </p:nvPr>
        </p:nvSpPr>
        <p:spPr>
          <a:xfrm>
            <a:off x="555023" y="1514246"/>
            <a:ext cx="4854574" cy="191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creator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problem solver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thinker</a:t>
            </a:r>
            <a:endParaRPr dirty="0"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3"/>
          </p:nvPr>
        </p:nvSpPr>
        <p:spPr>
          <a:xfrm>
            <a:off x="6755295" y="28288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4000" dirty="0"/>
              <a:t>What is an analyst?</a:t>
            </a:r>
            <a:endParaRPr sz="2800" dirty="0"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4"/>
          </p:nvPr>
        </p:nvSpPr>
        <p:spPr>
          <a:xfrm>
            <a:off x="6870274" y="1432333"/>
            <a:ext cx="4953229" cy="21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creator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problem solver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thinker</a:t>
            </a:r>
            <a:endParaRPr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2982310" y="4398301"/>
            <a:ext cx="51831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why they fit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 so well!</a:t>
            </a:r>
            <a:endParaRPr dirty="0"/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t="10830"/>
          <a:stretch/>
        </p:blipFill>
        <p:spPr>
          <a:xfrm>
            <a:off x="588596" y="4054284"/>
            <a:ext cx="2179182" cy="238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C93EA0-16FE-98A1-4EFB-479B0B61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499" y="4048356"/>
            <a:ext cx="3599118" cy="238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966743" y="301325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6600" b="1" dirty="0"/>
              <a:t>Review</a:t>
            </a:r>
            <a:endParaRPr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483476" y="1439916"/>
            <a:ext cx="11035862" cy="489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kind of language is Python considered?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What’s a natural language?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are Algorithms? 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is the program we use to write Python in?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What’s the file extension of a Python file?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is the area called where we put in our commands?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is the #1 rule of coding / debugging?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1960"/>
          </a:srgb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What will you learn along the way?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To think methodically</a:t>
            </a:r>
            <a:endParaRPr dirty="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dirty="0"/>
          </a:p>
          <a:p>
            <a:pPr marL="228600" lvl="0" indent="-254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Solve Problems</a:t>
            </a:r>
            <a:endParaRPr dirty="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dirty="0"/>
          </a:p>
          <a:p>
            <a:pPr marL="228600" lvl="0" indent="-254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Create small programs to practice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1960"/>
          </a:srgbClr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dirty="0"/>
              <a:t>Algorithms</a:t>
            </a:r>
            <a:endParaRPr dirty="0"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398353" y="169068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What is an algorithm?</a:t>
            </a:r>
            <a:endParaRPr dirty="0"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2"/>
          </p:nvPr>
        </p:nvSpPr>
        <p:spPr>
          <a:xfrm>
            <a:off x="398352" y="2601611"/>
            <a:ext cx="5157787" cy="114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 dirty="0"/>
              <a:t>Series of steps to solve the problem at hand</a:t>
            </a:r>
            <a:endParaRPr dirty="0"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4"/>
          </p:nvPr>
        </p:nvSpPr>
        <p:spPr>
          <a:xfrm>
            <a:off x="5864772" y="1870842"/>
            <a:ext cx="6120902" cy="482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is the skill that allows a computer scientist to take an algorithm and represent that solution in a program that can be followed by a computer!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3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Those programs are written in programming languages such as Python, html, JavaScript etc.</a:t>
            </a:r>
            <a:endParaRPr sz="4400" dirty="0"/>
          </a:p>
        </p:txBody>
      </p:sp>
      <p:sp>
        <p:nvSpPr>
          <p:cNvPr id="2" name="Google Shape;181;p7">
            <a:extLst>
              <a:ext uri="{FF2B5EF4-FFF2-40B4-BE49-F238E27FC236}">
                <a16:creationId xmlns:a16="http://schemas.microsoft.com/office/drawing/2014/main" id="{FBE685BA-A7BE-2B98-7DCE-033CB04D116D}"/>
              </a:ext>
            </a:extLst>
          </p:cNvPr>
          <p:cNvSpPr txBox="1">
            <a:spLocks/>
          </p:cNvSpPr>
          <p:nvPr/>
        </p:nvSpPr>
        <p:spPr>
          <a:xfrm>
            <a:off x="398352" y="381859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3600"/>
            </a:pPr>
            <a:r>
              <a:rPr lang="en-US" sz="3600" dirty="0"/>
              <a:t>What is an program?</a:t>
            </a:r>
            <a:endParaRPr lang="en-US" dirty="0"/>
          </a:p>
        </p:txBody>
      </p:sp>
      <p:sp>
        <p:nvSpPr>
          <p:cNvPr id="3" name="Google Shape;182;p7">
            <a:extLst>
              <a:ext uri="{FF2B5EF4-FFF2-40B4-BE49-F238E27FC236}">
                <a16:creationId xmlns:a16="http://schemas.microsoft.com/office/drawing/2014/main" id="{63AD669F-16EC-F698-EC5A-3D7F2C7BD2EC}"/>
              </a:ext>
            </a:extLst>
          </p:cNvPr>
          <p:cNvSpPr txBox="1">
            <a:spLocks/>
          </p:cNvSpPr>
          <p:nvPr/>
        </p:nvSpPr>
        <p:spPr>
          <a:xfrm>
            <a:off x="398352" y="4829559"/>
            <a:ext cx="5157787" cy="131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3600" dirty="0"/>
              <a:t>Series of instructions telling a computer how to solve a problem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4000"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76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dirty="0"/>
              <a:t>PYTHON</a:t>
            </a:r>
            <a:endParaRPr dirty="0"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196949" y="1303284"/>
            <a:ext cx="5899051" cy="121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Python is considered a high-level language</a:t>
            </a:r>
            <a:endParaRPr dirty="0"/>
          </a:p>
        </p:txBody>
      </p:sp>
      <p:sp>
        <p:nvSpPr>
          <p:cNvPr id="190" name="Google Shape;190;p8"/>
          <p:cNvSpPr txBox="1">
            <a:spLocks noGrp="1"/>
          </p:cNvSpPr>
          <p:nvPr>
            <p:ph type="body" idx="2"/>
          </p:nvPr>
        </p:nvSpPr>
        <p:spPr>
          <a:xfrm>
            <a:off x="336331" y="2520066"/>
            <a:ext cx="5569571" cy="40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Programs must be processed before they can run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The lowest level languages are known as Machine Languages.</a:t>
            </a:r>
          </a:p>
          <a:p>
            <a:pPr marL="228600" lvl="0" indent="-228600">
              <a:buSzPct val="100000"/>
            </a:pPr>
            <a:r>
              <a:rPr lang="en-US" sz="3200" dirty="0"/>
              <a:t>Machine Languages encode instructions in binary that is easily executed by computers</a:t>
            </a:r>
            <a:endParaRPr dirty="0"/>
          </a:p>
        </p:txBody>
      </p:sp>
      <p:sp>
        <p:nvSpPr>
          <p:cNvPr id="191" name="Google Shape;191;p8"/>
          <p:cNvSpPr txBox="1">
            <a:spLocks noGrp="1"/>
          </p:cNvSpPr>
          <p:nvPr>
            <p:ph type="body" idx="3"/>
          </p:nvPr>
        </p:nvSpPr>
        <p:spPr>
          <a:xfrm>
            <a:off x="6096000" y="1303284"/>
            <a:ext cx="5664591" cy="121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Easier to use a high-level language</a:t>
            </a:r>
            <a:endParaRPr dirty="0"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4"/>
          </p:nvPr>
        </p:nvSpPr>
        <p:spPr>
          <a:xfrm>
            <a:off x="6286099" y="2541095"/>
            <a:ext cx="54744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More like natural language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Takes less time to write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Shorter and easier to read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More likely to be correct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High-level languages need to be “translate” into machine language for computers to understand.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7843"/>
          </a:srgbClr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dirty="0"/>
              <a:t>Two “ways” to Process Code</a:t>
            </a:r>
            <a:endParaRPr dirty="0"/>
          </a:p>
        </p:txBody>
      </p:sp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Interpreter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Reads a high-level program and executes it, meaning it does what the program says.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Processes a little at a time, reading lines and performing computations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Compiler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Reads the program and translates it completely before starting to run it.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dirty="0"/>
              <a:t>Python is an Interpreted language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94AA93-7809-0351-6884-0136BAF89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The source code of a Python program is converted into bytecode that is then executed by the Python virtual machine.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Python is different from major compiled languages, such as Java, C and C + +; Python code is not required to be built and linked like code for these languages.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5882"/>
          </a:srgbClr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dirty="0"/>
              <a:t>Two Ways to use Python</a:t>
            </a:r>
            <a:endParaRPr dirty="0"/>
          </a:p>
        </p:txBody>
      </p:sp>
      <p:sp>
        <p:nvSpPr>
          <p:cNvPr id="207" name="Google Shape;207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Shell</a:t>
            </a:r>
            <a:endParaRPr/>
          </a:p>
        </p:txBody>
      </p:sp>
      <p:pic>
        <p:nvPicPr>
          <p:cNvPr id="208" name="Google Shape;208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6387" y="2505075"/>
            <a:ext cx="3684588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Files</a:t>
            </a:r>
            <a:endParaRPr/>
          </a:p>
        </p:txBody>
      </p:sp>
      <p:pic>
        <p:nvPicPr>
          <p:cNvPr id="210" name="Google Shape;210;p10" descr="Text, letter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 r="35667"/>
          <a:stretch/>
        </p:blipFill>
        <p:spPr>
          <a:xfrm>
            <a:off x="7037283" y="3125997"/>
            <a:ext cx="4488667" cy="217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ctrTitle"/>
          </p:nvPr>
        </p:nvSpPr>
        <p:spPr>
          <a:xfrm>
            <a:off x="7422573" y="567559"/>
            <a:ext cx="4087306" cy="49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b="1" dirty="0"/>
              <a:t>You’ve chosen to learn another language!</a:t>
            </a:r>
            <a:br>
              <a:rPr lang="en-US" sz="5000" b="1" dirty="0"/>
            </a:br>
            <a:br>
              <a:rPr lang="en-US" sz="5000" b="1" dirty="0"/>
            </a:br>
            <a:r>
              <a:rPr lang="en-US" sz="5000" b="1" dirty="0"/>
              <a:t>Be patient, and keep practicing!</a:t>
            </a:r>
            <a:endParaRPr dirty="0"/>
          </a:p>
        </p:txBody>
      </p:sp>
      <p:pic>
        <p:nvPicPr>
          <p:cNvPr id="131" name="Google Shape;131;p8" descr="Close up image of hands applauding"/>
          <p:cNvPicPr preferRelativeResize="0"/>
          <p:nvPr/>
        </p:nvPicPr>
        <p:blipFill rotWithShape="1">
          <a:blip r:embed="rId3">
            <a:alphaModFix/>
          </a:blip>
          <a:srcRect l="22485" r="910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 extrusionOk="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840</Words>
  <Application>Microsoft Office PowerPoint</Application>
  <PresentationFormat>Widescreen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Sorts Mill Goudy</vt:lpstr>
      <vt:lpstr>Wingdings</vt:lpstr>
      <vt:lpstr>Office Theme</vt:lpstr>
      <vt:lpstr>MarrakeshVTI</vt:lpstr>
      <vt:lpstr>1_Office Theme</vt:lpstr>
      <vt:lpstr>Data Analytics Intro to Python</vt:lpstr>
      <vt:lpstr>PowerPoint Presentation</vt:lpstr>
      <vt:lpstr>What will you learn along the way?</vt:lpstr>
      <vt:lpstr>Algorithms</vt:lpstr>
      <vt:lpstr>PYTHON</vt:lpstr>
      <vt:lpstr>Two “ways” to Process Code</vt:lpstr>
      <vt:lpstr>Python is an Interpreted language</vt:lpstr>
      <vt:lpstr>Two Ways to use Python</vt:lpstr>
      <vt:lpstr>You’ve chosen to learn another language!  Be patient, and keep practicing!</vt:lpstr>
      <vt:lpstr>Types of Languages</vt:lpstr>
      <vt:lpstr>Common Vocabulary in Python</vt:lpstr>
      <vt:lpstr>PowerPoint Presentation</vt:lpstr>
      <vt:lpstr>Let’s write our  First  Program! </vt:lpstr>
      <vt:lpstr>print(“Hello, World!”</vt:lpstr>
      <vt:lpstr>Input(What is your name?”)</vt:lpstr>
      <vt:lpstr>Debugging</vt:lpstr>
      <vt:lpstr>Examples of Error Types</vt:lpstr>
      <vt:lpstr>Debugging  is a VERY useful skill in programming!</vt:lpstr>
      <vt:lpstr>Helpful debugging tips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 to Python</dc:title>
  <dc:creator>Ashley Hunter</dc:creator>
  <cp:lastModifiedBy>Johan Bester</cp:lastModifiedBy>
  <cp:revision>15</cp:revision>
  <dcterms:created xsi:type="dcterms:W3CDTF">2022-01-10T14:56:28Z</dcterms:created>
  <dcterms:modified xsi:type="dcterms:W3CDTF">2022-10-12T02:44:18Z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