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307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5" r:id="rId41"/>
    <p:sldId id="296" r:id="rId42"/>
    <p:sldId id="297" r:id="rId43"/>
    <p:sldId id="294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1" r:id="rId66"/>
    <p:sldId id="320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50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in="-313" max="768" units="cm"/>
          <inkml:channel name="T" type="integer" max="2.14748E9" units="dev"/>
        </inkml:traceFormat>
        <inkml:channelProperties>
          <inkml:channelProperty channel="X" name="resolution" value="95.52325" units="1/cm"/>
          <inkml:channelProperty channel="Y" name="resolution" value="55.72165" units="1/cm"/>
          <inkml:channelProperty channel="T" name="resolution" value="1" units="1/dev"/>
        </inkml:channelProperties>
      </inkml:inkSource>
      <inkml:timestamp xml:id="ts0" timeString="2022-02-17T02:54:43.43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17016 16470 0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10/12/2022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557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692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279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66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545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72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95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24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10/12/2022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942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6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332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10/12/2022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680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C625BB-0B70-4794-B6B7-F63BC4F82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8791501" cy="2866405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7200" dirty="0"/>
              <a:t>We are starting with Coursera tonight.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FF058E-3BF8-477E-9349-1EA909C3FE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8791501" cy="1475177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I am here if you need me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DDFCEF-D5C9-BE40-9979-57040F021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63AF7E2-A240-C246-AFB8-2AD8FF462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3" name="Freeform 23">
              <a:extLst>
                <a:ext uri="{FF2B5EF4-FFF2-40B4-BE49-F238E27FC236}">
                  <a16:creationId xmlns:a16="http://schemas.microsoft.com/office/drawing/2014/main" id="{760799C4-90B2-C44F-B45C-4128C830B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4">
              <a:extLst>
                <a:ext uri="{FF2B5EF4-FFF2-40B4-BE49-F238E27FC236}">
                  <a16:creationId xmlns:a16="http://schemas.microsoft.com/office/drawing/2014/main" id="{8117A5FF-BE82-D049-80D2-F42CEB9E7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5">
              <a:extLst>
                <a:ext uri="{FF2B5EF4-FFF2-40B4-BE49-F238E27FC236}">
                  <a16:creationId xmlns:a16="http://schemas.microsoft.com/office/drawing/2014/main" id="{0BDBD55C-A498-F545-BABF-ACA34A20E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FC6DFD41-F3C6-7747-98B3-A47594E7B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FA2D6C8B-5842-3443-BC3B-700D61C56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C7442654-B5C0-1847-A829-082D07974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42B39F10-6841-E54C-8D10-69B571EE1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1974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/>
              <a:t>Finding the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5"/>
            <a:ext cx="7335835" cy="4136281"/>
          </a:xfrm>
        </p:spPr>
        <p:txBody>
          <a:bodyPr anchor="t"/>
          <a:lstStyle/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import pandas as pd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Report = {"Classes": ["Math", "Science", "Spanish", "History", "Health"],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   "Grades": [75, 80, 95, 60, 100]}</a:t>
            </a:r>
          </a:p>
          <a:p>
            <a:pPr marL="0" indent="0">
              <a:buNone/>
            </a:pPr>
            <a:br>
              <a:rPr lang="en-US" b="0" dirty="0">
                <a:effectLst/>
                <a:latin typeface="Consolas" panose="020B0609020204030204" pitchFamily="49" charset="0"/>
              </a:rPr>
            </a:br>
            <a:r>
              <a:rPr lang="en-US" b="0" dirty="0">
                <a:effectLst/>
                <a:latin typeface="Consolas" panose="020B0609020204030204" pitchFamily="49" charset="0"/>
              </a:rPr>
              <a:t>results =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pd.DataFrame</a:t>
            </a:r>
            <a:r>
              <a:rPr lang="en-US" b="0" dirty="0">
                <a:effectLst/>
                <a:latin typeface="Consolas" panose="020B0609020204030204" pitchFamily="49" charset="0"/>
              </a:rPr>
              <a:t>(Report)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results.loc</a:t>
            </a:r>
            <a:r>
              <a:rPr lang="en-US" dirty="0">
                <a:latin typeface="Consolas" panose="020B0609020204030204" pitchFamily="49" charset="0"/>
              </a:rPr>
              <a:t>[3])</a:t>
            </a:r>
            <a:endParaRPr lang="en-US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08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/>
              <a:t>You should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104" y="2039874"/>
            <a:ext cx="7335835" cy="325700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Classes    History</a:t>
            </a:r>
          </a:p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Grades          60</a:t>
            </a:r>
          </a:p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Name: 3, 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dtype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: object</a:t>
            </a:r>
          </a:p>
        </p:txBody>
      </p:sp>
    </p:spTree>
    <p:extLst>
      <p:ext uri="{BB962C8B-B14F-4D97-AF65-F5344CB8AC3E}">
        <p14:creationId xmlns:p14="http://schemas.microsoft.com/office/powerpoint/2010/main" val="106352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/>
              <a:t>More than 1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5"/>
            <a:ext cx="7335835" cy="413628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import pandas as pd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Report = {"Classes": ["Math", "Science", "Spanish", "History", "Health"],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   "Grades": [75, 80, 95, 60, 100]}</a:t>
            </a:r>
          </a:p>
          <a:p>
            <a:pPr marL="0" indent="0">
              <a:buNone/>
            </a:pPr>
            <a:br>
              <a:rPr lang="en-US" b="0" dirty="0">
                <a:effectLst/>
                <a:latin typeface="Consolas" panose="020B0609020204030204" pitchFamily="49" charset="0"/>
              </a:rPr>
            </a:br>
            <a:r>
              <a:rPr lang="en-US" b="0" dirty="0">
                <a:effectLst/>
                <a:latin typeface="Consolas" panose="020B0609020204030204" pitchFamily="49" charset="0"/>
              </a:rPr>
              <a:t>results =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pd.DataFrame</a:t>
            </a:r>
            <a:r>
              <a:rPr lang="en-US" b="0" dirty="0">
                <a:effectLst/>
                <a:latin typeface="Consolas" panose="020B0609020204030204" pitchFamily="49" charset="0"/>
              </a:rPr>
              <a:t>(Report)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print(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results.loc</a:t>
            </a:r>
            <a:r>
              <a:rPr lang="en-US" b="0" dirty="0">
                <a:effectLst/>
                <a:latin typeface="Consolas" panose="020B0609020204030204" pitchFamily="49" charset="0"/>
              </a:rPr>
              <a:t>[[2, 3]])</a:t>
            </a:r>
          </a:p>
        </p:txBody>
      </p:sp>
    </p:spTree>
    <p:extLst>
      <p:ext uri="{BB962C8B-B14F-4D97-AF65-F5344CB8AC3E}">
        <p14:creationId xmlns:p14="http://schemas.microsoft.com/office/powerpoint/2010/main" val="250227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/>
              <a:t>You should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104" y="2039874"/>
            <a:ext cx="7335835" cy="325700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 Classes  Grades</a:t>
            </a:r>
          </a:p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2  Spanish      95</a:t>
            </a:r>
          </a:p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3  History      60</a:t>
            </a:r>
          </a:p>
        </p:txBody>
      </p:sp>
    </p:spTree>
    <p:extLst>
      <p:ext uri="{BB962C8B-B14F-4D97-AF65-F5344CB8AC3E}">
        <p14:creationId xmlns:p14="http://schemas.microsoft.com/office/powerpoint/2010/main" val="120354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/>
              <a:t>Naming the Rows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5"/>
            <a:ext cx="9684839" cy="413628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import pandas as pd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Report = {"Classes": ["Math", "Science", "Spanish", "History", "Health"],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   "Grades": [75, 80, 95, 60, 100]}</a:t>
            </a:r>
          </a:p>
          <a:p>
            <a:pPr marL="0" indent="0">
              <a:buNone/>
            </a:pPr>
            <a:br>
              <a:rPr lang="en-US" b="0" dirty="0">
                <a:effectLst/>
                <a:latin typeface="Consolas" panose="020B0609020204030204" pitchFamily="49" charset="0"/>
              </a:rPr>
            </a:br>
            <a:r>
              <a:rPr lang="en-US" b="0" dirty="0">
                <a:effectLst/>
                <a:latin typeface="Consolas" panose="020B0609020204030204" pitchFamily="49" charset="0"/>
              </a:rPr>
              <a:t>results =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pd.DataFrame</a:t>
            </a:r>
            <a:r>
              <a:rPr lang="en-US" b="0" dirty="0">
                <a:effectLst/>
                <a:latin typeface="Consolas" panose="020B0609020204030204" pitchFamily="49" charset="0"/>
              </a:rPr>
              <a:t>(Report, index = ["week1", "week2", "week3", "week4", "week5"])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print(results)</a:t>
            </a:r>
          </a:p>
        </p:txBody>
      </p:sp>
    </p:spTree>
    <p:extLst>
      <p:ext uri="{BB962C8B-B14F-4D97-AF65-F5344CB8AC3E}">
        <p14:creationId xmlns:p14="http://schemas.microsoft.com/office/powerpoint/2010/main" val="1045567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/>
              <a:t>You should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104" y="2039874"/>
            <a:ext cx="7335835" cy="3257005"/>
          </a:xfrm>
        </p:spPr>
        <p:txBody>
          <a:bodyPr anchor="ctr"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Classes  Grades</a:t>
            </a:r>
          </a:p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week1     Math      75</a:t>
            </a:r>
          </a:p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week2  Science      80</a:t>
            </a:r>
          </a:p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week3  Spanish      95</a:t>
            </a:r>
          </a:p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week4  History      60</a:t>
            </a:r>
          </a:p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week5   Health     100</a:t>
            </a:r>
          </a:p>
        </p:txBody>
      </p:sp>
    </p:spTree>
    <p:extLst>
      <p:ext uri="{BB962C8B-B14F-4D97-AF65-F5344CB8AC3E}">
        <p14:creationId xmlns:p14="http://schemas.microsoft.com/office/powerpoint/2010/main" val="355495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/>
              <a:t>Locating a specific 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5"/>
            <a:ext cx="9684839" cy="413628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import pandas as pd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Report = {"Classes": ["Math", "Science", "Spanish", "History", "Health"],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   "Grades": [75, 80, 95, 60, 100]}</a:t>
            </a:r>
          </a:p>
          <a:p>
            <a:pPr marL="0" indent="0">
              <a:buNone/>
            </a:pPr>
            <a:br>
              <a:rPr lang="en-US" b="0" dirty="0">
                <a:effectLst/>
                <a:latin typeface="Consolas" panose="020B0609020204030204" pitchFamily="49" charset="0"/>
              </a:rPr>
            </a:br>
            <a:r>
              <a:rPr lang="en-US" b="0" dirty="0">
                <a:effectLst/>
                <a:latin typeface="Consolas" panose="020B0609020204030204" pitchFamily="49" charset="0"/>
              </a:rPr>
              <a:t>results =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pd.DataFrame</a:t>
            </a:r>
            <a:r>
              <a:rPr lang="en-US" b="0" dirty="0">
                <a:effectLst/>
                <a:latin typeface="Consolas" panose="020B0609020204030204" pitchFamily="49" charset="0"/>
              </a:rPr>
              <a:t>(Report, index = ["week1", "week2", "week3", "week4", "week5"])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print(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results.loc</a:t>
            </a:r>
            <a:r>
              <a:rPr lang="en-US" b="0" dirty="0">
                <a:effectLst/>
                <a:latin typeface="Consolas" panose="020B0609020204030204" pitchFamily="49" charset="0"/>
              </a:rPr>
              <a:t>[“week3”])</a:t>
            </a:r>
          </a:p>
        </p:txBody>
      </p:sp>
    </p:spTree>
    <p:extLst>
      <p:ext uri="{BB962C8B-B14F-4D97-AF65-F5344CB8AC3E}">
        <p14:creationId xmlns:p14="http://schemas.microsoft.com/office/powerpoint/2010/main" val="774192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/>
              <a:t>You should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104" y="2039874"/>
            <a:ext cx="7335835" cy="325700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Classes    Spanish</a:t>
            </a:r>
          </a:p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Grades          95</a:t>
            </a:r>
          </a:p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Name: week3, 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dtype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: object</a:t>
            </a:r>
          </a:p>
        </p:txBody>
      </p:sp>
    </p:spTree>
    <p:extLst>
      <p:ext uri="{BB962C8B-B14F-4D97-AF65-F5344CB8AC3E}">
        <p14:creationId xmlns:p14="http://schemas.microsoft.com/office/powerpoint/2010/main" val="11589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344170"/>
            <a:ext cx="8326301" cy="1268984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/>
              <a:t>Series Example</a:t>
            </a:r>
            <a:br>
              <a:rPr lang="en-US" dirty="0"/>
            </a:br>
            <a:r>
              <a:rPr lang="en-US" b="0" dirty="0"/>
              <a:t>(create a Python file named week6b)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039874"/>
            <a:ext cx="8909776" cy="425642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import pandas as pd</a:t>
            </a:r>
          </a:p>
          <a:p>
            <a:pPr marL="0" indent="0">
              <a:buNone/>
            </a:pPr>
            <a:br>
              <a:rPr lang="en-US" sz="3200" b="0" dirty="0">
                <a:effectLst/>
                <a:latin typeface="Consolas" panose="020B0609020204030204" pitchFamily="49" charset="0"/>
              </a:rPr>
            </a:br>
            <a:r>
              <a:rPr lang="en-US" sz="3200" b="0" dirty="0">
                <a:effectLst/>
                <a:latin typeface="Consolas" panose="020B0609020204030204" pitchFamily="49" charset="0"/>
              </a:rPr>
              <a:t>age = [20, 40, 60]</a:t>
            </a:r>
          </a:p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years = 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pd.Series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(age)</a:t>
            </a:r>
          </a:p>
          <a:p>
            <a:pPr marL="0" indent="0">
              <a:buNone/>
            </a:pPr>
            <a:br>
              <a:rPr lang="en-US" sz="3200" b="0" dirty="0">
                <a:effectLst/>
                <a:latin typeface="Consolas" panose="020B0609020204030204" pitchFamily="49" charset="0"/>
              </a:rPr>
            </a:br>
            <a:r>
              <a:rPr lang="en-US" sz="3200" b="0" dirty="0">
                <a:effectLst/>
                <a:latin typeface="Consolas" panose="020B0609020204030204" pitchFamily="49" charset="0"/>
              </a:rPr>
              <a:t>print(years)</a:t>
            </a:r>
          </a:p>
        </p:txBody>
      </p:sp>
    </p:spTree>
    <p:extLst>
      <p:ext uri="{BB962C8B-B14F-4D97-AF65-F5344CB8AC3E}">
        <p14:creationId xmlns:p14="http://schemas.microsoft.com/office/powerpoint/2010/main" val="158165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/>
              <a:t>Finding the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5"/>
            <a:ext cx="7335835" cy="413628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import pandas as pd</a:t>
            </a:r>
          </a:p>
          <a:p>
            <a:pPr marL="0" indent="0">
              <a:buNone/>
            </a:pPr>
            <a:br>
              <a:rPr lang="en-US" sz="3200" b="0" dirty="0">
                <a:effectLst/>
                <a:latin typeface="Consolas" panose="020B0609020204030204" pitchFamily="49" charset="0"/>
              </a:rPr>
            </a:br>
            <a:r>
              <a:rPr lang="en-US" sz="3200" b="0" dirty="0">
                <a:effectLst/>
                <a:latin typeface="Consolas" panose="020B0609020204030204" pitchFamily="49" charset="0"/>
              </a:rPr>
              <a:t>age = [20, 40, 60]</a:t>
            </a:r>
          </a:p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years = 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pd.Series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(age)</a:t>
            </a: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b="0" i="0" dirty="0">
                <a:effectLst/>
                <a:latin typeface="Consolas" panose="020B0609020204030204" pitchFamily="49" charset="0"/>
              </a:rPr>
              <a:t>print(age[0])</a:t>
            </a:r>
            <a:endParaRPr lang="en-US" sz="40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09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iant panda eating grass">
            <a:extLst>
              <a:ext uri="{FF2B5EF4-FFF2-40B4-BE49-F238E27FC236}">
                <a16:creationId xmlns:a16="http://schemas.microsoft.com/office/drawing/2014/main" id="{00A1379B-1C68-40EF-8DC0-D9BB63BC77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72" b="845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C605E1-296F-4419-93EC-47B0AA035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1" y="768334"/>
            <a:ext cx="4134538" cy="2866405"/>
          </a:xfrm>
        </p:spPr>
        <p:txBody>
          <a:bodyPr>
            <a:normAutofit/>
          </a:bodyPr>
          <a:lstStyle/>
          <a:p>
            <a:r>
              <a:rPr lang="en-US" sz="5400" dirty="0"/>
              <a:t>Pandas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44AFD-4270-4632-83B4-46928DB16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1" y="4283239"/>
            <a:ext cx="4134538" cy="1475177"/>
          </a:xfrm>
        </p:spPr>
        <p:txBody>
          <a:bodyPr>
            <a:normAutofit/>
          </a:bodyPr>
          <a:lstStyle/>
          <a:p>
            <a:r>
              <a:rPr lang="en-US" dirty="0"/>
              <a:t>Week 6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59173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/>
              <a:t>You should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104" y="2039874"/>
            <a:ext cx="7335835" cy="325700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151531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570592"/>
            <a:ext cx="7335835" cy="1268984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Naming the Rows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434" y="1950829"/>
            <a:ext cx="11617235" cy="413628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import pandas as pd</a:t>
            </a:r>
          </a:p>
          <a:p>
            <a:pPr marL="0" indent="0">
              <a:buNone/>
            </a:pPr>
            <a:br>
              <a:rPr lang="en-US" b="0" dirty="0">
                <a:effectLst/>
                <a:latin typeface="Consolas" panose="020B0609020204030204" pitchFamily="49" charset="0"/>
              </a:rPr>
            </a:br>
            <a:r>
              <a:rPr lang="en-US" b="0" dirty="0">
                <a:effectLst/>
                <a:latin typeface="Consolas" panose="020B0609020204030204" pitchFamily="49" charset="0"/>
              </a:rPr>
              <a:t>age = [20, 40, 60]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years =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pd.Series</a:t>
            </a:r>
            <a:r>
              <a:rPr lang="en-US" b="0" dirty="0">
                <a:effectLst/>
                <a:latin typeface="Consolas" panose="020B0609020204030204" pitchFamily="49" charset="0"/>
              </a:rPr>
              <a:t>(age, index = ["Me", "My Brother", "My Sister"])</a:t>
            </a:r>
          </a:p>
          <a:p>
            <a:pPr marL="0" indent="0">
              <a:buNone/>
            </a:pPr>
            <a:br>
              <a:rPr lang="en-US" b="0" dirty="0">
                <a:effectLst/>
                <a:latin typeface="Consolas" panose="020B0609020204030204" pitchFamily="49" charset="0"/>
              </a:rPr>
            </a:br>
            <a:r>
              <a:rPr lang="en-US" b="0" dirty="0">
                <a:effectLst/>
                <a:latin typeface="Consolas" panose="020B0609020204030204" pitchFamily="49" charset="0"/>
              </a:rPr>
              <a:t>print(years)</a:t>
            </a:r>
          </a:p>
        </p:txBody>
      </p:sp>
    </p:spTree>
    <p:extLst>
      <p:ext uri="{BB962C8B-B14F-4D97-AF65-F5344CB8AC3E}">
        <p14:creationId xmlns:p14="http://schemas.microsoft.com/office/powerpoint/2010/main" val="331881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/>
              <a:t>You should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104" y="2039874"/>
            <a:ext cx="7335835" cy="325700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Me            20</a:t>
            </a:r>
          </a:p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My Brother    40</a:t>
            </a:r>
          </a:p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My Sister     60</a:t>
            </a:r>
          </a:p>
          <a:p>
            <a:pPr marL="0" indent="0" algn="ctr">
              <a:buNone/>
            </a:pPr>
            <a:r>
              <a:rPr lang="en-US" sz="3200" b="0" dirty="0" err="1">
                <a:effectLst/>
                <a:latin typeface="Consolas" panose="020B0609020204030204" pitchFamily="49" charset="0"/>
              </a:rPr>
              <a:t>dtype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: int64 </a:t>
            </a:r>
          </a:p>
        </p:txBody>
      </p:sp>
    </p:spTree>
    <p:extLst>
      <p:ext uri="{BB962C8B-B14F-4D97-AF65-F5344CB8AC3E}">
        <p14:creationId xmlns:p14="http://schemas.microsoft.com/office/powerpoint/2010/main" val="347154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/>
              <a:t>Locating a specific 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5"/>
            <a:ext cx="9684839" cy="413628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import pandas as pd</a:t>
            </a:r>
          </a:p>
          <a:p>
            <a:pPr marL="0" indent="0">
              <a:buNone/>
            </a:pPr>
            <a:br>
              <a:rPr lang="en-US" b="0" dirty="0">
                <a:effectLst/>
                <a:latin typeface="Consolas" panose="020B0609020204030204" pitchFamily="49" charset="0"/>
              </a:rPr>
            </a:br>
            <a:r>
              <a:rPr lang="en-US" b="0" dirty="0">
                <a:effectLst/>
                <a:latin typeface="Consolas" panose="020B0609020204030204" pitchFamily="49" charset="0"/>
              </a:rPr>
              <a:t>age = [20, 40, 60]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years =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pd.Series</a:t>
            </a:r>
            <a:r>
              <a:rPr lang="en-US" b="0" dirty="0">
                <a:effectLst/>
                <a:latin typeface="Consolas" panose="020B0609020204030204" pitchFamily="49" charset="0"/>
              </a:rPr>
              <a:t>(age, index = ["Me", "My Brother", "My Sister"])</a:t>
            </a:r>
          </a:p>
          <a:p>
            <a:pPr marL="0" indent="0">
              <a:buNone/>
            </a:pPr>
            <a:endParaRPr lang="en-US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print(years["My Sister"])</a:t>
            </a:r>
          </a:p>
          <a:p>
            <a:pPr marL="0" indent="0">
              <a:buNone/>
            </a:pPr>
            <a:endParaRPr lang="en-US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93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/>
              <a:t>You should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104" y="2039874"/>
            <a:ext cx="7335835" cy="325700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389617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85CD7-9E32-4EB9-BF16-582455C47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275" y="1479270"/>
            <a:ext cx="5066001" cy="3899460"/>
          </a:xfrm>
        </p:spPr>
        <p:txBody>
          <a:bodyPr>
            <a:normAutofit/>
          </a:bodyPr>
          <a:lstStyle/>
          <a:p>
            <a:r>
              <a:rPr lang="en-US" dirty="0"/>
              <a:t>Now,</a:t>
            </a:r>
            <a:br>
              <a:rPr lang="en-US" dirty="0"/>
            </a:br>
            <a:r>
              <a:rPr lang="en-US" dirty="0"/>
              <a:t>Let’s try in</a:t>
            </a:r>
            <a:br>
              <a:rPr lang="en-US" dirty="0"/>
            </a:b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1564717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E6E9C-268D-4859-8521-88F0E45F1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Sorting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777E7-F060-45A9-B025-504AE0C46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74" y="1696278"/>
            <a:ext cx="11714921" cy="4064950"/>
          </a:xfrm>
        </p:spPr>
        <p:txBody>
          <a:bodyPr anchor="ctr">
            <a:normAutofit/>
          </a:bodyPr>
          <a:lstStyle/>
          <a:p>
            <a:r>
              <a:rPr lang="en-US" sz="2800" dirty="0" err="1"/>
              <a:t>df.sort_values</a:t>
            </a:r>
            <a:r>
              <a:rPr lang="en-US" sz="2800" dirty="0"/>
              <a:t>(by=[‘x’], </a:t>
            </a:r>
            <a:r>
              <a:rPr lang="en-US" sz="2800" dirty="0" err="1"/>
              <a:t>inplace</a:t>
            </a:r>
            <a:r>
              <a:rPr lang="en-US" sz="2800" dirty="0"/>
              <a:t>=True)</a:t>
            </a:r>
          </a:p>
          <a:p>
            <a:endParaRPr lang="en-US" sz="2800" dirty="0"/>
          </a:p>
          <a:p>
            <a:r>
              <a:rPr lang="en-US" sz="2800" dirty="0" err="1"/>
              <a:t>df.sort_values</a:t>
            </a:r>
            <a:r>
              <a:rPr lang="en-US" sz="2800" dirty="0"/>
              <a:t>(by=[‘x’], </a:t>
            </a:r>
            <a:r>
              <a:rPr lang="en-US" sz="2800" dirty="0" err="1"/>
              <a:t>inplace</a:t>
            </a:r>
            <a:r>
              <a:rPr lang="en-US" sz="2800" dirty="0"/>
              <a:t>=True, ascending=False)</a:t>
            </a:r>
          </a:p>
          <a:p>
            <a:endParaRPr lang="en-US" sz="2800" dirty="0"/>
          </a:p>
          <a:p>
            <a:r>
              <a:rPr lang="en-US" sz="2800" dirty="0" err="1"/>
              <a:t>df.sort_values</a:t>
            </a:r>
            <a:r>
              <a:rPr lang="en-US" sz="2800" dirty="0"/>
              <a:t>(by=[‘first column’, ‘second column’,…], </a:t>
            </a:r>
            <a:r>
              <a:rPr lang="en-US" sz="2800" dirty="0" err="1"/>
              <a:t>inplace</a:t>
            </a:r>
            <a:r>
              <a:rPr lang="en-US" sz="2800" dirty="0"/>
              <a:t>=True)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085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E6E9C-268D-4859-8521-88F0E45F1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6538015" cy="2866405"/>
          </a:xfrm>
        </p:spPr>
        <p:txBody>
          <a:bodyPr/>
          <a:lstStyle/>
          <a:p>
            <a:r>
              <a:rPr lang="en-US" dirty="0"/>
              <a:t>Reading</a:t>
            </a:r>
            <a:br>
              <a:rPr lang="en-US" dirty="0"/>
            </a:br>
            <a:r>
              <a:rPr lang="en-US" dirty="0"/>
              <a:t>.csv</a:t>
            </a:r>
            <a:br>
              <a:rPr lang="en-US" dirty="0"/>
            </a:br>
            <a:r>
              <a:rPr lang="en-US" dirty="0"/>
              <a:t>files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CC0BEC-53B8-4B15-88C6-9DB70B6602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655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/>
              <a:t>What is a .CSV file???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104" y="2039874"/>
            <a:ext cx="7335835" cy="3257005"/>
          </a:xfrm>
        </p:spPr>
        <p:txBody>
          <a:bodyPr anchor="t">
            <a:normAutofit/>
          </a:bodyPr>
          <a:lstStyle/>
          <a:p>
            <a:pPr>
              <a:buFontTx/>
              <a:buChar char="-"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A file that contains plain text</a:t>
            </a:r>
          </a:p>
          <a:p>
            <a:pPr>
              <a:buFontTx/>
              <a:buChar char="-"/>
            </a:pPr>
            <a:r>
              <a:rPr lang="en-US" sz="3200" dirty="0">
                <a:latin typeface="Consolas" panose="020B0609020204030204" pitchFamily="49" charset="0"/>
              </a:rPr>
              <a:t>Common file extension for data sets</a:t>
            </a:r>
          </a:p>
          <a:p>
            <a:pPr>
              <a:buFontTx/>
              <a:buChar char="-"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You can open it in Notepad but the format will be off</a:t>
            </a:r>
          </a:p>
        </p:txBody>
      </p:sp>
    </p:spTree>
    <p:extLst>
      <p:ext uri="{BB962C8B-B14F-4D97-AF65-F5344CB8AC3E}">
        <p14:creationId xmlns:p14="http://schemas.microsoft.com/office/powerpoint/2010/main" val="410662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4F991-15F5-4477-ADB0-D36C51BC2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We can use Pandas to read</a:t>
            </a:r>
            <a:br>
              <a:rPr lang="en-US" dirty="0"/>
            </a:br>
            <a:r>
              <a:rPr lang="en-US" dirty="0"/>
              <a:t>*Create python file week6c*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19867-FDFE-456F-8D68-911398660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import pandas as pd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df = </a:t>
            </a:r>
            <a:r>
              <a:rPr lang="en-US" dirty="0" err="1"/>
              <a:t>pd.read_csv</a:t>
            </a:r>
            <a:r>
              <a:rPr lang="en-US" dirty="0"/>
              <a:t>(‘data.csv’)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df.to_string</a:t>
            </a:r>
            <a:r>
              <a:rPr lang="en-US" dirty="0"/>
              <a:t>())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/>
              <a:t>You get the WHOLE </a:t>
            </a:r>
            <a:r>
              <a:rPr lang="en-US" i="1" dirty="0" err="1"/>
              <a:t>dataframe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1277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What is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open-source Python package that is most widely used for data science/data analysis and machine learning tasks. It is built on top of NumPy which provides support for multi-dimensional arrays.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References both “Panel Data” and “Python Data Analysis” – created by Wes McKinney in 2008</a:t>
            </a:r>
          </a:p>
        </p:txBody>
      </p:sp>
    </p:spTree>
    <p:extLst>
      <p:ext uri="{BB962C8B-B14F-4D97-AF65-F5344CB8AC3E}">
        <p14:creationId xmlns:p14="http://schemas.microsoft.com/office/powerpoint/2010/main" val="241723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19867-FDFE-456F-8D68-911398660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import pandas as pd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df = </a:t>
            </a:r>
            <a:r>
              <a:rPr lang="en-US" dirty="0" err="1"/>
              <a:t>pd.read_csv</a:t>
            </a:r>
            <a:r>
              <a:rPr lang="en-US" dirty="0"/>
              <a:t>(‘data.csv’)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print(df)</a:t>
            </a:r>
          </a:p>
          <a:p>
            <a:pPr marL="0" indent="0" algn="ctr">
              <a:buNone/>
            </a:pPr>
            <a:r>
              <a:rPr lang="en-US" i="1" dirty="0"/>
              <a:t>You get the first 5 lines &amp; the last 5 lines</a:t>
            </a:r>
          </a:p>
          <a:p>
            <a:pPr marL="0" indent="0" algn="ctr">
              <a:buNone/>
            </a:pPr>
            <a:r>
              <a:rPr lang="en-US" i="1" dirty="0"/>
              <a:t>With the row &amp; column count</a:t>
            </a:r>
          </a:p>
        </p:txBody>
      </p:sp>
    </p:spTree>
    <p:extLst>
      <p:ext uri="{BB962C8B-B14F-4D97-AF65-F5344CB8AC3E}">
        <p14:creationId xmlns:p14="http://schemas.microsoft.com/office/powerpoint/2010/main" val="412449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273B3-A1E7-4F89-B006-924B16E9B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max_rows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4FBFD-99AC-40E4-A915-E322D8DF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import pandas as pd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df = </a:t>
            </a:r>
            <a:r>
              <a:rPr lang="en-US" dirty="0" err="1"/>
              <a:t>pd.read_csv</a:t>
            </a:r>
            <a:r>
              <a:rPr lang="en-US" dirty="0"/>
              <a:t>(‘data.csv’)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pd.options.display.max_rows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/>
              <a:t>You will get the max rows set on your system</a:t>
            </a:r>
          </a:p>
        </p:txBody>
      </p:sp>
    </p:spTree>
    <p:extLst>
      <p:ext uri="{BB962C8B-B14F-4D97-AF65-F5344CB8AC3E}">
        <p14:creationId xmlns:p14="http://schemas.microsoft.com/office/powerpoint/2010/main" val="1550454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273B3-A1E7-4F89-B006-924B16E9B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max_rows</a:t>
            </a:r>
            <a:r>
              <a:rPr lang="en-US" dirty="0"/>
              <a:t>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4FBFD-99AC-40E4-A915-E322D8DF8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1937857"/>
            <a:ext cx="7823841" cy="40686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import pandas as pd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pd.options.display.max_rows</a:t>
            </a:r>
            <a:r>
              <a:rPr lang="en-US" dirty="0"/>
              <a:t> = 9999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df = </a:t>
            </a:r>
            <a:r>
              <a:rPr lang="en-US" dirty="0" err="1"/>
              <a:t>pd.read_csv</a:t>
            </a:r>
            <a:r>
              <a:rPr lang="en-US" dirty="0"/>
              <a:t>(‘data.csv’)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print(df)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/>
              <a:t>You will get the whole </a:t>
            </a:r>
            <a:r>
              <a:rPr lang="en-US" i="1" dirty="0" err="1"/>
              <a:t>dataframe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004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273B3-A1E7-4F89-B006-924B16E9B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Viewing the FIRST 10 rows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4FBFD-99AC-40E4-A915-E322D8DF8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1937857"/>
            <a:ext cx="7823841" cy="40686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import pandas as pd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df = </a:t>
            </a:r>
            <a:r>
              <a:rPr lang="en-US" dirty="0" err="1"/>
              <a:t>pd.read_csv</a:t>
            </a:r>
            <a:r>
              <a:rPr lang="en-US" dirty="0"/>
              <a:t>(‘data.csv’)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df.head</a:t>
            </a:r>
            <a:r>
              <a:rPr lang="en-US" dirty="0"/>
              <a:t>(10))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/>
              <a:t>If you have an empty head command, </a:t>
            </a:r>
          </a:p>
          <a:p>
            <a:pPr marL="0" indent="0" algn="ctr">
              <a:buNone/>
            </a:pPr>
            <a:r>
              <a:rPr lang="en-US" i="1" dirty="0"/>
              <a:t>you get the first 5</a:t>
            </a:r>
          </a:p>
        </p:txBody>
      </p:sp>
    </p:spTree>
    <p:extLst>
      <p:ext uri="{BB962C8B-B14F-4D97-AF65-F5344CB8AC3E}">
        <p14:creationId xmlns:p14="http://schemas.microsoft.com/office/powerpoint/2010/main" val="276579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273B3-A1E7-4F89-B006-924B16E9B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Viewing the LAST 10 rows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4FBFD-99AC-40E4-A915-E322D8DF8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1937857"/>
            <a:ext cx="7823841" cy="40686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import pandas as pd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df = </a:t>
            </a:r>
            <a:r>
              <a:rPr lang="en-US" dirty="0" err="1"/>
              <a:t>pd.read_csv</a:t>
            </a:r>
            <a:r>
              <a:rPr lang="en-US" dirty="0"/>
              <a:t>(‘data.csv’)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df.tail</a:t>
            </a:r>
            <a:r>
              <a:rPr lang="en-US" dirty="0"/>
              <a:t>(10))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/>
              <a:t>If you have an empty head command, </a:t>
            </a:r>
          </a:p>
          <a:p>
            <a:pPr marL="0" indent="0" algn="ctr">
              <a:buNone/>
            </a:pPr>
            <a:r>
              <a:rPr lang="en-US" i="1" dirty="0"/>
              <a:t>you get the last 5</a:t>
            </a:r>
          </a:p>
        </p:txBody>
      </p:sp>
    </p:spTree>
    <p:extLst>
      <p:ext uri="{BB962C8B-B14F-4D97-AF65-F5344CB8AC3E}">
        <p14:creationId xmlns:p14="http://schemas.microsoft.com/office/powerpoint/2010/main" val="161578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273B3-A1E7-4F89-B006-924B16E9B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Information about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4FBFD-99AC-40E4-A915-E322D8DF8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1937857"/>
            <a:ext cx="7823841" cy="40686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import pandas as pd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df = </a:t>
            </a:r>
            <a:r>
              <a:rPr lang="en-US" dirty="0" err="1"/>
              <a:t>pd.read_csv</a:t>
            </a:r>
            <a:r>
              <a:rPr lang="en-US" dirty="0"/>
              <a:t>(‘data.csv’)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print(df.info())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/>
              <a:t>If you have an empty head command, </a:t>
            </a:r>
          </a:p>
          <a:p>
            <a:pPr marL="0" indent="0" algn="ctr">
              <a:buNone/>
            </a:pPr>
            <a:r>
              <a:rPr lang="en-US" i="1" dirty="0"/>
              <a:t>you get the last 5</a:t>
            </a:r>
          </a:p>
        </p:txBody>
      </p:sp>
    </p:spTree>
    <p:extLst>
      <p:ext uri="{BB962C8B-B14F-4D97-AF65-F5344CB8AC3E}">
        <p14:creationId xmlns:p14="http://schemas.microsoft.com/office/powerpoint/2010/main" val="2172268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4FBFD-99AC-40E4-A915-E322D8DF8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423" y="486561"/>
            <a:ext cx="5891577" cy="5637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&lt;class '</a:t>
            </a:r>
            <a:r>
              <a:rPr lang="en-US" dirty="0" err="1"/>
              <a:t>pandas.core.frame.DataFrame</a:t>
            </a:r>
            <a:r>
              <a:rPr lang="en-US" dirty="0"/>
              <a:t>'&gt; </a:t>
            </a:r>
          </a:p>
          <a:p>
            <a:pPr marL="0" indent="0">
              <a:buNone/>
            </a:pPr>
            <a:r>
              <a:rPr lang="en-US" dirty="0" err="1"/>
              <a:t>RangeIndex</a:t>
            </a:r>
            <a:r>
              <a:rPr lang="en-US" dirty="0"/>
              <a:t>: 169 entries, 0 to 168     </a:t>
            </a:r>
          </a:p>
          <a:p>
            <a:pPr marL="0" indent="0">
              <a:buNone/>
            </a:pPr>
            <a:r>
              <a:rPr lang="en-US" dirty="0"/>
              <a:t>Data columns (total 4 columns):       </a:t>
            </a:r>
          </a:p>
          <a:p>
            <a:pPr marL="0" indent="0">
              <a:buNone/>
            </a:pPr>
            <a:r>
              <a:rPr lang="en-US" dirty="0"/>
              <a:t> #   Column    Non-Null Count  </a:t>
            </a:r>
            <a:r>
              <a:rPr lang="en-US" dirty="0" err="1"/>
              <a:t>Dtype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---  ------    --------------  -----  </a:t>
            </a:r>
          </a:p>
          <a:p>
            <a:pPr marL="0" indent="0">
              <a:buNone/>
            </a:pPr>
            <a:r>
              <a:rPr lang="en-US" dirty="0"/>
              <a:t> 0   Duration  169 non-null    int64  </a:t>
            </a:r>
          </a:p>
          <a:p>
            <a:pPr marL="0" indent="0">
              <a:buNone/>
            </a:pPr>
            <a:r>
              <a:rPr lang="en-US" dirty="0"/>
              <a:t> 1   Pulse     169 non-null    int64  </a:t>
            </a:r>
          </a:p>
          <a:p>
            <a:pPr marL="0" indent="0">
              <a:buNone/>
            </a:pPr>
            <a:r>
              <a:rPr lang="en-US" dirty="0"/>
              <a:t> 2   </a:t>
            </a:r>
            <a:r>
              <a:rPr lang="en-US" dirty="0" err="1"/>
              <a:t>Maxpulse</a:t>
            </a:r>
            <a:r>
              <a:rPr lang="en-US" dirty="0"/>
              <a:t>  169 non-null    int64  </a:t>
            </a:r>
          </a:p>
          <a:p>
            <a:pPr marL="0" indent="0">
              <a:buNone/>
            </a:pPr>
            <a:r>
              <a:rPr lang="en-US" dirty="0"/>
              <a:t> 3   Calories  164 non-null    float64</a:t>
            </a:r>
          </a:p>
          <a:p>
            <a:pPr marL="0" indent="0">
              <a:buNone/>
            </a:pPr>
            <a:r>
              <a:rPr lang="en-US" dirty="0" err="1"/>
              <a:t>dtypes</a:t>
            </a:r>
            <a:r>
              <a:rPr lang="en-US" dirty="0"/>
              <a:t>: float64(1), int64(3)</a:t>
            </a:r>
          </a:p>
          <a:p>
            <a:pPr marL="0" indent="0">
              <a:buNone/>
            </a:pPr>
            <a:r>
              <a:rPr lang="en-US" dirty="0"/>
              <a:t>memory usage: 5.4 KB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94D20F-6695-4442-98A0-20289E372ACD}"/>
              </a:ext>
            </a:extLst>
          </p:cNvPr>
          <p:cNvSpPr txBox="1"/>
          <p:nvPr/>
        </p:nvSpPr>
        <p:spPr>
          <a:xfrm>
            <a:off x="6096000" y="486561"/>
            <a:ext cx="3421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Explanation of type of object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F2381-FDBF-439D-8DC4-3731D2435187}"/>
              </a:ext>
            </a:extLst>
          </p:cNvPr>
          <p:cNvSpPr txBox="1"/>
          <p:nvPr/>
        </p:nvSpPr>
        <p:spPr>
          <a:xfrm>
            <a:off x="5483586" y="1125443"/>
            <a:ext cx="2021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How many rows </a:t>
            </a:r>
          </a:p>
          <a:p>
            <a:r>
              <a:rPr lang="en-US" b="1" dirty="0">
                <a:solidFill>
                  <a:srgbClr val="FF0000"/>
                </a:solidFill>
              </a:rPr>
              <a:t>and columns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8732EE-D728-4B62-AA7E-CF0FA0BDF16F}"/>
              </a:ext>
            </a:extLst>
          </p:cNvPr>
          <p:cNvSpPr txBox="1"/>
          <p:nvPr/>
        </p:nvSpPr>
        <p:spPr>
          <a:xfrm>
            <a:off x="6171434" y="2998752"/>
            <a:ext cx="2667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Name of each column </a:t>
            </a:r>
          </a:p>
          <a:p>
            <a:r>
              <a:rPr lang="en-US" b="1" dirty="0">
                <a:solidFill>
                  <a:srgbClr val="FF0000"/>
                </a:solidFill>
              </a:rPr>
              <a:t>with data type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2B942A-1B58-4E4E-A7C1-58A4B431C32A}"/>
              </a:ext>
            </a:extLst>
          </p:cNvPr>
          <p:cNvSpPr txBox="1"/>
          <p:nvPr/>
        </p:nvSpPr>
        <p:spPr>
          <a:xfrm>
            <a:off x="4413842" y="4872062"/>
            <a:ext cx="3215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Total number of data types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2CDA6B-321C-43A0-91C5-032A97296C88}"/>
              </a:ext>
            </a:extLst>
          </p:cNvPr>
          <p:cNvSpPr txBox="1"/>
          <p:nvPr/>
        </p:nvSpPr>
        <p:spPr>
          <a:xfrm>
            <a:off x="3902113" y="5313346"/>
            <a:ext cx="379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Memory used for the data frame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5D0AC0BB-D303-4404-9F20-CB4ADEA1060A}"/>
              </a:ext>
            </a:extLst>
          </p:cNvPr>
          <p:cNvSpPr/>
          <p:nvPr/>
        </p:nvSpPr>
        <p:spPr>
          <a:xfrm>
            <a:off x="5343786" y="1992813"/>
            <a:ext cx="731520" cy="2814079"/>
          </a:xfrm>
          <a:prstGeom prst="rightBrac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123220FC-F74B-4A57-9A7F-119359721225}"/>
              </a:ext>
            </a:extLst>
          </p:cNvPr>
          <p:cNvSpPr/>
          <p:nvPr/>
        </p:nvSpPr>
        <p:spPr>
          <a:xfrm>
            <a:off x="4899171" y="1006679"/>
            <a:ext cx="444615" cy="91418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6017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  <p:bldP spid="7" grpId="0"/>
      <p:bldP spid="8" grpId="0"/>
      <p:bldP spid="9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4FBFD-99AC-40E4-A915-E322D8DF8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423" y="486562"/>
            <a:ext cx="8310403" cy="3028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  Column    	Non-Null Count  	</a:t>
            </a:r>
            <a:r>
              <a:rPr lang="en-US" dirty="0" err="1"/>
              <a:t>Dtype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---  ------    		--------------  	       	-----  </a:t>
            </a:r>
          </a:p>
          <a:p>
            <a:pPr marL="0" indent="0">
              <a:buNone/>
            </a:pPr>
            <a:r>
              <a:rPr lang="en-US" dirty="0"/>
              <a:t> 0   Duration  	169 non-null    	int64  </a:t>
            </a:r>
          </a:p>
          <a:p>
            <a:pPr marL="0" indent="0">
              <a:buNone/>
            </a:pPr>
            <a:r>
              <a:rPr lang="en-US" dirty="0"/>
              <a:t> 1   Pulse     		169 non-null    	int64  </a:t>
            </a:r>
          </a:p>
          <a:p>
            <a:pPr marL="0" indent="0">
              <a:buNone/>
            </a:pPr>
            <a:r>
              <a:rPr lang="en-US" dirty="0"/>
              <a:t> 2   </a:t>
            </a:r>
            <a:r>
              <a:rPr lang="en-US" dirty="0" err="1"/>
              <a:t>Maxpulse</a:t>
            </a:r>
            <a:r>
              <a:rPr lang="en-US" dirty="0"/>
              <a:t>  	169 non-null    	int64  </a:t>
            </a:r>
          </a:p>
          <a:p>
            <a:pPr marL="0" indent="0">
              <a:buNone/>
            </a:pPr>
            <a:r>
              <a:rPr lang="en-US" dirty="0"/>
              <a:t> 3   Calories  	164 non-null    	float64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E48A152-8B6D-45A0-906B-57E26B163FD1}"/>
              </a:ext>
            </a:extLst>
          </p:cNvPr>
          <p:cNvSpPr txBox="1">
            <a:spLocks/>
          </p:cNvSpPr>
          <p:nvPr/>
        </p:nvSpPr>
        <p:spPr>
          <a:xfrm>
            <a:off x="587230" y="4479721"/>
            <a:ext cx="8977620" cy="14764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dirty="0"/>
              <a:t>There are 5 rows in the Calories column without data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dirty="0"/>
              <a:t>Nulls are bad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dirty="0"/>
              <a:t>Nulls = the wrong result when you analyze data</a:t>
            </a:r>
          </a:p>
        </p:txBody>
      </p:sp>
    </p:spTree>
    <p:extLst>
      <p:ext uri="{BB962C8B-B14F-4D97-AF65-F5344CB8AC3E}">
        <p14:creationId xmlns:p14="http://schemas.microsoft.com/office/powerpoint/2010/main" val="326135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92020-5813-44A7-BEC1-70E5129D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Let’s find the Nulls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259B6-9B4A-4313-A51D-08F07C211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import pandas as pd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df = </a:t>
            </a:r>
            <a:r>
              <a:rPr lang="en-US" dirty="0" err="1"/>
              <a:t>pd.read_csv</a:t>
            </a:r>
            <a:r>
              <a:rPr lang="en-US" dirty="0"/>
              <a:t>(‘data.csv’)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df.to_string</a:t>
            </a:r>
            <a:r>
              <a:rPr lang="en-US" dirty="0"/>
              <a:t>())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17	27	91	118	141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84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92020-5813-44A7-BEC1-70E5129D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Dropping the nulls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259B6-9B4A-4313-A51D-08F07C211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4526967" cy="360121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import pandas as pd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df = </a:t>
            </a:r>
            <a:r>
              <a:rPr lang="en-US" dirty="0" err="1"/>
              <a:t>pd.read_csv</a:t>
            </a:r>
            <a:r>
              <a:rPr lang="en-US" dirty="0"/>
              <a:t>(‘data.csv’)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new_df</a:t>
            </a:r>
            <a:r>
              <a:rPr lang="en-US" dirty="0"/>
              <a:t> = </a:t>
            </a:r>
            <a:r>
              <a:rPr lang="en-US" dirty="0" err="1"/>
              <a:t>df.dropna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new_df.to_string</a:t>
            </a:r>
            <a:r>
              <a:rPr lang="en-US" dirty="0"/>
              <a:t>())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A01777-637C-4501-BEA9-B596ED9D7009}"/>
              </a:ext>
            </a:extLst>
          </p:cNvPr>
          <p:cNvSpPr txBox="1"/>
          <p:nvPr/>
        </p:nvSpPr>
        <p:spPr>
          <a:xfrm>
            <a:off x="6066344" y="2919369"/>
            <a:ext cx="32624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This DOES NOT change the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original </a:t>
            </a:r>
            <a:r>
              <a:rPr lang="en-US" b="1" dirty="0" err="1">
                <a:solidFill>
                  <a:srgbClr val="FF0000"/>
                </a:solidFill>
              </a:rPr>
              <a:t>dataframe</a:t>
            </a:r>
            <a:endParaRPr lang="en-US" b="1" dirty="0">
              <a:solidFill>
                <a:srgbClr val="FF0000"/>
              </a:solidFill>
            </a:endParaRP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BECAUSE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You are using </a:t>
            </a:r>
            <a:r>
              <a:rPr lang="en-US" b="1" dirty="0" err="1">
                <a:solidFill>
                  <a:srgbClr val="FF0000"/>
                </a:solidFill>
              </a:rPr>
              <a:t>new_df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77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Pandas vs NumPy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NumPy provides objects for multi-dimensional arrays but Pandas is capable of offering an in-memory 2d table object called a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NumPy consumes less memory compared to Pandas</a:t>
            </a:r>
          </a:p>
        </p:txBody>
      </p:sp>
    </p:spTree>
    <p:extLst>
      <p:ext uri="{BB962C8B-B14F-4D97-AF65-F5344CB8AC3E}">
        <p14:creationId xmlns:p14="http://schemas.microsoft.com/office/powerpoint/2010/main" val="354360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92020-5813-44A7-BEC1-70E5129D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Dropping the nulls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259B6-9B4A-4313-A51D-08F07C211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4526967" cy="360121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import pandas as pd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df = </a:t>
            </a:r>
            <a:r>
              <a:rPr lang="en-US" dirty="0" err="1"/>
              <a:t>pd.read_csv</a:t>
            </a:r>
            <a:r>
              <a:rPr lang="en-US" dirty="0"/>
              <a:t>(‘data.csv’)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df = </a:t>
            </a:r>
            <a:r>
              <a:rPr lang="en-US" dirty="0" err="1"/>
              <a:t>df.dropna</a:t>
            </a:r>
            <a:r>
              <a:rPr lang="en-US" dirty="0"/>
              <a:t>(</a:t>
            </a:r>
            <a:r>
              <a:rPr lang="en-US" dirty="0" err="1"/>
              <a:t>inplace</a:t>
            </a:r>
            <a:r>
              <a:rPr lang="en-US" dirty="0"/>
              <a:t> = True)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new_df.to_string</a:t>
            </a:r>
            <a:r>
              <a:rPr lang="en-US" dirty="0"/>
              <a:t>())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A01777-637C-4501-BEA9-B596ED9D7009}"/>
              </a:ext>
            </a:extLst>
          </p:cNvPr>
          <p:cNvSpPr txBox="1"/>
          <p:nvPr/>
        </p:nvSpPr>
        <p:spPr>
          <a:xfrm>
            <a:off x="6818157" y="2919369"/>
            <a:ext cx="1758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This changes 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the ORIGINAL</a:t>
            </a:r>
          </a:p>
        </p:txBody>
      </p:sp>
    </p:spTree>
    <p:extLst>
      <p:ext uri="{BB962C8B-B14F-4D97-AF65-F5344CB8AC3E}">
        <p14:creationId xmlns:p14="http://schemas.microsoft.com/office/powerpoint/2010/main" val="72026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92020-5813-44A7-BEC1-70E5129D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Replacing Nulls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259B6-9B4A-4313-A51D-08F07C211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5139364" cy="3601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import pandas as pd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df = </a:t>
            </a:r>
            <a:r>
              <a:rPr lang="en-US" dirty="0" err="1"/>
              <a:t>pd.read_csv</a:t>
            </a:r>
            <a:r>
              <a:rPr lang="en-US" dirty="0"/>
              <a:t>(‘data.csv’)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df = </a:t>
            </a:r>
            <a:r>
              <a:rPr lang="en-US" dirty="0" err="1"/>
              <a:t>df.fillna</a:t>
            </a:r>
            <a:r>
              <a:rPr lang="en-US" dirty="0"/>
              <a:t>(130, </a:t>
            </a:r>
            <a:r>
              <a:rPr lang="en-US" dirty="0" err="1"/>
              <a:t>inplace</a:t>
            </a:r>
            <a:r>
              <a:rPr lang="en-US" dirty="0"/>
              <a:t> = True)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df.to_string</a:t>
            </a:r>
            <a:r>
              <a:rPr lang="en-US" dirty="0"/>
              <a:t>())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17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92020-5813-44A7-BEC1-70E5129D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/>
              <a:t>Replacing Nulls in Specific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259B6-9B4A-4313-A51D-08F07C211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6850718" cy="3601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import pandas as pd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df = </a:t>
            </a:r>
            <a:r>
              <a:rPr lang="en-US" dirty="0" err="1"/>
              <a:t>pd.read_csv</a:t>
            </a:r>
            <a:r>
              <a:rPr lang="en-US" dirty="0"/>
              <a:t>(‘data.csv’)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df[“Calories”].</a:t>
            </a:r>
            <a:r>
              <a:rPr lang="en-US" dirty="0" err="1"/>
              <a:t>fillna</a:t>
            </a:r>
            <a:r>
              <a:rPr lang="en-US" dirty="0"/>
              <a:t>(130, </a:t>
            </a:r>
            <a:r>
              <a:rPr lang="en-US" dirty="0" err="1"/>
              <a:t>inplace</a:t>
            </a:r>
            <a:r>
              <a:rPr lang="en-US" dirty="0"/>
              <a:t> = True)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df.to_string</a:t>
            </a:r>
            <a:r>
              <a:rPr lang="en-US" dirty="0"/>
              <a:t>())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418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37C6-71AB-46A1-8D3A-648349FA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Replace the Nulls</a:t>
            </a:r>
            <a:br>
              <a:rPr lang="en-US" dirty="0"/>
            </a:br>
            <a:r>
              <a:rPr lang="en-US" dirty="0"/>
              <a:t>Using mean, median,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BECC-7F29-47C6-A828-E44F7B15F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 = the average value</a:t>
            </a:r>
          </a:p>
          <a:p>
            <a:endParaRPr lang="en-US" dirty="0"/>
          </a:p>
          <a:p>
            <a:r>
              <a:rPr lang="en-US" dirty="0"/>
              <a:t>Median = the value in the middle, after you have sorted all the values ascending</a:t>
            </a:r>
          </a:p>
          <a:p>
            <a:endParaRPr lang="en-US" dirty="0"/>
          </a:p>
          <a:p>
            <a:r>
              <a:rPr lang="en-US" dirty="0"/>
              <a:t>Mode = the value that appears most frequently</a:t>
            </a:r>
          </a:p>
        </p:txBody>
      </p:sp>
    </p:spTree>
    <p:extLst>
      <p:ext uri="{BB962C8B-B14F-4D97-AF65-F5344CB8AC3E}">
        <p14:creationId xmlns:p14="http://schemas.microsoft.com/office/powerpoint/2010/main" val="299125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37C6-71AB-46A1-8D3A-648349FA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/>
              <a:t>MEAN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BECC-7F29-47C6-A828-E44F7B15F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Consolas" panose="020B0609020204030204" pitchFamily="49" charset="0"/>
              </a:rPr>
              <a:t>import pandas as pd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df =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pd.read_csv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('data.csv')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x = df["Calories"].mean()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df["Calories"].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fillna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(x,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inplace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= True)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df.to_string</a:t>
            </a:r>
            <a:r>
              <a:rPr lang="en-US" dirty="0">
                <a:latin typeface="Consolas" panose="020B0609020204030204" pitchFamily="49" charset="0"/>
              </a:rPr>
              <a:t>())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59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37C6-71AB-46A1-8D3A-648349FA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/>
              <a:t>MEDIAN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BECC-7F29-47C6-A828-E44F7B15F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Consolas" panose="020B0609020204030204" pitchFamily="49" charset="0"/>
              </a:rPr>
              <a:t>import pandas as pd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df =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pd.read_csv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('data.csv')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x = df["Calories"].median()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df["Calories"].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fillna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(x,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inplace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= True)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df.to_string</a:t>
            </a:r>
            <a:r>
              <a:rPr lang="en-US" dirty="0">
                <a:latin typeface="Consolas" panose="020B0609020204030204" pitchFamily="49" charset="0"/>
              </a:rPr>
              <a:t>())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8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37C6-71AB-46A1-8D3A-648349FA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BECC-7F29-47C6-A828-E44F7B15F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Consolas" panose="020B0609020204030204" pitchFamily="49" charset="0"/>
              </a:rPr>
              <a:t>import pandas as pd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df =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pd.read_csv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('data.csv')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x = df["Calories"].mode()[0]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df["Calories"].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fillna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(x,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inplace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= True)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df.to_string</a:t>
            </a:r>
            <a:r>
              <a:rPr lang="en-US" dirty="0">
                <a:latin typeface="Consolas" panose="020B0609020204030204" pitchFamily="49" charset="0"/>
              </a:rPr>
              <a:t>())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1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37C6-71AB-46A1-8D3A-648349FA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/>
              <a:t>Fixing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BECC-7F29-47C6-A828-E44F7B15F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Consolas" panose="020B0609020204030204" pitchFamily="49" charset="0"/>
              </a:rPr>
              <a:t>import pandas as pd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df =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pd.read_csv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('data1.csv')</a:t>
            </a:r>
            <a:br>
              <a:rPr lang="en-US" dirty="0"/>
            </a:b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df.to_string</a:t>
            </a:r>
            <a:r>
              <a:rPr lang="en-US" dirty="0"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df[‘Date’] = </a:t>
            </a:r>
            <a:r>
              <a:rPr lang="en-US" dirty="0" err="1">
                <a:latin typeface="Consolas" panose="020B0609020204030204" pitchFamily="49" charset="0"/>
              </a:rPr>
              <a:t>pd.to_datatime</a:t>
            </a:r>
            <a:r>
              <a:rPr lang="en-US" dirty="0">
                <a:latin typeface="Consolas" panose="020B0609020204030204" pitchFamily="49" charset="0"/>
              </a:rPr>
              <a:t>(df[‘Date’])</a:t>
            </a:r>
          </a:p>
          <a:p>
            <a:pPr marL="0" indent="0" algn="ctr">
              <a:buNone/>
            </a:pPr>
            <a:r>
              <a:rPr lang="en-US" dirty="0" err="1">
                <a:latin typeface="Consolas" panose="020B0609020204030204" pitchFamily="49" charset="0"/>
              </a:rPr>
              <a:t>df.dropna</a:t>
            </a:r>
            <a:r>
              <a:rPr lang="en-US" dirty="0">
                <a:latin typeface="Consolas" panose="020B0609020204030204" pitchFamily="49" charset="0"/>
              </a:rPr>
              <a:t>(subset=[‘Date’], </a:t>
            </a:r>
            <a:r>
              <a:rPr lang="en-US" dirty="0" err="1">
                <a:latin typeface="Consolas" panose="020B0609020204030204" pitchFamily="49" charset="0"/>
              </a:rPr>
              <a:t>inplace</a:t>
            </a:r>
            <a:r>
              <a:rPr lang="en-US" dirty="0">
                <a:latin typeface="Consolas" panose="020B0609020204030204" pitchFamily="49" charset="0"/>
              </a:rPr>
              <a:t> = True)</a:t>
            </a:r>
            <a:endParaRPr lang="en-US" dirty="0"/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89629DB-E86D-4DB1-82F1-773C4208889F}"/>
              </a:ext>
            </a:extLst>
          </p:cNvPr>
          <p:cNvCxnSpPr>
            <a:cxnSpLocks/>
          </p:cNvCxnSpPr>
          <p:nvPr/>
        </p:nvCxnSpPr>
        <p:spPr>
          <a:xfrm flipH="1" flipV="1">
            <a:off x="4706224" y="3482449"/>
            <a:ext cx="1057013" cy="95634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86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37C6-71AB-46A1-8D3A-648349FA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/>
              <a:t>Fixing wrong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BECC-7F29-47C6-A828-E44F7B15F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Consolas" panose="020B0609020204030204" pitchFamily="49" charset="0"/>
              </a:rPr>
              <a:t>import pandas as pd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df =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pd.read_csv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('data1.csv')</a:t>
            </a:r>
            <a:br>
              <a:rPr lang="en-US" dirty="0"/>
            </a:b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df.to_string</a:t>
            </a:r>
            <a:r>
              <a:rPr lang="en-US" dirty="0"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i="1" dirty="0">
                <a:latin typeface="Consolas" panose="020B0609020204030204" pitchFamily="49" charset="0"/>
              </a:rPr>
              <a:t>We want to change line 9 Duration to be 45 </a:t>
            </a:r>
          </a:p>
          <a:p>
            <a:pPr marL="0" indent="0" algn="ctr">
              <a:buNone/>
            </a:pPr>
            <a:r>
              <a:rPr lang="en-US" dirty="0" err="1">
                <a:latin typeface="Consolas" panose="020B0609020204030204" pitchFamily="49" charset="0"/>
              </a:rPr>
              <a:t>df.loc</a:t>
            </a:r>
            <a:r>
              <a:rPr lang="en-US" dirty="0">
                <a:latin typeface="Consolas" panose="020B0609020204030204" pitchFamily="49" charset="0"/>
              </a:rPr>
              <a:t>[9, ‘Duration’] = 45</a:t>
            </a: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14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37C6-71AB-46A1-8D3A-648349FA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8433076" cy="1268984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Fixing wrong info in LARGE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BECC-7F29-47C6-A828-E44F7B15F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import pandas as pd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pd.read_csv</a:t>
            </a:r>
            <a:r>
              <a:rPr lang="en-US" dirty="0">
                <a:latin typeface="Consolas" panose="020B0609020204030204" pitchFamily="49" charset="0"/>
              </a:rPr>
              <a:t>('data.csv')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for x in </a:t>
            </a:r>
            <a:r>
              <a:rPr lang="en-US" dirty="0" err="1">
                <a:latin typeface="Consolas" panose="020B0609020204030204" pitchFamily="49" charset="0"/>
              </a:rPr>
              <a:t>df.index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if </a:t>
            </a:r>
            <a:r>
              <a:rPr lang="en-US" dirty="0" err="1">
                <a:latin typeface="Consolas" panose="020B0609020204030204" pitchFamily="49" charset="0"/>
              </a:rPr>
              <a:t>df.loc</a:t>
            </a:r>
            <a:r>
              <a:rPr lang="en-US" dirty="0">
                <a:latin typeface="Consolas" panose="020B0609020204030204" pitchFamily="49" charset="0"/>
              </a:rPr>
              <a:t>[x, "Duration"] &gt; 120: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df.loc</a:t>
            </a:r>
            <a:r>
              <a:rPr lang="en-US" dirty="0">
                <a:latin typeface="Consolas" panose="020B0609020204030204" pitchFamily="49" charset="0"/>
              </a:rPr>
              <a:t>[x, "Duration"] = 120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df.to_string</a:t>
            </a:r>
            <a:r>
              <a:rPr lang="en-US" dirty="0">
                <a:latin typeface="Consolas" panose="020B06090202040302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52699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What can Pandas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5"/>
            <a:ext cx="7335835" cy="4136281"/>
          </a:xfrm>
        </p:spPr>
        <p:txBody>
          <a:bodyPr/>
          <a:lstStyle/>
          <a:p>
            <a:r>
              <a:rPr lang="en-US" dirty="0"/>
              <a:t>Data Cleansing</a:t>
            </a:r>
          </a:p>
          <a:p>
            <a:r>
              <a:rPr lang="en-US" dirty="0"/>
              <a:t>Data fill</a:t>
            </a:r>
          </a:p>
          <a:p>
            <a:r>
              <a:rPr lang="en-US" dirty="0"/>
              <a:t>Data normalization</a:t>
            </a:r>
          </a:p>
          <a:p>
            <a:r>
              <a:rPr lang="en-US" dirty="0"/>
              <a:t>Merges and joins</a:t>
            </a:r>
          </a:p>
          <a:p>
            <a:r>
              <a:rPr lang="en-US" dirty="0"/>
              <a:t>Data visualization</a:t>
            </a:r>
          </a:p>
          <a:p>
            <a:r>
              <a:rPr lang="en-US" dirty="0"/>
              <a:t>Statistical analysis</a:t>
            </a:r>
          </a:p>
          <a:p>
            <a:r>
              <a:rPr lang="en-US" dirty="0"/>
              <a:t>Data inspection</a:t>
            </a:r>
          </a:p>
          <a:p>
            <a:r>
              <a:rPr lang="en-US" dirty="0"/>
              <a:t>Loading and saving data</a:t>
            </a:r>
          </a:p>
        </p:txBody>
      </p:sp>
    </p:spTree>
    <p:extLst>
      <p:ext uri="{BB962C8B-B14F-4D97-AF65-F5344CB8AC3E}">
        <p14:creationId xmlns:p14="http://schemas.microsoft.com/office/powerpoint/2010/main" val="253312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37C6-71AB-46A1-8D3A-648349FA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8433076" cy="1268984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Removing rows in LARGE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BECC-7F29-47C6-A828-E44F7B15F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import pandas as pd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pd.read_csv</a:t>
            </a:r>
            <a:r>
              <a:rPr lang="en-US" dirty="0">
                <a:latin typeface="Consolas" panose="020B0609020204030204" pitchFamily="49" charset="0"/>
              </a:rPr>
              <a:t>('data.csv')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for x in </a:t>
            </a:r>
            <a:r>
              <a:rPr lang="en-US" dirty="0" err="1">
                <a:latin typeface="Consolas" panose="020B0609020204030204" pitchFamily="49" charset="0"/>
              </a:rPr>
              <a:t>df.index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if </a:t>
            </a:r>
            <a:r>
              <a:rPr lang="en-US" dirty="0" err="1">
                <a:latin typeface="Consolas" panose="020B0609020204030204" pitchFamily="49" charset="0"/>
              </a:rPr>
              <a:t>df.loc</a:t>
            </a:r>
            <a:r>
              <a:rPr lang="en-US" dirty="0">
                <a:latin typeface="Consolas" panose="020B0609020204030204" pitchFamily="49" charset="0"/>
              </a:rPr>
              <a:t>[x, "Duration"] &gt; 120: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df.drop</a:t>
            </a:r>
            <a:r>
              <a:rPr lang="en-US" dirty="0">
                <a:latin typeface="Consolas" panose="020B0609020204030204" pitchFamily="49" charset="0"/>
              </a:rPr>
              <a:t>(x, </a:t>
            </a:r>
            <a:r>
              <a:rPr lang="en-US" dirty="0" err="1">
                <a:latin typeface="Consolas" panose="020B0609020204030204" pitchFamily="49" charset="0"/>
              </a:rPr>
              <a:t>inplace</a:t>
            </a:r>
            <a:r>
              <a:rPr lang="en-US" dirty="0">
                <a:latin typeface="Consolas" panose="020B0609020204030204" pitchFamily="49" charset="0"/>
              </a:rPr>
              <a:t> = True)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df.to_string</a:t>
            </a:r>
            <a:r>
              <a:rPr lang="en-US" dirty="0">
                <a:latin typeface="Consolas" panose="020B06090202040302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29363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37C6-71AB-46A1-8D3A-648349FA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8433076" cy="1268984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Dealing with Duplicates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BECC-7F29-47C6-A828-E44F7B15F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import pandas as pd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pd.read_csv</a:t>
            </a:r>
            <a:r>
              <a:rPr lang="en-US" dirty="0">
                <a:latin typeface="Consolas" panose="020B0609020204030204" pitchFamily="49" charset="0"/>
              </a:rPr>
              <a:t>('data1.csv')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df.duplicated</a:t>
            </a:r>
            <a:r>
              <a:rPr lang="en-US" dirty="0">
                <a:latin typeface="Consolas" panose="020B06090202040302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78538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37C6-71AB-46A1-8D3A-648349FA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8433076" cy="1268984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Dealing with Duplicates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BECC-7F29-47C6-A828-E44F7B15F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import pandas as pd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pd.read_csv</a:t>
            </a:r>
            <a:r>
              <a:rPr lang="en-US" dirty="0">
                <a:latin typeface="Consolas" panose="020B0609020204030204" pitchFamily="49" charset="0"/>
              </a:rPr>
              <a:t>('data1.csv’)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df.drop_duplicates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inplace</a:t>
            </a:r>
            <a:r>
              <a:rPr lang="en-US" dirty="0">
                <a:latin typeface="Consolas" panose="020B0609020204030204" pitchFamily="49" charset="0"/>
              </a:rPr>
              <a:t> = True)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df.duplicated</a:t>
            </a:r>
            <a:r>
              <a:rPr lang="en-US" dirty="0">
                <a:latin typeface="Consolas" panose="020B06090202040302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12316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DD0A4-CDF2-43A7-9EE1-C889D942A6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Plotting &amp; Practice with Pandas</a:t>
            </a:r>
          </a:p>
        </p:txBody>
      </p:sp>
    </p:spTree>
    <p:extLst>
      <p:ext uri="{BB962C8B-B14F-4D97-AF65-F5344CB8AC3E}">
        <p14:creationId xmlns:p14="http://schemas.microsoft.com/office/powerpoint/2010/main" val="17079346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37C6-71AB-46A1-8D3A-648349FA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8433076" cy="1268984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Plotting directly from a .csv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BECC-7F29-47C6-A828-E44F7B15F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import pandas as pd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</a:rPr>
              <a:t>matplotlib.pyplot</a:t>
            </a:r>
            <a:r>
              <a:rPr lang="en-US" dirty="0">
                <a:latin typeface="Consolas" panose="020B0609020204030204" pitchFamily="49" charset="0"/>
              </a:rPr>
              <a:t> as </a:t>
            </a:r>
            <a:r>
              <a:rPr lang="en-US" dirty="0" err="1">
                <a:latin typeface="Consolas" panose="020B0609020204030204" pitchFamily="49" charset="0"/>
              </a:rPr>
              <a:t>plt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pd.read_csv</a:t>
            </a:r>
            <a:r>
              <a:rPr lang="en-US" dirty="0">
                <a:latin typeface="Consolas" panose="020B0609020204030204" pitchFamily="49" charset="0"/>
              </a:rPr>
              <a:t>(“data.csv”)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df.plot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plt.show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2874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37C6-71AB-46A1-8D3A-648349FA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8433076" cy="1268984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Creating a scatter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BECC-7F29-47C6-A828-E44F7B15F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10088868" cy="3601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import pandas as pd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</a:rPr>
              <a:t>matplotlib.pyplot</a:t>
            </a:r>
            <a:r>
              <a:rPr lang="en-US" dirty="0">
                <a:latin typeface="Consolas" panose="020B0609020204030204" pitchFamily="49" charset="0"/>
              </a:rPr>
              <a:t> as </a:t>
            </a:r>
            <a:r>
              <a:rPr lang="en-US" dirty="0" err="1">
                <a:latin typeface="Consolas" panose="020B0609020204030204" pitchFamily="49" charset="0"/>
              </a:rPr>
              <a:t>plt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pd.read_csv</a:t>
            </a:r>
            <a:r>
              <a:rPr lang="en-US" dirty="0">
                <a:latin typeface="Consolas" panose="020B0609020204030204" pitchFamily="49" charset="0"/>
              </a:rPr>
              <a:t>(‘data.csv’)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df.plot</a:t>
            </a:r>
            <a:r>
              <a:rPr lang="en-US" dirty="0">
                <a:latin typeface="Consolas" panose="020B0609020204030204" pitchFamily="49" charset="0"/>
              </a:rPr>
              <a:t>(kind = “scatter”, x = “Duration”, y = “Calories”)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plt.show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3130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37C6-71AB-46A1-8D3A-648349FA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8433076" cy="1268984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Creating a Histogram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BECC-7F29-47C6-A828-E44F7B15F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10088868" cy="3601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import pandas as pd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matplotlib.pyplot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df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pd.read_csv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("data.csv")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df["Duration"].plot(kind ='hist')</a:t>
            </a: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plt.show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3686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37C6-71AB-46A1-8D3A-648349FA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8433076" cy="1268984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Practice with .csv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BECC-7F29-47C6-A828-E44F7B15F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7815452" cy="36012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First, we need to gather our data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/>
              <a:t>import pandas as pd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titanic_data</a:t>
            </a:r>
            <a:r>
              <a:rPr lang="en-US" dirty="0"/>
              <a:t> = </a:t>
            </a:r>
            <a:r>
              <a:rPr lang="en-US" dirty="0" err="1"/>
              <a:t>pd.read_csv</a:t>
            </a:r>
            <a:r>
              <a:rPr lang="en-US" dirty="0"/>
              <a:t>(“titanic.csv”)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titanic_data.head</a:t>
            </a:r>
            <a:r>
              <a:rPr lang="en-US" dirty="0"/>
              <a:t>())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75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37C6-71AB-46A1-8D3A-648349FA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8433076" cy="1268984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Practice with .csv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BECC-7F29-47C6-A828-E44F7B15F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2160016"/>
            <a:ext cx="11380773" cy="360121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you wanted to use the data straight from the web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/>
              <a:t>import pandas as pd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titanic_data</a:t>
            </a:r>
            <a:r>
              <a:rPr lang="en-US" dirty="0"/>
              <a:t> = </a:t>
            </a:r>
            <a:r>
              <a:rPr lang="en-US" dirty="0" err="1"/>
              <a:t>pd.read_csv</a:t>
            </a:r>
            <a:r>
              <a:rPr lang="en-US" dirty="0"/>
              <a:t>(“https://raw.githubusercontent.com/</a:t>
            </a:r>
            <a:r>
              <a:rPr lang="en-US" dirty="0" err="1"/>
              <a:t>datasciencedojo</a:t>
            </a:r>
            <a:r>
              <a:rPr lang="en-US" dirty="0"/>
              <a:t>/datasets/master/titanic.csv”)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titanic_data.head</a:t>
            </a:r>
            <a:r>
              <a:rPr lang="en-US" dirty="0"/>
              <a:t>())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58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37C6-71AB-46A1-8D3A-648349FA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7351" y="415106"/>
            <a:ext cx="4308304" cy="1268984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/>
              <a:t>Customizing </a:t>
            </a:r>
            <a:br>
              <a:rPr lang="en-US" dirty="0"/>
            </a:br>
            <a:r>
              <a:rPr lang="en-US" dirty="0"/>
              <a:t>Headers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BECC-7F29-47C6-A828-E44F7B15F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192947"/>
            <a:ext cx="10894212" cy="637563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import pandas as pd </a:t>
            </a:r>
          </a:p>
          <a:p>
            <a:pPr marL="0" indent="0">
              <a:buNone/>
            </a:pPr>
            <a:r>
              <a:rPr lang="en-US" dirty="0" err="1"/>
              <a:t>col_names</a:t>
            </a:r>
            <a:r>
              <a:rPr lang="en-US" dirty="0"/>
              <a:t> = ["Id", </a:t>
            </a:r>
          </a:p>
          <a:p>
            <a:pPr marL="0" indent="0">
              <a:buNone/>
            </a:pPr>
            <a:r>
              <a:rPr lang="en-US" dirty="0"/>
              <a:t>        "Survived", </a:t>
            </a:r>
          </a:p>
          <a:p>
            <a:pPr marL="0" indent="0">
              <a:buNone/>
            </a:pPr>
            <a:r>
              <a:rPr lang="en-US" dirty="0"/>
              <a:t>        "Passenger Class", </a:t>
            </a:r>
          </a:p>
          <a:p>
            <a:pPr marL="0" indent="0">
              <a:buNone/>
            </a:pPr>
            <a:r>
              <a:rPr lang="en-US" dirty="0"/>
              <a:t>        "Full Name", </a:t>
            </a:r>
          </a:p>
          <a:p>
            <a:pPr marL="0" indent="0">
              <a:buNone/>
            </a:pPr>
            <a:r>
              <a:rPr lang="en-US" dirty="0"/>
              <a:t>        "Gender", </a:t>
            </a:r>
          </a:p>
          <a:p>
            <a:pPr marL="0" indent="0">
              <a:buNone/>
            </a:pPr>
            <a:r>
              <a:rPr lang="en-US" dirty="0"/>
              <a:t>        "Age", </a:t>
            </a:r>
          </a:p>
          <a:p>
            <a:pPr marL="0" indent="0">
              <a:buNone/>
            </a:pPr>
            <a:r>
              <a:rPr lang="en-US" dirty="0"/>
              <a:t>        "</a:t>
            </a:r>
            <a:r>
              <a:rPr lang="en-US" dirty="0" err="1"/>
              <a:t>SibSp</a:t>
            </a:r>
            <a:r>
              <a:rPr lang="en-US" dirty="0"/>
              <a:t>", </a:t>
            </a:r>
          </a:p>
          <a:p>
            <a:pPr marL="0" indent="0">
              <a:buNone/>
            </a:pPr>
            <a:r>
              <a:rPr lang="en-US" dirty="0"/>
              <a:t>        "Parch", </a:t>
            </a:r>
          </a:p>
          <a:p>
            <a:pPr marL="0" indent="0">
              <a:buNone/>
            </a:pPr>
            <a:r>
              <a:rPr lang="en-US" dirty="0"/>
              <a:t>        "Ticket Number", </a:t>
            </a:r>
          </a:p>
          <a:p>
            <a:pPr marL="0" indent="0">
              <a:buNone/>
            </a:pPr>
            <a:r>
              <a:rPr lang="en-US" dirty="0"/>
              <a:t>        "Price", </a:t>
            </a:r>
          </a:p>
          <a:p>
            <a:pPr marL="0" indent="0">
              <a:buNone/>
            </a:pPr>
            <a:r>
              <a:rPr lang="en-US" dirty="0"/>
              <a:t>        "Cabin", </a:t>
            </a:r>
          </a:p>
          <a:p>
            <a:pPr marL="0" indent="0">
              <a:buNone/>
            </a:pPr>
            <a:r>
              <a:rPr lang="en-US" dirty="0"/>
              <a:t>        "Station"] </a:t>
            </a:r>
          </a:p>
          <a:p>
            <a:pPr marL="0" indent="0">
              <a:buNone/>
            </a:pPr>
            <a:r>
              <a:rPr lang="en-US" dirty="0" err="1"/>
              <a:t>titanic_data</a:t>
            </a:r>
            <a:r>
              <a:rPr lang="en-US" dirty="0"/>
              <a:t> = </a:t>
            </a:r>
            <a:r>
              <a:rPr lang="en-US" dirty="0" err="1"/>
              <a:t>pd.read_csv</a:t>
            </a:r>
            <a:r>
              <a:rPr lang="en-US" dirty="0"/>
              <a:t>(</a:t>
            </a:r>
            <a:r>
              <a:rPr lang="en-US" dirty="0" err="1"/>
              <a:t>r"C</a:t>
            </a:r>
            <a:r>
              <a:rPr lang="en-US" dirty="0"/>
              <a:t>:\Users\User\Desktop\DAP2022\titanic.csv", names=</a:t>
            </a:r>
            <a:r>
              <a:rPr lang="en-US" dirty="0" err="1"/>
              <a:t>col_names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titanic_data.head</a:t>
            </a:r>
            <a:r>
              <a:rPr lang="en-US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38130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/>
              <a:t>Remember: Pandas is a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5"/>
            <a:ext cx="7335835" cy="4136281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/>
              <a:t>You have to install it first:</a:t>
            </a:r>
          </a:p>
          <a:p>
            <a:pPr marL="0" indent="0" algn="ctr">
              <a:buNone/>
            </a:pPr>
            <a:r>
              <a:rPr lang="en-US" dirty="0"/>
              <a:t>pip install pandas</a:t>
            </a:r>
          </a:p>
          <a:p>
            <a:pPr marL="0" indent="0" algn="ctr">
              <a:buNone/>
            </a:pPr>
            <a:r>
              <a:rPr lang="en-US" dirty="0"/>
              <a:t>You have to import it at the beginning of every file:</a:t>
            </a:r>
          </a:p>
          <a:p>
            <a:pPr marL="0" indent="0" algn="ctr">
              <a:buNone/>
            </a:pPr>
            <a:r>
              <a:rPr lang="en-US" dirty="0"/>
              <a:t>import pandas as pd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84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37C6-71AB-46A1-8D3A-648349FA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7351" y="415106"/>
            <a:ext cx="4308304" cy="1268984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/>
              <a:t>Skipping</a:t>
            </a:r>
            <a:br>
              <a:rPr lang="en-US" dirty="0"/>
            </a:br>
            <a:r>
              <a:rPr lang="en-US" dirty="0"/>
              <a:t>Rows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BECC-7F29-47C6-A828-E44F7B15F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8" y="192947"/>
            <a:ext cx="11372385" cy="637563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import pandas as pd </a:t>
            </a:r>
          </a:p>
          <a:p>
            <a:pPr marL="0" indent="0">
              <a:buNone/>
            </a:pPr>
            <a:r>
              <a:rPr lang="en-US" dirty="0" err="1"/>
              <a:t>col_names</a:t>
            </a:r>
            <a:r>
              <a:rPr lang="en-US" dirty="0"/>
              <a:t> = ["Id", </a:t>
            </a:r>
          </a:p>
          <a:p>
            <a:pPr marL="0" indent="0">
              <a:buNone/>
            </a:pPr>
            <a:r>
              <a:rPr lang="en-US" dirty="0"/>
              <a:t>        "Survived", </a:t>
            </a:r>
          </a:p>
          <a:p>
            <a:pPr marL="0" indent="0">
              <a:buNone/>
            </a:pPr>
            <a:r>
              <a:rPr lang="en-US" dirty="0"/>
              <a:t>        "Passenger Class", </a:t>
            </a:r>
          </a:p>
          <a:p>
            <a:pPr marL="0" indent="0">
              <a:buNone/>
            </a:pPr>
            <a:r>
              <a:rPr lang="en-US" dirty="0"/>
              <a:t>        "Full Name", </a:t>
            </a:r>
          </a:p>
          <a:p>
            <a:pPr marL="0" indent="0">
              <a:buNone/>
            </a:pPr>
            <a:r>
              <a:rPr lang="en-US" dirty="0"/>
              <a:t>        "Gender", </a:t>
            </a:r>
          </a:p>
          <a:p>
            <a:pPr marL="0" indent="0">
              <a:buNone/>
            </a:pPr>
            <a:r>
              <a:rPr lang="en-US" dirty="0"/>
              <a:t>        "Age", </a:t>
            </a:r>
          </a:p>
          <a:p>
            <a:pPr marL="0" indent="0">
              <a:buNone/>
            </a:pPr>
            <a:r>
              <a:rPr lang="en-US" dirty="0"/>
              <a:t>        "</a:t>
            </a:r>
            <a:r>
              <a:rPr lang="en-US" dirty="0" err="1"/>
              <a:t>SibSp</a:t>
            </a:r>
            <a:r>
              <a:rPr lang="en-US" dirty="0"/>
              <a:t>", </a:t>
            </a:r>
          </a:p>
          <a:p>
            <a:pPr marL="0" indent="0">
              <a:buNone/>
            </a:pPr>
            <a:r>
              <a:rPr lang="en-US" dirty="0"/>
              <a:t>        "Parch", </a:t>
            </a:r>
          </a:p>
          <a:p>
            <a:pPr marL="0" indent="0">
              <a:buNone/>
            </a:pPr>
            <a:r>
              <a:rPr lang="en-US" dirty="0"/>
              <a:t>        "Ticket Number", </a:t>
            </a:r>
          </a:p>
          <a:p>
            <a:pPr marL="0" indent="0">
              <a:buNone/>
            </a:pPr>
            <a:r>
              <a:rPr lang="en-US" dirty="0"/>
              <a:t>        "Price", </a:t>
            </a:r>
          </a:p>
          <a:p>
            <a:pPr marL="0" indent="0">
              <a:buNone/>
            </a:pPr>
            <a:r>
              <a:rPr lang="en-US" dirty="0"/>
              <a:t>        "Cabin", </a:t>
            </a:r>
          </a:p>
          <a:p>
            <a:pPr marL="0" indent="0">
              <a:buNone/>
            </a:pPr>
            <a:r>
              <a:rPr lang="en-US" dirty="0"/>
              <a:t>        "Station"] </a:t>
            </a:r>
          </a:p>
          <a:p>
            <a:pPr marL="0" indent="0">
              <a:buNone/>
            </a:pPr>
            <a:r>
              <a:rPr lang="en-US" dirty="0" err="1"/>
              <a:t>titanic_data</a:t>
            </a:r>
            <a:r>
              <a:rPr lang="en-US" dirty="0"/>
              <a:t> = </a:t>
            </a:r>
            <a:r>
              <a:rPr lang="en-US" dirty="0" err="1"/>
              <a:t>pd.read_csv</a:t>
            </a:r>
            <a:r>
              <a:rPr lang="en-US" dirty="0"/>
              <a:t>(</a:t>
            </a:r>
            <a:r>
              <a:rPr lang="en-US" dirty="0" err="1"/>
              <a:t>r"C</a:t>
            </a:r>
            <a:r>
              <a:rPr lang="en-US" dirty="0"/>
              <a:t>:\Users\User\Desktop\DAP2022\titanic.csv", names=</a:t>
            </a:r>
            <a:r>
              <a:rPr lang="en-US" dirty="0" err="1"/>
              <a:t>col_names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skiprows</a:t>
            </a:r>
            <a:r>
              <a:rPr lang="en-US" b="1" dirty="0">
                <a:solidFill>
                  <a:srgbClr val="FF0000"/>
                </a:solidFill>
              </a:rPr>
              <a:t>=[0]) 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titanic_data.head</a:t>
            </a:r>
            <a:r>
              <a:rPr lang="en-US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337611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37C6-71AB-46A1-8D3A-648349FA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7351" y="415106"/>
            <a:ext cx="4308304" cy="1268984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/>
              <a:t>Saving to a</a:t>
            </a:r>
            <a:br>
              <a:rPr lang="en-US" dirty="0"/>
            </a:br>
            <a:r>
              <a:rPr lang="en-US" dirty="0"/>
              <a:t>new .csv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BECC-7F29-47C6-A828-E44F7B15F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8" y="192947"/>
            <a:ext cx="11238161" cy="637563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import pandas as pd </a:t>
            </a:r>
          </a:p>
          <a:p>
            <a:pPr marL="0" indent="0">
              <a:buNone/>
            </a:pPr>
            <a:r>
              <a:rPr lang="en-US" dirty="0" err="1"/>
              <a:t>col_names</a:t>
            </a:r>
            <a:r>
              <a:rPr lang="en-US" dirty="0"/>
              <a:t> = ["Id", </a:t>
            </a:r>
          </a:p>
          <a:p>
            <a:pPr marL="0" indent="0">
              <a:buNone/>
            </a:pPr>
            <a:r>
              <a:rPr lang="en-US" dirty="0"/>
              <a:t>        "Survived", </a:t>
            </a:r>
          </a:p>
          <a:p>
            <a:pPr marL="0" indent="0">
              <a:buNone/>
            </a:pPr>
            <a:r>
              <a:rPr lang="en-US" dirty="0"/>
              <a:t>        "Passenger Class", </a:t>
            </a:r>
          </a:p>
          <a:p>
            <a:pPr marL="0" indent="0">
              <a:buNone/>
            </a:pPr>
            <a:r>
              <a:rPr lang="en-US" dirty="0"/>
              <a:t>        "Full Name", </a:t>
            </a:r>
          </a:p>
          <a:p>
            <a:pPr marL="0" indent="0">
              <a:buNone/>
            </a:pPr>
            <a:r>
              <a:rPr lang="en-US" dirty="0"/>
              <a:t>        "Gender", </a:t>
            </a:r>
          </a:p>
          <a:p>
            <a:pPr marL="0" indent="0">
              <a:buNone/>
            </a:pPr>
            <a:r>
              <a:rPr lang="en-US" dirty="0"/>
              <a:t>        "Age", </a:t>
            </a:r>
          </a:p>
          <a:p>
            <a:pPr marL="0" indent="0">
              <a:buNone/>
            </a:pPr>
            <a:r>
              <a:rPr lang="en-US" dirty="0"/>
              <a:t>        "</a:t>
            </a:r>
            <a:r>
              <a:rPr lang="en-US" dirty="0" err="1"/>
              <a:t>SibSp</a:t>
            </a:r>
            <a:r>
              <a:rPr lang="en-US" dirty="0"/>
              <a:t>", </a:t>
            </a:r>
          </a:p>
          <a:p>
            <a:pPr marL="0" indent="0">
              <a:buNone/>
            </a:pPr>
            <a:r>
              <a:rPr lang="en-US" dirty="0"/>
              <a:t>        "Parch", </a:t>
            </a:r>
          </a:p>
          <a:p>
            <a:pPr marL="0" indent="0">
              <a:buNone/>
            </a:pPr>
            <a:r>
              <a:rPr lang="en-US" dirty="0"/>
              <a:t>        "Ticket Number", </a:t>
            </a:r>
          </a:p>
          <a:p>
            <a:pPr marL="0" indent="0">
              <a:buNone/>
            </a:pPr>
            <a:r>
              <a:rPr lang="en-US" dirty="0"/>
              <a:t>        "Price", </a:t>
            </a:r>
          </a:p>
          <a:p>
            <a:pPr marL="0" indent="0">
              <a:buNone/>
            </a:pPr>
            <a:r>
              <a:rPr lang="en-US" dirty="0"/>
              <a:t>        "Cabin", </a:t>
            </a:r>
          </a:p>
          <a:p>
            <a:pPr marL="0" indent="0">
              <a:buNone/>
            </a:pPr>
            <a:r>
              <a:rPr lang="en-US" dirty="0"/>
              <a:t>        "Station"] </a:t>
            </a:r>
          </a:p>
          <a:p>
            <a:pPr marL="0" indent="0">
              <a:buNone/>
            </a:pPr>
            <a:r>
              <a:rPr lang="en-US" dirty="0" err="1"/>
              <a:t>titanic_data</a:t>
            </a:r>
            <a:r>
              <a:rPr lang="en-US" dirty="0"/>
              <a:t> = </a:t>
            </a:r>
            <a:r>
              <a:rPr lang="en-US" dirty="0" err="1"/>
              <a:t>pd.read_csv</a:t>
            </a:r>
            <a:r>
              <a:rPr lang="en-US" dirty="0"/>
              <a:t>(</a:t>
            </a:r>
            <a:r>
              <a:rPr lang="en-US" dirty="0" err="1"/>
              <a:t>r"C</a:t>
            </a:r>
            <a:r>
              <a:rPr lang="en-US" dirty="0"/>
              <a:t>:\Users\User\Desktop\DAP2022\titanic.csv", names=</a:t>
            </a:r>
            <a:r>
              <a:rPr lang="en-US" dirty="0" err="1"/>
              <a:t>col_names</a:t>
            </a:r>
            <a:r>
              <a:rPr lang="en-US" dirty="0"/>
              <a:t>, </a:t>
            </a:r>
            <a:r>
              <a:rPr lang="en-US" dirty="0" err="1"/>
              <a:t>skiprows</a:t>
            </a:r>
            <a:r>
              <a:rPr lang="en-US" dirty="0"/>
              <a:t>=[0]) 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titanic_data.to_csv</a:t>
            </a:r>
            <a:r>
              <a:rPr lang="en-US" b="1" dirty="0">
                <a:solidFill>
                  <a:srgbClr val="FF0000"/>
                </a:solidFill>
              </a:rPr>
              <a:t>('use_titanic.csv', index=False)</a:t>
            </a:r>
          </a:p>
        </p:txBody>
      </p:sp>
    </p:spTree>
    <p:extLst>
      <p:ext uri="{BB962C8B-B14F-4D97-AF65-F5344CB8AC3E}">
        <p14:creationId xmlns:p14="http://schemas.microsoft.com/office/powerpoint/2010/main" val="401294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EC027B-CD77-4412-B490-794F56893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Creating a .csv from scratch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4233B6-7115-4E90-BEE9-92731FAAC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9258358" cy="3927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import pandas as pd </a:t>
            </a:r>
          </a:p>
          <a:p>
            <a:pPr marL="0" indent="0">
              <a:buNone/>
            </a:pPr>
            <a:br>
              <a:rPr lang="en-US" sz="3200" b="0" dirty="0">
                <a:effectLst/>
                <a:latin typeface="Consolas" panose="020B0609020204030204" pitchFamily="49" charset="0"/>
              </a:rPr>
            </a:br>
            <a:r>
              <a:rPr lang="en-US" sz="3200" b="0" dirty="0">
                <a:effectLst/>
                <a:latin typeface="Consolas" panose="020B0609020204030204" pitchFamily="49" charset="0"/>
              </a:rPr>
              <a:t>cities = 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pd.DataFrame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([["St. Louis", "Missouri"], ["Atlanta", "Georgia"]], columns=["City", "State"]) </a:t>
            </a:r>
          </a:p>
          <a:p>
            <a:pPr marL="0" indent="0">
              <a:buNone/>
            </a:pPr>
            <a:endParaRPr lang="en-US" sz="32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b="0" dirty="0" err="1">
                <a:effectLst/>
                <a:latin typeface="Consolas" panose="020B0609020204030204" pitchFamily="49" charset="0"/>
              </a:rPr>
              <a:t>cities.to_csv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('cities.csv')</a:t>
            </a:r>
          </a:p>
        </p:txBody>
      </p:sp>
    </p:spTree>
    <p:extLst>
      <p:ext uri="{BB962C8B-B14F-4D97-AF65-F5344CB8AC3E}">
        <p14:creationId xmlns:p14="http://schemas.microsoft.com/office/powerpoint/2010/main" val="405693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EC027B-CD77-4412-B490-794F56893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Viewing the file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4233B6-7115-4E90-BEE9-92731FAAC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9258358" cy="392709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import pandas as pd </a:t>
            </a:r>
          </a:p>
          <a:p>
            <a:pPr marL="0" indent="0">
              <a:buNone/>
            </a:pPr>
            <a:br>
              <a:rPr lang="en-US" sz="3200" b="0" dirty="0">
                <a:effectLst/>
                <a:latin typeface="Consolas" panose="020B0609020204030204" pitchFamily="49" charset="0"/>
              </a:rPr>
            </a:br>
            <a:r>
              <a:rPr lang="en-US" sz="3200" b="0" dirty="0">
                <a:effectLst/>
                <a:latin typeface="Consolas" panose="020B0609020204030204" pitchFamily="49" charset="0"/>
              </a:rPr>
              <a:t>cities = 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pd.DataFrame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([["St. Louis", "Missouri"], ["Atlanta", "Georgia"]], columns=["City", "State"]) </a:t>
            </a:r>
          </a:p>
          <a:p>
            <a:pPr marL="0" indent="0">
              <a:buNone/>
            </a:pPr>
            <a:endParaRPr lang="en-US" sz="32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000" b="0" dirty="0">
                <a:effectLst/>
                <a:latin typeface="Consolas" panose="020B0609020204030204" pitchFamily="49" charset="0"/>
              </a:rPr>
              <a:t>df = </a:t>
            </a:r>
            <a:r>
              <a:rPr lang="en-US" sz="3000" b="0" dirty="0" err="1">
                <a:effectLst/>
                <a:latin typeface="Consolas" panose="020B0609020204030204" pitchFamily="49" charset="0"/>
              </a:rPr>
              <a:t>pd.read_csv</a:t>
            </a:r>
            <a:r>
              <a:rPr lang="en-US" sz="3000" b="0" dirty="0">
                <a:effectLst/>
                <a:latin typeface="Consolas" panose="020B0609020204030204" pitchFamily="49" charset="0"/>
              </a:rPr>
              <a:t>('cities.csv')</a:t>
            </a:r>
          </a:p>
          <a:p>
            <a:pPr marL="0" indent="0">
              <a:buNone/>
            </a:pPr>
            <a:r>
              <a:rPr lang="en-US" sz="3000" b="0" dirty="0">
                <a:effectLst/>
                <a:latin typeface="Consolas" panose="020B0609020204030204" pitchFamily="49" charset="0"/>
              </a:rPr>
              <a:t>print(df)</a:t>
            </a:r>
          </a:p>
        </p:txBody>
      </p:sp>
    </p:spTree>
    <p:extLst>
      <p:ext uri="{BB962C8B-B14F-4D97-AF65-F5344CB8AC3E}">
        <p14:creationId xmlns:p14="http://schemas.microsoft.com/office/powerpoint/2010/main" val="1603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EC027B-CD77-4412-B490-794F56893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Saving the file without indexes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4233B6-7115-4E90-BEE9-92731FAAC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9258358" cy="39270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import pandas as pd </a:t>
            </a:r>
          </a:p>
          <a:p>
            <a:pPr marL="0" indent="0">
              <a:buNone/>
            </a:pPr>
            <a:br>
              <a:rPr lang="en-US" sz="3200" b="0" dirty="0">
                <a:effectLst/>
                <a:latin typeface="Consolas" panose="020B0609020204030204" pitchFamily="49" charset="0"/>
              </a:rPr>
            </a:br>
            <a:r>
              <a:rPr lang="en-US" sz="3200" b="0" dirty="0">
                <a:effectLst/>
                <a:latin typeface="Consolas" panose="020B0609020204030204" pitchFamily="49" charset="0"/>
              </a:rPr>
              <a:t>cities = 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pd.DataFrame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([["St. Louis", "Missouri"], ["Atlanta", "Georgia"]], columns=["City", "State"]) </a:t>
            </a:r>
          </a:p>
          <a:p>
            <a:pPr marL="0" indent="0">
              <a:buNone/>
            </a:pPr>
            <a:r>
              <a:rPr lang="en-US" sz="2800" b="0" dirty="0" err="1">
                <a:effectLst/>
                <a:latin typeface="Consolas" panose="020B0609020204030204" pitchFamily="49" charset="0"/>
              </a:rPr>
              <a:t>cities.to_csv</a:t>
            </a:r>
            <a:r>
              <a:rPr lang="en-US" sz="2800" b="0" dirty="0">
                <a:effectLst/>
                <a:latin typeface="Consolas" panose="020B0609020204030204" pitchFamily="49" charset="0"/>
              </a:rPr>
              <a:t>('cities.csv’, index=False)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df = </a:t>
            </a:r>
            <a:r>
              <a:rPr lang="en-US" sz="2800" dirty="0" err="1">
                <a:latin typeface="Consolas" panose="020B0609020204030204" pitchFamily="49" charset="0"/>
              </a:rPr>
              <a:t>pd.read_csv</a:t>
            </a:r>
            <a:r>
              <a:rPr lang="en-US" sz="2800" dirty="0">
                <a:latin typeface="Consolas" panose="020B0609020204030204" pitchFamily="49" charset="0"/>
              </a:rPr>
              <a:t>('cities.csv')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print(df)</a:t>
            </a:r>
          </a:p>
          <a:p>
            <a:pPr marL="0" indent="0">
              <a:buNone/>
            </a:pPr>
            <a:endParaRPr lang="en-US" sz="2800" b="0" dirty="0"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338E3F7-ED9B-43F6-AA03-62C6D7A2FBE9}"/>
                  </a:ext>
                </a:extLst>
              </p14:cNvPr>
              <p14:cNvContentPartPr/>
              <p14:nvPr/>
            </p14:nvContentPartPr>
            <p14:xfrm>
              <a:off x="6125760" y="592920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338E3F7-ED9B-43F6-AA03-62C6D7A2FB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16400" y="59198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893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9EF46-4ED9-4618-ADD3-1962A7465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Individual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439F9-6CB2-404E-9A2F-648C4C59F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Create your own .csv file with data and save it</a:t>
            </a:r>
          </a:p>
          <a:p>
            <a:endParaRPr lang="en-US" sz="3200" dirty="0"/>
          </a:p>
          <a:p>
            <a:r>
              <a:rPr lang="en-US" sz="3200" dirty="0"/>
              <a:t>Make a change to it and save it with a different name and send me both in a Slack message</a:t>
            </a:r>
          </a:p>
        </p:txBody>
      </p:sp>
    </p:spTree>
    <p:extLst>
      <p:ext uri="{BB962C8B-B14F-4D97-AF65-F5344CB8AC3E}">
        <p14:creationId xmlns:p14="http://schemas.microsoft.com/office/powerpoint/2010/main" val="181591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44DBC-B171-4F91-B2EA-B04CBB632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Quick Housekeeping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0FDFB-7CD3-45E8-A5BD-280528056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10969712" cy="3601212"/>
          </a:xfrm>
        </p:spPr>
        <p:txBody>
          <a:bodyPr anchor="ctr">
            <a:normAutofit/>
          </a:bodyPr>
          <a:lstStyle/>
          <a:p>
            <a:r>
              <a:rPr lang="en-US" sz="3200" dirty="0"/>
              <a:t>You’ve made it halfway! Congrats!</a:t>
            </a:r>
          </a:p>
          <a:p>
            <a:r>
              <a:rPr lang="en-US" sz="3200" dirty="0"/>
              <a:t>Come up with 2-3 questions that you want Xavier to answer tomorrow &amp; send them to him in Slack</a:t>
            </a:r>
          </a:p>
          <a:p>
            <a:r>
              <a:rPr lang="en-US" sz="3200" dirty="0"/>
              <a:t>Need to have some capstone data that you can work with next week</a:t>
            </a:r>
          </a:p>
          <a:p>
            <a:r>
              <a:rPr lang="en-US" sz="3200" dirty="0"/>
              <a:t>Your Data Structure document is due by next Thursday</a:t>
            </a:r>
          </a:p>
        </p:txBody>
      </p:sp>
    </p:spTree>
    <p:extLst>
      <p:ext uri="{BB962C8B-B14F-4D97-AF65-F5344CB8AC3E}">
        <p14:creationId xmlns:p14="http://schemas.microsoft.com/office/powerpoint/2010/main" val="164263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7ED9B-333E-4D5D-87F0-2FDE13991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err="1"/>
              <a:t>DataFrames</a:t>
            </a:r>
            <a:r>
              <a:rPr lang="en-US" dirty="0"/>
              <a:t> &amp; Series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76497-A8A5-44DD-9DDE-E69D568FEF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C98ED1-C977-4913-8168-403932A637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2-dimensional data structure</a:t>
            </a:r>
          </a:p>
          <a:p>
            <a:r>
              <a:rPr lang="en-US" dirty="0"/>
              <a:t>2-dimensional array</a:t>
            </a:r>
          </a:p>
          <a:p>
            <a:r>
              <a:rPr lang="en-US" dirty="0"/>
              <a:t>Table with rows &amp; columns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88740E-B79E-440B-92A6-C1DC7AF909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en-US" dirty="0"/>
              <a:t>Series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6C176E-6483-4E5C-BB52-339364211A5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Column within a table</a:t>
            </a:r>
          </a:p>
          <a:p>
            <a:r>
              <a:rPr lang="en-US" dirty="0"/>
              <a:t>1 dimensional array holding data of any types.</a:t>
            </a:r>
          </a:p>
        </p:txBody>
      </p:sp>
    </p:spTree>
    <p:extLst>
      <p:ext uri="{BB962C8B-B14F-4D97-AF65-F5344CB8AC3E}">
        <p14:creationId xmlns:p14="http://schemas.microsoft.com/office/powerpoint/2010/main" val="328772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344170"/>
            <a:ext cx="8326301" cy="1268984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 err="1"/>
              <a:t>DataFrame</a:t>
            </a:r>
            <a:r>
              <a:rPr lang="en-US" dirty="0"/>
              <a:t> Example</a:t>
            </a:r>
            <a:br>
              <a:rPr lang="en-US" dirty="0"/>
            </a:br>
            <a:r>
              <a:rPr lang="en-US" b="0" dirty="0"/>
              <a:t>(create a Python file named week6a)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039874"/>
            <a:ext cx="8909776" cy="4256422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import pandas as pd</a:t>
            </a:r>
          </a:p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Report = {"Classes": ["Math", "Science", "Spanish", "History", "Health"],</a:t>
            </a:r>
          </a:p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    "Grades": [75, 80, 95, 60, 100]}</a:t>
            </a:r>
          </a:p>
          <a:p>
            <a:pPr marL="0" indent="0">
              <a:buNone/>
            </a:pPr>
            <a:br>
              <a:rPr lang="en-US" sz="3200" b="0" dirty="0">
                <a:effectLst/>
                <a:latin typeface="Consolas" panose="020B0609020204030204" pitchFamily="49" charset="0"/>
              </a:rPr>
            </a:br>
            <a:r>
              <a:rPr lang="en-US" sz="3200" b="0" dirty="0">
                <a:effectLst/>
                <a:latin typeface="Consolas" panose="020B0609020204030204" pitchFamily="49" charset="0"/>
              </a:rPr>
              <a:t>results = 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pd.DataFrame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(Report)</a:t>
            </a:r>
          </a:p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print(results)</a:t>
            </a:r>
          </a:p>
        </p:txBody>
      </p:sp>
    </p:spTree>
    <p:extLst>
      <p:ext uri="{BB962C8B-B14F-4D97-AF65-F5344CB8AC3E}">
        <p14:creationId xmlns:p14="http://schemas.microsoft.com/office/powerpoint/2010/main" val="367618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/>
              <a:t>You should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104" y="2039874"/>
            <a:ext cx="7568656" cy="378616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 Classes  Grades</a:t>
            </a:r>
          </a:p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0     Math      75</a:t>
            </a:r>
          </a:p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1  Science      80</a:t>
            </a:r>
          </a:p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2  Spanish      95</a:t>
            </a:r>
          </a:p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3  History      60</a:t>
            </a:r>
          </a:p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4   Health     100</a:t>
            </a:r>
          </a:p>
        </p:txBody>
      </p:sp>
    </p:spTree>
    <p:extLst>
      <p:ext uri="{BB962C8B-B14F-4D97-AF65-F5344CB8AC3E}">
        <p14:creationId xmlns:p14="http://schemas.microsoft.com/office/powerpoint/2010/main" val="229257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unchcardVTI">
  <a:themeElements>
    <a:clrScheme name="AnalogousFromLightSeedLeftStep">
      <a:dk1>
        <a:srgbClr val="000000"/>
      </a:dk1>
      <a:lt1>
        <a:srgbClr val="FFFFFF"/>
      </a:lt1>
      <a:dk2>
        <a:srgbClr val="242641"/>
      </a:dk2>
      <a:lt2>
        <a:srgbClr val="E2E2E8"/>
      </a:lt2>
      <a:accent1>
        <a:srgbClr val="A4A37C"/>
      </a:accent1>
      <a:accent2>
        <a:srgbClr val="B89D7C"/>
      </a:accent2>
      <a:accent3>
        <a:srgbClr val="C2948E"/>
      </a:accent3>
      <a:accent4>
        <a:srgbClr val="BA7F90"/>
      </a:accent4>
      <a:accent5>
        <a:srgbClr val="C390B4"/>
      </a:accent5>
      <a:accent6>
        <a:srgbClr val="B27FBA"/>
      </a:accent6>
      <a:hlink>
        <a:srgbClr val="696CAE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</TotalTime>
  <Words>2832</Words>
  <Application>Microsoft Office PowerPoint</Application>
  <PresentationFormat>Widescreen</PresentationFormat>
  <Paragraphs>450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0" baseType="lpstr">
      <vt:lpstr>Arial</vt:lpstr>
      <vt:lpstr>Consolas</vt:lpstr>
      <vt:lpstr>Neue Haas Grotesk Text Pro</vt:lpstr>
      <vt:lpstr>PunchcardVTI</vt:lpstr>
      <vt:lpstr>We are starting with Coursera tonight.</vt:lpstr>
      <vt:lpstr>Pandas</vt:lpstr>
      <vt:lpstr>What is Pandas</vt:lpstr>
      <vt:lpstr>Pandas vs NumPy</vt:lpstr>
      <vt:lpstr>What can Pandas do?</vt:lpstr>
      <vt:lpstr>Remember: Pandas is a Module</vt:lpstr>
      <vt:lpstr>DataFrames &amp; Series</vt:lpstr>
      <vt:lpstr>DataFrame Example (create a Python file named week6a)</vt:lpstr>
      <vt:lpstr>You should have</vt:lpstr>
      <vt:lpstr>Finding the location</vt:lpstr>
      <vt:lpstr>You should have</vt:lpstr>
      <vt:lpstr>More than 1 line</vt:lpstr>
      <vt:lpstr>You should have</vt:lpstr>
      <vt:lpstr>Naming the Rows</vt:lpstr>
      <vt:lpstr>You should have</vt:lpstr>
      <vt:lpstr>Locating a specific row</vt:lpstr>
      <vt:lpstr>You should have</vt:lpstr>
      <vt:lpstr>Series Example (create a Python file named week6b)</vt:lpstr>
      <vt:lpstr>Finding the location</vt:lpstr>
      <vt:lpstr>You should have</vt:lpstr>
      <vt:lpstr>Naming the Rows</vt:lpstr>
      <vt:lpstr>You should have</vt:lpstr>
      <vt:lpstr>Locating a specific row</vt:lpstr>
      <vt:lpstr>You should have</vt:lpstr>
      <vt:lpstr>Now, Let’s try in Jupyter Notebook</vt:lpstr>
      <vt:lpstr>Sorting dataframes</vt:lpstr>
      <vt:lpstr>Reading .csv files</vt:lpstr>
      <vt:lpstr>What is a .CSV file???</vt:lpstr>
      <vt:lpstr>We can use Pandas to read *Create python file week6c*</vt:lpstr>
      <vt:lpstr>PowerPoint Presentation</vt:lpstr>
      <vt:lpstr>max_rows</vt:lpstr>
      <vt:lpstr>max_rows cont.</vt:lpstr>
      <vt:lpstr>Viewing the FIRST 10 rows</vt:lpstr>
      <vt:lpstr>Viewing the LAST 10 rows</vt:lpstr>
      <vt:lpstr>Information about the data</vt:lpstr>
      <vt:lpstr>PowerPoint Presentation</vt:lpstr>
      <vt:lpstr>PowerPoint Presentation</vt:lpstr>
      <vt:lpstr>Let’s find the Nulls</vt:lpstr>
      <vt:lpstr>Dropping the nulls #1</vt:lpstr>
      <vt:lpstr>Dropping the nulls #2</vt:lpstr>
      <vt:lpstr>Replacing Nulls</vt:lpstr>
      <vt:lpstr>Replacing Nulls in Specific Columns</vt:lpstr>
      <vt:lpstr>Replace the Nulls Using mean, median, mode</vt:lpstr>
      <vt:lpstr>MEAN</vt:lpstr>
      <vt:lpstr>MEDIAN</vt:lpstr>
      <vt:lpstr>MODE</vt:lpstr>
      <vt:lpstr>Fixing dates</vt:lpstr>
      <vt:lpstr>Fixing wrong info</vt:lpstr>
      <vt:lpstr>Fixing wrong info in LARGE sets</vt:lpstr>
      <vt:lpstr>Removing rows in LARGE sets</vt:lpstr>
      <vt:lpstr>Dealing with Duplicates</vt:lpstr>
      <vt:lpstr>Dealing with Duplicates</vt:lpstr>
      <vt:lpstr>Plotting &amp; Practice with Pandas</vt:lpstr>
      <vt:lpstr>Plotting directly from a .csv</vt:lpstr>
      <vt:lpstr>Creating a scatter plot</vt:lpstr>
      <vt:lpstr>Creating a Histogram plot</vt:lpstr>
      <vt:lpstr>Practice with .csv files</vt:lpstr>
      <vt:lpstr>Practice with .csv files</vt:lpstr>
      <vt:lpstr>Customizing  Headers</vt:lpstr>
      <vt:lpstr>Skipping Rows</vt:lpstr>
      <vt:lpstr>Saving to a new .csv file</vt:lpstr>
      <vt:lpstr>Creating a .csv from scratch</vt:lpstr>
      <vt:lpstr>Viewing the file</vt:lpstr>
      <vt:lpstr>Saving the file without indexes</vt:lpstr>
      <vt:lpstr>Individual Practice</vt:lpstr>
      <vt:lpstr>Quick Housekeeping Items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 are starting with Coursera tonight.</dc:title>
  <dc:creator>Ashley Hunter</dc:creator>
  <cp:lastModifiedBy>Barbe Rodriguez</cp:lastModifiedBy>
  <cp:revision>13</cp:revision>
  <dcterms:created xsi:type="dcterms:W3CDTF">2022-02-13T00:50:15Z</dcterms:created>
  <dcterms:modified xsi:type="dcterms:W3CDTF">2022-10-12T21:52:51Z</dcterms:modified>
</cp:coreProperties>
</file>