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24"/>
  </p:notesMasterIdLst>
  <p:sldIdLst>
    <p:sldId id="274" r:id="rId4"/>
    <p:sldId id="256" r:id="rId5"/>
    <p:sldId id="257" r:id="rId6"/>
    <p:sldId id="275" r:id="rId7"/>
    <p:sldId id="301" r:id="rId8"/>
    <p:sldId id="261" r:id="rId9"/>
    <p:sldId id="29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300" r:id="rId22"/>
    <p:sldId id="302" r:id="rId23"/>
  </p:sldIdLst>
  <p:sldSz cx="12192000" cy="6858000"/>
  <p:notesSz cx="6858000" cy="9144000"/>
  <p:embeddedFontLst>
    <p:embeddedFont>
      <p:font typeface="Bookman Old Style" panose="02050604050505020204" pitchFamily="18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Georgia" panose="02040502050405020303" pitchFamily="18" charset="0"/>
      <p:regular r:id="rId33"/>
      <p:bold r:id="rId34"/>
      <p:italic r:id="rId35"/>
      <p:boldItalic r:id="rId36"/>
    </p:embeddedFont>
    <p:embeddedFont>
      <p:font typeface="Libre Franklin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bhW5gNs+yuMwXsrTAHjBGwJpi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1" autoAdjust="0"/>
  </p:normalViewPr>
  <p:slideViewPr>
    <p:cSldViewPr snapToGrid="0">
      <p:cViewPr varScale="1">
        <p:scale>
          <a:sx n="73" d="100"/>
          <a:sy n="73" d="100"/>
        </p:scale>
        <p:origin x="72" y="106"/>
      </p:cViewPr>
      <p:guideLst/>
    </p:cSldViewPr>
  </p:slideViewPr>
  <p:outlineViewPr>
    <p:cViewPr>
      <p:scale>
        <a:sx n="33" d="100"/>
        <a:sy n="33" d="100"/>
      </p:scale>
      <p:origin x="0" y="-1171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8.xml"/><Relationship Id="rId34" Type="http://schemas.openxmlformats.org/officeDocument/2006/relationships/font" Target="fonts/font10.fntdata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3" Type="http://customschemas.google.com/relationships/presentationmetadata" Target="meta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7.xml"/><Relationship Id="rId5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219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4116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703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1" name="Google Shape;91;p6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0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70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70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70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7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1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1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1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7" name="Google Shape;107;p71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71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1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4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38" name="Google Shape;138;p8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8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8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8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8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7"/>
          <p:cNvSpPr txBox="1">
            <a:spLocks noGrp="1"/>
          </p:cNvSpPr>
          <p:nvPr>
            <p:ph type="body" idx="1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55" name="Google Shape;155;p8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8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8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8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88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2" name="Google Shape;162;p8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8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8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15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4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0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5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55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905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10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411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94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325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3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6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4" name="Google Shape;84;p6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5" name="Google Shape;85;p6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6" name="Google Shape;86;p6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68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62730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4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68000"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2494671" y="2565914"/>
            <a:ext cx="7512148" cy="2053883"/>
          </a:xfrm>
          <a:prstGeom prst="rect">
            <a:avLst/>
          </a:prstGeom>
          <a:solidFill>
            <a:srgbClr val="FFFF00">
              <a:alpha val="6392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1678745" y="162503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/>
              <a:t>Data Analytics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"/>
          <p:cNvSpPr txBox="1">
            <a:spLocks noGrp="1"/>
          </p:cNvSpPr>
          <p:nvPr>
            <p:ph type="title"/>
          </p:nvPr>
        </p:nvSpPr>
        <p:spPr>
          <a:xfrm>
            <a:off x="1066800" y="472965"/>
            <a:ext cx="10058400" cy="125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Step #2 - Structuring</a:t>
            </a:r>
            <a:endParaRPr dirty="0"/>
          </a:p>
        </p:txBody>
      </p:sp>
      <p:sp>
        <p:nvSpPr>
          <p:cNvPr id="285" name="Google Shape;285;p10"/>
          <p:cNvSpPr txBox="1">
            <a:spLocks noGrp="1"/>
          </p:cNvSpPr>
          <p:nvPr>
            <p:ph type="body" idx="1"/>
          </p:nvPr>
        </p:nvSpPr>
        <p:spPr>
          <a:xfrm>
            <a:off x="346841" y="1912883"/>
            <a:ext cx="11519338" cy="4256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571500" lvl="0" indent="-5715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2800" dirty="0">
                <a:latin typeface="Libre Franklin" pitchFamily="2" charset="0"/>
              </a:rPr>
              <a:t>Take your raw data and transform it to what you can work with</a:t>
            </a:r>
          </a:p>
          <a:p>
            <a:pPr marL="571500" lvl="0" indent="-5715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endParaRPr lang="en-US" sz="2800" dirty="0">
              <a:latin typeface="Libre Franklin" pitchFamily="2" charset="0"/>
            </a:endParaRPr>
          </a:p>
          <a:p>
            <a:pPr marL="571500" lvl="0" indent="-5715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2325D"/>
                </a:solidFill>
                <a:effectLst/>
                <a:latin typeface="Libre Franklin" pitchFamily="2" charset="0"/>
              </a:rPr>
              <a:t>Unstructured data is often text-heavy and contains things such as </a:t>
            </a:r>
            <a:r>
              <a:rPr lang="en-US" sz="2800" i="0" dirty="0">
                <a:solidFill>
                  <a:srgbClr val="32325D"/>
                </a:solidFill>
                <a:effectLst/>
                <a:latin typeface="Libre Franklin" pitchFamily="2" charset="0"/>
              </a:rPr>
              <a:t>Dates, Numbers, ID codes, </a:t>
            </a:r>
            <a:r>
              <a:rPr lang="en-US" sz="2800" b="0" i="0" dirty="0">
                <a:solidFill>
                  <a:srgbClr val="32325D"/>
                </a:solidFill>
                <a:effectLst/>
                <a:latin typeface="Libre Franklin" pitchFamily="2" charset="0"/>
              </a:rPr>
              <a:t>etc.</a:t>
            </a:r>
          </a:p>
          <a:p>
            <a:pPr marL="571500" lvl="0" indent="-5715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2325D"/>
              </a:solidFill>
              <a:effectLst/>
              <a:latin typeface="Libre Franklin" pitchFamily="2" charset="0"/>
            </a:endParaRPr>
          </a:p>
          <a:p>
            <a:pPr marL="571500" lvl="0" indent="-5715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2325D"/>
                </a:solidFill>
                <a:effectLst/>
                <a:latin typeface="Libre Franklin" pitchFamily="2" charset="0"/>
              </a:rPr>
              <a:t>Example: - When using info scrapped from a website, you might parse HTML code, pull out what you need, and discard the rest.</a:t>
            </a:r>
            <a:endParaRPr lang="en-US" sz="2800" dirty="0"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>
            <a:spLocks noGrp="1"/>
          </p:cNvSpPr>
          <p:nvPr>
            <p:ph type="title"/>
          </p:nvPr>
        </p:nvSpPr>
        <p:spPr>
          <a:xfrm>
            <a:off x="1066800" y="578069"/>
            <a:ext cx="10058400" cy="114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Step #3 - Cleaning</a:t>
            </a:r>
            <a:endParaRPr dirty="0"/>
          </a:p>
        </p:txBody>
      </p:sp>
      <p:sp>
        <p:nvSpPr>
          <p:cNvPr id="291" name="Google Shape;291;p11"/>
          <p:cNvSpPr txBox="1">
            <a:spLocks noGrp="1"/>
          </p:cNvSpPr>
          <p:nvPr>
            <p:ph type="body" idx="1"/>
          </p:nvPr>
        </p:nvSpPr>
        <p:spPr>
          <a:xfrm>
            <a:off x="483477" y="1870841"/>
            <a:ext cx="11372192" cy="44090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lvl="0" indent="-4572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800" dirty="0"/>
              <a:t>Removes outliers that can potentially skew your results when analyzing the data</a:t>
            </a:r>
          </a:p>
          <a:p>
            <a:pPr lvl="0" indent="-4572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0" indent="-4572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800" dirty="0"/>
              <a:t>Changes any null values and standardizes the data format to improve quality and consistency </a:t>
            </a:r>
          </a:p>
          <a:p>
            <a:pPr lvl="0" indent="-4572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0" indent="-4572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800" dirty="0"/>
              <a:t>Identifies duplicate values, standardizes systems of measurements, fixes structural errors and typos, and validates the data to make it easier to handle</a:t>
            </a:r>
            <a:endParaRPr sz="20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#4 - Enriching</a:t>
            </a:r>
            <a:endParaRPr/>
          </a:p>
        </p:txBody>
      </p:sp>
      <p:sp>
        <p:nvSpPr>
          <p:cNvPr id="297" name="Google Shape;297;p12"/>
          <p:cNvSpPr txBox="1">
            <a:spLocks noGrp="1"/>
          </p:cNvSpPr>
          <p:nvPr>
            <p:ph type="body" idx="1"/>
          </p:nvPr>
        </p:nvSpPr>
        <p:spPr>
          <a:xfrm>
            <a:off x="504497" y="1737360"/>
            <a:ext cx="11414234" cy="445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571500" lvl="0" indent="-571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2800" dirty="0"/>
              <a:t>Deciding if you need to add to the data by combining raw data with additional data from other sources.</a:t>
            </a:r>
          </a:p>
          <a:p>
            <a:pPr marL="571500" lvl="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lvl="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800" dirty="0"/>
              <a:t>Example: - Combining two or more databases of customer information to fill in gaps in the data</a:t>
            </a:r>
          </a:p>
          <a:p>
            <a:pPr marL="571500" lvl="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lvl="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800" dirty="0"/>
              <a:t>Enriching the data is an optional step that you only need to take if your current data doesn’t meet your requirements.</a:t>
            </a:r>
            <a:endParaRPr sz="28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#5 - Validating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body" idx="1"/>
          </p:nvPr>
        </p:nvSpPr>
        <p:spPr>
          <a:xfrm>
            <a:off x="641131" y="2108201"/>
            <a:ext cx="10993821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2500" lnSpcReduction="10000"/>
          </a:bodyPr>
          <a:lstStyle/>
          <a:p>
            <a:pPr marL="57150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Making sure that the data that you have is of the quality necessary to complete your project.</a:t>
            </a:r>
          </a:p>
          <a:p>
            <a:pPr marL="57150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The rules of data validation require repetitive programming processes that help to verify the – Quality, Consistency, Accuracy, Security, and Authenticity of data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#6 - Publishing</a:t>
            </a:r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body" idx="1"/>
          </p:nvPr>
        </p:nvSpPr>
        <p:spPr>
          <a:xfrm>
            <a:off x="578069" y="1870841"/>
            <a:ext cx="11319641" cy="423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lnSpcReduction="10000"/>
          </a:bodyPr>
          <a:lstStyle/>
          <a:p>
            <a:pPr marL="571500" indent="-571500" algn="ctr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Creating your analysis and presenting it to the public.</a:t>
            </a:r>
          </a:p>
          <a:p>
            <a:pPr marL="571500" indent="-571500" algn="ctr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 algn="ctr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You can deposit the data into a new architecture or database.</a:t>
            </a:r>
          </a:p>
          <a:p>
            <a:pPr marL="571500" indent="-571500" algn="ctr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 algn="ctr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We will display our data story using Tableau.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>
            <a:spLocks noGrp="1"/>
          </p:cNvSpPr>
          <p:nvPr>
            <p:ph type="title" idx="4294967295"/>
          </p:nvPr>
        </p:nvSpPr>
        <p:spPr>
          <a:xfrm>
            <a:off x="1066799" y="250305"/>
            <a:ext cx="10058400" cy="100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Goals of Efficient Data Wrangling</a:t>
            </a:r>
            <a:endParaRPr dirty="0"/>
          </a:p>
        </p:txBody>
      </p:sp>
      <p:sp>
        <p:nvSpPr>
          <p:cNvPr id="315" name="Google Shape;315;p15"/>
          <p:cNvSpPr txBox="1">
            <a:spLocks noGrp="1"/>
          </p:cNvSpPr>
          <p:nvPr>
            <p:ph type="body" idx="4294967295"/>
          </p:nvPr>
        </p:nvSpPr>
        <p:spPr>
          <a:xfrm>
            <a:off x="924909" y="1334815"/>
            <a:ext cx="10851931" cy="477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dirty="0"/>
              <a:t>Show "deeper intelligence" by gathering data from several different sources</a:t>
            </a: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dirty="0"/>
              <a:t>Provide accurate, actionable data to clients, on time</a:t>
            </a: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Reduces time spent collecting and organizing raw data</a:t>
            </a: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Allow data scientists and analysts to focus on the analysis</a:t>
            </a: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Provide intelligence for better decision-making by leaders</a:t>
            </a:r>
            <a:endParaRPr sz="28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What’s the Difference?</a:t>
            </a:r>
            <a:endParaRPr dirty="0"/>
          </a:p>
        </p:txBody>
      </p:sp>
      <p:sp>
        <p:nvSpPr>
          <p:cNvPr id="321" name="Google Shape;321;p16"/>
          <p:cNvSpPr txBox="1">
            <a:spLocks noGrp="1"/>
          </p:cNvSpPr>
          <p:nvPr>
            <p:ph type="body" idx="1"/>
          </p:nvPr>
        </p:nvSpPr>
        <p:spPr>
          <a:xfrm>
            <a:off x="384216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/>
              <a:t>DATA WRANGLING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body" idx="2"/>
          </p:nvPr>
        </p:nvSpPr>
        <p:spPr>
          <a:xfrm>
            <a:off x="134224" y="2793682"/>
            <a:ext cx="5541834" cy="330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 dirty="0"/>
              <a:t>Changes the data’s format by making the raw data into something more useable.</a:t>
            </a:r>
            <a:endParaRPr lang="en-US" sz="1800" dirty="0"/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2800" dirty="0"/>
          </a:p>
          <a:p>
            <a:pPr marL="91440" lvl="0" indent="-2032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2800" dirty="0"/>
              <a:t>** Prepares data’s structure for modeling **</a:t>
            </a:r>
            <a:endParaRPr sz="1800" dirty="0"/>
          </a:p>
        </p:txBody>
      </p:sp>
      <p:sp>
        <p:nvSpPr>
          <p:cNvPr id="323" name="Google Shape;323;p16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dirty="0"/>
              <a:t>DATA CLEANING</a:t>
            </a:r>
            <a:endParaRPr dirty="0"/>
          </a:p>
        </p:txBody>
      </p:sp>
      <p:sp>
        <p:nvSpPr>
          <p:cNvPr id="324" name="Google Shape;324;p16"/>
          <p:cNvSpPr txBox="1">
            <a:spLocks noGrp="1"/>
          </p:cNvSpPr>
          <p:nvPr>
            <p:ph type="body" idx="4"/>
          </p:nvPr>
        </p:nvSpPr>
        <p:spPr>
          <a:xfrm>
            <a:off x="6096000" y="2793682"/>
            <a:ext cx="5711784" cy="330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 dirty="0"/>
              <a:t>Removing data that will not help in analysis because it contains errors or misinformation.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1800" dirty="0"/>
          </a:p>
          <a:p>
            <a:pPr marL="91440" lvl="0" indent="-2032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2800" dirty="0"/>
              <a:t>** Enhances data’s accuracy and integrity **</a:t>
            </a:r>
            <a:endParaRPr sz="18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>
            <a:off x="380703" y="498079"/>
            <a:ext cx="3517567" cy="85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 sz="4800" dirty="0"/>
              <a:t>Crisp-DM</a:t>
            </a:r>
            <a:endParaRPr dirty="0"/>
          </a:p>
        </p:txBody>
      </p:sp>
      <p:sp>
        <p:nvSpPr>
          <p:cNvPr id="331" name="Google Shape;331;p17"/>
          <p:cNvSpPr txBox="1">
            <a:spLocks noGrp="1"/>
          </p:cNvSpPr>
          <p:nvPr>
            <p:ph type="body" idx="2"/>
          </p:nvPr>
        </p:nvSpPr>
        <p:spPr>
          <a:xfrm>
            <a:off x="914399" y="1430339"/>
            <a:ext cx="3162547" cy="289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 dirty="0" err="1"/>
              <a:t>CRoss</a:t>
            </a:r>
            <a:endParaRPr sz="24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2400" dirty="0"/>
              <a:t>Industry</a:t>
            </a:r>
            <a:endParaRPr sz="14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2400" dirty="0"/>
              <a:t>Standard</a:t>
            </a:r>
            <a:endParaRPr sz="14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2400" dirty="0"/>
              <a:t>Process for</a:t>
            </a:r>
            <a:endParaRPr sz="14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2400" dirty="0"/>
              <a:t>Data Mining</a:t>
            </a:r>
            <a:endParaRPr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44544-E634-12C3-6E01-777B3D6CB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74095-EFE0-A5D1-3A8C-11BB63EA4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903" y="157656"/>
            <a:ext cx="6926318" cy="6611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1DC61B-73CA-25D7-2E1B-D83127DE4BD9}"/>
              </a:ext>
            </a:extLst>
          </p:cNvPr>
          <p:cNvSpPr txBox="1"/>
          <p:nvPr/>
        </p:nvSpPr>
        <p:spPr>
          <a:xfrm>
            <a:off x="283778" y="4834759"/>
            <a:ext cx="4088525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process model with six phases that naturally describes the data science life cycle.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>
            <a:spLocks noGrp="1"/>
          </p:cNvSpPr>
          <p:nvPr>
            <p:ph type="title" idx="4294967295"/>
          </p:nvPr>
        </p:nvSpPr>
        <p:spPr>
          <a:xfrm>
            <a:off x="2139840" y="358984"/>
            <a:ext cx="7912319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Data Science Life Cycle</a:t>
            </a:r>
            <a:endParaRPr dirty="0"/>
          </a:p>
        </p:txBody>
      </p:sp>
      <p:grpSp>
        <p:nvGrpSpPr>
          <p:cNvPr id="337" name="Google Shape;337;p18"/>
          <p:cNvGrpSpPr/>
          <p:nvPr/>
        </p:nvGrpSpPr>
        <p:grpSpPr>
          <a:xfrm>
            <a:off x="924910" y="1660633"/>
            <a:ext cx="10163504" cy="4456387"/>
            <a:chOff x="400764" y="143"/>
            <a:chExt cx="9256871" cy="3760604"/>
          </a:xfrm>
        </p:grpSpPr>
        <p:sp>
          <p:nvSpPr>
            <p:cNvPr id="338" name="Google Shape;338;p18"/>
            <p:cNvSpPr/>
            <p:nvPr/>
          </p:nvSpPr>
          <p:spPr>
            <a:xfrm>
              <a:off x="400764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 txBox="1"/>
            <p:nvPr/>
          </p:nvSpPr>
          <p:spPr>
            <a:xfrm>
              <a:off x="400764" y="143"/>
              <a:ext cx="2892772" cy="173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Business Understanding </a:t>
              </a:r>
              <a:r>
                <a:rPr lang="en-US" sz="2500" dirty="0">
                  <a:solidFill>
                    <a:srgbClr val="00206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does the business need?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3582813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 txBox="1"/>
            <p:nvPr/>
          </p:nvSpPr>
          <p:spPr>
            <a:xfrm>
              <a:off x="3582813" y="143"/>
              <a:ext cx="2892772" cy="173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Understanding </a:t>
              </a:r>
              <a:r>
                <a:rPr lang="en-US" sz="2500" dirty="0">
                  <a:solidFill>
                    <a:srgbClr val="00206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data do we have / need? Is it clean?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6764863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 txBox="1"/>
            <p:nvPr/>
          </p:nvSpPr>
          <p:spPr>
            <a:xfrm>
              <a:off x="6764863" y="143"/>
              <a:ext cx="2892772" cy="173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preparation </a:t>
              </a:r>
              <a:r>
                <a:rPr lang="en-US" sz="2500" dirty="0">
                  <a:solidFill>
                    <a:srgbClr val="00206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How do we organize the data for modeling?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00764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 txBox="1"/>
            <p:nvPr/>
          </p:nvSpPr>
          <p:spPr>
            <a:xfrm>
              <a:off x="400764" y="2025084"/>
              <a:ext cx="2892772" cy="173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Modeling</a:t>
              </a:r>
              <a:r>
                <a:rPr lang="en-US" sz="2500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</a:t>
              </a:r>
              <a:endParaRPr dirty="0">
                <a:solidFill>
                  <a:srgbClr val="C00000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 dirty="0">
                  <a:solidFill>
                    <a:srgbClr val="00206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modeling techniques should we apply?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3582813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 txBox="1"/>
            <p:nvPr/>
          </p:nvSpPr>
          <p:spPr>
            <a:xfrm>
              <a:off x="3582813" y="2025084"/>
              <a:ext cx="2892772" cy="173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Evaluation</a:t>
              </a:r>
              <a:endParaRPr dirty="0">
                <a:solidFill>
                  <a:srgbClr val="C00000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 dirty="0">
                  <a:solidFill>
                    <a:srgbClr val="00206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Which model best meets the business objectives?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6764863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 txBox="1"/>
            <p:nvPr/>
          </p:nvSpPr>
          <p:spPr>
            <a:xfrm>
              <a:off x="6764863" y="2025084"/>
              <a:ext cx="2892772" cy="173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Deployment</a:t>
              </a:r>
              <a:endParaRPr dirty="0">
                <a:solidFill>
                  <a:srgbClr val="C00000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 dirty="0">
                  <a:solidFill>
                    <a:srgbClr val="00206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How do stakeholders access the results?</a:t>
              </a:r>
              <a:endParaRPr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/>
          <p:nvPr/>
        </p:nvSpPr>
        <p:spPr>
          <a:xfrm>
            <a:off x="0" y="0"/>
            <a:ext cx="12192000" cy="6857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4800" b="1" dirty="0">
                <a:solidFill>
                  <a:srgbClr val="FFFFFF"/>
                </a:solidFill>
              </a:rPr>
              <a:t>The end project: </a:t>
            </a: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Your Capstone</a:t>
            </a:r>
            <a:endParaRPr sz="4000" dirty="0"/>
          </a:p>
        </p:txBody>
      </p:sp>
      <p:grpSp>
        <p:nvGrpSpPr>
          <p:cNvPr id="245" name="Google Shape;245;p6"/>
          <p:cNvGrpSpPr/>
          <p:nvPr/>
        </p:nvGrpSpPr>
        <p:grpSpPr>
          <a:xfrm>
            <a:off x="176169" y="2465478"/>
            <a:ext cx="11495832" cy="4294127"/>
            <a:chOff x="0" y="470423"/>
            <a:chExt cx="11495832" cy="4294127"/>
          </a:xfrm>
        </p:grpSpPr>
        <p:sp>
          <p:nvSpPr>
            <p:cNvPr id="246" name="Google Shape;246;p6"/>
            <p:cNvSpPr/>
            <p:nvPr/>
          </p:nvSpPr>
          <p:spPr>
            <a:xfrm>
              <a:off x="286286" y="470424"/>
              <a:ext cx="3773213" cy="2153697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 txBox="1"/>
            <p:nvPr/>
          </p:nvSpPr>
          <p:spPr>
            <a:xfrm>
              <a:off x="286286" y="470423"/>
              <a:ext cx="377321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Showcases what you have covered over this 12-week period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solidFill>
              <a:srgbClr val="DE79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 txBox="1"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15 – 20 minutes in length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solidFill>
              <a:srgbClr val="D07A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 txBox="1"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You need to come up with a topic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0" y="2973999"/>
              <a:ext cx="3130663" cy="1673484"/>
            </a:xfrm>
            <a:prstGeom prst="rect">
              <a:avLst/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 txBox="1"/>
            <p:nvPr/>
          </p:nvSpPr>
          <p:spPr>
            <a:xfrm>
              <a:off x="0" y="2973999"/>
              <a:ext cx="3130663" cy="16734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Create a question with that topic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491131" y="3033001"/>
              <a:ext cx="2468704" cy="1614482"/>
            </a:xfrm>
            <a:prstGeom prst="rect">
              <a:avLst/>
            </a:prstGeom>
            <a:solidFill>
              <a:srgbClr val="B8888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 txBox="1"/>
            <p:nvPr/>
          </p:nvSpPr>
          <p:spPr>
            <a:xfrm>
              <a:off x="3491131" y="3033001"/>
              <a:ext cx="2468704" cy="16144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Locate raw data sets on that topic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solidFill>
              <a:srgbClr val="AD959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 txBox="1"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Clean and analyze data to get an answer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9027128" y="2782674"/>
              <a:ext cx="2468704" cy="1864808"/>
            </a:xfrm>
            <a:prstGeom prst="rect">
              <a:avLst/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 txBox="1"/>
            <p:nvPr/>
          </p:nvSpPr>
          <p:spPr>
            <a:xfrm>
              <a:off x="9027128" y="2781392"/>
              <a:ext cx="2468704" cy="1864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Create and present your story!</a:t>
              </a:r>
              <a:endParaRPr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6287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/>
          </p:nvPr>
        </p:nvSpPr>
        <p:spPr>
          <a:xfrm>
            <a:off x="642469" y="168167"/>
            <a:ext cx="3808268" cy="326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dirty="0">
                <a:solidFill>
                  <a:schemeClr val="lt1"/>
                </a:solidFill>
              </a:rPr>
              <a:t>DAP is </a:t>
            </a:r>
            <a:r>
              <a:rPr lang="en-US" sz="6000" b="1" u="sng" dirty="0">
                <a:solidFill>
                  <a:schemeClr val="lt1"/>
                </a:solidFill>
              </a:rPr>
              <a:t>HOT</a:t>
            </a:r>
            <a:r>
              <a:rPr lang="en-US" sz="6000" dirty="0">
                <a:solidFill>
                  <a:schemeClr val="lt1"/>
                </a:solidFill>
              </a:rPr>
              <a:t> right now!</a:t>
            </a:r>
            <a:endParaRPr dirty="0"/>
          </a:p>
        </p:txBody>
      </p:sp>
      <p:grpSp>
        <p:nvGrpSpPr>
          <p:cNvPr id="171" name="Google Shape;171;p3"/>
          <p:cNvGrpSpPr/>
          <p:nvPr/>
        </p:nvGrpSpPr>
        <p:grpSpPr>
          <a:xfrm>
            <a:off x="5468389" y="620535"/>
            <a:ext cx="6263640" cy="5504401"/>
            <a:chOff x="0" y="143"/>
            <a:chExt cx="6263640" cy="5504401"/>
          </a:xfrm>
        </p:grpSpPr>
        <p:sp>
          <p:nvSpPr>
            <p:cNvPr id="172" name="Google Shape;172;p3"/>
            <p:cNvSpPr/>
            <p:nvPr/>
          </p:nvSpPr>
          <p:spPr>
            <a:xfrm>
              <a:off x="0" y="143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 txBox="1"/>
            <p:nvPr/>
          </p:nvSpPr>
          <p:spPr>
            <a:xfrm>
              <a:off x="85444" y="85587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Effectively make decisions</a:t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0" y="1877183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4CC38C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85444" y="1962627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 new revenue</a:t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0" y="3754224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6FAB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85444" y="3839668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Decrease Operational costs</a:t>
              </a:r>
              <a:endParaRPr/>
            </a:p>
          </p:txBody>
        </p:sp>
      </p:grpSp>
      <p:sp>
        <p:nvSpPr>
          <p:cNvPr id="178" name="Google Shape;178;p3"/>
          <p:cNvSpPr txBox="1"/>
          <p:nvPr/>
        </p:nvSpPr>
        <p:spPr>
          <a:xfrm>
            <a:off x="167603" y="3400981"/>
            <a:ext cx="4758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 are looking for people who can maintain their data and analyze it to: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823D5E-6162-AE41-E521-17E669B88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6" y="0"/>
            <a:ext cx="4466897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4CE2B6C-FFB8-B233-7CB8-FC6A4D2A6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9863" y="231228"/>
            <a:ext cx="6789682" cy="6127531"/>
          </a:xfrm>
        </p:spPr>
        <p:txBody>
          <a:bodyPr>
            <a:normAutofit fontScale="85000" lnSpcReduction="10000"/>
          </a:bodyPr>
          <a:lstStyle/>
          <a:p>
            <a:r>
              <a:rPr lang="en-US" sz="5200" b="0" i="0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“Data are just summaries of thousands of stories – tell a few of those stories to help make the data meaningful.” 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nherit"/>
              </a:rPr>
              <a:t>Quote by 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Chip and Dan Heat, authors of five best selling books, among them --  “</a:t>
            </a:r>
            <a:r>
              <a:rPr lang="en-US" sz="24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" panose="02040502050405020303" pitchFamily="18" charset="0"/>
              </a:rPr>
              <a:t>Making Numbers Count: The Art and Science of Communicating Numbers”, and  “</a:t>
            </a:r>
            <a:r>
              <a:rPr lang="en-US" sz="2400" b="0" i="1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" panose="02040502050405020303" pitchFamily="18" charset="0"/>
              </a:rPr>
              <a:t>The Power of Moments: Why Certain Experiences Have Extraordinary Impact”,.</a:t>
            </a: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inherit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7615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"/>
          <p:cNvSpPr/>
          <p:nvPr/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 txBox="1"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6000" b="1" dirty="0">
                <a:solidFill>
                  <a:srgbClr val="FFFFFF"/>
                </a:solidFill>
              </a:rPr>
              <a:t>Who are Data Analysts?</a:t>
            </a:r>
            <a:endParaRPr dirty="0"/>
          </a:p>
        </p:txBody>
      </p:sp>
      <p:grpSp>
        <p:nvGrpSpPr>
          <p:cNvPr id="190" name="Google Shape;190;p4"/>
          <p:cNvGrpSpPr/>
          <p:nvPr/>
        </p:nvGrpSpPr>
        <p:grpSpPr>
          <a:xfrm>
            <a:off x="4905052" y="750440"/>
            <a:ext cx="6666833" cy="4856565"/>
            <a:chOff x="0" y="0"/>
            <a:chExt cx="6666833" cy="4856565"/>
          </a:xfrm>
        </p:grpSpPr>
        <p:sp>
          <p:nvSpPr>
            <p:cNvPr id="191" name="Google Shape;191;p4"/>
            <p:cNvSpPr/>
            <p:nvPr/>
          </p:nvSpPr>
          <p:spPr>
            <a:xfrm>
              <a:off x="0" y="0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30442" y="30442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Take data from their organizations</a:t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0" y="621511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AC7D3"/>
                </a:gs>
                <a:gs pos="50000">
                  <a:srgbClr val="4CC5D3"/>
                </a:gs>
                <a:gs pos="100000">
                  <a:srgbClr val="3BB3C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 txBox="1"/>
            <p:nvPr/>
          </p:nvSpPr>
          <p:spPr>
            <a:xfrm>
              <a:off x="30442" y="651953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 that data to answer questions</a:t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0" y="1285736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6CDAE"/>
                </a:gs>
                <a:gs pos="50000">
                  <a:srgbClr val="47CCA7"/>
                </a:gs>
                <a:gs pos="100000">
                  <a:srgbClr val="37BB9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 txBox="1"/>
            <p:nvPr/>
          </p:nvSpPr>
          <p:spPr>
            <a:xfrm>
              <a:off x="30442" y="1316178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 the results</a:t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0" y="2981968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2C683"/>
                </a:gs>
                <a:gs pos="50000">
                  <a:srgbClr val="43C470"/>
                </a:gs>
                <a:gs pos="100000">
                  <a:srgbClr val="33B56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 txBox="1"/>
            <p:nvPr/>
          </p:nvSpPr>
          <p:spPr>
            <a:xfrm>
              <a:off x="30442" y="3012410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Analyst, Operations Analyst</a:t>
              </a:r>
              <a:endParaRPr dirty="0"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0" y="3605575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1C05F"/>
                </a:gs>
                <a:gs pos="50000">
                  <a:srgbClr val="43BD3E"/>
                </a:gs>
                <a:gs pos="100000">
                  <a:srgbClr val="36AC3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 txBox="1"/>
            <p:nvPr/>
          </p:nvSpPr>
          <p:spPr>
            <a:xfrm>
              <a:off x="30442" y="3636017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Intelligence Analyst, Database Analyst</a:t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0" y="4232955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EB55F"/>
                </a:gs>
                <a:gs pos="50000">
                  <a:srgbClr val="6EB03F"/>
                </a:gs>
                <a:gs pos="100000">
                  <a:srgbClr val="5F9F3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 txBox="1"/>
            <p:nvPr/>
          </p:nvSpPr>
          <p:spPr>
            <a:xfrm>
              <a:off x="30442" y="4263397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Marketing Analyst</a:t>
              </a:r>
              <a:endParaRPr/>
            </a:p>
          </p:txBody>
        </p:sp>
      </p:grpSp>
      <p:sp>
        <p:nvSpPr>
          <p:cNvPr id="203" name="Google Shape;203;p4"/>
          <p:cNvSpPr txBox="1"/>
          <p:nvPr/>
        </p:nvSpPr>
        <p:spPr>
          <a:xfrm>
            <a:off x="6702872" y="2931676"/>
            <a:ext cx="29025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Titles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EB33-C9C3-4C9C-E9A0-D542AFDF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Learning 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823C-C586-CCF4-92BA-D0C3393A4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586" y="1545021"/>
            <a:ext cx="9942786" cy="463194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Python For Everyone -- PY4E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This program was created by Dr. Charles Severance (</a:t>
            </a:r>
            <a:r>
              <a:rPr lang="en-US" sz="3600" dirty="0">
                <a:solidFill>
                  <a:srgbClr val="7030A0"/>
                </a:solidFill>
              </a:rPr>
              <a:t>a.k.a. Dr. Chuck</a:t>
            </a:r>
            <a:r>
              <a:rPr lang="en-US" sz="36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He’s a Clinical Professor at the </a:t>
            </a:r>
            <a:r>
              <a:rPr lang="en-US" sz="3600" i="1" dirty="0"/>
              <a:t>University of Michigan School of Information Technology</a:t>
            </a:r>
            <a:r>
              <a:rPr lang="en-US" sz="3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1"/>
                </a:solidFill>
                <a:hlinkClick r:id="rId2"/>
              </a:rPr>
              <a:t>https://www.py4e.com/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9630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/>
          <p:nvPr/>
        </p:nvSpPr>
        <p:spPr>
          <a:xfrm>
            <a:off x="0" y="0"/>
            <a:ext cx="12192000" cy="6857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4800" b="1" dirty="0">
                <a:solidFill>
                  <a:srgbClr val="FFFFFF"/>
                </a:solidFill>
              </a:rPr>
              <a:t>The end project: </a:t>
            </a: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Your Capstone</a:t>
            </a:r>
            <a:endParaRPr sz="4000" dirty="0"/>
          </a:p>
        </p:txBody>
      </p:sp>
      <p:grpSp>
        <p:nvGrpSpPr>
          <p:cNvPr id="245" name="Google Shape;245;p6"/>
          <p:cNvGrpSpPr/>
          <p:nvPr/>
        </p:nvGrpSpPr>
        <p:grpSpPr>
          <a:xfrm>
            <a:off x="176169" y="2465478"/>
            <a:ext cx="11495832" cy="4294127"/>
            <a:chOff x="0" y="470423"/>
            <a:chExt cx="11495832" cy="4294127"/>
          </a:xfrm>
        </p:grpSpPr>
        <p:sp>
          <p:nvSpPr>
            <p:cNvPr id="246" name="Google Shape;246;p6"/>
            <p:cNvSpPr/>
            <p:nvPr/>
          </p:nvSpPr>
          <p:spPr>
            <a:xfrm>
              <a:off x="286286" y="470424"/>
              <a:ext cx="3773213" cy="2153697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 txBox="1"/>
            <p:nvPr/>
          </p:nvSpPr>
          <p:spPr>
            <a:xfrm>
              <a:off x="286286" y="470423"/>
              <a:ext cx="377321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Showcases what you have covered over this 12-week period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solidFill>
              <a:srgbClr val="DE79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 txBox="1"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15 – 20 minutes in length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solidFill>
              <a:srgbClr val="D07A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 txBox="1"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You need to come up with a topic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0" y="2973999"/>
              <a:ext cx="3130663" cy="1673484"/>
            </a:xfrm>
            <a:prstGeom prst="rect">
              <a:avLst/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 txBox="1"/>
            <p:nvPr/>
          </p:nvSpPr>
          <p:spPr>
            <a:xfrm>
              <a:off x="0" y="2973999"/>
              <a:ext cx="3130663" cy="16734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Create a question with that topic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491131" y="3033001"/>
              <a:ext cx="2468704" cy="1614482"/>
            </a:xfrm>
            <a:prstGeom prst="rect">
              <a:avLst/>
            </a:prstGeom>
            <a:solidFill>
              <a:srgbClr val="B8888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 txBox="1"/>
            <p:nvPr/>
          </p:nvSpPr>
          <p:spPr>
            <a:xfrm>
              <a:off x="3491131" y="3033001"/>
              <a:ext cx="2468704" cy="16144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Locate raw data sets on that topic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solidFill>
              <a:srgbClr val="AD959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 txBox="1"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Clean and analyze data to get an answer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9027128" y="2782674"/>
              <a:ext cx="2468704" cy="1864808"/>
            </a:xfrm>
            <a:prstGeom prst="rect">
              <a:avLst/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 txBox="1"/>
            <p:nvPr/>
          </p:nvSpPr>
          <p:spPr>
            <a:xfrm>
              <a:off x="9027128" y="2781392"/>
              <a:ext cx="2468704" cy="1864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Create and present your story!</a:t>
              </a:r>
              <a:endParaRPr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85859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1066800" y="440675"/>
            <a:ext cx="10058400" cy="114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Data Wrangling</a:t>
            </a:r>
            <a:endParaRPr dirty="0"/>
          </a:p>
        </p:txBody>
      </p:sp>
      <p:sp>
        <p:nvSpPr>
          <p:cNvPr id="265" name="Google Shape;265;p7"/>
          <p:cNvSpPr txBox="1">
            <a:spLocks noGrp="1"/>
          </p:cNvSpPr>
          <p:nvPr>
            <p:ph type="body" idx="1"/>
          </p:nvPr>
        </p:nvSpPr>
        <p:spPr>
          <a:xfrm>
            <a:off x="551995" y="2142811"/>
            <a:ext cx="11148969" cy="109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286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2800" dirty="0">
                <a:latin typeface="Bookman Old Style"/>
                <a:ea typeface="Bookman Old Style"/>
                <a:cs typeface="Bookman Old Style"/>
                <a:sym typeface="Bookman Old Style"/>
              </a:rPr>
              <a:t>The process of cleaning and unifying messy and complex data sets for easy access and analysis.</a:t>
            </a:r>
            <a:endParaRPr sz="1600" dirty="0"/>
          </a:p>
        </p:txBody>
      </p:sp>
      <p:sp>
        <p:nvSpPr>
          <p:cNvPr id="266" name="Google Shape;266;p7"/>
          <p:cNvSpPr/>
          <p:nvPr/>
        </p:nvSpPr>
        <p:spPr>
          <a:xfrm>
            <a:off x="1817470" y="3515819"/>
            <a:ext cx="1115736" cy="109392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7" name="Google Shape;267;p7"/>
          <p:cNvSpPr txBox="1"/>
          <p:nvPr/>
        </p:nvSpPr>
        <p:spPr>
          <a:xfrm>
            <a:off x="462455" y="4888827"/>
            <a:ext cx="382576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Organizing and processing data</a:t>
            </a:r>
            <a:endParaRPr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873B4-1F9E-4243-8C1E-477DFACCEE93}"/>
              </a:ext>
            </a:extLst>
          </p:cNvPr>
          <p:cNvSpPr txBox="1"/>
          <p:nvPr/>
        </p:nvSpPr>
        <p:spPr>
          <a:xfrm>
            <a:off x="4771697" y="4888827"/>
            <a:ext cx="6800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dirty="0">
                <a:solidFill>
                  <a:srgbClr val="002060"/>
                </a:solidFill>
                <a:effectLst/>
                <a:latin typeface="proxima-nova"/>
              </a:rPr>
              <a:t>Data professionals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proxima-nova"/>
              </a:rPr>
              <a:t> </a:t>
            </a:r>
            <a:r>
              <a:rPr lang="en-US" sz="2800" b="0" i="0" dirty="0">
                <a:solidFill>
                  <a:srgbClr val="32325D"/>
                </a:solidFill>
                <a:effectLst/>
                <a:latin typeface="proxima-nova"/>
              </a:rPr>
              <a:t>spend as much as </a:t>
            </a:r>
            <a:r>
              <a:rPr lang="en-US" sz="2800" b="1" i="0" dirty="0">
                <a:solidFill>
                  <a:srgbClr val="32325D"/>
                </a:solidFill>
                <a:effectLst/>
                <a:latin typeface="proxima-nova"/>
              </a:rPr>
              <a:t>80% of their time</a:t>
            </a:r>
            <a:r>
              <a:rPr lang="en-US" sz="2800" b="0" i="0" dirty="0">
                <a:solidFill>
                  <a:srgbClr val="32325D"/>
                </a:solidFill>
                <a:effectLst/>
                <a:latin typeface="proxima-nova"/>
              </a:rPr>
              <a:t> in the data wrangling process. </a:t>
            </a:r>
            <a:endParaRPr lang="en-US" sz="28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F97EBD-9529-770B-BA36-EBC8B1A9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70" y="346841"/>
            <a:ext cx="5774513" cy="5774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8983BD-3E23-340D-E098-4817E05CA52F}"/>
              </a:ext>
            </a:extLst>
          </p:cNvPr>
          <p:cNvSpPr txBox="1"/>
          <p:nvPr/>
        </p:nvSpPr>
        <p:spPr>
          <a:xfrm>
            <a:off x="7020909" y="119711"/>
            <a:ext cx="45930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Wrangling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Step #1 – Discovery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Step #2 – Structuring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Step #3 – Cleaning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Step #4 – Enriching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Step #5 – Validating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Step #6 – Publishing</a:t>
            </a:r>
          </a:p>
        </p:txBody>
      </p:sp>
    </p:spTree>
    <p:extLst>
      <p:ext uri="{BB962C8B-B14F-4D97-AF65-F5344CB8AC3E}">
        <p14:creationId xmlns:p14="http://schemas.microsoft.com/office/powerpoint/2010/main" val="211837692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>
            <a:spLocks noGrp="1"/>
          </p:cNvSpPr>
          <p:nvPr>
            <p:ph type="title"/>
          </p:nvPr>
        </p:nvSpPr>
        <p:spPr>
          <a:xfrm>
            <a:off x="1066800" y="441435"/>
            <a:ext cx="10058400" cy="1316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Examples of Wrangling</a:t>
            </a:r>
            <a:endParaRPr dirty="0"/>
          </a:p>
        </p:txBody>
      </p:sp>
      <p:sp>
        <p:nvSpPr>
          <p:cNvPr id="273" name="Google Shape;273;p8"/>
          <p:cNvSpPr txBox="1">
            <a:spLocks noGrp="1"/>
          </p:cNvSpPr>
          <p:nvPr>
            <p:ph type="body" idx="1"/>
          </p:nvPr>
        </p:nvSpPr>
        <p:spPr>
          <a:xfrm>
            <a:off x="609599" y="2108201"/>
            <a:ext cx="11183007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 dirty="0"/>
              <a:t>Joining together multiple data sets into one</a:t>
            </a:r>
            <a:endParaRPr dirty="0"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 dirty="0"/>
              <a:t>Finding gaps in data and filling/deleting them</a:t>
            </a:r>
            <a:endParaRPr dirty="0"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 dirty="0"/>
              <a:t>Getting rid of data that is unnecessary</a:t>
            </a:r>
            <a:endParaRPr dirty="0"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 dirty="0"/>
              <a:t>Identifying extreme outliers and either explaining them or getting rid of them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Step #1 - Discovery</a:t>
            </a:r>
            <a:endParaRPr dirty="0"/>
          </a:p>
        </p:txBody>
      </p:sp>
      <p:sp>
        <p:nvSpPr>
          <p:cNvPr id="279" name="Google Shape;279;p9"/>
          <p:cNvSpPr txBox="1">
            <a:spLocks noGrp="1"/>
          </p:cNvSpPr>
          <p:nvPr>
            <p:ph type="body" idx="1"/>
          </p:nvPr>
        </p:nvSpPr>
        <p:spPr>
          <a:xfrm>
            <a:off x="725214" y="2108201"/>
            <a:ext cx="1098331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571500" lvl="0" indent="-571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Find data that addresses your question</a:t>
            </a:r>
            <a:br>
              <a:rPr lang="en-US" sz="3600" dirty="0"/>
            </a:br>
            <a:endParaRPr lang="en-US" sz="3600" dirty="0"/>
          </a:p>
          <a:p>
            <a:pPr marL="571500" lvl="0" indent="-571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Become familiar with your data so that you know how you will end up using it.</a:t>
            </a:r>
            <a:br>
              <a:rPr lang="en-US" sz="3600" dirty="0"/>
            </a:br>
            <a:endParaRPr lang="en-US" sz="3600" dirty="0"/>
          </a:p>
          <a:p>
            <a:pPr marL="571500" lvl="0" indent="-571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Identify trends, patterns and some data cells / sections that might cause issues in analysis.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920</Words>
  <Application>Microsoft Office PowerPoint</Application>
  <PresentationFormat>Widescreen</PresentationFormat>
  <Paragraphs>127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Georgia</vt:lpstr>
      <vt:lpstr>Calibri</vt:lpstr>
      <vt:lpstr>proxima-nova</vt:lpstr>
      <vt:lpstr>Libre Franklin</vt:lpstr>
      <vt:lpstr>Bookman Old Style</vt:lpstr>
      <vt:lpstr>inherit</vt:lpstr>
      <vt:lpstr>Office Theme</vt:lpstr>
      <vt:lpstr>1_RetrospectVTI</vt:lpstr>
      <vt:lpstr>1_Office Theme</vt:lpstr>
      <vt:lpstr>Data Analytics</vt:lpstr>
      <vt:lpstr>DAP is HOT right now!</vt:lpstr>
      <vt:lpstr>Who are Data Analysts?</vt:lpstr>
      <vt:lpstr>Python Learning Materials</vt:lpstr>
      <vt:lpstr>The end project:  Your Capstone</vt:lpstr>
      <vt:lpstr>Data Wrangling</vt:lpstr>
      <vt:lpstr>PowerPoint Presentation</vt:lpstr>
      <vt:lpstr>Examples of Wrangling</vt:lpstr>
      <vt:lpstr>Step #1 - Discovery</vt:lpstr>
      <vt:lpstr>Step #2 - Structuring</vt:lpstr>
      <vt:lpstr>Step #3 - Cleaning</vt:lpstr>
      <vt:lpstr>Step #4 - Enriching</vt:lpstr>
      <vt:lpstr>Step #5 - Validating</vt:lpstr>
      <vt:lpstr>Step #6 - Publishing</vt:lpstr>
      <vt:lpstr>Goals of Efficient Data Wrangling</vt:lpstr>
      <vt:lpstr>What’s the Difference?</vt:lpstr>
      <vt:lpstr>Crisp-DM</vt:lpstr>
      <vt:lpstr>Data Science Life Cycle</vt:lpstr>
      <vt:lpstr>The end project:  Your Capstone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HOT right now!</dc:title>
  <dc:creator>Ashley Hunter</dc:creator>
  <cp:lastModifiedBy>Johan Bester</cp:lastModifiedBy>
  <cp:revision>24</cp:revision>
  <dcterms:created xsi:type="dcterms:W3CDTF">2022-01-10T14:56:28Z</dcterms:created>
  <dcterms:modified xsi:type="dcterms:W3CDTF">2022-10-08T04:39:52Z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0x0101001CC56A82002A4042A2E93AC0E89AB443</vt:lpwstr>
  </property>
</Properties>
</file>