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embeddedFontLst>
    <p:embeddedFont>
      <p:font typeface="Bookman Old Style" panose="02050604050505020204" pitchFamily="18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Libre Franklin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2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72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7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7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30" name="Google Shape;130;p7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7" descr="Magnifying glass showing decling performance"/>
          <p:cNvPicPr preferRelativeResize="0"/>
          <p:nvPr/>
        </p:nvPicPr>
        <p:blipFill rotWithShape="1">
          <a:blip r:embed="rId3">
            <a:alphaModFix/>
          </a:blip>
          <a:srcRect t="15226" b="28515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</a:pPr>
            <a:r>
              <a:rPr lang="en-US" sz="6000"/>
              <a:t>Excel &amp; Data Analytics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7" descr="Tabl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3536" y="0"/>
            <a:ext cx="10524942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=AND(B3=“Fire”,C3&gt;70)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" y="109858"/>
            <a:ext cx="12191985" cy="43586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=AVERAGEIF(B15:B23,D17,C15:C23)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3776132" y="20695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 b="1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(EQUAL TO)</a:t>
            </a:r>
            <a:endParaRPr sz="3600" b="1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2434205" y="2899549"/>
            <a:ext cx="7323589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77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values based on a true or false condition</a:t>
            </a:r>
            <a:endParaRPr/>
          </a:p>
          <a:p>
            <a:pPr marL="91440" marR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on D105</a:t>
            </a:r>
            <a:endParaRPr/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=IF(B105="Grass", "Yes", 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 (GREATER THAN)</a:t>
            </a: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2"/>
          </p:nvPr>
        </p:nvSpPr>
        <p:spPr>
          <a:xfrm>
            <a:off x="1" y="2958272"/>
            <a:ext cx="567605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Counts cells in a range based on one or more true or false conditions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I105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=IF(H105&gt;500, "Yes", "No")</a:t>
            </a:r>
            <a:endParaRPr/>
          </a:p>
        </p:txBody>
      </p:sp>
      <p:sp>
        <p:nvSpPr>
          <p:cNvPr id="471" name="Google Shape;471;p5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IFS</a:t>
            </a:r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body" idx="4"/>
          </p:nvPr>
        </p:nvSpPr>
        <p:spPr>
          <a:xfrm>
            <a:off x="5989739" y="2958273"/>
            <a:ext cx="6202261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Returns values based on one or more true/false conditions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D117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chemeClr val="dk1"/>
                </a:solidFill>
              </a:rPr>
              <a:t>=IFS(C117&gt;90,"Fast",C117&gt;50,"Normal",C117&lt;=50,"Slow")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body" idx="1"/>
          </p:nvPr>
        </p:nvSpPr>
        <p:spPr>
          <a:xfrm>
            <a:off x="116619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MEDIAN</a:t>
            </a:r>
            <a:endParaRPr/>
          </a:p>
        </p:txBody>
      </p:sp>
      <p:sp>
        <p:nvSpPr>
          <p:cNvPr id="479" name="Google Shape;479;p51"/>
          <p:cNvSpPr txBox="1">
            <a:spLocks noGrp="1"/>
          </p:cNvSpPr>
          <p:nvPr>
            <p:ph type="body" idx="2"/>
          </p:nvPr>
        </p:nvSpPr>
        <p:spPr>
          <a:xfrm>
            <a:off x="209385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Returns the middle value in the 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=MEDIAN(F117:K117)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sp>
        <p:nvSpPr>
          <p:cNvPr id="480" name="Google Shape;480;p51"/>
          <p:cNvSpPr txBox="1">
            <a:spLocks noGrp="1"/>
          </p:cNvSpPr>
          <p:nvPr>
            <p:ph type="body" idx="3"/>
          </p:nvPr>
        </p:nvSpPr>
        <p:spPr>
          <a:xfrm>
            <a:off x="7043380" y="209463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MODE</a:t>
            </a:r>
            <a:endParaRPr/>
          </a:p>
        </p:txBody>
      </p:sp>
      <p:sp>
        <p:nvSpPr>
          <p:cNvPr id="481" name="Google Shape;481;p51"/>
          <p:cNvSpPr txBox="1">
            <a:spLocks noGrp="1"/>
          </p:cNvSpPr>
          <p:nvPr>
            <p:ph type="body" idx="4"/>
          </p:nvPr>
        </p:nvSpPr>
        <p:spPr>
          <a:xfrm>
            <a:off x="6743881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Used to find the number seen most times.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=MODE.SNGL(B129:E134)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606950" y="22219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</a:t>
            </a:r>
            <a:endParaRPr/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2"/>
          </p:nvPr>
        </p:nvSpPr>
        <p:spPr>
          <a:xfrm>
            <a:off x="328654" y="3113722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Returns true/false based on two or more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=OR(B140="Water",C140&gt;60)</a:t>
            </a:r>
            <a:endParaRPr sz="2800"/>
          </a:p>
        </p:txBody>
      </p:sp>
      <p:sp>
        <p:nvSpPr>
          <p:cNvPr id="489" name="Google Shape;489;p52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 WITH IF</a:t>
            </a:r>
            <a:endParaRPr/>
          </a:p>
        </p:txBody>
      </p:sp>
      <p:sp>
        <p:nvSpPr>
          <p:cNvPr id="490" name="Google Shape;490;p52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Let's you check multiple conditions for the if function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=IF(OR(H140="water",C140&gt;60),"Yes","No")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xfrm>
            <a:off x="1097280" y="228489"/>
            <a:ext cx="10058400" cy="92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Functions</a:t>
            </a:r>
            <a:endParaRPr dirty="0"/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-132888" y="1366527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STDEV.P</a:t>
            </a:r>
            <a:endParaRPr sz="3600" b="1" dirty="0"/>
          </a:p>
        </p:txBody>
      </p:sp>
      <p:sp>
        <p:nvSpPr>
          <p:cNvPr id="497" name="Google Shape;497;p53"/>
          <p:cNvSpPr txBox="1">
            <a:spLocks noGrp="1"/>
          </p:cNvSpPr>
          <p:nvPr>
            <p:ph type="body" idx="2"/>
          </p:nvPr>
        </p:nvSpPr>
        <p:spPr>
          <a:xfrm>
            <a:off x="331305" y="2318760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Calculates the Standard Deviation for the entire population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=STDEV.P(D152:D173)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Measures how far a ‘typical’ observations is from the average of the data.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*Ignores cells with text and logic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body" idx="3"/>
          </p:nvPr>
        </p:nvSpPr>
        <p:spPr>
          <a:xfrm>
            <a:off x="6389820" y="1366527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STDEV.S</a:t>
            </a:r>
            <a:endParaRPr sz="3600" b="1"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body" idx="4"/>
          </p:nvPr>
        </p:nvSpPr>
        <p:spPr>
          <a:xfrm>
            <a:off x="6389820" y="2212038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the Standard Deviation for a sample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=STDEV.S(L152:L171)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05" name="Google Shape;505;p54"/>
          <p:cNvSpPr txBox="1">
            <a:spLocks noGrp="1"/>
          </p:cNvSpPr>
          <p:nvPr>
            <p:ph type="body" idx="1"/>
          </p:nvPr>
        </p:nvSpPr>
        <p:spPr>
          <a:xfrm>
            <a:off x="300326" y="204212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</a:t>
            </a:r>
            <a:endParaRPr/>
          </a:p>
        </p:txBody>
      </p:sp>
      <p:sp>
        <p:nvSpPr>
          <p:cNvPr id="506" name="Google Shape;506;p54"/>
          <p:cNvSpPr txBox="1">
            <a:spLocks noGrp="1"/>
          </p:cNvSpPr>
          <p:nvPr>
            <p:ph type="body" idx="2"/>
          </p:nvPr>
        </p:nvSpPr>
        <p:spPr>
          <a:xfrm>
            <a:off x="426159" y="2751143"/>
            <a:ext cx="5102185" cy="332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Calculates the sum of values in a range based on true/false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=SUMIF(C177:C185,F178,D177:D185)</a:t>
            </a:r>
            <a:endParaRPr sz="3200"/>
          </a:p>
        </p:txBody>
      </p:sp>
      <p:sp>
        <p:nvSpPr>
          <p:cNvPr id="507" name="Google Shape;507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SUMIFS</a:t>
            </a:r>
            <a:endParaRPr/>
          </a:p>
        </p:txBody>
      </p:sp>
      <p:sp>
        <p:nvSpPr>
          <p:cNvPr id="508" name="Google Shape;508;p54"/>
          <p:cNvSpPr txBox="1">
            <a:spLocks noGrp="1"/>
          </p:cNvSpPr>
          <p:nvPr>
            <p:ph type="body" idx="4"/>
          </p:nvPr>
        </p:nvSpPr>
        <p:spPr>
          <a:xfrm>
            <a:off x="6339775" y="2857605"/>
            <a:ext cx="5676056" cy="3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 the sum of a range based on one or more true/false condition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=SUMIFS($D$189:$D$201,$C$189:$C$201,G189,$E$189:$E$201,H189)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VLOOKUP</a:t>
            </a:r>
            <a:endParaRPr/>
          </a:p>
        </p:txBody>
      </p:sp>
      <p:sp>
        <p:nvSpPr>
          <p:cNvPr id="515" name="Google Shape;515;p55"/>
          <p:cNvSpPr txBox="1">
            <a:spLocks noGrp="1"/>
          </p:cNvSpPr>
          <p:nvPr>
            <p:ph type="body" idx="2"/>
          </p:nvPr>
        </p:nvSpPr>
        <p:spPr>
          <a:xfrm>
            <a:off x="58723" y="2958273"/>
            <a:ext cx="5617333" cy="332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Allows searches across columns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=VLOOKUP(G207,A205:E226,2,1)</a:t>
            </a:r>
            <a:endParaRPr sz="2800"/>
          </a:p>
        </p:txBody>
      </p:sp>
      <p:sp>
        <p:nvSpPr>
          <p:cNvPr id="516" name="Google Shape;516;p5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XOR</a:t>
            </a:r>
            <a:endParaRPr/>
          </a:p>
        </p:txBody>
      </p:sp>
      <p:sp>
        <p:nvSpPr>
          <p:cNvPr id="517" name="Google Shape;517;p55"/>
          <p:cNvSpPr txBox="1">
            <a:spLocks noGrp="1"/>
          </p:cNvSpPr>
          <p:nvPr>
            <p:ph type="body" idx="4"/>
          </p:nvPr>
        </p:nvSpPr>
        <p:spPr>
          <a:xfrm>
            <a:off x="6515943" y="2958273"/>
            <a:ext cx="5676057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Returns true/false based on two or more conditions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=XOR(B231="fire",C231&lt;60)</a:t>
            </a: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b="1"/>
              <a:t>Charts &amp; </a:t>
            </a:r>
            <a:br>
              <a:rPr lang="en-US" b="1"/>
            </a:br>
            <a:r>
              <a:rPr lang="en-US" b="1"/>
              <a:t>Pivot Tables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 is Excel?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304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Char char=" "/>
            </a:pPr>
            <a:r>
              <a:rPr lang="en-US" sz="4800"/>
              <a:t>A program by Microsoft that is used for recording, analyzing and visualizing data in the form of a spreadsheet.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Charts</a:t>
            </a:r>
            <a:endParaRPr/>
          </a:p>
        </p:txBody>
      </p:sp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164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dirty="0"/>
              <a:t>Compare information inside of your data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567605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Once your data is filled out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highlight the information you want to use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Click Insert in the ribbon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-Bring up chart options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Pick the one you want</a:t>
            </a:r>
            <a:endParaRPr/>
          </a:p>
        </p:txBody>
      </p:sp>
      <p:sp>
        <p:nvSpPr>
          <p:cNvPr id="531" name="Google Shape;531;p57"/>
          <p:cNvSpPr txBox="1"/>
          <p:nvPr/>
        </p:nvSpPr>
        <p:spPr>
          <a:xfrm>
            <a:off x="459661" y="3910914"/>
            <a:ext cx="553123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to the Loans Tab on Excel Spreadsheet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Pivot Tables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body" idx="1"/>
          </p:nvPr>
        </p:nvSpPr>
        <p:spPr>
          <a:xfrm>
            <a:off x="845489" y="1749948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A summary of a large dataset that usually includes the total figures, average, minimum, maximum, etc.</a:t>
            </a:r>
            <a:endParaRPr/>
          </a:p>
        </p:txBody>
      </p:sp>
      <p:sp>
        <p:nvSpPr>
          <p:cNvPr id="538" name="Google Shape;538;p58"/>
          <p:cNvSpPr txBox="1">
            <a:spLocks noGrp="1"/>
          </p:cNvSpPr>
          <p:nvPr>
            <p:ph type="body" idx="2"/>
          </p:nvPr>
        </p:nvSpPr>
        <p:spPr>
          <a:xfrm>
            <a:off x="7324327" y="2132471"/>
            <a:ext cx="5079708" cy="445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2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Once you bring up your spreadsheet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Click on pivot table 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dataset should already be selected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Select “new worksheet”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Choose the values that you want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Analyze your data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  <p:sp>
        <p:nvSpPr>
          <p:cNvPr id="539" name="Google Shape;539;p58"/>
          <p:cNvSpPr txBox="1"/>
          <p:nvPr/>
        </p:nvSpPr>
        <p:spPr>
          <a:xfrm>
            <a:off x="686722" y="5331124"/>
            <a:ext cx="54092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Up Sales Spreadsheet 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Sales Exercise</a:t>
            </a:r>
            <a:endParaRPr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463826" y="2108201"/>
            <a:ext cx="11608904" cy="417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Insert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PivotChart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Table/Range should be picked already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Select: CompanyName, ProductName, UnitPrice, Quantity and SubTotal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the Row Labels drop down, remove the “select all” tick, select Ana Trujiullo, press ok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Sales Exercise</a:t>
            </a:r>
            <a:endParaRPr/>
          </a:p>
        </p:txBody>
      </p:sp>
      <p:sp>
        <p:nvSpPr>
          <p:cNvPr id="551" name="Google Shape;551;p60"/>
          <p:cNvSpPr txBox="1">
            <a:spLocks noGrp="1"/>
          </p:cNvSpPr>
          <p:nvPr>
            <p:ph type="body" idx="2"/>
          </p:nvPr>
        </p:nvSpPr>
        <p:spPr>
          <a:xfrm>
            <a:off x="1208015" y="2120900"/>
            <a:ext cx="10506907" cy="413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Go back to Insert and choose pivot table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Make sure table is selected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FirstName 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CompanyName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SubTotal and drag to values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recommended Charts</a:t>
            </a:r>
            <a:endParaRPr sz="24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4800" b="1" dirty="0"/>
              <a:t>Windows Keyboard Shortcuts</a:t>
            </a:r>
            <a:endParaRPr sz="4000" dirty="0"/>
          </a:p>
        </p:txBody>
      </p:sp>
      <p:sp>
        <p:nvSpPr>
          <p:cNvPr id="558" name="Google Shape;558;p61"/>
          <p:cNvSpPr txBox="1">
            <a:spLocks noGrp="1"/>
          </p:cNvSpPr>
          <p:nvPr>
            <p:ph type="body" idx="2"/>
          </p:nvPr>
        </p:nvSpPr>
        <p:spPr>
          <a:xfrm>
            <a:off x="311654" y="1503437"/>
            <a:ext cx="4639736" cy="45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Z	undo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W	close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A	Select all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TAB	Switch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F4	Close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WIN + D	Show/Hide Desktop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X	Cut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C	Copy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V	Paste</a:t>
            </a:r>
            <a:endParaRPr dirty="0"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4"/>
          </p:nvPr>
        </p:nvSpPr>
        <p:spPr>
          <a:xfrm>
            <a:off x="6515944" y="1503437"/>
            <a:ext cx="5490526" cy="433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409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L/R Arrow	compare windows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up/down arrow		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double up/down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ESC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</a:t>
            </a:r>
            <a:r>
              <a:rPr lang="en-US" sz="2400" dirty="0" err="1"/>
              <a:t>PrtScn</a:t>
            </a:r>
            <a:r>
              <a:rPr lang="en-US" sz="2400" dirty="0"/>
              <a:t>		save screenshot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Shift + arrows		highlight text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dirty="0"/>
              <a:t>CTRL + B/I/U		customize font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91440" lvl="0" indent="-10572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 dirty="0"/>
              <a:t>	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6000" b="1" dirty="0"/>
              <a:t>Mac Keyboard Shortcuts</a:t>
            </a:r>
            <a:endParaRPr dirty="0"/>
          </a:p>
        </p:txBody>
      </p:sp>
      <p:sp>
        <p:nvSpPr>
          <p:cNvPr id="565" name="Google Shape;565;p62"/>
          <p:cNvSpPr txBox="1">
            <a:spLocks noGrp="1"/>
          </p:cNvSpPr>
          <p:nvPr>
            <p:ph type="body" idx="3"/>
          </p:nvPr>
        </p:nvSpPr>
        <p:spPr>
          <a:xfrm>
            <a:off x="283779" y="3113721"/>
            <a:ext cx="3594538" cy="111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macOS</a:t>
            </a:r>
            <a:br>
              <a:rPr lang="en-US" sz="3200" dirty="0"/>
            </a:br>
            <a:r>
              <a:rPr lang="en-US" sz="3200" dirty="0"/>
              <a:t>SHORTCUTS</a:t>
            </a:r>
            <a:endParaRPr dirty="0"/>
          </a:p>
        </p:txBody>
      </p:sp>
      <p:sp>
        <p:nvSpPr>
          <p:cNvPr id="566" name="Google Shape;566;p62"/>
          <p:cNvSpPr txBox="1">
            <a:spLocks noGrp="1"/>
          </p:cNvSpPr>
          <p:nvPr>
            <p:ph type="body" idx="4"/>
          </p:nvPr>
        </p:nvSpPr>
        <p:spPr>
          <a:xfrm>
            <a:off x="4445510" y="2075495"/>
            <a:ext cx="7195381" cy="403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C = Copy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X = cut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V = paste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Control+Command+F: Fullscreen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Mission Control = desktop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Why Excel?</a:t>
            </a:r>
            <a:endParaRPr/>
          </a:p>
        </p:txBody>
      </p:sp>
      <p:sp>
        <p:nvSpPr>
          <p:cNvPr id="391" name="Google Shape;391;p39"/>
          <p:cNvSpPr txBox="1">
            <a:spLocks noGrp="1"/>
          </p:cNvSpPr>
          <p:nvPr>
            <p:ph type="body" idx="1"/>
          </p:nvPr>
        </p:nvSpPr>
        <p:spPr>
          <a:xfrm>
            <a:off x="486561" y="2108201"/>
            <a:ext cx="11258026" cy="420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Perform various math functions on large data sets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You can search, sort, filter; makes it easier to clean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Beautify data and present with charts &amp; tables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Reporting, accounting &amp; analysis is easier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Provides security</a:t>
            </a:r>
            <a:endParaRPr/>
          </a:p>
          <a:p>
            <a:pPr marL="9144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b="1"/>
              <a:t>Excel is</a:t>
            </a:r>
            <a:br>
              <a:rPr lang="en-US" b="1"/>
            </a:br>
            <a:r>
              <a:rPr lang="en-US" b="1"/>
              <a:t>HUGE</a:t>
            </a:r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LET’S PLAY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body" idx="1"/>
          </p:nvPr>
        </p:nvSpPr>
        <p:spPr>
          <a:xfrm>
            <a:off x="393895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</a:t>
            </a: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2"/>
          </p:nvPr>
        </p:nvSpPr>
        <p:spPr>
          <a:xfrm>
            <a:off x="182880" y="2958274"/>
            <a:ext cx="55541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=AND(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[logical1]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[logical2]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 number is greater than or smaller than another number or is equal to something.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“True” or “False”</a:t>
            </a:r>
            <a:endParaRPr sz="2400"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3"/>
          </p:nvPr>
        </p:nvSpPr>
        <p:spPr>
          <a:xfrm>
            <a:off x="7369384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 USING IF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body" idx="4"/>
          </p:nvPr>
        </p:nvSpPr>
        <p:spPr>
          <a:xfrm>
            <a:off x="7019778" y="2958274"/>
            <a:ext cx="498934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[value_if_true]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[value_if_false]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91440" lvl="0" indent="-1524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whatever outcome you need it to read if you don’t want “True” or “False”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=AVERAGEIFS(C27:C38, B27:B38, F28, D27:D38,G28)</a:t>
            </a:r>
            <a:endParaRPr b="1"/>
          </a:p>
        </p:txBody>
      </p:sp>
      <p:sp>
        <p:nvSpPr>
          <p:cNvPr id="412" name="Google Shape;412;p42"/>
          <p:cNvSpPr txBox="1">
            <a:spLocks noGrp="1"/>
          </p:cNvSpPr>
          <p:nvPr>
            <p:ph type="body" idx="1"/>
          </p:nvPr>
        </p:nvSpPr>
        <p:spPr>
          <a:xfrm>
            <a:off x="379828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</a:t>
            </a: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body" idx="2"/>
          </p:nvPr>
        </p:nvSpPr>
        <p:spPr>
          <a:xfrm>
            <a:off x="379828" y="2875978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Combine averages from different cells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=AVERAGEIF(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[average_range]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  <p:sp>
        <p:nvSpPr>
          <p:cNvPr id="414" name="Google Shape;414;p42"/>
          <p:cNvSpPr txBox="1">
            <a:spLocks noGrp="1"/>
          </p:cNvSpPr>
          <p:nvPr>
            <p:ph type="body" idx="3"/>
          </p:nvPr>
        </p:nvSpPr>
        <p:spPr>
          <a:xfrm>
            <a:off x="6824132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AVERAGEIFS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4"/>
          </p:nvPr>
        </p:nvSpPr>
        <p:spPr>
          <a:xfrm>
            <a:off x="6096000" y="2793683"/>
            <a:ext cx="6096000" cy="30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the average of a range based on one or more true/false conditions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=AVERAGEIFS(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criteria1, ...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Calculates number of cells used within a range that have numbers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=COUNT(value1:value2)</a:t>
            </a:r>
            <a:endParaRPr/>
          </a:p>
        </p:txBody>
      </p:sp>
      <p:sp>
        <p:nvSpPr>
          <p:cNvPr id="423" name="Google Shape;423;p4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COUNTA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number of cells used within a range that have both numbers and letters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=COUNTA(value1:value2)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body" idx="1"/>
          </p:nvPr>
        </p:nvSpPr>
        <p:spPr>
          <a:xfrm>
            <a:off x="52050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COUNTBLANK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body" idx="2"/>
          </p:nvPr>
        </p:nvSpPr>
        <p:spPr>
          <a:xfrm>
            <a:off x="112541" y="2962330"/>
            <a:ext cx="5455662" cy="319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Calculates number of cells used within a range that are blank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=COUNTBLANK(value1:value2)</a:t>
            </a: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body" idx="3"/>
          </p:nvPr>
        </p:nvSpPr>
        <p:spPr>
          <a:xfrm>
            <a:off x="724746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</a:t>
            </a:r>
            <a:endParaRPr/>
          </a:p>
        </p:txBody>
      </p:sp>
      <p:sp>
        <p:nvSpPr>
          <p:cNvPr id="433" name="Google Shape;433;p44"/>
          <p:cNvSpPr txBox="1">
            <a:spLocks noGrp="1"/>
          </p:cNvSpPr>
          <p:nvPr>
            <p:ph type="body" idx="4"/>
          </p:nvPr>
        </p:nvSpPr>
        <p:spPr>
          <a:xfrm>
            <a:off x="6623797" y="2962329"/>
            <a:ext cx="545566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Calculates number of cells as specified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Have to use a $ for absolute values to be counted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-164465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=COUNTA($value$1:$value$2,criteria)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COUNTIFS</a:t>
            </a:r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Counts cells in a range based on one or more true or false conditions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=COUNTIFS(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[criteria_range2, criteria2]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sz="2400"/>
          </a:p>
        </p:txBody>
      </p:sp>
      <p:sp>
        <p:nvSpPr>
          <p:cNvPr id="441" name="Google Shape;441;p4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42" name="Google Shape;442;p45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1071</Words>
  <Application>Microsoft Office PowerPoint</Application>
  <PresentationFormat>Widescreen</PresentationFormat>
  <Paragraphs>177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Consolas</vt:lpstr>
      <vt:lpstr>Libre Franklin</vt:lpstr>
      <vt:lpstr>Bookman Old Style</vt:lpstr>
      <vt:lpstr>Arial</vt:lpstr>
      <vt:lpstr>1_RetrospectVTI</vt:lpstr>
      <vt:lpstr>Excel &amp; Data Analytics</vt:lpstr>
      <vt:lpstr>What is Excel?</vt:lpstr>
      <vt:lpstr>Why Excel?</vt:lpstr>
      <vt:lpstr>Excel is HUGE</vt:lpstr>
      <vt:lpstr>Functions</vt:lpstr>
      <vt:lpstr>=AVERAGEIFS(C27:C38, B27:B38, F28, D27:D38,G28)</vt:lpstr>
      <vt:lpstr>Functions</vt:lpstr>
      <vt:lpstr>Functions</vt:lpstr>
      <vt:lpstr>Functions</vt:lpstr>
      <vt:lpstr>Reading a function in Excel</vt:lpstr>
      <vt:lpstr>Reading a function in Excel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Charts &amp;  Pivot Tables</vt:lpstr>
      <vt:lpstr>Charts</vt:lpstr>
      <vt:lpstr>Pivot Tables</vt:lpstr>
      <vt:lpstr>Sales Exercise</vt:lpstr>
      <vt:lpstr>Sales Exercise</vt:lpstr>
      <vt:lpstr>Windows Keyboard Shortcuts</vt:lpstr>
      <vt:lpstr>Mac 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&amp; Data Analytics</dc:title>
  <dc:creator>Ashley Hunter</dc:creator>
  <cp:lastModifiedBy>Johan Bester</cp:lastModifiedBy>
  <cp:revision>3</cp:revision>
  <dcterms:created xsi:type="dcterms:W3CDTF">2022-01-10T14:56:28Z</dcterms:created>
  <dcterms:modified xsi:type="dcterms:W3CDTF">2022-10-04T02:49:14Z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