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86" r:id="rId2"/>
    <p:sldId id="292" r:id="rId3"/>
    <p:sldId id="285" r:id="rId4"/>
    <p:sldId id="293" r:id="rId5"/>
    <p:sldId id="287" r:id="rId6"/>
    <p:sldId id="288" r:id="rId7"/>
    <p:sldId id="291" r:id="rId8"/>
    <p:sldId id="29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g1jRVB5ptXq1eZYLCKV2hfsmrw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82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74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522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22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6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8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4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4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84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18" name="Google Shape;118;p84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84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84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1" name="Google Shape;121;p84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84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84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4" name="Google Shape;124;p84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8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9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69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9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9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9" name="Google Shape;29;p69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9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1" name="Google Shape;31;p6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5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72" name="Google Shape;72;p75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7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0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0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0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86" name="Google Shape;86;p80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8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1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1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8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2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2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82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8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8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8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8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3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3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8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66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ransition spd="slow">
    <p:randomBar dir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ataquest.io/blog/jupyter-notebook-tutorial" TargetMode="External"/><Relationship Id="rId4" Type="http://schemas.openxmlformats.org/officeDocument/2006/relationships/hyperlink" Target="https://jupyter-notebook-beginner-guide.readthedocs.io/en/latest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>
            <a:spLocks noGrp="1"/>
          </p:cNvSpPr>
          <p:nvPr>
            <p:ph type="title"/>
          </p:nvPr>
        </p:nvSpPr>
        <p:spPr>
          <a:xfrm>
            <a:off x="899241" y="192157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 b="1" dirty="0"/>
              <a:t>What is </a:t>
            </a:r>
            <a:r>
              <a:rPr lang="en-US" b="1" dirty="0" err="1"/>
              <a:t>Jupyter</a:t>
            </a:r>
            <a:r>
              <a:rPr lang="en-US" b="1" dirty="0"/>
              <a:t> Notebook?</a:t>
            </a:r>
            <a:endParaRPr dirty="0"/>
          </a:p>
        </p:txBody>
      </p:sp>
      <p:sp>
        <p:nvSpPr>
          <p:cNvPr id="569" name="Google Shape;569;p31"/>
          <p:cNvSpPr txBox="1">
            <a:spLocks noGrp="1"/>
          </p:cNvSpPr>
          <p:nvPr>
            <p:ph type="body" idx="1"/>
          </p:nvPr>
        </p:nvSpPr>
        <p:spPr>
          <a:xfrm>
            <a:off x="119270" y="1559615"/>
            <a:ext cx="11913704" cy="529838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indent="0">
              <a:spcBef>
                <a:spcPts val="0"/>
              </a:spcBef>
              <a:buSzPts val="1610"/>
              <a:buNone/>
            </a:pPr>
            <a:r>
              <a:rPr lang="en-US" sz="2400" dirty="0"/>
              <a:t>The </a:t>
            </a:r>
            <a:r>
              <a:rPr lang="en-US" sz="2400" dirty="0" err="1"/>
              <a:t>Jupyter</a:t>
            </a:r>
            <a:r>
              <a:rPr lang="en-US" sz="2400" dirty="0"/>
              <a:t> Notebook is an open source web application that you can use to create and share documents that contain live code, equations, visualizations, and text. </a:t>
            </a:r>
          </a:p>
          <a:p>
            <a:pPr marL="36900" indent="0">
              <a:spcBef>
                <a:spcPts val="0"/>
              </a:spcBef>
              <a:buSzPts val="1610"/>
              <a:buNone/>
            </a:pPr>
            <a:endParaRPr lang="en-US" sz="2400" dirty="0"/>
          </a:p>
          <a:p>
            <a:pPr marL="369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 sz="2400" dirty="0"/>
              <a:t>The notebook extends the console-based approach to interactive computing in a qualitatively new direction.</a:t>
            </a:r>
          </a:p>
          <a:p>
            <a:pPr marL="369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endParaRPr lang="en-US" sz="2400" dirty="0"/>
          </a:p>
          <a:p>
            <a:pPr marL="369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 sz="2400" dirty="0"/>
              <a:t>It provides a web-based application suitable for capturing the whole computation process:-  developing, documenting, and executing code, as well as communicating the results.</a:t>
            </a:r>
          </a:p>
          <a:p>
            <a:pPr marL="36900" lvl="0" indent="0">
              <a:spcBef>
                <a:spcPts val="0"/>
              </a:spcBef>
              <a:buSzPts val="1610"/>
              <a:buNone/>
            </a:pPr>
            <a:endParaRPr lang="en-US" sz="2400" dirty="0"/>
          </a:p>
          <a:p>
            <a:pPr marL="36900" lvl="0" indent="0">
              <a:spcBef>
                <a:spcPts val="0"/>
              </a:spcBef>
              <a:buSzPts val="1610"/>
              <a:buNone/>
            </a:pPr>
            <a:r>
              <a:rPr lang="en-US" sz="2400" dirty="0" err="1"/>
              <a:t>Jupyter</a:t>
            </a:r>
            <a:r>
              <a:rPr lang="en-US" sz="2400" dirty="0"/>
              <a:t> Notebook is a spin-off project from the </a:t>
            </a:r>
            <a:r>
              <a:rPr lang="en-US" sz="2400" dirty="0" err="1"/>
              <a:t>IPython</a:t>
            </a:r>
            <a:r>
              <a:rPr lang="en-US" sz="2400" dirty="0"/>
              <a:t> project, and is maintained by the people at Project </a:t>
            </a:r>
            <a:r>
              <a:rPr lang="en-US" sz="2400" dirty="0" err="1"/>
              <a:t>Jupyter</a:t>
            </a:r>
            <a:r>
              <a:rPr lang="en-US" sz="2400" dirty="0"/>
              <a:t> -- </a:t>
            </a:r>
            <a:r>
              <a:rPr lang="en-US" sz="2400" dirty="0">
                <a:hlinkClick r:id="rId3"/>
              </a:rPr>
              <a:t>http://jupyter.org/</a:t>
            </a:r>
            <a:endParaRPr lang="en-US" sz="24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>
            <a:spLocks noGrp="1"/>
          </p:cNvSpPr>
          <p:nvPr>
            <p:ph type="title"/>
          </p:nvPr>
        </p:nvSpPr>
        <p:spPr>
          <a:xfrm>
            <a:off x="214489" y="203446"/>
            <a:ext cx="11593689" cy="9593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 b="1" dirty="0"/>
              <a:t>What is the value of using </a:t>
            </a:r>
            <a:r>
              <a:rPr lang="en-US" b="1" dirty="0" err="1"/>
              <a:t>Jupyter</a:t>
            </a:r>
            <a:r>
              <a:rPr lang="en-US" b="1" dirty="0"/>
              <a:t> Notebook?</a:t>
            </a:r>
            <a:endParaRPr dirty="0"/>
          </a:p>
        </p:txBody>
      </p:sp>
      <p:sp>
        <p:nvSpPr>
          <p:cNvPr id="569" name="Google Shape;569;p31"/>
          <p:cNvSpPr txBox="1">
            <a:spLocks noGrp="1"/>
          </p:cNvSpPr>
          <p:nvPr>
            <p:ph type="body" idx="1"/>
          </p:nvPr>
        </p:nvSpPr>
        <p:spPr>
          <a:xfrm>
            <a:off x="119270" y="1399823"/>
            <a:ext cx="11913704" cy="54581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 sz="2400" dirty="0"/>
              <a:t>The </a:t>
            </a:r>
            <a:r>
              <a:rPr lang="en-US" sz="2400" dirty="0" err="1"/>
              <a:t>Jupyter</a:t>
            </a:r>
            <a:r>
              <a:rPr lang="en-US" sz="2400" dirty="0"/>
              <a:t> Notebook combines two components:</a:t>
            </a:r>
            <a:endParaRPr sz="2400" dirty="0"/>
          </a:p>
          <a:p>
            <a:pPr marL="342900" lvl="0" indent="-30600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 sz="2400" b="1" dirty="0"/>
              <a:t>A Web Application</a:t>
            </a:r>
            <a:r>
              <a:rPr lang="en-US" sz="2400" dirty="0"/>
              <a:t>: a browser-based tool for interactive authoring of documents which combine explanatory text, mathematics, computations and their rich media output.</a:t>
            </a:r>
          </a:p>
          <a:p>
            <a:pPr marL="342900" lvl="0" indent="-30600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endParaRPr sz="2400" dirty="0"/>
          </a:p>
          <a:p>
            <a:pPr marL="342900" lvl="0" indent="-30600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 sz="2400" b="1" dirty="0"/>
              <a:t>Notebook Documents</a:t>
            </a:r>
            <a:r>
              <a:rPr lang="en-US" sz="2400" dirty="0"/>
              <a:t>: a representation of all content visible in the web application, including inputs and outputs of the computations, explanatory text, mathematics, images, and rich media representations of objects.</a:t>
            </a:r>
          </a:p>
          <a:p>
            <a:pPr marL="36900" lvl="0" indent="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endParaRPr lang="en-US" sz="2400" dirty="0"/>
          </a:p>
          <a:p>
            <a:pPr marL="36900" lvl="0" indent="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rPr lang="en-US" sz="2400" dirty="0"/>
              <a:t>We’ll also install </a:t>
            </a:r>
            <a:r>
              <a:rPr lang="en-US" sz="2400" dirty="0" err="1"/>
              <a:t>Jupyter</a:t>
            </a:r>
            <a:r>
              <a:rPr lang="en-US" sz="2400" dirty="0"/>
              <a:t> Notebook in VS Code, to use directly inside the IDE, to have a single place to work from as we go.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210388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>
            <a:spLocks noGrp="1"/>
          </p:cNvSpPr>
          <p:nvPr>
            <p:ph type="body" idx="4294967295"/>
          </p:nvPr>
        </p:nvSpPr>
        <p:spPr>
          <a:xfrm>
            <a:off x="530578" y="428978"/>
            <a:ext cx="10679289" cy="954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4400" b="1" u="sng" dirty="0"/>
              <a:t>Install </a:t>
            </a:r>
            <a:r>
              <a:rPr lang="en-US" sz="4400" b="1" u="sng" dirty="0" err="1"/>
              <a:t>Jupyter</a:t>
            </a:r>
            <a:r>
              <a:rPr lang="en-US" sz="4400" b="1" u="sng" dirty="0"/>
              <a:t> Notebook</a:t>
            </a:r>
            <a:endParaRPr sz="3200" dirty="0"/>
          </a:p>
        </p:txBody>
      </p:sp>
      <p:sp>
        <p:nvSpPr>
          <p:cNvPr id="560" name="Google Shape;560;p30"/>
          <p:cNvSpPr txBox="1">
            <a:spLocks noGrp="1"/>
          </p:cNvSpPr>
          <p:nvPr>
            <p:ph type="body" idx="4294967295"/>
          </p:nvPr>
        </p:nvSpPr>
        <p:spPr>
          <a:xfrm>
            <a:off x="2624666" y="1899356"/>
            <a:ext cx="6942667" cy="30592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3600" dirty="0"/>
              <a:t>In your terminal, type</a:t>
            </a:r>
            <a:endParaRPr sz="2800" dirty="0"/>
          </a:p>
          <a:p>
            <a:pPr marL="36900" lvl="0" indent="0" algn="ctr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endParaRPr sz="3600" dirty="0"/>
          </a:p>
          <a:p>
            <a:pPr marL="36900" lvl="0" indent="0" algn="ctr">
              <a:spcBef>
                <a:spcPts val="1160"/>
              </a:spcBef>
              <a:buSzPts val="1960"/>
              <a:buNone/>
            </a:pPr>
            <a:r>
              <a:rPr lang="en-US" sz="3600" dirty="0"/>
              <a:t>pip install </a:t>
            </a:r>
            <a:r>
              <a:rPr lang="en-US" sz="3600" dirty="0" err="1"/>
              <a:t>jupyter</a:t>
            </a:r>
            <a:r>
              <a:rPr lang="en-US" sz="3600" dirty="0"/>
              <a:t> notebook</a:t>
            </a:r>
            <a:endParaRPr sz="2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>
            <a:spLocks noGrp="1"/>
          </p:cNvSpPr>
          <p:nvPr>
            <p:ph type="body" idx="4294967295"/>
          </p:nvPr>
        </p:nvSpPr>
        <p:spPr>
          <a:xfrm>
            <a:off x="530578" y="428978"/>
            <a:ext cx="10679289" cy="954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4400" b="1" u="sng" dirty="0"/>
              <a:t>Install </a:t>
            </a:r>
            <a:r>
              <a:rPr lang="en-US" sz="4400" b="1" u="sng" dirty="0" err="1"/>
              <a:t>Jupyter</a:t>
            </a:r>
            <a:r>
              <a:rPr lang="en-US" sz="4400" b="1" u="sng" dirty="0"/>
              <a:t> Notebook in VS Code</a:t>
            </a:r>
            <a:endParaRPr sz="3200" dirty="0"/>
          </a:p>
        </p:txBody>
      </p:sp>
      <p:sp>
        <p:nvSpPr>
          <p:cNvPr id="560" name="Google Shape;560;p30"/>
          <p:cNvSpPr txBox="1">
            <a:spLocks noGrp="1"/>
          </p:cNvSpPr>
          <p:nvPr>
            <p:ph type="body" idx="4294967295"/>
          </p:nvPr>
        </p:nvSpPr>
        <p:spPr>
          <a:xfrm>
            <a:off x="530578" y="1899355"/>
            <a:ext cx="11096978" cy="44337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ctr">
              <a:spcBef>
                <a:spcPts val="0"/>
              </a:spcBef>
              <a:buSzPts val="1960"/>
              <a:buNone/>
            </a:pPr>
            <a:r>
              <a:rPr lang="en-US" sz="3600" dirty="0"/>
              <a:t>Make sure you’re in the correct directory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Open VS Code</a:t>
            </a:r>
          </a:p>
          <a:p>
            <a:pPr marL="36900" lvl="0" indent="0" algn="ctr">
              <a:spcBef>
                <a:spcPts val="0"/>
              </a:spcBef>
              <a:buSzPts val="1960"/>
              <a:buNone/>
            </a:pPr>
            <a:endParaRPr lang="en-US" sz="3600" dirty="0"/>
          </a:p>
          <a:p>
            <a:pPr marL="36900" lvl="0" indent="0" algn="ctr">
              <a:spcBef>
                <a:spcPts val="0"/>
              </a:spcBef>
              <a:buSzPts val="1960"/>
              <a:buNone/>
            </a:pPr>
            <a:r>
              <a:rPr lang="en-US" sz="3600" dirty="0"/>
              <a:t>Add the following Extensions by Microsoft: -</a:t>
            </a:r>
          </a:p>
          <a:p>
            <a:pPr marL="36900" lvl="0" indent="0" algn="ctr">
              <a:spcBef>
                <a:spcPts val="0"/>
              </a:spcBef>
              <a:buSzPts val="1960"/>
              <a:buNone/>
            </a:pPr>
            <a:r>
              <a:rPr lang="en-US" b="1" dirty="0" err="1"/>
              <a:t>J</a:t>
            </a:r>
            <a:r>
              <a:rPr lang="en-US" sz="2800" b="1" dirty="0" err="1"/>
              <a:t>upyter</a:t>
            </a:r>
            <a:r>
              <a:rPr lang="en-US" sz="2800" b="1" dirty="0"/>
              <a:t>, </a:t>
            </a:r>
            <a:r>
              <a:rPr lang="en-US" sz="2800" b="1" dirty="0" err="1"/>
              <a:t>Jupyter</a:t>
            </a:r>
            <a:r>
              <a:rPr lang="en-US" sz="2800" b="1" dirty="0"/>
              <a:t> Keymap, </a:t>
            </a:r>
            <a:r>
              <a:rPr lang="en-US" sz="2800" b="1" dirty="0" err="1"/>
              <a:t>Jupyter</a:t>
            </a:r>
            <a:r>
              <a:rPr lang="en-US" sz="2800" b="1" dirty="0"/>
              <a:t> Notebook Renderer, </a:t>
            </a:r>
            <a:r>
              <a:rPr lang="en-US" sz="2800" b="1" dirty="0" err="1"/>
              <a:t>Jupyter</a:t>
            </a:r>
            <a:r>
              <a:rPr lang="en-US" sz="2800" b="1" dirty="0"/>
              <a:t> Slide Show, and </a:t>
            </a:r>
            <a:r>
              <a:rPr lang="en-US" sz="2800" b="1" dirty="0" err="1"/>
              <a:t>Jupyter</a:t>
            </a:r>
            <a:r>
              <a:rPr lang="en-US" sz="2800" b="1" dirty="0"/>
              <a:t> Cell Tags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7246923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"/>
          <p:cNvSpPr txBox="1">
            <a:spLocks noGrp="1"/>
          </p:cNvSpPr>
          <p:nvPr>
            <p:ph type="title"/>
          </p:nvPr>
        </p:nvSpPr>
        <p:spPr>
          <a:xfrm>
            <a:off x="913794" y="94225"/>
            <a:ext cx="10364411" cy="12265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000" b="1" dirty="0"/>
              <a:t>How to start the </a:t>
            </a:r>
            <a:r>
              <a:rPr lang="en-US" sz="4000" b="1" dirty="0" err="1"/>
              <a:t>Jupyter</a:t>
            </a:r>
            <a:r>
              <a:rPr lang="en-US" sz="4000" b="1" dirty="0"/>
              <a:t> Notebook Server</a:t>
            </a:r>
            <a:endParaRPr sz="2400" dirty="0"/>
          </a:p>
        </p:txBody>
      </p:sp>
      <p:sp>
        <p:nvSpPr>
          <p:cNvPr id="575" name="Google Shape;575;p32"/>
          <p:cNvSpPr txBox="1">
            <a:spLocks noGrp="1"/>
          </p:cNvSpPr>
          <p:nvPr>
            <p:ph type="body" idx="2"/>
          </p:nvPr>
        </p:nvSpPr>
        <p:spPr>
          <a:xfrm>
            <a:off x="913794" y="1083733"/>
            <a:ext cx="10364411" cy="111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r>
              <a:rPr lang="en-US" sz="2800" dirty="0">
                <a:solidFill>
                  <a:schemeClr val="lt1"/>
                </a:solidFill>
              </a:rPr>
              <a:t>Type </a:t>
            </a:r>
            <a:r>
              <a:rPr lang="en-US" sz="2800" dirty="0" err="1">
                <a:solidFill>
                  <a:schemeClr val="lt1"/>
                </a:solidFill>
              </a:rPr>
              <a:t>jupyter</a:t>
            </a:r>
            <a:r>
              <a:rPr lang="en-US" sz="2800" dirty="0">
                <a:solidFill>
                  <a:schemeClr val="lt1"/>
                </a:solidFill>
              </a:rPr>
              <a:t> notebook in your terminal and press enter</a:t>
            </a:r>
            <a:endParaRPr dirty="0"/>
          </a:p>
        </p:txBody>
      </p:sp>
      <p:pic>
        <p:nvPicPr>
          <p:cNvPr id="576" name="Google Shape;576;p32" descr="Graphical user interface, text, application, email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94" y="1840089"/>
            <a:ext cx="10364410" cy="49236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33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225" y="1852612"/>
            <a:ext cx="116395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"/>
          <p:cNvSpPr txBox="1">
            <a:spLocks noGrp="1"/>
          </p:cNvSpPr>
          <p:nvPr>
            <p:ph type="title" idx="4294967295"/>
          </p:nvPr>
        </p:nvSpPr>
        <p:spPr>
          <a:xfrm>
            <a:off x="609600" y="2212622"/>
            <a:ext cx="11006667" cy="449297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3600" dirty="0"/>
              <a:t>Make sure you’re in the correct directory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Open VS Code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Either Initialize </a:t>
            </a:r>
            <a:r>
              <a:rPr lang="en-US" sz="3600" dirty="0" err="1"/>
              <a:t>Jupyter</a:t>
            </a:r>
            <a:r>
              <a:rPr lang="en-US" sz="3600" dirty="0"/>
              <a:t> Notebook from the console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Or make a new file with the .</a:t>
            </a:r>
            <a:r>
              <a:rPr lang="en-US" sz="3600" dirty="0" err="1"/>
              <a:t>ipynb</a:t>
            </a:r>
            <a:r>
              <a:rPr lang="en-US" sz="3600" dirty="0"/>
              <a:t> extension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E5890-44F6-C8A5-EEF5-31604CC9FCC6}"/>
              </a:ext>
            </a:extLst>
          </p:cNvPr>
          <p:cNvSpPr txBox="1"/>
          <p:nvPr/>
        </p:nvSpPr>
        <p:spPr>
          <a:xfrm>
            <a:off x="609599" y="361246"/>
            <a:ext cx="1100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Using </a:t>
            </a:r>
            <a:r>
              <a:rPr lang="en-US" sz="4800" dirty="0" err="1">
                <a:solidFill>
                  <a:schemeClr val="bg1"/>
                </a:solidFill>
              </a:rPr>
              <a:t>Jupyter</a:t>
            </a:r>
            <a:r>
              <a:rPr lang="en-US" sz="4800" dirty="0">
                <a:solidFill>
                  <a:schemeClr val="bg1"/>
                </a:solidFill>
              </a:rPr>
              <a:t> Notebook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inside VS Code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"/>
          <p:cNvSpPr txBox="1">
            <a:spLocks noGrp="1"/>
          </p:cNvSpPr>
          <p:nvPr>
            <p:ph type="title" idx="4294967295"/>
          </p:nvPr>
        </p:nvSpPr>
        <p:spPr>
          <a:xfrm>
            <a:off x="609600" y="1411112"/>
            <a:ext cx="11006667" cy="52944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3600" b="1" dirty="0">
                <a:latin typeface="+mn-lt"/>
              </a:rPr>
              <a:t>The </a:t>
            </a:r>
            <a:r>
              <a:rPr lang="en-US" sz="3600" b="1" dirty="0" err="1">
                <a:latin typeface="+mn-lt"/>
              </a:rPr>
              <a:t>Jupyter</a:t>
            </a:r>
            <a:r>
              <a:rPr lang="en-US" sz="3600" b="1" dirty="0">
                <a:latin typeface="+mn-lt"/>
              </a:rPr>
              <a:t> Notebooks Project</a:t>
            </a:r>
            <a:br>
              <a:rPr lang="en-US" sz="3600" dirty="0">
                <a:latin typeface="+mn-lt"/>
                <a:hlinkClick r:id="rId3"/>
              </a:rPr>
            </a:br>
            <a:r>
              <a:rPr lang="en-US" sz="3600" dirty="0">
                <a:latin typeface="+mn-lt"/>
                <a:hlinkClick r:id="rId3"/>
              </a:rPr>
              <a:t>https://jupyter.org</a:t>
            </a: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r>
              <a:rPr lang="en-US" sz="3600" dirty="0" err="1">
                <a:latin typeface="+mn-lt"/>
              </a:rPr>
              <a:t>Jupyter</a:t>
            </a:r>
            <a:r>
              <a:rPr lang="en-US" sz="3600" dirty="0">
                <a:latin typeface="+mn-lt"/>
              </a:rPr>
              <a:t> Notebook Quick Start Guide --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  <a:hlinkClick r:id="rId4"/>
              </a:rPr>
              <a:t>https://jupyter-notebook-beginner-guide.readthedocs.io/en/latest/index.html</a:t>
            </a: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How to Use </a:t>
            </a:r>
            <a:r>
              <a:rPr lang="en-US" sz="3600" dirty="0" err="1">
                <a:latin typeface="+mn-lt"/>
              </a:rPr>
              <a:t>Jupyter</a:t>
            </a:r>
            <a:r>
              <a:rPr lang="en-US" sz="3600" dirty="0">
                <a:latin typeface="+mn-lt"/>
              </a:rPr>
              <a:t> Notebook: A Beginner’s Tutorial </a:t>
            </a:r>
            <a:r>
              <a:rPr lang="en-US" sz="3600" dirty="0">
                <a:latin typeface="+mn-lt"/>
                <a:hlinkClick r:id="rId5"/>
              </a:rPr>
              <a:t>–</a:t>
            </a:r>
            <a:r>
              <a:rPr lang="en-US" sz="3600" dirty="0">
                <a:latin typeface="+mn-lt"/>
              </a:rPr>
              <a:t>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  <a:hlinkClick r:id="rId5"/>
              </a:rPr>
              <a:t>https://www.dataquest.io/blog/jupyter-notebook-tutorial</a:t>
            </a:r>
            <a:br>
              <a:rPr lang="en-US" sz="3600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E5890-44F6-C8A5-EEF5-31604CC9FCC6}"/>
              </a:ext>
            </a:extLst>
          </p:cNvPr>
          <p:cNvSpPr txBox="1"/>
          <p:nvPr/>
        </p:nvSpPr>
        <p:spPr>
          <a:xfrm>
            <a:off x="609599" y="361246"/>
            <a:ext cx="1100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Read more about </a:t>
            </a:r>
            <a:r>
              <a:rPr lang="en-US" sz="4800" dirty="0" err="1">
                <a:solidFill>
                  <a:schemeClr val="bg1"/>
                </a:solidFill>
              </a:rPr>
              <a:t>Jupyter</a:t>
            </a:r>
            <a:r>
              <a:rPr lang="en-US" sz="4800" dirty="0">
                <a:solidFill>
                  <a:schemeClr val="bg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192914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SlateVTI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387</Words>
  <Application>Microsoft Office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Noto Sans Symbols</vt:lpstr>
      <vt:lpstr>SlateVTI</vt:lpstr>
      <vt:lpstr>What is Jupyter Notebook?</vt:lpstr>
      <vt:lpstr>What is the value of using Jupyter Notebook?</vt:lpstr>
      <vt:lpstr>PowerPoint Presentation</vt:lpstr>
      <vt:lpstr>PowerPoint Presentation</vt:lpstr>
      <vt:lpstr>How to start the Jupyter Notebook Server</vt:lpstr>
      <vt:lpstr>PowerPoint Presentation</vt:lpstr>
      <vt:lpstr>Make sure you’re in the correct directory  Open VS Code  Either Initialize Jupyter Notebook from the console  Or make a new file with the .ipynb extension</vt:lpstr>
      <vt:lpstr>The Jupyter Notebooks Project https://jupyter.org  Jupyter Notebook Quick Start Guide -- https://jupyter-notebook-beginner-guide.readthedocs.io/en/latest/index.html   How to Use Jupyter Notebook: A Beginner’s Tutorial –  https://www.dataquest.io/blog/jupyter-notebook-tutorial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NumPy, Broadcasting and Matplotlib</dc:title>
  <dc:creator>Ashley Hunter</dc:creator>
  <cp:lastModifiedBy>Johan Bester</cp:lastModifiedBy>
  <cp:revision>10</cp:revision>
  <dcterms:created xsi:type="dcterms:W3CDTF">2022-02-06T00:47:21Z</dcterms:created>
  <dcterms:modified xsi:type="dcterms:W3CDTF">2022-10-13T05:03:28Z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