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0"/>
  </p:notesMasterIdLst>
  <p:sldIdLst>
    <p:sldId id="256" r:id="rId2"/>
    <p:sldId id="311" r:id="rId3"/>
    <p:sldId id="272" r:id="rId4"/>
    <p:sldId id="257" r:id="rId5"/>
    <p:sldId id="261" r:id="rId6"/>
    <p:sldId id="258" r:id="rId7"/>
    <p:sldId id="262" r:id="rId8"/>
    <p:sldId id="259" r:id="rId9"/>
    <p:sldId id="263" r:id="rId10"/>
    <p:sldId id="260" r:id="rId11"/>
    <p:sldId id="264" r:id="rId12"/>
    <p:sldId id="309" r:id="rId13"/>
    <p:sldId id="310" r:id="rId14"/>
    <p:sldId id="271" r:id="rId15"/>
    <p:sldId id="270" r:id="rId16"/>
    <p:sldId id="265" r:id="rId17"/>
    <p:sldId id="266" r:id="rId18"/>
    <p:sldId id="273" r:id="rId19"/>
    <p:sldId id="274" r:id="rId20"/>
    <p:sldId id="275" r:id="rId21"/>
    <p:sldId id="276" r:id="rId22"/>
    <p:sldId id="277" r:id="rId23"/>
    <p:sldId id="278" r:id="rId24"/>
    <p:sldId id="279" r:id="rId25"/>
    <p:sldId id="280" r:id="rId26"/>
    <p:sldId id="281" r:id="rId27"/>
    <p:sldId id="282" r:id="rId28"/>
    <p:sldId id="312" r:id="rId2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FF66"/>
    <a:srgbClr val="FFFFCC"/>
    <a:srgbClr val="F21AC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1351" autoAdjust="0"/>
  </p:normalViewPr>
  <p:slideViewPr>
    <p:cSldViewPr snapToGrid="0">
      <p:cViewPr varScale="1">
        <p:scale>
          <a:sx n="61" d="100"/>
          <a:sy n="61" d="100"/>
        </p:scale>
        <p:origin x="1048" y="48"/>
      </p:cViewPr>
      <p:guideLst/>
    </p:cSldViewPr>
  </p:slideViewPr>
  <p:notesTextViewPr>
    <p:cViewPr>
      <p:scale>
        <a:sx n="1" d="1"/>
        <a:sy n="1" d="1"/>
      </p:scale>
      <p:origin x="0" y="0"/>
    </p:cViewPr>
  </p:notesTextViewPr>
  <p:sorterViewPr>
    <p:cViewPr>
      <p:scale>
        <a:sx n="100" d="100"/>
        <a:sy n="100" d="100"/>
      </p:scale>
      <p:origin x="0" y="-111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A3E35D07-BEB9-453F-8953-92D54C21A4D7}" type="datetimeFigureOut">
              <a:rPr lang="en-US" smtClean="0"/>
              <a:t>10/22/2019</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9D4C2EBC-8EEA-489E-B5F6-49B2502F4B75}" type="slidenum">
              <a:rPr lang="en-US" smtClean="0"/>
              <a:t>‹#›</a:t>
            </a:fld>
            <a:endParaRPr lang="en-US" dirty="0"/>
          </a:p>
        </p:txBody>
      </p:sp>
    </p:spTree>
    <p:extLst>
      <p:ext uri="{BB962C8B-B14F-4D97-AF65-F5344CB8AC3E}">
        <p14:creationId xmlns:p14="http://schemas.microsoft.com/office/powerpoint/2010/main" val="2993557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why COGS is so important</a:t>
            </a:r>
          </a:p>
        </p:txBody>
      </p:sp>
      <p:sp>
        <p:nvSpPr>
          <p:cNvPr id="4" name="Slide Number Placeholder 3"/>
          <p:cNvSpPr>
            <a:spLocks noGrp="1"/>
          </p:cNvSpPr>
          <p:nvPr>
            <p:ph type="sldNum" sz="quarter" idx="5"/>
          </p:nvPr>
        </p:nvSpPr>
        <p:spPr/>
        <p:txBody>
          <a:bodyPr/>
          <a:lstStyle/>
          <a:p>
            <a:fld id="{9D4C2EBC-8EEA-489E-B5F6-49B2502F4B75}" type="slidenum">
              <a:rPr lang="en-US" smtClean="0"/>
              <a:t>4</a:t>
            </a:fld>
            <a:endParaRPr lang="en-US" dirty="0"/>
          </a:p>
        </p:txBody>
      </p:sp>
    </p:spTree>
    <p:extLst>
      <p:ext uri="{BB962C8B-B14F-4D97-AF65-F5344CB8AC3E}">
        <p14:creationId xmlns:p14="http://schemas.microsoft.com/office/powerpoint/2010/main" val="1990039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would the impact show on the DuPont model?</a:t>
            </a:r>
          </a:p>
        </p:txBody>
      </p:sp>
      <p:sp>
        <p:nvSpPr>
          <p:cNvPr id="4" name="Slide Number Placeholder 3"/>
          <p:cNvSpPr>
            <a:spLocks noGrp="1"/>
          </p:cNvSpPr>
          <p:nvPr>
            <p:ph type="sldNum" sz="quarter" idx="5"/>
          </p:nvPr>
        </p:nvSpPr>
        <p:spPr/>
        <p:txBody>
          <a:bodyPr/>
          <a:lstStyle/>
          <a:p>
            <a:fld id="{9D4C2EBC-8EEA-489E-B5F6-49B2502F4B75}" type="slidenum">
              <a:rPr lang="en-US" smtClean="0"/>
              <a:t>28</a:t>
            </a:fld>
            <a:endParaRPr lang="en-US" dirty="0"/>
          </a:p>
        </p:txBody>
      </p:sp>
    </p:spTree>
    <p:extLst>
      <p:ext uri="{BB962C8B-B14F-4D97-AF65-F5344CB8AC3E}">
        <p14:creationId xmlns:p14="http://schemas.microsoft.com/office/powerpoint/2010/main" val="572347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would be a target for ideal inventory turns?</a:t>
            </a:r>
          </a:p>
        </p:txBody>
      </p:sp>
      <p:sp>
        <p:nvSpPr>
          <p:cNvPr id="4" name="Slide Number Placeholder 3"/>
          <p:cNvSpPr>
            <a:spLocks noGrp="1"/>
          </p:cNvSpPr>
          <p:nvPr>
            <p:ph type="sldNum" sz="quarter" idx="5"/>
          </p:nvPr>
        </p:nvSpPr>
        <p:spPr/>
        <p:txBody>
          <a:bodyPr/>
          <a:lstStyle/>
          <a:p>
            <a:fld id="{9D4C2EBC-8EEA-489E-B5F6-49B2502F4B75}" type="slidenum">
              <a:rPr lang="en-US" smtClean="0"/>
              <a:t>5</a:t>
            </a:fld>
            <a:endParaRPr lang="en-US" dirty="0"/>
          </a:p>
        </p:txBody>
      </p:sp>
    </p:spTree>
    <p:extLst>
      <p:ext uri="{BB962C8B-B14F-4D97-AF65-F5344CB8AC3E}">
        <p14:creationId xmlns:p14="http://schemas.microsoft.com/office/powerpoint/2010/main" val="4085594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PII</a:t>
            </a:r>
          </a:p>
        </p:txBody>
      </p:sp>
      <p:sp>
        <p:nvSpPr>
          <p:cNvPr id="4" name="Slide Number Placeholder 3"/>
          <p:cNvSpPr>
            <a:spLocks noGrp="1"/>
          </p:cNvSpPr>
          <p:nvPr>
            <p:ph type="sldNum" sz="quarter" idx="5"/>
          </p:nvPr>
        </p:nvSpPr>
        <p:spPr/>
        <p:txBody>
          <a:bodyPr/>
          <a:lstStyle/>
          <a:p>
            <a:fld id="{9D4C2EBC-8EEA-489E-B5F6-49B2502F4B75}" type="slidenum">
              <a:rPr lang="en-US" smtClean="0"/>
              <a:t>8</a:t>
            </a:fld>
            <a:endParaRPr lang="en-US" dirty="0"/>
          </a:p>
        </p:txBody>
      </p:sp>
    </p:spTree>
    <p:extLst>
      <p:ext uri="{BB962C8B-B14F-4D97-AF65-F5344CB8AC3E}">
        <p14:creationId xmlns:p14="http://schemas.microsoft.com/office/powerpoint/2010/main" val="3025389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concept of DuPont model here</a:t>
            </a:r>
          </a:p>
        </p:txBody>
      </p:sp>
      <p:sp>
        <p:nvSpPr>
          <p:cNvPr id="4" name="Slide Number Placeholder 3"/>
          <p:cNvSpPr>
            <a:spLocks noGrp="1"/>
          </p:cNvSpPr>
          <p:nvPr>
            <p:ph type="sldNum" sz="quarter" idx="5"/>
          </p:nvPr>
        </p:nvSpPr>
        <p:spPr/>
        <p:txBody>
          <a:bodyPr/>
          <a:lstStyle/>
          <a:p>
            <a:fld id="{9D4C2EBC-8EEA-489E-B5F6-49B2502F4B75}" type="slidenum">
              <a:rPr lang="en-US" smtClean="0"/>
              <a:t>14</a:t>
            </a:fld>
            <a:endParaRPr lang="en-US" dirty="0"/>
          </a:p>
        </p:txBody>
      </p:sp>
    </p:spTree>
    <p:extLst>
      <p:ext uri="{BB962C8B-B14F-4D97-AF65-F5344CB8AC3E}">
        <p14:creationId xmlns:p14="http://schemas.microsoft.com/office/powerpoint/2010/main" val="3852467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want to include EBITA? Earnings Before Income Taxes </a:t>
            </a:r>
            <a:r>
              <a:rPr lang="en-US"/>
              <a:t>and Amortization</a:t>
            </a:r>
            <a:endParaRPr lang="en-US" dirty="0"/>
          </a:p>
        </p:txBody>
      </p:sp>
      <p:sp>
        <p:nvSpPr>
          <p:cNvPr id="4" name="Slide Number Placeholder 3"/>
          <p:cNvSpPr>
            <a:spLocks noGrp="1"/>
          </p:cNvSpPr>
          <p:nvPr>
            <p:ph type="sldNum" sz="quarter" idx="5"/>
          </p:nvPr>
        </p:nvSpPr>
        <p:spPr/>
        <p:txBody>
          <a:bodyPr/>
          <a:lstStyle/>
          <a:p>
            <a:fld id="{9D4C2EBC-8EEA-489E-B5F6-49B2502F4B75}" type="slidenum">
              <a:rPr lang="en-US" smtClean="0"/>
              <a:t>19</a:t>
            </a:fld>
            <a:endParaRPr lang="en-US" dirty="0"/>
          </a:p>
        </p:txBody>
      </p:sp>
    </p:spTree>
    <p:extLst>
      <p:ext uri="{BB962C8B-B14F-4D97-AF65-F5344CB8AC3E}">
        <p14:creationId xmlns:p14="http://schemas.microsoft.com/office/powerpoint/2010/main" val="3373827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Developed in 1912 by Donaldson Brown; DuPont adopted for use in the 1920s</a:t>
            </a:r>
          </a:p>
        </p:txBody>
      </p:sp>
      <p:sp>
        <p:nvSpPr>
          <p:cNvPr id="4" name="Slide Number Placeholder 3"/>
          <p:cNvSpPr>
            <a:spLocks noGrp="1"/>
          </p:cNvSpPr>
          <p:nvPr>
            <p:ph type="sldNum" sz="quarter" idx="5"/>
          </p:nvPr>
        </p:nvSpPr>
        <p:spPr/>
        <p:txBody>
          <a:bodyPr/>
          <a:lstStyle/>
          <a:p>
            <a:fld id="{9D4C2EBC-8EEA-489E-B5F6-49B2502F4B75}" type="slidenum">
              <a:rPr lang="en-US" smtClean="0"/>
              <a:t>22</a:t>
            </a:fld>
            <a:endParaRPr lang="en-US" dirty="0"/>
          </a:p>
        </p:txBody>
      </p:sp>
    </p:spTree>
    <p:extLst>
      <p:ext uri="{BB962C8B-B14F-4D97-AF65-F5344CB8AC3E}">
        <p14:creationId xmlns:p14="http://schemas.microsoft.com/office/powerpoint/2010/main" val="831380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as a class, but provide the model in Excel for those who want to play with it a bit more.</a:t>
            </a:r>
          </a:p>
        </p:txBody>
      </p:sp>
      <p:sp>
        <p:nvSpPr>
          <p:cNvPr id="4" name="Slide Number Placeholder 3"/>
          <p:cNvSpPr>
            <a:spLocks noGrp="1"/>
          </p:cNvSpPr>
          <p:nvPr>
            <p:ph type="sldNum" sz="quarter" idx="5"/>
          </p:nvPr>
        </p:nvSpPr>
        <p:spPr/>
        <p:txBody>
          <a:bodyPr/>
          <a:lstStyle/>
          <a:p>
            <a:fld id="{9D4C2EBC-8EEA-489E-B5F6-49B2502F4B75}" type="slidenum">
              <a:rPr lang="en-US" smtClean="0"/>
              <a:t>23</a:t>
            </a:fld>
            <a:endParaRPr lang="en-US" dirty="0"/>
          </a:p>
        </p:txBody>
      </p:sp>
    </p:spTree>
    <p:extLst>
      <p:ext uri="{BB962C8B-B14F-4D97-AF65-F5344CB8AC3E}">
        <p14:creationId xmlns:p14="http://schemas.microsoft.com/office/powerpoint/2010/main" val="886223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the first calculation: ask what factor(s) are affected, show how to use the file</a:t>
            </a:r>
          </a:p>
          <a:p>
            <a:r>
              <a:rPr lang="en-US" dirty="0"/>
              <a:t>Incorporate the RONA % after each change and bring up after that discussion a) 18%, b) 3711%, c) 34.9%</a:t>
            </a:r>
          </a:p>
        </p:txBody>
      </p:sp>
      <p:sp>
        <p:nvSpPr>
          <p:cNvPr id="4" name="Slide Number Placeholder 3"/>
          <p:cNvSpPr>
            <a:spLocks noGrp="1"/>
          </p:cNvSpPr>
          <p:nvPr>
            <p:ph type="sldNum" sz="quarter" idx="5"/>
          </p:nvPr>
        </p:nvSpPr>
        <p:spPr/>
        <p:txBody>
          <a:bodyPr/>
          <a:lstStyle/>
          <a:p>
            <a:fld id="{9D4C2EBC-8EEA-489E-B5F6-49B2502F4B75}" type="slidenum">
              <a:rPr lang="en-US" smtClean="0"/>
              <a:t>25</a:t>
            </a:fld>
            <a:endParaRPr lang="en-US" dirty="0"/>
          </a:p>
        </p:txBody>
      </p:sp>
    </p:spTree>
    <p:extLst>
      <p:ext uri="{BB962C8B-B14F-4D97-AF65-F5344CB8AC3E}">
        <p14:creationId xmlns:p14="http://schemas.microsoft.com/office/powerpoint/2010/main" val="248900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use some of the recent stats from Shaw on this?</a:t>
            </a:r>
          </a:p>
        </p:txBody>
      </p:sp>
      <p:sp>
        <p:nvSpPr>
          <p:cNvPr id="4" name="Slide Number Placeholder 3"/>
          <p:cNvSpPr>
            <a:spLocks noGrp="1"/>
          </p:cNvSpPr>
          <p:nvPr>
            <p:ph type="sldNum" sz="quarter" idx="5"/>
          </p:nvPr>
        </p:nvSpPr>
        <p:spPr/>
        <p:txBody>
          <a:bodyPr/>
          <a:lstStyle/>
          <a:p>
            <a:fld id="{9D4C2EBC-8EEA-489E-B5F6-49B2502F4B75}" type="slidenum">
              <a:rPr lang="en-US" smtClean="0"/>
              <a:t>26</a:t>
            </a:fld>
            <a:endParaRPr lang="en-US" dirty="0"/>
          </a:p>
        </p:txBody>
      </p:sp>
    </p:spTree>
    <p:extLst>
      <p:ext uri="{BB962C8B-B14F-4D97-AF65-F5344CB8AC3E}">
        <p14:creationId xmlns:p14="http://schemas.microsoft.com/office/powerpoint/2010/main" val="3265833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DFF4610-EC3B-4116-AE62-D5770161F77B}" type="datetime1">
              <a:rPr lang="en-US" smtClean="0"/>
              <a:t>10/22/2019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C7052-C849-47B5-BBD3-26AEB6904021}" type="datetime1">
              <a:rPr lang="en-US" smtClean="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AC61-07D6-4ECD-9D81-0507E38B7994}" type="datetime1">
              <a:rPr lang="en-US" smtClean="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A505B0-7511-4D60-97BE-F42EE2208D22}" type="datetime1">
              <a:rPr lang="en-US" smtClean="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AE4024F-196C-4D0E-AFFE-CCCA3E8941DA}" type="datetime1">
              <a:rPr lang="en-US" smtClean="0"/>
              <a:t>10/22/2019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BD1C42-0795-48CB-B937-B0380D71D052}" type="datetime1">
              <a:rPr lang="en-US" smtClean="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1016EA-408F-4929-B5F8-A2B60402F796}" type="datetime1">
              <a:rPr lang="en-US" smtClean="0"/>
              <a:t>10/22/2019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4DCC2-3EFF-4C76-9296-E351F29EA8CA}" type="datetime1">
              <a:rPr lang="en-US" smtClean="0"/>
              <a:t>10/22/2019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669A6A-1CBD-4A6B-BC87-74D6D8A8D864}" type="datetime1">
              <a:rPr lang="en-US" smtClean="0"/>
              <a:t>10/22/2019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1002E70-B921-428D-88D2-CA0FE30346F3}" type="datetime1">
              <a:rPr lang="en-US" smtClean="0"/>
              <a:t>10/22/2019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B0F2FBD-990B-49D6-A192-F464C8395DB1}" type="datetime1">
              <a:rPr lang="en-US" smtClean="0"/>
              <a:t>10/22/2019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3D0CE0F-8E03-4BAF-9A7E-3DB537EE44AF}" type="datetime1">
              <a:rPr lang="en-US" smtClean="0"/>
              <a:t>10/22/2019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www.billduncanscareer.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6.emf"/><Relationship Id="rId4" Type="http://schemas.openxmlformats.org/officeDocument/2006/relationships/package" Target="../embeddings/Microsoft_Excel_Worksheet.xlsx"/></Relationships>
</file>

<file path=ppt/slides/_rels/slide2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62B29-7599-4753-814A-AF397F3AF768}"/>
              </a:ext>
            </a:extLst>
          </p:cNvPr>
          <p:cNvSpPr>
            <a:spLocks noGrp="1"/>
          </p:cNvSpPr>
          <p:nvPr>
            <p:ph type="ctrTitle"/>
          </p:nvPr>
        </p:nvSpPr>
        <p:spPr>
          <a:xfrm>
            <a:off x="1915127" y="2007529"/>
            <a:ext cx="8361229" cy="2098226"/>
          </a:xfrm>
        </p:spPr>
        <p:txBody>
          <a:bodyPr/>
          <a:lstStyle/>
          <a:p>
            <a:r>
              <a:rPr lang="en-US" dirty="0"/>
              <a:t>The </a:t>
            </a:r>
            <a:r>
              <a:rPr lang="en-US" dirty="0">
                <a:solidFill>
                  <a:srgbClr val="0070C0"/>
                </a:solidFill>
              </a:rPr>
              <a:t>Business</a:t>
            </a:r>
            <a:r>
              <a:rPr lang="en-US" dirty="0"/>
              <a:t> End </a:t>
            </a:r>
            <a:r>
              <a:rPr lang="en-US" sz="3600" dirty="0"/>
              <a:t>of </a:t>
            </a:r>
            <a:br>
              <a:rPr lang="en-US" dirty="0"/>
            </a:br>
            <a:r>
              <a:rPr lang="en-US" dirty="0"/>
              <a:t>I.T.</a:t>
            </a:r>
            <a:br>
              <a:rPr lang="en-US" dirty="0"/>
            </a:br>
            <a:r>
              <a:rPr lang="en-US" sz="2000" i="1" dirty="0"/>
              <a:t>(Part 1)</a:t>
            </a:r>
          </a:p>
        </p:txBody>
      </p:sp>
      <p:sp>
        <p:nvSpPr>
          <p:cNvPr id="3" name="Subtitle 2">
            <a:extLst>
              <a:ext uri="{FF2B5EF4-FFF2-40B4-BE49-F238E27FC236}">
                <a16:creationId xmlns:a16="http://schemas.microsoft.com/office/drawing/2014/main" id="{B6457D4A-FC64-4B6C-B43A-AC0472BED4D1}"/>
              </a:ext>
            </a:extLst>
          </p:cNvPr>
          <p:cNvSpPr>
            <a:spLocks noGrp="1"/>
          </p:cNvSpPr>
          <p:nvPr>
            <p:ph type="subTitle" idx="1"/>
          </p:nvPr>
        </p:nvSpPr>
        <p:spPr>
          <a:xfrm>
            <a:off x="2679904" y="4603979"/>
            <a:ext cx="6831673" cy="1086237"/>
          </a:xfrm>
        </p:spPr>
        <p:txBody>
          <a:bodyPr/>
          <a:lstStyle/>
          <a:p>
            <a:r>
              <a:rPr lang="en-US" dirty="0"/>
              <a:t>Bill Duncan</a:t>
            </a:r>
          </a:p>
          <a:p>
            <a:r>
              <a:rPr lang="en-US" dirty="0">
                <a:hlinkClick r:id="rId2"/>
              </a:rPr>
              <a:t>www.billduncanscareer.com</a:t>
            </a:r>
            <a:endParaRPr lang="en-US" dirty="0"/>
          </a:p>
          <a:p>
            <a:endParaRPr lang="en-US" dirty="0"/>
          </a:p>
        </p:txBody>
      </p:sp>
    </p:spTree>
    <p:extLst>
      <p:ext uri="{BB962C8B-B14F-4D97-AF65-F5344CB8AC3E}">
        <p14:creationId xmlns:p14="http://schemas.microsoft.com/office/powerpoint/2010/main" val="356242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6A9D-3B80-46E2-AB22-3276303018A1}"/>
              </a:ext>
            </a:extLst>
          </p:cNvPr>
          <p:cNvSpPr>
            <a:spLocks noGrp="1"/>
          </p:cNvSpPr>
          <p:nvPr>
            <p:ph type="title"/>
          </p:nvPr>
        </p:nvSpPr>
        <p:spPr/>
        <p:txBody>
          <a:bodyPr/>
          <a:lstStyle/>
          <a:p>
            <a:r>
              <a:rPr lang="en-US" dirty="0"/>
              <a:t>How Typical Business Models Make Money</a:t>
            </a:r>
          </a:p>
        </p:txBody>
      </p:sp>
      <p:sp>
        <p:nvSpPr>
          <p:cNvPr id="3" name="Content Placeholder 2">
            <a:extLst>
              <a:ext uri="{FF2B5EF4-FFF2-40B4-BE49-F238E27FC236}">
                <a16:creationId xmlns:a16="http://schemas.microsoft.com/office/drawing/2014/main" id="{13D0D6F7-F976-405A-8C7D-9DCF4E6DE604}"/>
              </a:ext>
            </a:extLst>
          </p:cNvPr>
          <p:cNvSpPr>
            <a:spLocks noGrp="1"/>
          </p:cNvSpPr>
          <p:nvPr>
            <p:ph idx="1"/>
          </p:nvPr>
        </p:nvSpPr>
        <p:spPr>
          <a:xfrm>
            <a:off x="1193475" y="2286000"/>
            <a:ext cx="4862945" cy="3886200"/>
          </a:xfrm>
        </p:spPr>
        <p:txBody>
          <a:bodyPr>
            <a:normAutofit/>
          </a:bodyPr>
          <a:lstStyle/>
          <a:p>
            <a:r>
              <a:rPr lang="en-US" sz="2800" dirty="0">
                <a:solidFill>
                  <a:srgbClr val="0070C0"/>
                </a:solidFill>
              </a:rPr>
              <a:t>Financial Lender:</a:t>
            </a:r>
          </a:p>
          <a:p>
            <a:pPr marL="914400" lvl="3" indent="-452438"/>
            <a:r>
              <a:rPr lang="en-US" dirty="0"/>
              <a:t>Relatively low levels of capitalization for property and inventory</a:t>
            </a:r>
          </a:p>
          <a:p>
            <a:pPr marL="914400" lvl="3" indent="-452438"/>
            <a:r>
              <a:rPr lang="en-US" dirty="0"/>
              <a:t>Relatively high margins – very low overhead levels</a:t>
            </a:r>
          </a:p>
          <a:p>
            <a:pPr marL="914400" lvl="3" indent="-452438"/>
            <a:r>
              <a:rPr lang="en-US" dirty="0"/>
              <a:t>Highly sensitive to regulatory environment, prime lending rates</a:t>
            </a:r>
          </a:p>
          <a:p>
            <a:pPr marL="914400" lvl="3" indent="-452438"/>
            <a:r>
              <a:rPr lang="en-US" dirty="0"/>
              <a:t>Cost drivers are salaries and property leases</a:t>
            </a:r>
          </a:p>
          <a:p>
            <a:pPr marL="914400" lvl="3" indent="-452438"/>
            <a:r>
              <a:rPr lang="en-US" dirty="0"/>
              <a:t>Entirely dependent on information technology</a:t>
            </a:r>
          </a:p>
        </p:txBody>
      </p:sp>
      <p:pic>
        <p:nvPicPr>
          <p:cNvPr id="4" name="Picture 3">
            <a:extLst>
              <a:ext uri="{FF2B5EF4-FFF2-40B4-BE49-F238E27FC236}">
                <a16:creationId xmlns:a16="http://schemas.microsoft.com/office/drawing/2014/main" id="{54432A3C-B6EB-417C-9FD8-588DE4B9F9D5}"/>
              </a:ext>
            </a:extLst>
          </p:cNvPr>
          <p:cNvPicPr>
            <a:picLocks noChangeAspect="1"/>
          </p:cNvPicPr>
          <p:nvPr/>
        </p:nvPicPr>
        <p:blipFill>
          <a:blip r:embed="rId2"/>
          <a:stretch>
            <a:fillRect/>
          </a:stretch>
        </p:blipFill>
        <p:spPr>
          <a:xfrm>
            <a:off x="6056420" y="2558862"/>
            <a:ext cx="5965603" cy="3499407"/>
          </a:xfrm>
          <a:prstGeom prst="rect">
            <a:avLst/>
          </a:prstGeom>
        </p:spPr>
      </p:pic>
      <p:sp>
        <p:nvSpPr>
          <p:cNvPr id="5" name="Slide Number Placeholder 4">
            <a:extLst>
              <a:ext uri="{FF2B5EF4-FFF2-40B4-BE49-F238E27FC236}">
                <a16:creationId xmlns:a16="http://schemas.microsoft.com/office/drawing/2014/main" id="{4AD682D4-EA67-49BA-9D6D-5F3E3480E1EB}"/>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2636484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B021-0D90-4BC9-B1D9-F9817F04433B}"/>
              </a:ext>
            </a:extLst>
          </p:cNvPr>
          <p:cNvSpPr>
            <a:spLocks noGrp="1"/>
          </p:cNvSpPr>
          <p:nvPr>
            <p:ph type="title"/>
          </p:nvPr>
        </p:nvSpPr>
        <p:spPr>
          <a:xfrm>
            <a:off x="1071155" y="685800"/>
            <a:ext cx="10789920" cy="1485900"/>
          </a:xfrm>
        </p:spPr>
        <p:txBody>
          <a:bodyPr/>
          <a:lstStyle/>
          <a:p>
            <a:r>
              <a:rPr lang="en-US" dirty="0">
                <a:solidFill>
                  <a:srgbClr val="0070C0"/>
                </a:solidFill>
              </a:rPr>
              <a:t>Financial Lender: </a:t>
            </a:r>
            <a:r>
              <a:rPr lang="en-US" dirty="0"/>
              <a:t>Most Fertile Opportunities for Profit Improvement</a:t>
            </a:r>
          </a:p>
        </p:txBody>
      </p:sp>
      <p:sp>
        <p:nvSpPr>
          <p:cNvPr id="3" name="Content Placeholder 2">
            <a:extLst>
              <a:ext uri="{FF2B5EF4-FFF2-40B4-BE49-F238E27FC236}">
                <a16:creationId xmlns:a16="http://schemas.microsoft.com/office/drawing/2014/main" id="{5E8CBB77-AFC6-45C5-B22B-DEA884C5E495}"/>
              </a:ext>
            </a:extLst>
          </p:cNvPr>
          <p:cNvSpPr>
            <a:spLocks noGrp="1"/>
          </p:cNvSpPr>
          <p:nvPr>
            <p:ph idx="1"/>
          </p:nvPr>
        </p:nvSpPr>
        <p:spPr>
          <a:xfrm>
            <a:off x="1338943" y="2073056"/>
            <a:ext cx="6422571" cy="4386943"/>
          </a:xfrm>
        </p:spPr>
        <p:txBody>
          <a:bodyPr>
            <a:normAutofit/>
          </a:bodyPr>
          <a:lstStyle/>
          <a:p>
            <a:pPr marL="457200" indent="-457200">
              <a:buFont typeface="+mj-lt"/>
              <a:buAutoNum type="arabicPeriod"/>
            </a:pPr>
            <a:r>
              <a:rPr lang="en-US" sz="1500" dirty="0"/>
              <a:t>Evaluate Branch Distribution System</a:t>
            </a:r>
          </a:p>
          <a:p>
            <a:pPr lvl="1">
              <a:lnSpc>
                <a:spcPct val="104000"/>
              </a:lnSpc>
              <a:buFont typeface="Arial" panose="020B0604020202020204" pitchFamily="34" charset="0"/>
              <a:buChar char="•"/>
            </a:pPr>
            <a:r>
              <a:rPr lang="en-US" sz="1200" dirty="0"/>
              <a:t>Eliminate redundancies / overlap in territory coverage</a:t>
            </a:r>
          </a:p>
          <a:p>
            <a:pPr lvl="1">
              <a:lnSpc>
                <a:spcPct val="104000"/>
              </a:lnSpc>
              <a:buFont typeface="Arial" panose="020B0604020202020204" pitchFamily="34" charset="0"/>
              <a:buChar char="•"/>
            </a:pPr>
            <a:r>
              <a:rPr lang="en-US" sz="1200" dirty="0"/>
              <a:t>Standardize lending authorities, matched to regional needs</a:t>
            </a:r>
          </a:p>
          <a:p>
            <a:pPr lvl="1">
              <a:lnSpc>
                <a:spcPct val="104000"/>
              </a:lnSpc>
              <a:buFont typeface="Arial" panose="020B0604020202020204" pitchFamily="34" charset="0"/>
              <a:buChar char="•"/>
            </a:pPr>
            <a:r>
              <a:rPr lang="en-US" sz="1200" dirty="0"/>
              <a:t>Develop systematic evaluation and culling process for closing down poor performing branches</a:t>
            </a:r>
          </a:p>
          <a:p>
            <a:pPr marL="457200" indent="-457200">
              <a:buFont typeface="+mj-lt"/>
              <a:buAutoNum type="arabicPeriod"/>
            </a:pPr>
            <a:r>
              <a:rPr lang="en-US" sz="1500" dirty="0"/>
              <a:t>Personnel Cost Reductions</a:t>
            </a:r>
          </a:p>
          <a:p>
            <a:pPr lvl="1">
              <a:lnSpc>
                <a:spcPct val="104000"/>
              </a:lnSpc>
              <a:buFont typeface="Arial" panose="020B0604020202020204" pitchFamily="34" charset="0"/>
              <a:buChar char="•"/>
            </a:pPr>
            <a:r>
              <a:rPr lang="en-US" sz="1200" dirty="0"/>
              <a:t>Centralization and commonization of processes and systems</a:t>
            </a:r>
          </a:p>
          <a:p>
            <a:pPr lvl="1">
              <a:lnSpc>
                <a:spcPct val="114000"/>
              </a:lnSpc>
              <a:buFont typeface="Arial" panose="020B0604020202020204" pitchFamily="34" charset="0"/>
              <a:buChar char="•"/>
            </a:pPr>
            <a:r>
              <a:rPr lang="en-US" sz="1200" dirty="0"/>
              <a:t>Consolidation and reconfiguration of the organization to face the customer base more effectively</a:t>
            </a:r>
          </a:p>
          <a:p>
            <a:pPr marL="457200" indent="-457200">
              <a:buFont typeface="+mj-lt"/>
              <a:buAutoNum type="arabicPeriod"/>
            </a:pPr>
            <a:r>
              <a:rPr lang="en-US" sz="1500" dirty="0"/>
              <a:t>Improve Marketing</a:t>
            </a:r>
          </a:p>
          <a:p>
            <a:pPr lvl="1">
              <a:buFont typeface="Arial" panose="020B0604020202020204" pitchFamily="34" charset="0"/>
              <a:buChar char="•"/>
            </a:pPr>
            <a:r>
              <a:rPr lang="en-US" sz="1200" dirty="0"/>
              <a:t>Identify success criteria for sales campaigns, match to relevant regions to improve batting averages</a:t>
            </a:r>
          </a:p>
          <a:p>
            <a:pPr lvl="1">
              <a:buFont typeface="Arial" panose="020B0604020202020204" pitchFamily="34" charset="0"/>
              <a:buChar char="•"/>
            </a:pPr>
            <a:r>
              <a:rPr lang="en-US" sz="1200" dirty="0"/>
              <a:t>Waste reduction via inventory turns</a:t>
            </a:r>
          </a:p>
        </p:txBody>
      </p:sp>
      <p:sp>
        <p:nvSpPr>
          <p:cNvPr id="4" name="TextBox 3">
            <a:extLst>
              <a:ext uri="{FF2B5EF4-FFF2-40B4-BE49-F238E27FC236}">
                <a16:creationId xmlns:a16="http://schemas.microsoft.com/office/drawing/2014/main" id="{7B7648A5-00E6-438F-8761-72FB91892B1F}"/>
              </a:ext>
            </a:extLst>
          </p:cNvPr>
          <p:cNvSpPr txBox="1"/>
          <p:nvPr/>
        </p:nvSpPr>
        <p:spPr>
          <a:xfrm>
            <a:off x="8029302" y="1689462"/>
            <a:ext cx="3744687" cy="4770537"/>
          </a:xfrm>
          <a:prstGeom prst="rect">
            <a:avLst/>
          </a:prstGeom>
          <a:solidFill>
            <a:schemeClr val="accent4">
              <a:lumMod val="40000"/>
              <a:lumOff val="60000"/>
            </a:schemeClr>
          </a:solidFill>
          <a:ln w="57150">
            <a:solidFill>
              <a:srgbClr val="00B050"/>
            </a:solidFill>
          </a:ln>
        </p:spPr>
        <p:txBody>
          <a:bodyPr wrap="square" rtlCol="0">
            <a:spAutoFit/>
          </a:bodyPr>
          <a:lstStyle/>
          <a:p>
            <a:pPr algn="ctr"/>
            <a:r>
              <a:rPr lang="en-US" sz="1600" b="1" dirty="0"/>
              <a:t>The UMB Bank Story</a:t>
            </a:r>
          </a:p>
          <a:p>
            <a:pPr algn="ctr"/>
            <a:endParaRPr lang="en-US" sz="1200" b="1" dirty="0"/>
          </a:p>
          <a:p>
            <a:r>
              <a:rPr lang="en-US" sz="1200" dirty="0"/>
              <a:t>The banking industry holds similar lessons. In their financial report from 2004, UMB Bank indicated that, following their latest round of acquisitions, they were “….diligently working to become more efficient and to eliminate redundancies across our organization.” While UMB emphasized that they have empowered their regional market leaders by increasing lending authorities, they also mentioned that they had “centralized many of our operations for efficiency UMB said: “….we also began reviewing our branch distribution system. We are carefully looking at each of our locations to determine which has the best</a:t>
            </a:r>
          </a:p>
          <a:p>
            <a:r>
              <a:rPr lang="en-US" sz="1200" dirty="0"/>
              <a:t>opportunities for the most significant growth. By the same token, we are making the difficult decisions to close branches that do not present bottom-line contribution and a reasonable opportunity for future growth. This process is critical to our future success.”</a:t>
            </a:r>
          </a:p>
          <a:p>
            <a:endParaRPr lang="en-US" sz="1200" dirty="0"/>
          </a:p>
          <a:p>
            <a:r>
              <a:rPr lang="en-US" sz="1200" dirty="0"/>
              <a:t>This focus on gaining commonality in processes and systems, and using that commonality to leverage the enterprise-wide assets of the business, is indeed critical to success – not only for UMB Bank, but for all companies that intend to mature effectively and grow. </a:t>
            </a:r>
          </a:p>
        </p:txBody>
      </p:sp>
      <p:pic>
        <p:nvPicPr>
          <p:cNvPr id="5" name="Picture 4">
            <a:extLst>
              <a:ext uri="{FF2B5EF4-FFF2-40B4-BE49-F238E27FC236}">
                <a16:creationId xmlns:a16="http://schemas.microsoft.com/office/drawing/2014/main" id="{D53A51FC-6D53-493D-943A-BD2A0DD4FF79}"/>
              </a:ext>
            </a:extLst>
          </p:cNvPr>
          <p:cNvPicPr>
            <a:picLocks noChangeAspect="1"/>
          </p:cNvPicPr>
          <p:nvPr/>
        </p:nvPicPr>
        <p:blipFill>
          <a:blip r:embed="rId2"/>
          <a:stretch>
            <a:fillRect/>
          </a:stretch>
        </p:blipFill>
        <p:spPr>
          <a:xfrm>
            <a:off x="4850674" y="5325639"/>
            <a:ext cx="3004457" cy="1358979"/>
          </a:xfrm>
          <a:prstGeom prst="rect">
            <a:avLst/>
          </a:prstGeom>
        </p:spPr>
      </p:pic>
      <p:sp>
        <p:nvSpPr>
          <p:cNvPr id="6" name="Slide Number Placeholder 5">
            <a:extLst>
              <a:ext uri="{FF2B5EF4-FFF2-40B4-BE49-F238E27FC236}">
                <a16:creationId xmlns:a16="http://schemas.microsoft.com/office/drawing/2014/main" id="{DA3551C8-701C-4996-8098-3519EC3039DC}"/>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792297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6A9D-3B80-46E2-AB22-3276303018A1}"/>
              </a:ext>
            </a:extLst>
          </p:cNvPr>
          <p:cNvSpPr>
            <a:spLocks noGrp="1"/>
          </p:cNvSpPr>
          <p:nvPr>
            <p:ph type="title"/>
          </p:nvPr>
        </p:nvSpPr>
        <p:spPr/>
        <p:txBody>
          <a:bodyPr/>
          <a:lstStyle/>
          <a:p>
            <a:r>
              <a:rPr lang="en-US" dirty="0"/>
              <a:t>How Typical Business Models Make Money</a:t>
            </a:r>
          </a:p>
        </p:txBody>
      </p:sp>
      <p:sp>
        <p:nvSpPr>
          <p:cNvPr id="3" name="Content Placeholder 2">
            <a:extLst>
              <a:ext uri="{FF2B5EF4-FFF2-40B4-BE49-F238E27FC236}">
                <a16:creationId xmlns:a16="http://schemas.microsoft.com/office/drawing/2014/main" id="{13D0D6F7-F976-405A-8C7D-9DCF4E6DE604}"/>
              </a:ext>
            </a:extLst>
          </p:cNvPr>
          <p:cNvSpPr>
            <a:spLocks noGrp="1"/>
          </p:cNvSpPr>
          <p:nvPr>
            <p:ph idx="1"/>
          </p:nvPr>
        </p:nvSpPr>
        <p:spPr>
          <a:xfrm>
            <a:off x="1371600" y="2286000"/>
            <a:ext cx="4862945" cy="3886200"/>
          </a:xfrm>
        </p:spPr>
        <p:txBody>
          <a:bodyPr>
            <a:normAutofit fontScale="92500" lnSpcReduction="10000"/>
          </a:bodyPr>
          <a:lstStyle/>
          <a:p>
            <a:r>
              <a:rPr lang="en-US" sz="2800" dirty="0">
                <a:solidFill>
                  <a:srgbClr val="0070C0"/>
                </a:solidFill>
              </a:rPr>
              <a:t>Retail:</a:t>
            </a:r>
          </a:p>
          <a:p>
            <a:pPr marL="914400" lvl="3" indent="-452438"/>
            <a:r>
              <a:rPr lang="en-US" dirty="0"/>
              <a:t>Medium level margins, but low margins (~3% at WalMart, Target)  Requires volume for success</a:t>
            </a:r>
          </a:p>
          <a:p>
            <a:pPr marL="914400" lvl="3" indent="-452438"/>
            <a:r>
              <a:rPr lang="en-US" dirty="0"/>
              <a:t>S,G &amp; A (Salaries) are often 30% of COGS</a:t>
            </a:r>
          </a:p>
          <a:p>
            <a:pPr marL="914400" lvl="3" indent="-452438"/>
            <a:r>
              <a:rPr lang="en-US" dirty="0"/>
              <a:t>High property / lease costs – typically 25% of COGS</a:t>
            </a:r>
          </a:p>
          <a:p>
            <a:pPr marL="914400" lvl="3" indent="-452438"/>
            <a:r>
              <a:rPr lang="en-US" dirty="0"/>
              <a:t>Highly sensitive to inventory turns</a:t>
            </a:r>
          </a:p>
          <a:p>
            <a:pPr marL="914400" lvl="3" indent="-452438"/>
            <a:r>
              <a:rPr lang="en-US" dirty="0"/>
              <a:t>Food retail is highly sensitive to shelf life</a:t>
            </a:r>
          </a:p>
          <a:p>
            <a:pPr marL="914400" lvl="3" indent="-452438"/>
            <a:r>
              <a:rPr lang="en-US" dirty="0"/>
              <a:t>Heavily impacted by social media – both as a sales tool and as a quality checking source</a:t>
            </a:r>
          </a:p>
        </p:txBody>
      </p:sp>
      <p:pic>
        <p:nvPicPr>
          <p:cNvPr id="5" name="Picture 4">
            <a:extLst>
              <a:ext uri="{FF2B5EF4-FFF2-40B4-BE49-F238E27FC236}">
                <a16:creationId xmlns:a16="http://schemas.microsoft.com/office/drawing/2014/main" id="{BC474096-9525-4B8C-89A0-8B3FCE7432FD}"/>
              </a:ext>
            </a:extLst>
          </p:cNvPr>
          <p:cNvPicPr>
            <a:picLocks noChangeAspect="1"/>
          </p:cNvPicPr>
          <p:nvPr/>
        </p:nvPicPr>
        <p:blipFill>
          <a:blip r:embed="rId2"/>
          <a:stretch>
            <a:fillRect/>
          </a:stretch>
        </p:blipFill>
        <p:spPr>
          <a:xfrm>
            <a:off x="6692096" y="2586940"/>
            <a:ext cx="5174848" cy="3104909"/>
          </a:xfrm>
          <a:prstGeom prst="rect">
            <a:avLst/>
          </a:prstGeom>
        </p:spPr>
      </p:pic>
      <p:sp>
        <p:nvSpPr>
          <p:cNvPr id="4" name="Slide Number Placeholder 3">
            <a:extLst>
              <a:ext uri="{FF2B5EF4-FFF2-40B4-BE49-F238E27FC236}">
                <a16:creationId xmlns:a16="http://schemas.microsoft.com/office/drawing/2014/main" id="{EFF1E5A8-3CEE-487B-948D-E1D599CCE43C}"/>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4083552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B021-0D90-4BC9-B1D9-F9817F04433B}"/>
              </a:ext>
            </a:extLst>
          </p:cNvPr>
          <p:cNvSpPr>
            <a:spLocks noGrp="1"/>
          </p:cNvSpPr>
          <p:nvPr>
            <p:ph type="title"/>
          </p:nvPr>
        </p:nvSpPr>
        <p:spPr>
          <a:xfrm>
            <a:off x="1071155" y="685800"/>
            <a:ext cx="10789920" cy="1485900"/>
          </a:xfrm>
        </p:spPr>
        <p:txBody>
          <a:bodyPr/>
          <a:lstStyle/>
          <a:p>
            <a:r>
              <a:rPr lang="en-US" dirty="0">
                <a:solidFill>
                  <a:srgbClr val="0070C0"/>
                </a:solidFill>
              </a:rPr>
              <a:t>Retail: </a:t>
            </a:r>
            <a:r>
              <a:rPr lang="en-US" dirty="0"/>
              <a:t>Most Fertile Opportunities for Profit Improvement</a:t>
            </a:r>
          </a:p>
        </p:txBody>
      </p:sp>
      <p:sp>
        <p:nvSpPr>
          <p:cNvPr id="3" name="Content Placeholder 2">
            <a:extLst>
              <a:ext uri="{FF2B5EF4-FFF2-40B4-BE49-F238E27FC236}">
                <a16:creationId xmlns:a16="http://schemas.microsoft.com/office/drawing/2014/main" id="{5E8CBB77-AFC6-45C5-B22B-DEA884C5E495}"/>
              </a:ext>
            </a:extLst>
          </p:cNvPr>
          <p:cNvSpPr>
            <a:spLocks noGrp="1"/>
          </p:cNvSpPr>
          <p:nvPr>
            <p:ph idx="1"/>
          </p:nvPr>
        </p:nvSpPr>
        <p:spPr>
          <a:xfrm>
            <a:off x="1319048" y="2066443"/>
            <a:ext cx="6422571" cy="4386943"/>
          </a:xfrm>
        </p:spPr>
        <p:txBody>
          <a:bodyPr>
            <a:normAutofit/>
          </a:bodyPr>
          <a:lstStyle/>
          <a:p>
            <a:pPr marL="457200" indent="-457200">
              <a:buFont typeface="+mj-lt"/>
              <a:buAutoNum type="arabicPeriod"/>
            </a:pPr>
            <a:r>
              <a:rPr lang="en-US" sz="1500" dirty="0"/>
              <a:t>Shifting from “Bricks to Clicks”</a:t>
            </a:r>
          </a:p>
          <a:p>
            <a:pPr lvl="1"/>
            <a:r>
              <a:rPr lang="en-US" sz="1500" dirty="0"/>
              <a:t>Reduces salary / personnel related costs</a:t>
            </a:r>
          </a:p>
          <a:p>
            <a:pPr lvl="1"/>
            <a:r>
              <a:rPr lang="en-US" sz="1500" dirty="0"/>
              <a:t>Dramatically reduces property / equipment costs</a:t>
            </a:r>
          </a:p>
          <a:p>
            <a:pPr marL="457200" indent="-457200">
              <a:buFont typeface="+mj-lt"/>
              <a:buAutoNum type="arabicPeriod"/>
            </a:pPr>
            <a:r>
              <a:rPr lang="en-US" sz="1500" dirty="0"/>
              <a:t>Improvements in On-Line Marketing &amp; Sales</a:t>
            </a:r>
          </a:p>
          <a:p>
            <a:pPr lvl="1"/>
            <a:r>
              <a:rPr lang="en-US" sz="1500" dirty="0"/>
              <a:t>Improves market access to younger consumers</a:t>
            </a:r>
          </a:p>
          <a:p>
            <a:pPr lvl="1"/>
            <a:r>
              <a:rPr lang="en-US" sz="1500" dirty="0"/>
              <a:t>More rapid response to trends in discretionary spending</a:t>
            </a:r>
          </a:p>
          <a:p>
            <a:pPr lvl="1"/>
            <a:r>
              <a:rPr lang="en-US" sz="1500" dirty="0"/>
              <a:t>Closer to real-time market trend visibility</a:t>
            </a:r>
          </a:p>
          <a:p>
            <a:pPr lvl="1"/>
            <a:r>
              <a:rPr lang="en-US" sz="1500" dirty="0"/>
              <a:t>More rapid response to safety / quality concerns</a:t>
            </a:r>
          </a:p>
          <a:p>
            <a:pPr marL="457200" indent="-457200">
              <a:buFont typeface="+mj-lt"/>
              <a:buAutoNum type="arabicPeriod"/>
            </a:pPr>
            <a:r>
              <a:rPr lang="en-US" sz="1500" dirty="0"/>
              <a:t>Partnering with On-Line Oriented Delivery Entities</a:t>
            </a:r>
          </a:p>
          <a:p>
            <a:pPr lvl="1"/>
            <a:r>
              <a:rPr lang="en-US" sz="1500" dirty="0"/>
              <a:t>Uber </a:t>
            </a:r>
          </a:p>
          <a:p>
            <a:pPr lvl="1"/>
            <a:r>
              <a:rPr lang="en-US" sz="1500" dirty="0"/>
              <a:t>Other private contractors</a:t>
            </a:r>
          </a:p>
        </p:txBody>
      </p:sp>
      <p:pic>
        <p:nvPicPr>
          <p:cNvPr id="6" name="Picture 5">
            <a:extLst>
              <a:ext uri="{FF2B5EF4-FFF2-40B4-BE49-F238E27FC236}">
                <a16:creationId xmlns:a16="http://schemas.microsoft.com/office/drawing/2014/main" id="{FADF3875-F5DF-4C6E-89B0-74BC09A70401}"/>
              </a:ext>
            </a:extLst>
          </p:cNvPr>
          <p:cNvPicPr>
            <a:picLocks noChangeAspect="1"/>
          </p:cNvPicPr>
          <p:nvPr/>
        </p:nvPicPr>
        <p:blipFill>
          <a:blip r:embed="rId2"/>
          <a:stretch>
            <a:fillRect/>
          </a:stretch>
        </p:blipFill>
        <p:spPr>
          <a:xfrm>
            <a:off x="7095824" y="4874027"/>
            <a:ext cx="4401695" cy="1846726"/>
          </a:xfrm>
          <a:prstGeom prst="rect">
            <a:avLst/>
          </a:prstGeom>
        </p:spPr>
      </p:pic>
      <p:sp>
        <p:nvSpPr>
          <p:cNvPr id="4" name="Slide Number Placeholder 3">
            <a:extLst>
              <a:ext uri="{FF2B5EF4-FFF2-40B4-BE49-F238E27FC236}">
                <a16:creationId xmlns:a16="http://schemas.microsoft.com/office/drawing/2014/main" id="{7E8F3C5B-EC83-4697-B6B4-A49CFAA55642}"/>
              </a:ext>
            </a:extLst>
          </p:cNvPr>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3136842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5576-3E9C-457B-B59A-C16A7EA1AB5D}"/>
              </a:ext>
            </a:extLst>
          </p:cNvPr>
          <p:cNvSpPr>
            <a:spLocks noGrp="1"/>
          </p:cNvSpPr>
          <p:nvPr>
            <p:ph type="title"/>
          </p:nvPr>
        </p:nvSpPr>
        <p:spPr>
          <a:xfrm>
            <a:off x="1371600" y="436418"/>
            <a:ext cx="9601200" cy="672737"/>
          </a:xfrm>
        </p:spPr>
        <p:txBody>
          <a:bodyPr>
            <a:normAutofit fontScale="90000"/>
          </a:bodyPr>
          <a:lstStyle/>
          <a:p>
            <a:r>
              <a:rPr lang="en-US" dirty="0"/>
              <a:t>Approaches for Targeted Improvement</a:t>
            </a:r>
          </a:p>
        </p:txBody>
      </p:sp>
      <p:sp>
        <p:nvSpPr>
          <p:cNvPr id="3" name="Content Placeholder 2">
            <a:extLst>
              <a:ext uri="{FF2B5EF4-FFF2-40B4-BE49-F238E27FC236}">
                <a16:creationId xmlns:a16="http://schemas.microsoft.com/office/drawing/2014/main" id="{C75259C9-7385-4ECE-B6D7-A3CE4D545FD3}"/>
              </a:ext>
            </a:extLst>
          </p:cNvPr>
          <p:cNvSpPr>
            <a:spLocks noGrp="1"/>
          </p:cNvSpPr>
          <p:nvPr>
            <p:ph idx="1"/>
          </p:nvPr>
        </p:nvSpPr>
        <p:spPr>
          <a:xfrm>
            <a:off x="1371600" y="1506583"/>
            <a:ext cx="4550229" cy="5081155"/>
          </a:xfrm>
        </p:spPr>
        <p:txBody>
          <a:bodyPr>
            <a:normAutofit fontScale="85000" lnSpcReduction="20000"/>
          </a:bodyPr>
          <a:lstStyle/>
          <a:p>
            <a:r>
              <a:rPr lang="en-US" dirty="0">
                <a:solidFill>
                  <a:srgbClr val="0070C0"/>
                </a:solidFill>
              </a:rPr>
              <a:t>Revenue Growth: </a:t>
            </a:r>
            <a:r>
              <a:rPr lang="en-US" dirty="0"/>
              <a:t>Internet-based competitive intelligence, market analysis, market studies.  Agile prototyping &amp; sales.  Developing revenue streams based on insights (Machine Learning)</a:t>
            </a:r>
          </a:p>
          <a:p>
            <a:r>
              <a:rPr lang="en-US" dirty="0">
                <a:solidFill>
                  <a:srgbClr val="0070C0"/>
                </a:solidFill>
              </a:rPr>
              <a:t>Cost Reduction – Materials:</a:t>
            </a:r>
            <a:r>
              <a:rPr lang="en-US" dirty="0"/>
              <a:t> Vendor Consolidation, Materials consolidation (Data Science &amp; Analytics)</a:t>
            </a:r>
          </a:p>
          <a:p>
            <a:r>
              <a:rPr lang="en-US" dirty="0">
                <a:solidFill>
                  <a:srgbClr val="0070C0"/>
                </a:solidFill>
              </a:rPr>
              <a:t>Cost Reduction – SG&amp;A: </a:t>
            </a:r>
            <a:r>
              <a:rPr lang="en-US" dirty="0"/>
              <a:t>Sales territory consolidation, Retail property consolidation, shared service implementation  (Data Science &amp; Analytics)</a:t>
            </a:r>
          </a:p>
          <a:p>
            <a:r>
              <a:rPr lang="en-US" dirty="0">
                <a:solidFill>
                  <a:srgbClr val="0070C0"/>
                </a:solidFill>
              </a:rPr>
              <a:t>Cost Reduction – Overhead: </a:t>
            </a:r>
            <a:r>
              <a:rPr lang="en-US" dirty="0"/>
              <a:t>Plant / property / equipment utilization improvements, lease consolidations, transportation consolidation  (Machine-to-machine communication / IIoT, Analytics, Visualization)</a:t>
            </a:r>
          </a:p>
          <a:p>
            <a:r>
              <a:rPr lang="en-US" dirty="0">
                <a:solidFill>
                  <a:srgbClr val="0070C0"/>
                </a:solidFill>
              </a:rPr>
              <a:t>Cost Reduction – Direct &amp; indirect Labor: </a:t>
            </a:r>
            <a:r>
              <a:rPr lang="en-US" dirty="0"/>
              <a:t>Robotic process automation (RPA) and Chat-bots</a:t>
            </a:r>
          </a:p>
        </p:txBody>
      </p:sp>
      <p:pic>
        <p:nvPicPr>
          <p:cNvPr id="4" name="Picture 3">
            <a:extLst>
              <a:ext uri="{FF2B5EF4-FFF2-40B4-BE49-F238E27FC236}">
                <a16:creationId xmlns:a16="http://schemas.microsoft.com/office/drawing/2014/main" id="{94E764C6-DA4E-4FF1-A6C2-A672D1D28E23}"/>
              </a:ext>
            </a:extLst>
          </p:cNvPr>
          <p:cNvPicPr>
            <a:picLocks noChangeAspect="1"/>
          </p:cNvPicPr>
          <p:nvPr/>
        </p:nvPicPr>
        <p:blipFill>
          <a:blip r:embed="rId3"/>
          <a:stretch>
            <a:fillRect/>
          </a:stretch>
        </p:blipFill>
        <p:spPr>
          <a:xfrm>
            <a:off x="6189518" y="1506583"/>
            <a:ext cx="5873739" cy="5081155"/>
          </a:xfrm>
          <a:prstGeom prst="rect">
            <a:avLst/>
          </a:prstGeom>
        </p:spPr>
      </p:pic>
      <p:sp>
        <p:nvSpPr>
          <p:cNvPr id="5" name="Slide Number Placeholder 4">
            <a:extLst>
              <a:ext uri="{FF2B5EF4-FFF2-40B4-BE49-F238E27FC236}">
                <a16:creationId xmlns:a16="http://schemas.microsoft.com/office/drawing/2014/main" id="{24E79F89-58AA-4D58-A45A-74290B6BE341}"/>
              </a:ext>
            </a:extLst>
          </p:cNvPr>
          <p:cNvSpPr>
            <a:spLocks noGrp="1"/>
          </p:cNvSpPr>
          <p:nvPr>
            <p:ph type="sldNum" sz="quarter" idx="12"/>
          </p:nvPr>
        </p:nvSpPr>
        <p:spPr/>
        <p:txBody>
          <a:bodyPr/>
          <a:lstStyle/>
          <a:p>
            <a:fld id="{69E57DC2-970A-4B3E-BB1C-7A09969E49DF}" type="slidenum">
              <a:rPr lang="en-US" smtClean="0"/>
              <a:t>14</a:t>
            </a:fld>
            <a:endParaRPr lang="en-US" dirty="0"/>
          </a:p>
        </p:txBody>
      </p:sp>
    </p:spTree>
    <p:extLst>
      <p:ext uri="{BB962C8B-B14F-4D97-AF65-F5344CB8AC3E}">
        <p14:creationId xmlns:p14="http://schemas.microsoft.com/office/powerpoint/2010/main" val="63346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C020-8964-40B5-90B5-BA6E2E97CAD7}"/>
              </a:ext>
            </a:extLst>
          </p:cNvPr>
          <p:cNvSpPr>
            <a:spLocks noGrp="1"/>
          </p:cNvSpPr>
          <p:nvPr>
            <p:ph type="title"/>
          </p:nvPr>
        </p:nvSpPr>
        <p:spPr>
          <a:xfrm>
            <a:off x="1371600" y="685800"/>
            <a:ext cx="9601200" cy="881743"/>
          </a:xfrm>
        </p:spPr>
        <p:txBody>
          <a:bodyPr/>
          <a:lstStyle/>
          <a:p>
            <a:r>
              <a:rPr lang="en-US" dirty="0"/>
              <a:t>Individual Exercise</a:t>
            </a:r>
          </a:p>
        </p:txBody>
      </p:sp>
      <p:sp>
        <p:nvSpPr>
          <p:cNvPr id="3" name="Content Placeholder 2">
            <a:extLst>
              <a:ext uri="{FF2B5EF4-FFF2-40B4-BE49-F238E27FC236}">
                <a16:creationId xmlns:a16="http://schemas.microsoft.com/office/drawing/2014/main" id="{8C08A51C-7813-45E6-A895-6497C6DC4305}"/>
              </a:ext>
            </a:extLst>
          </p:cNvPr>
          <p:cNvSpPr>
            <a:spLocks noGrp="1"/>
          </p:cNvSpPr>
          <p:nvPr>
            <p:ph idx="1"/>
          </p:nvPr>
        </p:nvSpPr>
        <p:spPr>
          <a:xfrm>
            <a:off x="1371600" y="1872343"/>
            <a:ext cx="9601200" cy="3995057"/>
          </a:xfrm>
        </p:spPr>
        <p:txBody>
          <a:bodyPr/>
          <a:lstStyle/>
          <a:p>
            <a:pPr marL="457200" indent="-457200">
              <a:buFont typeface="+mj-lt"/>
              <a:buAutoNum type="arabicPeriod"/>
            </a:pPr>
            <a:r>
              <a:rPr lang="en-US" dirty="0"/>
              <a:t>Select 1 improvement opportunities (New Market Segments, Rationalized Product / Service Portfolio, Raw Material Cost Reduction, etc.) </a:t>
            </a:r>
          </a:p>
          <a:p>
            <a:pPr marL="457200" indent="-457200">
              <a:buFont typeface="+mj-lt"/>
              <a:buAutoNum type="arabicPeriod"/>
            </a:pPr>
            <a:r>
              <a:rPr lang="en-US" dirty="0"/>
              <a:t>Provide an example of where you have seen this approach implemented, and speculate about:</a:t>
            </a:r>
          </a:p>
          <a:p>
            <a:pPr marL="987552" lvl="1" indent="-457200">
              <a:buFont typeface="+mj-lt"/>
              <a:buAutoNum type="alphaLcParenR"/>
            </a:pPr>
            <a:r>
              <a:rPr lang="en-US" dirty="0"/>
              <a:t>What data was required?</a:t>
            </a:r>
          </a:p>
          <a:p>
            <a:pPr marL="987552" lvl="1" indent="-457200">
              <a:buFont typeface="+mj-lt"/>
              <a:buAutoNum type="alphaLcParenR"/>
            </a:pPr>
            <a:r>
              <a:rPr lang="en-US" dirty="0"/>
              <a:t>What tools / techniques were likely utilized to process that data?</a:t>
            </a:r>
          </a:p>
          <a:p>
            <a:pPr marL="987552" lvl="1" indent="-457200">
              <a:buFont typeface="+mj-lt"/>
              <a:buAutoNum type="alphaLcParenR"/>
            </a:pPr>
            <a:r>
              <a:rPr lang="en-US" dirty="0"/>
              <a:t>How were the types of results targeted? (Increased sales, lower cost, higher quality, faster time-to-market?)</a:t>
            </a:r>
          </a:p>
          <a:p>
            <a:pPr marL="457200" indent="-457200">
              <a:buFont typeface="+mj-lt"/>
              <a:buAutoNum type="arabicPeriod"/>
            </a:pPr>
            <a:r>
              <a:rPr lang="en-US" dirty="0"/>
              <a:t>Present your work to the class</a:t>
            </a:r>
          </a:p>
        </p:txBody>
      </p:sp>
      <p:sp>
        <p:nvSpPr>
          <p:cNvPr id="4" name="Slide Number Placeholder 3">
            <a:extLst>
              <a:ext uri="{FF2B5EF4-FFF2-40B4-BE49-F238E27FC236}">
                <a16:creationId xmlns:a16="http://schemas.microsoft.com/office/drawing/2014/main" id="{6666E9B2-55BF-443D-83ED-3B0C672B2D8A}"/>
              </a:ext>
            </a:extLst>
          </p:cNvPr>
          <p:cNvSpPr>
            <a:spLocks noGrp="1"/>
          </p:cNvSpPr>
          <p:nvPr>
            <p:ph type="sldNum" sz="quarter" idx="12"/>
          </p:nvPr>
        </p:nvSpPr>
        <p:spPr/>
        <p:txBody>
          <a:bodyPr/>
          <a:lstStyle/>
          <a:p>
            <a:fld id="{69E57DC2-970A-4B3E-BB1C-7A09969E49DF}" type="slidenum">
              <a:rPr lang="en-US" smtClean="0"/>
              <a:t>15</a:t>
            </a:fld>
            <a:endParaRPr lang="en-US" dirty="0"/>
          </a:p>
        </p:txBody>
      </p:sp>
    </p:spTree>
    <p:extLst>
      <p:ext uri="{BB962C8B-B14F-4D97-AF65-F5344CB8AC3E}">
        <p14:creationId xmlns:p14="http://schemas.microsoft.com/office/powerpoint/2010/main" val="1945442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8177777-7F9A-4835-ABE2-D64E110D5D6C}"/>
              </a:ext>
            </a:extLst>
          </p:cNvPr>
          <p:cNvSpPr/>
          <p:nvPr/>
        </p:nvSpPr>
        <p:spPr>
          <a:xfrm>
            <a:off x="1662027" y="5312432"/>
            <a:ext cx="10284282" cy="1140954"/>
          </a:xfrm>
          <a:prstGeom prst="rect">
            <a:avLst/>
          </a:prstGeom>
          <a:solidFill>
            <a:srgbClr val="CCCCFF"/>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1D7D8CD-4C8B-4960-8FBD-9D771A8E71D6}"/>
              </a:ext>
            </a:extLst>
          </p:cNvPr>
          <p:cNvSpPr/>
          <p:nvPr/>
        </p:nvSpPr>
        <p:spPr>
          <a:xfrm>
            <a:off x="1673525" y="3946822"/>
            <a:ext cx="10284282" cy="1332544"/>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10B04B8-497E-415B-B4CF-CDB67B59D308}"/>
              </a:ext>
            </a:extLst>
          </p:cNvPr>
          <p:cNvSpPr/>
          <p:nvPr/>
        </p:nvSpPr>
        <p:spPr>
          <a:xfrm>
            <a:off x="1680876" y="2990655"/>
            <a:ext cx="10284282" cy="956166"/>
          </a:xfrm>
          <a:prstGeom prst="rect">
            <a:avLst/>
          </a:prstGeom>
          <a:solidFill>
            <a:srgbClr val="99FF6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1BAD514-FA64-4917-93C2-72DB0114740C}"/>
              </a:ext>
            </a:extLst>
          </p:cNvPr>
          <p:cNvSpPr/>
          <p:nvPr/>
        </p:nvSpPr>
        <p:spPr>
          <a:xfrm>
            <a:off x="1662027" y="1982557"/>
            <a:ext cx="10284282" cy="956166"/>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8697B2F-B1B7-4616-81DC-70EEF9DE155B}"/>
              </a:ext>
            </a:extLst>
          </p:cNvPr>
          <p:cNvSpPr/>
          <p:nvPr/>
        </p:nvSpPr>
        <p:spPr>
          <a:xfrm>
            <a:off x="1673525" y="1002031"/>
            <a:ext cx="10284282" cy="9561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55F176-A9C8-4D78-A8CE-D98C084671DC}"/>
              </a:ext>
            </a:extLst>
          </p:cNvPr>
          <p:cNvSpPr>
            <a:spLocks noGrp="1"/>
          </p:cNvSpPr>
          <p:nvPr>
            <p:ph type="title"/>
          </p:nvPr>
        </p:nvSpPr>
        <p:spPr>
          <a:xfrm>
            <a:off x="1066800" y="285750"/>
            <a:ext cx="9601200" cy="716280"/>
          </a:xfrm>
        </p:spPr>
        <p:txBody>
          <a:bodyPr/>
          <a:lstStyle/>
          <a:p>
            <a:r>
              <a:rPr lang="en-US" dirty="0"/>
              <a:t>Key Differences</a:t>
            </a:r>
          </a:p>
        </p:txBody>
      </p:sp>
      <p:sp>
        <p:nvSpPr>
          <p:cNvPr id="3" name="Content Placeholder 2">
            <a:extLst>
              <a:ext uri="{FF2B5EF4-FFF2-40B4-BE49-F238E27FC236}">
                <a16:creationId xmlns:a16="http://schemas.microsoft.com/office/drawing/2014/main" id="{2B842B1A-AFA5-476D-A5AF-E20B85092A66}"/>
              </a:ext>
            </a:extLst>
          </p:cNvPr>
          <p:cNvSpPr>
            <a:spLocks noGrp="1"/>
          </p:cNvSpPr>
          <p:nvPr>
            <p:ph idx="1"/>
          </p:nvPr>
        </p:nvSpPr>
        <p:spPr>
          <a:xfrm>
            <a:off x="905773" y="1040123"/>
            <a:ext cx="8945593" cy="5722985"/>
          </a:xfrm>
        </p:spPr>
        <p:txBody>
          <a:bodyPr>
            <a:normAutofit fontScale="55000" lnSpcReduction="20000"/>
          </a:bodyPr>
          <a:lstStyle/>
          <a:p>
            <a:pPr lvl="2"/>
            <a:r>
              <a:rPr lang="en-US" sz="2100" b="1" dirty="0">
                <a:solidFill>
                  <a:schemeClr val="tx1"/>
                </a:solidFill>
              </a:rPr>
              <a:t>Industrial: </a:t>
            </a:r>
          </a:p>
          <a:p>
            <a:pPr lvl="3"/>
            <a:r>
              <a:rPr lang="en-US" sz="2200" dirty="0"/>
              <a:t>Supplementing physical product one-time sales with embedded software upgrades, product data collection, subscription to insights, and remote monitoring of product performance</a:t>
            </a:r>
          </a:p>
          <a:p>
            <a:pPr lvl="3"/>
            <a:r>
              <a:rPr lang="en-US" sz="2200" dirty="0"/>
              <a:t>Shifting nature of product and service development and product support</a:t>
            </a:r>
          </a:p>
          <a:p>
            <a:pPr lvl="3"/>
            <a:endParaRPr lang="en-US" dirty="0"/>
          </a:p>
          <a:p>
            <a:pPr lvl="2"/>
            <a:r>
              <a:rPr lang="en-US" sz="2100" b="1" dirty="0">
                <a:solidFill>
                  <a:schemeClr val="tx1"/>
                </a:solidFill>
              </a:rPr>
              <a:t>Retail: </a:t>
            </a:r>
          </a:p>
          <a:p>
            <a:pPr lvl="3"/>
            <a:r>
              <a:rPr lang="en-US" sz="2200" dirty="0"/>
              <a:t>Shift from “bricks to clicks” reducing capital exposure, shifting labor costs, shifting nature of sales / marketing means different skill sets for product and service developers</a:t>
            </a:r>
          </a:p>
          <a:p>
            <a:pPr lvl="3"/>
            <a:endParaRPr lang="en-US" dirty="0"/>
          </a:p>
          <a:p>
            <a:pPr lvl="3"/>
            <a:endParaRPr lang="en-US" dirty="0"/>
          </a:p>
          <a:p>
            <a:pPr lvl="2"/>
            <a:r>
              <a:rPr lang="en-US" sz="2100" b="1" dirty="0">
                <a:solidFill>
                  <a:schemeClr val="tx1"/>
                </a:solidFill>
              </a:rPr>
              <a:t>Health Care: </a:t>
            </a:r>
          </a:p>
          <a:p>
            <a:pPr lvl="3"/>
            <a:r>
              <a:rPr lang="en-US" sz="2200" dirty="0"/>
              <a:t>Preoccupied with cyber security after recent hacks of Blue Cross / Blue Shield, others.  Struggling with staffing availability, escalating cost structure</a:t>
            </a:r>
          </a:p>
          <a:p>
            <a:pPr lvl="3"/>
            <a:r>
              <a:rPr lang="en-US" sz="2200" dirty="0"/>
              <a:t>Looking for automation opportunities.  Also trying to drive rapid turnover of facility occupation</a:t>
            </a:r>
          </a:p>
          <a:p>
            <a:pPr lvl="3"/>
            <a:endParaRPr lang="en-US" dirty="0"/>
          </a:p>
          <a:p>
            <a:pPr lvl="2"/>
            <a:r>
              <a:rPr lang="en-US" sz="2100" b="1" dirty="0">
                <a:solidFill>
                  <a:schemeClr val="tx1"/>
                </a:solidFill>
              </a:rPr>
              <a:t>Telecom: </a:t>
            </a:r>
          </a:p>
          <a:p>
            <a:pPr lvl="3"/>
            <a:r>
              <a:rPr lang="en-US" dirty="0"/>
              <a:t>Fiber backbone across North America, Europe – still growing in China</a:t>
            </a:r>
          </a:p>
          <a:p>
            <a:pPr lvl="3"/>
            <a:r>
              <a:rPr lang="en-US" dirty="0"/>
              <a:t>Big news in the industry is 5G.  Enabler of IoT and IIoT – multi-trillion-dollar demand in next couple of years.  Current concern about security of Huawei as a provider for much of the 5G equipment.</a:t>
            </a:r>
          </a:p>
          <a:p>
            <a:pPr lvl="3"/>
            <a:r>
              <a:rPr lang="en-US" dirty="0"/>
              <a:t>Big push to edge-based computing, including AI/Machine Learning.  Industry shift from on-premises data centers to cloud-based operations along with demand for portability driving transformations in infrastructure to support data volumes, types</a:t>
            </a:r>
          </a:p>
          <a:p>
            <a:pPr lvl="3"/>
            <a:endParaRPr lang="en-US" dirty="0"/>
          </a:p>
          <a:p>
            <a:pPr lvl="2"/>
            <a:r>
              <a:rPr lang="en-US" sz="2100" b="1" dirty="0">
                <a:solidFill>
                  <a:schemeClr val="tx1"/>
                </a:solidFill>
              </a:rPr>
              <a:t>Financial Services:</a:t>
            </a:r>
          </a:p>
          <a:p>
            <a:pPr lvl="3"/>
            <a:r>
              <a:rPr lang="en-US" dirty="0"/>
              <a:t>Ever-changing regulatory requirements</a:t>
            </a:r>
          </a:p>
          <a:p>
            <a:pPr lvl="3"/>
            <a:r>
              <a:rPr lang="en-US" dirty="0"/>
              <a:t>Big news in this industry is crypto-currency – ranging from PayPal to Block Chain to the new Apple currency (Libra)</a:t>
            </a:r>
          </a:p>
          <a:p>
            <a:pPr lvl="3" indent="-382588"/>
            <a:r>
              <a:rPr lang="en-US" dirty="0"/>
              <a:t>Intense competition – everyone is lending money these days – leading to rapidly reconfiguring market space </a:t>
            </a:r>
            <a:endParaRPr lang="en-US" sz="2100" dirty="0">
              <a:solidFill>
                <a:srgbClr val="0070C0"/>
              </a:solidFill>
            </a:endParaRPr>
          </a:p>
        </p:txBody>
      </p:sp>
      <p:pic>
        <p:nvPicPr>
          <p:cNvPr id="4" name="Picture 3">
            <a:extLst>
              <a:ext uri="{FF2B5EF4-FFF2-40B4-BE49-F238E27FC236}">
                <a16:creationId xmlns:a16="http://schemas.microsoft.com/office/drawing/2014/main" id="{0A411E40-AD7D-4353-B6BA-C3584350D8CF}"/>
              </a:ext>
            </a:extLst>
          </p:cNvPr>
          <p:cNvPicPr>
            <a:picLocks noChangeAspect="1"/>
          </p:cNvPicPr>
          <p:nvPr/>
        </p:nvPicPr>
        <p:blipFill>
          <a:blip r:embed="rId2"/>
          <a:stretch>
            <a:fillRect/>
          </a:stretch>
        </p:blipFill>
        <p:spPr>
          <a:xfrm>
            <a:off x="10308566" y="1040123"/>
            <a:ext cx="1549720" cy="862151"/>
          </a:xfrm>
          <a:prstGeom prst="rect">
            <a:avLst/>
          </a:prstGeom>
        </p:spPr>
      </p:pic>
      <p:pic>
        <p:nvPicPr>
          <p:cNvPr id="5" name="Picture 4">
            <a:extLst>
              <a:ext uri="{FF2B5EF4-FFF2-40B4-BE49-F238E27FC236}">
                <a16:creationId xmlns:a16="http://schemas.microsoft.com/office/drawing/2014/main" id="{5B8D56D0-C65C-434E-AB62-5EC2E45C999A}"/>
              </a:ext>
            </a:extLst>
          </p:cNvPr>
          <p:cNvPicPr>
            <a:picLocks noChangeAspect="1"/>
          </p:cNvPicPr>
          <p:nvPr/>
        </p:nvPicPr>
        <p:blipFill>
          <a:blip r:embed="rId3"/>
          <a:stretch>
            <a:fillRect/>
          </a:stretch>
        </p:blipFill>
        <p:spPr>
          <a:xfrm>
            <a:off x="10104699" y="4079676"/>
            <a:ext cx="1753588" cy="1102691"/>
          </a:xfrm>
          <a:prstGeom prst="rect">
            <a:avLst/>
          </a:prstGeom>
        </p:spPr>
      </p:pic>
      <p:pic>
        <p:nvPicPr>
          <p:cNvPr id="6" name="Picture 5">
            <a:extLst>
              <a:ext uri="{FF2B5EF4-FFF2-40B4-BE49-F238E27FC236}">
                <a16:creationId xmlns:a16="http://schemas.microsoft.com/office/drawing/2014/main" id="{D5F92D92-34BC-423D-B6D3-C0CAC3FEA526}"/>
              </a:ext>
            </a:extLst>
          </p:cNvPr>
          <p:cNvPicPr>
            <a:picLocks noChangeAspect="1"/>
          </p:cNvPicPr>
          <p:nvPr/>
        </p:nvPicPr>
        <p:blipFill>
          <a:blip r:embed="rId4"/>
          <a:stretch>
            <a:fillRect/>
          </a:stretch>
        </p:blipFill>
        <p:spPr>
          <a:xfrm>
            <a:off x="10104699" y="3068353"/>
            <a:ext cx="1753588" cy="810482"/>
          </a:xfrm>
          <a:prstGeom prst="rect">
            <a:avLst/>
          </a:prstGeom>
        </p:spPr>
      </p:pic>
      <p:pic>
        <p:nvPicPr>
          <p:cNvPr id="7" name="Picture 6">
            <a:extLst>
              <a:ext uri="{FF2B5EF4-FFF2-40B4-BE49-F238E27FC236}">
                <a16:creationId xmlns:a16="http://schemas.microsoft.com/office/drawing/2014/main" id="{0EA441D2-5603-4FCF-A2E8-42B270723D35}"/>
              </a:ext>
            </a:extLst>
          </p:cNvPr>
          <p:cNvPicPr>
            <a:picLocks noChangeAspect="1"/>
          </p:cNvPicPr>
          <p:nvPr/>
        </p:nvPicPr>
        <p:blipFill>
          <a:blip r:embed="rId5"/>
          <a:stretch>
            <a:fillRect/>
          </a:stretch>
        </p:blipFill>
        <p:spPr>
          <a:xfrm>
            <a:off x="10005178" y="5420846"/>
            <a:ext cx="1853108" cy="908310"/>
          </a:xfrm>
          <a:prstGeom prst="rect">
            <a:avLst/>
          </a:prstGeom>
        </p:spPr>
      </p:pic>
      <p:sp>
        <p:nvSpPr>
          <p:cNvPr id="8" name="Slide Number Placeholder 7">
            <a:extLst>
              <a:ext uri="{FF2B5EF4-FFF2-40B4-BE49-F238E27FC236}">
                <a16:creationId xmlns:a16="http://schemas.microsoft.com/office/drawing/2014/main" id="{DA519F50-415D-4993-858B-6952BE73A64C}"/>
              </a:ext>
            </a:extLst>
          </p:cNvPr>
          <p:cNvSpPr>
            <a:spLocks noGrp="1"/>
          </p:cNvSpPr>
          <p:nvPr>
            <p:ph type="sldNum" sz="quarter" idx="12"/>
          </p:nvPr>
        </p:nvSpPr>
        <p:spPr/>
        <p:txBody>
          <a:bodyPr/>
          <a:lstStyle/>
          <a:p>
            <a:fld id="{69E57DC2-970A-4B3E-BB1C-7A09969E49DF}" type="slidenum">
              <a:rPr lang="en-US" smtClean="0"/>
              <a:t>16</a:t>
            </a:fld>
            <a:endParaRPr lang="en-US" dirty="0"/>
          </a:p>
        </p:txBody>
      </p:sp>
      <p:pic>
        <p:nvPicPr>
          <p:cNvPr id="9" name="Picture 8">
            <a:extLst>
              <a:ext uri="{FF2B5EF4-FFF2-40B4-BE49-F238E27FC236}">
                <a16:creationId xmlns:a16="http://schemas.microsoft.com/office/drawing/2014/main" id="{97EF0DF0-050E-4F86-932B-96FF19621B20}"/>
              </a:ext>
            </a:extLst>
          </p:cNvPr>
          <p:cNvPicPr>
            <a:picLocks noChangeAspect="1"/>
          </p:cNvPicPr>
          <p:nvPr/>
        </p:nvPicPr>
        <p:blipFill>
          <a:blip r:embed="rId6"/>
          <a:stretch>
            <a:fillRect/>
          </a:stretch>
        </p:blipFill>
        <p:spPr>
          <a:xfrm>
            <a:off x="10308566" y="2039436"/>
            <a:ext cx="1549721" cy="852215"/>
          </a:xfrm>
          <a:prstGeom prst="rect">
            <a:avLst/>
          </a:prstGeom>
        </p:spPr>
      </p:pic>
    </p:spTree>
    <p:extLst>
      <p:ext uri="{BB962C8B-B14F-4D97-AF65-F5344CB8AC3E}">
        <p14:creationId xmlns:p14="http://schemas.microsoft.com/office/powerpoint/2010/main" val="3241245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24A15-DB82-4C9C-9063-A6651EF87ACC}"/>
              </a:ext>
            </a:extLst>
          </p:cNvPr>
          <p:cNvSpPr>
            <a:spLocks noGrp="1"/>
          </p:cNvSpPr>
          <p:nvPr>
            <p:ph type="title"/>
          </p:nvPr>
        </p:nvSpPr>
        <p:spPr>
          <a:xfrm>
            <a:off x="1371600" y="685800"/>
            <a:ext cx="9601200" cy="733697"/>
          </a:xfrm>
        </p:spPr>
        <p:txBody>
          <a:bodyPr/>
          <a:lstStyle/>
          <a:p>
            <a:r>
              <a:rPr lang="en-US" dirty="0"/>
              <a:t>Key Similarities</a:t>
            </a:r>
          </a:p>
        </p:txBody>
      </p:sp>
      <p:sp>
        <p:nvSpPr>
          <p:cNvPr id="3" name="Content Placeholder 2">
            <a:extLst>
              <a:ext uri="{FF2B5EF4-FFF2-40B4-BE49-F238E27FC236}">
                <a16:creationId xmlns:a16="http://schemas.microsoft.com/office/drawing/2014/main" id="{02781D1F-B03D-49E3-897B-96036123E3AC}"/>
              </a:ext>
            </a:extLst>
          </p:cNvPr>
          <p:cNvSpPr>
            <a:spLocks noGrp="1"/>
          </p:cNvSpPr>
          <p:nvPr>
            <p:ph idx="1"/>
          </p:nvPr>
        </p:nvSpPr>
        <p:spPr>
          <a:xfrm>
            <a:off x="1371600" y="1950710"/>
            <a:ext cx="9601200" cy="4447903"/>
          </a:xfrm>
        </p:spPr>
        <p:txBody>
          <a:bodyPr/>
          <a:lstStyle/>
          <a:p>
            <a:r>
              <a:rPr lang="en-US" dirty="0"/>
              <a:t>Moving to Cloud-based Operations</a:t>
            </a:r>
          </a:p>
          <a:p>
            <a:r>
              <a:rPr lang="en-US" dirty="0"/>
              <a:t>Cybersecurity Challenges</a:t>
            </a:r>
          </a:p>
          <a:p>
            <a:r>
              <a:rPr lang="en-US" dirty="0"/>
              <a:t>Information Protection &amp; Privacy Challenges – Increasing Regulation</a:t>
            </a:r>
          </a:p>
          <a:p>
            <a:endParaRPr lang="en-US" sz="1000" dirty="0"/>
          </a:p>
          <a:p>
            <a:r>
              <a:rPr lang="en-US" dirty="0">
                <a:solidFill>
                  <a:srgbClr val="0070C0"/>
                </a:solidFill>
              </a:rPr>
              <a:t>Net Results:</a:t>
            </a:r>
          </a:p>
          <a:p>
            <a:pPr lvl="4"/>
            <a:r>
              <a:rPr lang="en-US" dirty="0"/>
              <a:t>Digital transformation (IoT / IIoT)*</a:t>
            </a:r>
          </a:p>
          <a:p>
            <a:pPr lvl="4"/>
            <a:r>
              <a:rPr lang="en-US" dirty="0"/>
              <a:t>Skill set requirements changing (Data Science, APIs, ML/AI, AR, BlockChain)</a:t>
            </a:r>
          </a:p>
          <a:p>
            <a:pPr lvl="4"/>
            <a:r>
              <a:rPr lang="en-US" dirty="0"/>
              <a:t>Development methodology changing (Waterfall to Agile)</a:t>
            </a:r>
          </a:p>
          <a:p>
            <a:pPr lvl="4"/>
            <a:r>
              <a:rPr lang="en-US" dirty="0"/>
              <a:t>Cybersecurity / data privacy at the heart of everything</a:t>
            </a:r>
          </a:p>
          <a:p>
            <a:pPr lvl="4"/>
            <a:r>
              <a:rPr lang="en-US" dirty="0"/>
              <a:t>Automation offering opportunities to lower staffing cost, improve service speed, and improve consistency / quality (RPA)</a:t>
            </a:r>
          </a:p>
          <a:p>
            <a:endParaRPr lang="en-US" dirty="0"/>
          </a:p>
        </p:txBody>
      </p:sp>
      <p:pic>
        <p:nvPicPr>
          <p:cNvPr id="4" name="Picture 3">
            <a:extLst>
              <a:ext uri="{FF2B5EF4-FFF2-40B4-BE49-F238E27FC236}">
                <a16:creationId xmlns:a16="http://schemas.microsoft.com/office/drawing/2014/main" id="{29B7CDED-1720-45E9-907D-9DAA5387C356}"/>
              </a:ext>
            </a:extLst>
          </p:cNvPr>
          <p:cNvPicPr>
            <a:picLocks noChangeAspect="1"/>
          </p:cNvPicPr>
          <p:nvPr/>
        </p:nvPicPr>
        <p:blipFill>
          <a:blip r:embed="rId2"/>
          <a:stretch>
            <a:fillRect/>
          </a:stretch>
        </p:blipFill>
        <p:spPr>
          <a:xfrm>
            <a:off x="8144204" y="685800"/>
            <a:ext cx="3522533" cy="2068975"/>
          </a:xfrm>
          <a:prstGeom prst="rect">
            <a:avLst/>
          </a:prstGeom>
        </p:spPr>
      </p:pic>
      <p:sp>
        <p:nvSpPr>
          <p:cNvPr id="5" name="Slide Number Placeholder 4">
            <a:extLst>
              <a:ext uri="{FF2B5EF4-FFF2-40B4-BE49-F238E27FC236}">
                <a16:creationId xmlns:a16="http://schemas.microsoft.com/office/drawing/2014/main" id="{8350C07C-3C36-4A33-99FC-BFD5EC4ED1B2}"/>
              </a:ext>
            </a:extLst>
          </p:cNvPr>
          <p:cNvSpPr>
            <a:spLocks noGrp="1"/>
          </p:cNvSpPr>
          <p:nvPr>
            <p:ph type="sldNum" sz="quarter" idx="12"/>
          </p:nvPr>
        </p:nvSpPr>
        <p:spPr/>
        <p:txBody>
          <a:bodyPr/>
          <a:lstStyle/>
          <a:p>
            <a:fld id="{69E57DC2-970A-4B3E-BB1C-7A09969E49DF}" type="slidenum">
              <a:rPr lang="en-US" smtClean="0"/>
              <a:t>17</a:t>
            </a:fld>
            <a:endParaRPr lang="en-US" dirty="0"/>
          </a:p>
        </p:txBody>
      </p:sp>
      <p:sp>
        <p:nvSpPr>
          <p:cNvPr id="6" name="Scroll: Horizontal 5">
            <a:extLst>
              <a:ext uri="{FF2B5EF4-FFF2-40B4-BE49-F238E27FC236}">
                <a16:creationId xmlns:a16="http://schemas.microsoft.com/office/drawing/2014/main" id="{CD4D5848-06D7-4F39-B3BB-29B7C6C3FC2C}"/>
              </a:ext>
            </a:extLst>
          </p:cNvPr>
          <p:cNvSpPr/>
          <p:nvPr/>
        </p:nvSpPr>
        <p:spPr>
          <a:xfrm>
            <a:off x="1832276" y="5765074"/>
            <a:ext cx="8438606" cy="109292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Digital Transformation</a:t>
            </a:r>
            <a:r>
              <a:rPr lang="en-US" sz="1600" dirty="0"/>
              <a:t> </a:t>
            </a:r>
            <a:r>
              <a:rPr lang="en-US" sz="1400" dirty="0"/>
              <a:t>is the changes associated with </a:t>
            </a:r>
            <a:r>
              <a:rPr lang="en-US" sz="1400" b="1" dirty="0"/>
              <a:t>digital</a:t>
            </a:r>
            <a:r>
              <a:rPr lang="en-US" sz="1400" dirty="0"/>
              <a:t> technology application and integration into all aspects of human life and society. It is the move from the physical to </a:t>
            </a:r>
            <a:r>
              <a:rPr lang="en-US" sz="1400" b="1" dirty="0"/>
              <a:t>digital</a:t>
            </a:r>
            <a:r>
              <a:rPr lang="en-US" sz="1400" dirty="0"/>
              <a:t>.</a:t>
            </a:r>
          </a:p>
        </p:txBody>
      </p:sp>
    </p:spTree>
    <p:extLst>
      <p:ext uri="{BB962C8B-B14F-4D97-AF65-F5344CB8AC3E}">
        <p14:creationId xmlns:p14="http://schemas.microsoft.com/office/powerpoint/2010/main" val="1319368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EF6D-3CCC-482A-9E62-1D10132F6817}"/>
              </a:ext>
            </a:extLst>
          </p:cNvPr>
          <p:cNvSpPr>
            <a:spLocks noGrp="1"/>
          </p:cNvSpPr>
          <p:nvPr>
            <p:ph type="title"/>
          </p:nvPr>
        </p:nvSpPr>
        <p:spPr>
          <a:xfrm>
            <a:off x="1371600" y="276486"/>
            <a:ext cx="9601200" cy="1485900"/>
          </a:xfrm>
        </p:spPr>
        <p:txBody>
          <a:bodyPr/>
          <a:lstStyle/>
          <a:p>
            <a:pPr algn="ctr"/>
            <a:r>
              <a:rPr lang="en-US" dirty="0"/>
              <a:t>Section #2</a:t>
            </a:r>
            <a:br>
              <a:rPr lang="en-US" dirty="0"/>
            </a:br>
            <a:r>
              <a:rPr lang="en-US" dirty="0">
                <a:solidFill>
                  <a:srgbClr val="0070C0"/>
                </a:solidFill>
              </a:rPr>
              <a:t>Business Finance</a:t>
            </a:r>
          </a:p>
        </p:txBody>
      </p:sp>
      <p:pic>
        <p:nvPicPr>
          <p:cNvPr id="12" name="Picture 11">
            <a:extLst>
              <a:ext uri="{FF2B5EF4-FFF2-40B4-BE49-F238E27FC236}">
                <a16:creationId xmlns:a16="http://schemas.microsoft.com/office/drawing/2014/main" id="{6DCEDFE5-FACD-4163-9F3E-AFFEACE40B27}"/>
              </a:ext>
            </a:extLst>
          </p:cNvPr>
          <p:cNvPicPr>
            <a:picLocks noChangeAspect="1"/>
          </p:cNvPicPr>
          <p:nvPr/>
        </p:nvPicPr>
        <p:blipFill>
          <a:blip r:embed="rId2"/>
          <a:stretch>
            <a:fillRect/>
          </a:stretch>
        </p:blipFill>
        <p:spPr>
          <a:xfrm>
            <a:off x="1009650" y="5025636"/>
            <a:ext cx="3627120" cy="1676400"/>
          </a:xfrm>
          <a:prstGeom prst="rect">
            <a:avLst/>
          </a:prstGeom>
        </p:spPr>
      </p:pic>
      <p:pic>
        <p:nvPicPr>
          <p:cNvPr id="13" name="Picture 12">
            <a:extLst>
              <a:ext uri="{FF2B5EF4-FFF2-40B4-BE49-F238E27FC236}">
                <a16:creationId xmlns:a16="http://schemas.microsoft.com/office/drawing/2014/main" id="{FAE11270-81EF-4E24-852D-1EC182698EA9}"/>
              </a:ext>
            </a:extLst>
          </p:cNvPr>
          <p:cNvPicPr>
            <a:picLocks noChangeAspect="1"/>
          </p:cNvPicPr>
          <p:nvPr/>
        </p:nvPicPr>
        <p:blipFill>
          <a:blip r:embed="rId3"/>
          <a:stretch>
            <a:fillRect/>
          </a:stretch>
        </p:blipFill>
        <p:spPr>
          <a:xfrm>
            <a:off x="1009650" y="2214923"/>
            <a:ext cx="3627120" cy="2017864"/>
          </a:xfrm>
          <a:prstGeom prst="rect">
            <a:avLst/>
          </a:prstGeom>
        </p:spPr>
      </p:pic>
      <p:pic>
        <p:nvPicPr>
          <p:cNvPr id="14" name="Picture 13">
            <a:extLst>
              <a:ext uri="{FF2B5EF4-FFF2-40B4-BE49-F238E27FC236}">
                <a16:creationId xmlns:a16="http://schemas.microsoft.com/office/drawing/2014/main" id="{80769CEA-2A06-4361-8EFD-AC6310831D56}"/>
              </a:ext>
            </a:extLst>
          </p:cNvPr>
          <p:cNvPicPr>
            <a:picLocks noChangeAspect="1"/>
          </p:cNvPicPr>
          <p:nvPr/>
        </p:nvPicPr>
        <p:blipFill>
          <a:blip r:embed="rId4"/>
          <a:stretch>
            <a:fillRect/>
          </a:stretch>
        </p:blipFill>
        <p:spPr>
          <a:xfrm>
            <a:off x="8107661" y="2213734"/>
            <a:ext cx="3607347" cy="2016133"/>
          </a:xfrm>
          <a:prstGeom prst="rect">
            <a:avLst/>
          </a:prstGeom>
        </p:spPr>
      </p:pic>
      <p:pic>
        <p:nvPicPr>
          <p:cNvPr id="15" name="Picture 14">
            <a:extLst>
              <a:ext uri="{FF2B5EF4-FFF2-40B4-BE49-F238E27FC236}">
                <a16:creationId xmlns:a16="http://schemas.microsoft.com/office/drawing/2014/main" id="{19F0FBAE-9EF0-4F09-90D9-DE8AFD91CB2D}"/>
              </a:ext>
            </a:extLst>
          </p:cNvPr>
          <p:cNvPicPr>
            <a:picLocks noChangeAspect="1"/>
          </p:cNvPicPr>
          <p:nvPr/>
        </p:nvPicPr>
        <p:blipFill>
          <a:blip r:embed="rId5"/>
          <a:stretch>
            <a:fillRect/>
          </a:stretch>
        </p:blipFill>
        <p:spPr>
          <a:xfrm>
            <a:off x="8058872" y="5025636"/>
            <a:ext cx="3706217" cy="1676400"/>
          </a:xfrm>
          <a:prstGeom prst="rect">
            <a:avLst/>
          </a:prstGeom>
        </p:spPr>
      </p:pic>
      <p:sp>
        <p:nvSpPr>
          <p:cNvPr id="16" name="Rectangle 15">
            <a:extLst>
              <a:ext uri="{FF2B5EF4-FFF2-40B4-BE49-F238E27FC236}">
                <a16:creationId xmlns:a16="http://schemas.microsoft.com/office/drawing/2014/main" id="{C4A5CA24-20B9-4A66-9FBC-77522FCE3ACA}"/>
              </a:ext>
            </a:extLst>
          </p:cNvPr>
          <p:cNvSpPr/>
          <p:nvPr/>
        </p:nvSpPr>
        <p:spPr>
          <a:xfrm>
            <a:off x="1009650" y="1849476"/>
            <a:ext cx="3627120" cy="3642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Industrial</a:t>
            </a:r>
          </a:p>
        </p:txBody>
      </p:sp>
      <p:sp>
        <p:nvSpPr>
          <p:cNvPr id="17" name="Rectangle 16">
            <a:extLst>
              <a:ext uri="{FF2B5EF4-FFF2-40B4-BE49-F238E27FC236}">
                <a16:creationId xmlns:a16="http://schemas.microsoft.com/office/drawing/2014/main" id="{EA95243C-A957-481A-9C4C-C7ED940F9EA4}"/>
              </a:ext>
            </a:extLst>
          </p:cNvPr>
          <p:cNvSpPr/>
          <p:nvPr/>
        </p:nvSpPr>
        <p:spPr>
          <a:xfrm>
            <a:off x="1009650" y="4661378"/>
            <a:ext cx="3627120" cy="3642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Health Care Provider</a:t>
            </a:r>
          </a:p>
        </p:txBody>
      </p:sp>
      <p:sp>
        <p:nvSpPr>
          <p:cNvPr id="18" name="Rectangle 17">
            <a:extLst>
              <a:ext uri="{FF2B5EF4-FFF2-40B4-BE49-F238E27FC236}">
                <a16:creationId xmlns:a16="http://schemas.microsoft.com/office/drawing/2014/main" id="{95C1A76B-53DC-4F69-BB65-70BC369D32E5}"/>
              </a:ext>
            </a:extLst>
          </p:cNvPr>
          <p:cNvSpPr/>
          <p:nvPr/>
        </p:nvSpPr>
        <p:spPr>
          <a:xfrm>
            <a:off x="8098421" y="1842829"/>
            <a:ext cx="3646679" cy="3642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Telecom Provider</a:t>
            </a:r>
          </a:p>
        </p:txBody>
      </p:sp>
      <p:sp>
        <p:nvSpPr>
          <p:cNvPr id="19" name="Rectangle 18">
            <a:extLst>
              <a:ext uri="{FF2B5EF4-FFF2-40B4-BE49-F238E27FC236}">
                <a16:creationId xmlns:a16="http://schemas.microsoft.com/office/drawing/2014/main" id="{246277BD-ADA1-4248-945E-50DF55D9092B}"/>
              </a:ext>
            </a:extLst>
          </p:cNvPr>
          <p:cNvSpPr/>
          <p:nvPr/>
        </p:nvSpPr>
        <p:spPr>
          <a:xfrm>
            <a:off x="8068114" y="4661378"/>
            <a:ext cx="3666668" cy="3642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Financial Service / Lender</a:t>
            </a:r>
          </a:p>
        </p:txBody>
      </p:sp>
      <p:pic>
        <p:nvPicPr>
          <p:cNvPr id="20" name="Picture 19">
            <a:extLst>
              <a:ext uri="{FF2B5EF4-FFF2-40B4-BE49-F238E27FC236}">
                <a16:creationId xmlns:a16="http://schemas.microsoft.com/office/drawing/2014/main" id="{72247563-5377-4602-8F52-17B42BFCF212}"/>
              </a:ext>
            </a:extLst>
          </p:cNvPr>
          <p:cNvPicPr>
            <a:picLocks noChangeAspect="1"/>
          </p:cNvPicPr>
          <p:nvPr/>
        </p:nvPicPr>
        <p:blipFill>
          <a:blip r:embed="rId6"/>
          <a:stretch>
            <a:fillRect/>
          </a:stretch>
        </p:blipFill>
        <p:spPr>
          <a:xfrm>
            <a:off x="4190418" y="3429000"/>
            <a:ext cx="4401695" cy="1846726"/>
          </a:xfrm>
          <a:prstGeom prst="rect">
            <a:avLst/>
          </a:prstGeom>
        </p:spPr>
      </p:pic>
      <p:sp>
        <p:nvSpPr>
          <p:cNvPr id="21" name="Rectangle 20">
            <a:extLst>
              <a:ext uri="{FF2B5EF4-FFF2-40B4-BE49-F238E27FC236}">
                <a16:creationId xmlns:a16="http://schemas.microsoft.com/office/drawing/2014/main" id="{7478996D-5320-49E2-9332-41FBF17DAA12}"/>
              </a:ext>
            </a:extLst>
          </p:cNvPr>
          <p:cNvSpPr/>
          <p:nvPr/>
        </p:nvSpPr>
        <p:spPr>
          <a:xfrm>
            <a:off x="4558655" y="3077500"/>
            <a:ext cx="3627120" cy="3642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Retail</a:t>
            </a:r>
          </a:p>
        </p:txBody>
      </p:sp>
      <p:sp>
        <p:nvSpPr>
          <p:cNvPr id="3" name="Slide Number Placeholder 2">
            <a:extLst>
              <a:ext uri="{FF2B5EF4-FFF2-40B4-BE49-F238E27FC236}">
                <a16:creationId xmlns:a16="http://schemas.microsoft.com/office/drawing/2014/main" id="{965326DE-65A9-4EA4-B3E5-D284AE295736}"/>
              </a:ext>
            </a:extLst>
          </p:cNvPr>
          <p:cNvSpPr>
            <a:spLocks noGrp="1"/>
          </p:cNvSpPr>
          <p:nvPr>
            <p:ph type="sldNum" sz="quarter" idx="12"/>
          </p:nvPr>
        </p:nvSpPr>
        <p:spPr/>
        <p:txBody>
          <a:bodyPr/>
          <a:lstStyle/>
          <a:p>
            <a:fld id="{69E57DC2-970A-4B3E-BB1C-7A09969E49DF}" type="slidenum">
              <a:rPr lang="en-US" smtClean="0"/>
              <a:t>18</a:t>
            </a:fld>
            <a:endParaRPr lang="en-US" dirty="0"/>
          </a:p>
        </p:txBody>
      </p:sp>
    </p:spTree>
    <p:extLst>
      <p:ext uri="{BB962C8B-B14F-4D97-AF65-F5344CB8AC3E}">
        <p14:creationId xmlns:p14="http://schemas.microsoft.com/office/powerpoint/2010/main" val="4181668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EA38-4617-42D3-9A8F-196230849378}"/>
              </a:ext>
            </a:extLst>
          </p:cNvPr>
          <p:cNvSpPr>
            <a:spLocks noGrp="1"/>
          </p:cNvSpPr>
          <p:nvPr>
            <p:ph type="title"/>
          </p:nvPr>
        </p:nvSpPr>
        <p:spPr>
          <a:xfrm>
            <a:off x="1371600" y="386715"/>
            <a:ext cx="9601200" cy="1485900"/>
          </a:xfrm>
        </p:spPr>
        <p:txBody>
          <a:bodyPr>
            <a:normAutofit fontScale="90000"/>
          </a:bodyPr>
          <a:lstStyle/>
          <a:p>
            <a:r>
              <a:rPr lang="en-US" dirty="0"/>
              <a:t>Measuring Business Financial Performance:</a:t>
            </a:r>
            <a:br>
              <a:rPr lang="en-US" dirty="0"/>
            </a:br>
            <a:r>
              <a:rPr lang="en-US" dirty="0"/>
              <a:t>RONA &amp; ROTC </a:t>
            </a:r>
          </a:p>
        </p:txBody>
      </p:sp>
      <p:sp>
        <p:nvSpPr>
          <p:cNvPr id="3" name="Content Placeholder 2">
            <a:extLst>
              <a:ext uri="{FF2B5EF4-FFF2-40B4-BE49-F238E27FC236}">
                <a16:creationId xmlns:a16="http://schemas.microsoft.com/office/drawing/2014/main" id="{90F3E126-E704-4080-A648-EFC7AFEC2228}"/>
              </a:ext>
            </a:extLst>
          </p:cNvPr>
          <p:cNvSpPr>
            <a:spLocks noGrp="1"/>
          </p:cNvSpPr>
          <p:nvPr>
            <p:ph idx="1"/>
          </p:nvPr>
        </p:nvSpPr>
        <p:spPr/>
        <p:txBody>
          <a:bodyPr/>
          <a:lstStyle/>
          <a:p>
            <a:r>
              <a:rPr lang="en-US" b="1" dirty="0"/>
              <a:t>RONA</a:t>
            </a:r>
            <a:r>
              <a:rPr lang="en-US" dirty="0"/>
              <a:t>: Return on Net Assets</a:t>
            </a:r>
          </a:p>
          <a:p>
            <a:pPr lvl="1"/>
            <a:r>
              <a:rPr lang="en-US" dirty="0"/>
              <a:t>RONA = </a:t>
            </a:r>
          </a:p>
          <a:p>
            <a:endParaRPr lang="en-US" dirty="0"/>
          </a:p>
          <a:p>
            <a:r>
              <a:rPr lang="en-US" b="1" dirty="0"/>
              <a:t>ROTC</a:t>
            </a:r>
            <a:r>
              <a:rPr lang="en-US" dirty="0"/>
              <a:t>: Return On Total Capital	</a:t>
            </a:r>
          </a:p>
          <a:p>
            <a:pPr lvl="1"/>
            <a:r>
              <a:rPr lang="en-US" dirty="0"/>
              <a:t>ROTC = </a:t>
            </a:r>
          </a:p>
        </p:txBody>
      </p:sp>
      <p:pic>
        <p:nvPicPr>
          <p:cNvPr id="4" name="Picture 3">
            <a:extLst>
              <a:ext uri="{FF2B5EF4-FFF2-40B4-BE49-F238E27FC236}">
                <a16:creationId xmlns:a16="http://schemas.microsoft.com/office/drawing/2014/main" id="{228A3C48-3E9A-4582-8F87-8952FD97AFEC}"/>
              </a:ext>
            </a:extLst>
          </p:cNvPr>
          <p:cNvPicPr>
            <a:picLocks noChangeAspect="1"/>
          </p:cNvPicPr>
          <p:nvPr/>
        </p:nvPicPr>
        <p:blipFill>
          <a:blip r:embed="rId3"/>
          <a:stretch>
            <a:fillRect/>
          </a:stretch>
        </p:blipFill>
        <p:spPr>
          <a:xfrm>
            <a:off x="3397023" y="2632710"/>
            <a:ext cx="3133725" cy="495300"/>
          </a:xfrm>
          <a:prstGeom prst="rect">
            <a:avLst/>
          </a:prstGeom>
        </p:spPr>
      </p:pic>
      <p:pic>
        <p:nvPicPr>
          <p:cNvPr id="5" name="Picture 4">
            <a:extLst>
              <a:ext uri="{FF2B5EF4-FFF2-40B4-BE49-F238E27FC236}">
                <a16:creationId xmlns:a16="http://schemas.microsoft.com/office/drawing/2014/main" id="{DE36F127-C6B4-4A89-9610-93B9B0D3CDC4}"/>
              </a:ext>
            </a:extLst>
          </p:cNvPr>
          <p:cNvPicPr>
            <a:picLocks noChangeAspect="1"/>
          </p:cNvPicPr>
          <p:nvPr/>
        </p:nvPicPr>
        <p:blipFill>
          <a:blip r:embed="rId4"/>
          <a:stretch>
            <a:fillRect/>
          </a:stretch>
        </p:blipFill>
        <p:spPr>
          <a:xfrm>
            <a:off x="3498941" y="3888105"/>
            <a:ext cx="2076450" cy="609600"/>
          </a:xfrm>
          <a:prstGeom prst="rect">
            <a:avLst/>
          </a:prstGeom>
        </p:spPr>
      </p:pic>
      <p:sp>
        <p:nvSpPr>
          <p:cNvPr id="6" name="TextBox 5">
            <a:extLst>
              <a:ext uri="{FF2B5EF4-FFF2-40B4-BE49-F238E27FC236}">
                <a16:creationId xmlns:a16="http://schemas.microsoft.com/office/drawing/2014/main" id="{C1CF2D43-4091-4B8E-87BC-9BA0A88027B0}"/>
              </a:ext>
            </a:extLst>
          </p:cNvPr>
          <p:cNvSpPr txBox="1"/>
          <p:nvPr/>
        </p:nvSpPr>
        <p:spPr>
          <a:xfrm>
            <a:off x="7167155" y="1990435"/>
            <a:ext cx="4484915" cy="4616648"/>
          </a:xfrm>
          <a:prstGeom prst="rect">
            <a:avLst/>
          </a:prstGeom>
          <a:noFill/>
        </p:spPr>
        <p:txBody>
          <a:bodyPr wrap="square" rtlCol="0">
            <a:spAutoFit/>
          </a:bodyPr>
          <a:lstStyle/>
          <a:p>
            <a:pPr marL="285750" indent="-285750">
              <a:buFont typeface="Arial" panose="020B0604020202020204" pitchFamily="34" charset="0"/>
              <a:buChar char="•"/>
            </a:pPr>
            <a:r>
              <a:rPr lang="en-US" sz="1400" b="1" dirty="0"/>
              <a:t>Pretax earnings</a:t>
            </a:r>
            <a:r>
              <a:rPr lang="en-US" sz="1400" dirty="0"/>
              <a:t> is a company's </a:t>
            </a:r>
            <a:r>
              <a:rPr lang="en-US" sz="1400" b="1" dirty="0"/>
              <a:t>income</a:t>
            </a:r>
            <a:r>
              <a:rPr lang="en-US" sz="1400" dirty="0"/>
              <a:t> </a:t>
            </a:r>
            <a:r>
              <a:rPr lang="en-US" sz="1400" dirty="0">
                <a:solidFill>
                  <a:srgbClr val="0070C0"/>
                </a:solidFill>
              </a:rPr>
              <a:t>after</a:t>
            </a:r>
            <a:r>
              <a:rPr lang="en-US" sz="1400" dirty="0"/>
              <a:t> all operating expenses, including interest and depreciation, have been deducted from total sales or revenues, but </a:t>
            </a:r>
            <a:r>
              <a:rPr lang="en-US" sz="1400" dirty="0">
                <a:solidFill>
                  <a:srgbClr val="0070C0"/>
                </a:solidFill>
              </a:rPr>
              <a:t>before</a:t>
            </a:r>
            <a:r>
              <a:rPr lang="en-US" sz="1400" dirty="0"/>
              <a:t> </a:t>
            </a:r>
            <a:r>
              <a:rPr lang="en-US" sz="1400" b="1" dirty="0"/>
              <a:t>income taxes</a:t>
            </a:r>
            <a:r>
              <a:rPr lang="en-US" sz="1400" dirty="0"/>
              <a:t> have been subtracted. ... Also known as </a:t>
            </a:r>
            <a:r>
              <a:rPr lang="en-US" sz="1400" b="1" dirty="0"/>
              <a:t>pretax income</a:t>
            </a:r>
            <a:r>
              <a:rPr lang="en-US" sz="1400" dirty="0"/>
              <a:t> or </a:t>
            </a:r>
            <a:r>
              <a:rPr lang="en-US" sz="1400" b="1" dirty="0"/>
              <a:t>earnings</a:t>
            </a:r>
            <a:r>
              <a:rPr lang="en-US" sz="1400" dirty="0"/>
              <a:t> before </a:t>
            </a:r>
            <a:r>
              <a:rPr lang="en-US" sz="1400" b="1" dirty="0"/>
              <a:t>tax</a:t>
            </a:r>
            <a:r>
              <a:rPr lang="en-US" sz="1400" dirty="0"/>
              <a:t> (EBT).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External revenue </a:t>
            </a:r>
            <a:r>
              <a:rPr lang="en-US" sz="1400" dirty="0"/>
              <a:t>is income generated from activities </a:t>
            </a:r>
            <a:r>
              <a:rPr lang="en-US" sz="1400" dirty="0">
                <a:solidFill>
                  <a:srgbClr val="0070C0"/>
                </a:solidFill>
              </a:rPr>
              <a:t>outside</a:t>
            </a:r>
            <a:r>
              <a:rPr lang="en-US" sz="1400" dirty="0"/>
              <a:t> of the company. It broadly encompasses all outside business activities, such as the sale of products or services.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Net assets </a:t>
            </a:r>
            <a:r>
              <a:rPr lang="en-US" sz="1400" dirty="0"/>
              <a:t>are total assets </a:t>
            </a:r>
            <a:r>
              <a:rPr lang="en-US" sz="1400" dirty="0">
                <a:solidFill>
                  <a:srgbClr val="0070C0"/>
                </a:solidFill>
              </a:rPr>
              <a:t>minus</a:t>
            </a:r>
            <a:r>
              <a:rPr lang="en-US" sz="1400" dirty="0"/>
              <a:t> total liabilities of an individual or company.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Operating Profits </a:t>
            </a:r>
            <a:r>
              <a:rPr lang="en-US" sz="1400" dirty="0"/>
              <a:t>are </a:t>
            </a:r>
            <a:r>
              <a:rPr lang="en-US" sz="1400" dirty="0">
                <a:solidFill>
                  <a:srgbClr val="0070C0"/>
                </a:solidFill>
              </a:rPr>
              <a:t>income</a:t>
            </a:r>
            <a:r>
              <a:rPr lang="en-US" sz="1400" dirty="0"/>
              <a:t> resulting from a firm's primary business. (Formula: Sales revenue - (cost of goods sold + operating expenses)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Operating Capital </a:t>
            </a:r>
            <a:r>
              <a:rPr lang="en-US" sz="1400" dirty="0"/>
              <a:t>is the </a:t>
            </a:r>
            <a:r>
              <a:rPr lang="en-US" sz="1400" dirty="0">
                <a:solidFill>
                  <a:srgbClr val="0070C0"/>
                </a:solidFill>
              </a:rPr>
              <a:t>cash available </a:t>
            </a:r>
            <a:r>
              <a:rPr lang="en-US" sz="1400" dirty="0"/>
              <a:t>for day-to-day operations of an organization. </a:t>
            </a:r>
          </a:p>
        </p:txBody>
      </p:sp>
      <p:sp>
        <p:nvSpPr>
          <p:cNvPr id="7" name="Rectangle 6">
            <a:extLst>
              <a:ext uri="{FF2B5EF4-FFF2-40B4-BE49-F238E27FC236}">
                <a16:creationId xmlns:a16="http://schemas.microsoft.com/office/drawing/2014/main" id="{586B5267-D40F-4EC0-92AF-BD7AE41CD406}"/>
              </a:ext>
            </a:extLst>
          </p:cNvPr>
          <p:cNvSpPr/>
          <p:nvPr/>
        </p:nvSpPr>
        <p:spPr>
          <a:xfrm>
            <a:off x="7254240" y="1421656"/>
            <a:ext cx="4397830" cy="454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Definitions</a:t>
            </a:r>
          </a:p>
        </p:txBody>
      </p:sp>
      <p:sp>
        <p:nvSpPr>
          <p:cNvPr id="8" name="Slide Number Placeholder 7">
            <a:extLst>
              <a:ext uri="{FF2B5EF4-FFF2-40B4-BE49-F238E27FC236}">
                <a16:creationId xmlns:a16="http://schemas.microsoft.com/office/drawing/2014/main" id="{682577D4-40AB-4B2A-BE06-B38A2FA4DE7B}"/>
              </a:ext>
            </a:extLst>
          </p:cNvPr>
          <p:cNvSpPr>
            <a:spLocks noGrp="1"/>
          </p:cNvSpPr>
          <p:nvPr>
            <p:ph type="sldNum" sz="quarter" idx="12"/>
          </p:nvPr>
        </p:nvSpPr>
        <p:spPr/>
        <p:txBody>
          <a:bodyPr/>
          <a:lstStyle/>
          <a:p>
            <a:fld id="{69E57DC2-970A-4B3E-BB1C-7A09969E49DF}" type="slidenum">
              <a:rPr lang="en-US" smtClean="0"/>
              <a:t>19</a:t>
            </a:fld>
            <a:endParaRPr lang="en-US" dirty="0"/>
          </a:p>
        </p:txBody>
      </p:sp>
    </p:spTree>
    <p:extLst>
      <p:ext uri="{BB962C8B-B14F-4D97-AF65-F5344CB8AC3E}">
        <p14:creationId xmlns:p14="http://schemas.microsoft.com/office/powerpoint/2010/main" val="2629529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1099-8391-457F-8B85-80B110478CB1}"/>
              </a:ext>
            </a:extLst>
          </p:cNvPr>
          <p:cNvSpPr>
            <a:spLocks noGrp="1"/>
          </p:cNvSpPr>
          <p:nvPr>
            <p:ph type="title"/>
          </p:nvPr>
        </p:nvSpPr>
        <p:spPr/>
        <p:txBody>
          <a:bodyPr/>
          <a:lstStyle/>
          <a:p>
            <a:r>
              <a:rPr lang="en-US" dirty="0"/>
              <a:t>Class Objectives</a:t>
            </a:r>
          </a:p>
        </p:txBody>
      </p:sp>
      <p:sp>
        <p:nvSpPr>
          <p:cNvPr id="3" name="Content Placeholder 2">
            <a:extLst>
              <a:ext uri="{FF2B5EF4-FFF2-40B4-BE49-F238E27FC236}">
                <a16:creationId xmlns:a16="http://schemas.microsoft.com/office/drawing/2014/main" id="{3D2EB289-F0DE-41C0-A958-8145C25D47B0}"/>
              </a:ext>
            </a:extLst>
          </p:cNvPr>
          <p:cNvSpPr>
            <a:spLocks noGrp="1"/>
          </p:cNvSpPr>
          <p:nvPr>
            <p:ph idx="1"/>
          </p:nvPr>
        </p:nvSpPr>
        <p:spPr/>
        <p:txBody>
          <a:bodyPr/>
          <a:lstStyle/>
          <a:p>
            <a:pPr marL="457200" indent="-457200">
              <a:buFont typeface="+mj-lt"/>
              <a:buAutoNum type="arabicPeriod"/>
            </a:pPr>
            <a:r>
              <a:rPr lang="en-US" b="1" dirty="0">
                <a:solidFill>
                  <a:srgbClr val="0070C0"/>
                </a:solidFill>
              </a:rPr>
              <a:t>Introduce you to broader business concepts</a:t>
            </a:r>
            <a:r>
              <a:rPr lang="en-US" dirty="0"/>
              <a:t>; how businesses make money</a:t>
            </a:r>
          </a:p>
          <a:p>
            <a:pPr marL="457200" indent="-457200">
              <a:buFont typeface="+mj-lt"/>
              <a:buAutoNum type="arabicPeriod"/>
            </a:pPr>
            <a:r>
              <a:rPr lang="en-US" b="1" dirty="0">
                <a:solidFill>
                  <a:srgbClr val="0070C0"/>
                </a:solidFill>
              </a:rPr>
              <a:t>Highlight</a:t>
            </a:r>
            <a:r>
              <a:rPr lang="en-US" dirty="0"/>
              <a:t> the commonalities, differences, and types of </a:t>
            </a:r>
            <a:r>
              <a:rPr lang="en-US" b="1" dirty="0">
                <a:solidFill>
                  <a:srgbClr val="0070C0"/>
                </a:solidFill>
              </a:rPr>
              <a:t>opportunities in various business models</a:t>
            </a:r>
          </a:p>
          <a:p>
            <a:pPr marL="457200" indent="-457200">
              <a:buFont typeface="+mj-lt"/>
              <a:buAutoNum type="arabicPeriod"/>
            </a:pPr>
            <a:r>
              <a:rPr lang="en-US" b="1" dirty="0">
                <a:solidFill>
                  <a:srgbClr val="0070C0"/>
                </a:solidFill>
              </a:rPr>
              <a:t>Introduce Business Finance ….</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48CC0CF-E7C0-4238-8B26-B5856B04FFCE}"/>
              </a:ext>
            </a:extLst>
          </p:cNvPr>
          <p:cNvSpPr>
            <a:spLocks noGrp="1"/>
          </p:cNvSpPr>
          <p:nvPr>
            <p:ph type="sldNum" sz="quarter" idx="12"/>
          </p:nvPr>
        </p:nvSpPr>
        <p:spPr/>
        <p:txBody>
          <a:bodyPr/>
          <a:lstStyle/>
          <a:p>
            <a:fld id="{69E57DC2-970A-4B3E-BB1C-7A09969E49DF}" type="slidenum">
              <a:rPr lang="en-US" smtClean="0"/>
              <a:t>2</a:t>
            </a:fld>
            <a:endParaRPr lang="en-US" dirty="0"/>
          </a:p>
        </p:txBody>
      </p:sp>
      <p:pic>
        <p:nvPicPr>
          <p:cNvPr id="6" name="Graphic 5" descr="Teacher">
            <a:extLst>
              <a:ext uri="{FF2B5EF4-FFF2-40B4-BE49-F238E27FC236}">
                <a16:creationId xmlns:a16="http://schemas.microsoft.com/office/drawing/2014/main" id="{51ED8890-9FDD-4B1D-9977-26AC21F099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50100" y="658551"/>
            <a:ext cx="1570299" cy="1570299"/>
          </a:xfrm>
          <a:prstGeom prst="rect">
            <a:avLst/>
          </a:prstGeom>
        </p:spPr>
      </p:pic>
    </p:spTree>
    <p:extLst>
      <p:ext uri="{BB962C8B-B14F-4D97-AF65-F5344CB8AC3E}">
        <p14:creationId xmlns:p14="http://schemas.microsoft.com/office/powerpoint/2010/main" val="2675595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43FD-4F6C-4E6E-AED3-36A82B22BC4B}"/>
              </a:ext>
            </a:extLst>
          </p:cNvPr>
          <p:cNvSpPr>
            <a:spLocks noGrp="1"/>
          </p:cNvSpPr>
          <p:nvPr>
            <p:ph type="title"/>
          </p:nvPr>
        </p:nvSpPr>
        <p:spPr>
          <a:xfrm>
            <a:off x="1295400" y="283025"/>
            <a:ext cx="9601200" cy="672737"/>
          </a:xfrm>
        </p:spPr>
        <p:txBody>
          <a:bodyPr>
            <a:normAutofit fontScale="90000"/>
          </a:bodyPr>
          <a:lstStyle/>
          <a:p>
            <a:r>
              <a:rPr lang="en-US" dirty="0"/>
              <a:t>How Businesses Make Money</a:t>
            </a:r>
          </a:p>
        </p:txBody>
      </p:sp>
      <p:sp>
        <p:nvSpPr>
          <p:cNvPr id="3" name="Content Placeholder 2">
            <a:extLst>
              <a:ext uri="{FF2B5EF4-FFF2-40B4-BE49-F238E27FC236}">
                <a16:creationId xmlns:a16="http://schemas.microsoft.com/office/drawing/2014/main" id="{24212AD5-1B28-49B3-A053-1141007A5FCE}"/>
              </a:ext>
            </a:extLst>
          </p:cNvPr>
          <p:cNvSpPr>
            <a:spLocks noGrp="1"/>
          </p:cNvSpPr>
          <p:nvPr>
            <p:ph idx="1"/>
          </p:nvPr>
        </p:nvSpPr>
        <p:spPr>
          <a:xfrm>
            <a:off x="1153886" y="1881055"/>
            <a:ext cx="5543006" cy="4693920"/>
          </a:xfrm>
        </p:spPr>
        <p:txBody>
          <a:bodyPr>
            <a:normAutofit/>
          </a:bodyPr>
          <a:lstStyle/>
          <a:p>
            <a:pPr marL="687388" lvl="2" indent="-400050">
              <a:buFont typeface="+mj-lt"/>
              <a:buAutoNum type="arabicPeriod"/>
            </a:pPr>
            <a:r>
              <a:rPr lang="en-US" dirty="0"/>
              <a:t>Build / sell hardware</a:t>
            </a:r>
          </a:p>
          <a:p>
            <a:pPr marL="687388" lvl="2" indent="-400050">
              <a:buFont typeface="+mj-lt"/>
              <a:buAutoNum type="arabicPeriod"/>
            </a:pPr>
            <a:r>
              <a:rPr lang="en-US" dirty="0"/>
              <a:t>Build / sell and support hardware</a:t>
            </a:r>
          </a:p>
          <a:p>
            <a:pPr marL="687388" lvl="2" indent="-400050">
              <a:buFont typeface="+mj-lt"/>
              <a:buAutoNum type="arabicPeriod"/>
            </a:pPr>
            <a:r>
              <a:rPr lang="en-US" dirty="0"/>
              <a:t>Build / sell hardware with embedded software</a:t>
            </a:r>
          </a:p>
          <a:p>
            <a:pPr marL="687388" lvl="2" indent="-400050">
              <a:buFont typeface="+mj-lt"/>
              <a:buAutoNum type="arabicPeriod"/>
            </a:pPr>
            <a:r>
              <a:rPr lang="en-US" dirty="0"/>
              <a:t>Build / sell and support hardware with embedded software</a:t>
            </a:r>
          </a:p>
          <a:p>
            <a:pPr marL="687388" lvl="2" indent="-400050">
              <a:buFont typeface="+mj-lt"/>
              <a:buAutoNum type="arabicPeriod"/>
            </a:pPr>
            <a:r>
              <a:rPr lang="en-US" dirty="0"/>
              <a:t>Build / sell software products &amp; services</a:t>
            </a:r>
          </a:p>
          <a:p>
            <a:pPr marL="687388" lvl="2" indent="-400050">
              <a:buFont typeface="+mj-lt"/>
              <a:buAutoNum type="arabicPeriod"/>
            </a:pPr>
            <a:r>
              <a:rPr lang="en-US" dirty="0"/>
              <a:t>Buy / inventory / sell products</a:t>
            </a:r>
          </a:p>
          <a:p>
            <a:pPr marL="687388" lvl="2" indent="-400050">
              <a:buFont typeface="+mj-lt"/>
              <a:buAutoNum type="arabicPeriod"/>
            </a:pPr>
            <a:r>
              <a:rPr lang="en-US" dirty="0"/>
              <a:t>Buy / inventory / sell products and support services</a:t>
            </a:r>
          </a:p>
          <a:p>
            <a:pPr marL="687388" lvl="2" indent="-400050">
              <a:buFont typeface="+mj-lt"/>
              <a:buAutoNum type="arabicPeriod"/>
            </a:pPr>
            <a:r>
              <a:rPr lang="en-US" dirty="0"/>
              <a:t>Pure service provider (such as health care)</a:t>
            </a:r>
          </a:p>
          <a:p>
            <a:pPr marL="687388" lvl="2" indent="-400050">
              <a:buFont typeface="+mj-lt"/>
              <a:buAutoNum type="arabicPeriod"/>
            </a:pPr>
            <a:r>
              <a:rPr lang="en-US" dirty="0"/>
              <a:t>Primarily an Installer with some secondary product sales (HVAC, Telecom)</a:t>
            </a:r>
          </a:p>
          <a:p>
            <a:endParaRPr lang="en-US" dirty="0"/>
          </a:p>
        </p:txBody>
      </p:sp>
      <p:sp>
        <p:nvSpPr>
          <p:cNvPr id="4" name="TextBox 3">
            <a:extLst>
              <a:ext uri="{FF2B5EF4-FFF2-40B4-BE49-F238E27FC236}">
                <a16:creationId xmlns:a16="http://schemas.microsoft.com/office/drawing/2014/main" id="{6DB12645-22F2-476F-B551-5F2EF47E2129}"/>
              </a:ext>
            </a:extLst>
          </p:cNvPr>
          <p:cNvSpPr txBox="1"/>
          <p:nvPr/>
        </p:nvSpPr>
        <p:spPr>
          <a:xfrm>
            <a:off x="8560529" y="1679727"/>
            <a:ext cx="3405051" cy="5355312"/>
          </a:xfrm>
          <a:prstGeom prst="rect">
            <a:avLst/>
          </a:prstGeom>
          <a:noFill/>
        </p:spPr>
        <p:txBody>
          <a:bodyPr wrap="square" rtlCol="0">
            <a:spAutoFit/>
          </a:bodyPr>
          <a:lstStyle/>
          <a:p>
            <a:pPr marL="342900" indent="-342900">
              <a:lnSpc>
                <a:spcPct val="150000"/>
              </a:lnSpc>
              <a:buAutoNum type="alphaUcPeriod"/>
            </a:pPr>
            <a:r>
              <a:rPr lang="en-US" dirty="0"/>
              <a:t>Campbell’s Soup</a:t>
            </a:r>
          </a:p>
          <a:p>
            <a:pPr marL="342900" indent="-342900">
              <a:lnSpc>
                <a:spcPct val="150000"/>
              </a:lnSpc>
              <a:buAutoNum type="alphaUcPeriod"/>
            </a:pPr>
            <a:r>
              <a:rPr lang="en-US" dirty="0"/>
              <a:t>Adobe </a:t>
            </a:r>
          </a:p>
          <a:p>
            <a:pPr marL="342900" indent="-342900">
              <a:lnSpc>
                <a:spcPct val="150000"/>
              </a:lnSpc>
              <a:buAutoNum type="alphaUcPeriod"/>
            </a:pPr>
            <a:r>
              <a:rPr lang="en-US" dirty="0"/>
              <a:t>Stanley Tools</a:t>
            </a:r>
          </a:p>
          <a:p>
            <a:pPr marL="342900" indent="-342900">
              <a:lnSpc>
                <a:spcPct val="150000"/>
              </a:lnSpc>
              <a:buAutoNum type="alphaUcPeriod"/>
            </a:pPr>
            <a:r>
              <a:rPr lang="en-US" dirty="0"/>
              <a:t>Levis</a:t>
            </a:r>
          </a:p>
          <a:p>
            <a:pPr marL="342900" indent="-342900">
              <a:lnSpc>
                <a:spcPct val="150000"/>
              </a:lnSpc>
              <a:buAutoNum type="alphaUcPeriod"/>
            </a:pPr>
            <a:r>
              <a:rPr lang="en-US" dirty="0"/>
              <a:t>Inbev</a:t>
            </a:r>
          </a:p>
          <a:p>
            <a:pPr marL="342900" indent="-342900">
              <a:lnSpc>
                <a:spcPct val="150000"/>
              </a:lnSpc>
              <a:buAutoNum type="alphaUcPeriod"/>
            </a:pPr>
            <a:r>
              <a:rPr lang="en-US" dirty="0"/>
              <a:t>General Motors – Chevrolet</a:t>
            </a:r>
          </a:p>
          <a:p>
            <a:pPr marL="342900" indent="-342900">
              <a:lnSpc>
                <a:spcPct val="150000"/>
              </a:lnSpc>
              <a:buAutoNum type="alphaUcPeriod"/>
            </a:pPr>
            <a:r>
              <a:rPr lang="en-US" dirty="0"/>
              <a:t>Bank of America</a:t>
            </a:r>
          </a:p>
          <a:p>
            <a:pPr marL="342900" indent="-342900">
              <a:lnSpc>
                <a:spcPct val="150000"/>
              </a:lnSpc>
              <a:buAutoNum type="alphaUcPeriod"/>
            </a:pPr>
            <a:r>
              <a:rPr lang="en-US" dirty="0"/>
              <a:t>Total Comfort Heating &amp; AC</a:t>
            </a:r>
          </a:p>
          <a:p>
            <a:pPr marL="342900" indent="-342900">
              <a:lnSpc>
                <a:spcPct val="150000"/>
              </a:lnSpc>
              <a:buAutoNum type="alphaUcPeriod"/>
            </a:pPr>
            <a:r>
              <a:rPr lang="en-US" dirty="0"/>
              <a:t>Boeing</a:t>
            </a:r>
          </a:p>
          <a:p>
            <a:pPr marL="342900" indent="-342900">
              <a:lnSpc>
                <a:spcPct val="150000"/>
              </a:lnSpc>
              <a:buAutoNum type="alphaUcPeriod"/>
            </a:pPr>
            <a:r>
              <a:rPr lang="en-US" dirty="0"/>
              <a:t>Barnes Jewish Hospital</a:t>
            </a:r>
          </a:p>
          <a:p>
            <a:pPr marL="342900" indent="-342900">
              <a:lnSpc>
                <a:spcPct val="150000"/>
              </a:lnSpc>
              <a:buAutoNum type="alphaUcPeriod"/>
            </a:pPr>
            <a:r>
              <a:rPr lang="en-US" dirty="0"/>
              <a:t>Best Buy</a:t>
            </a:r>
          </a:p>
          <a:p>
            <a:pPr marL="342900" indent="-342900">
              <a:lnSpc>
                <a:spcPct val="150000"/>
              </a:lnSpc>
              <a:buAutoNum type="alphaUcPeriod"/>
            </a:pPr>
            <a:r>
              <a:rPr lang="en-US" dirty="0"/>
              <a:t>Tesla</a:t>
            </a:r>
          </a:p>
          <a:p>
            <a:pPr marL="342900" indent="-342900">
              <a:buAutoNum type="alphaUcPeriod"/>
            </a:pPr>
            <a:endParaRPr lang="en-US" dirty="0"/>
          </a:p>
        </p:txBody>
      </p:sp>
      <p:pic>
        <p:nvPicPr>
          <p:cNvPr id="5" name="Picture 4">
            <a:extLst>
              <a:ext uri="{FF2B5EF4-FFF2-40B4-BE49-F238E27FC236}">
                <a16:creationId xmlns:a16="http://schemas.microsoft.com/office/drawing/2014/main" id="{E492F6D8-114C-489C-9351-A231DEE46660}"/>
              </a:ext>
            </a:extLst>
          </p:cNvPr>
          <p:cNvPicPr>
            <a:picLocks noChangeAspect="1"/>
          </p:cNvPicPr>
          <p:nvPr/>
        </p:nvPicPr>
        <p:blipFill>
          <a:blip r:embed="rId2"/>
          <a:stretch>
            <a:fillRect/>
          </a:stretch>
        </p:blipFill>
        <p:spPr>
          <a:xfrm>
            <a:off x="9326607" y="241387"/>
            <a:ext cx="1733550" cy="1428750"/>
          </a:xfrm>
          <a:prstGeom prst="rect">
            <a:avLst/>
          </a:prstGeom>
        </p:spPr>
      </p:pic>
      <p:sp>
        <p:nvSpPr>
          <p:cNvPr id="6" name="TextBox 5">
            <a:extLst>
              <a:ext uri="{FF2B5EF4-FFF2-40B4-BE49-F238E27FC236}">
                <a16:creationId xmlns:a16="http://schemas.microsoft.com/office/drawing/2014/main" id="{63D63159-9E08-42BC-8161-41FDB0952FCD}"/>
              </a:ext>
            </a:extLst>
          </p:cNvPr>
          <p:cNvSpPr txBox="1"/>
          <p:nvPr/>
        </p:nvSpPr>
        <p:spPr>
          <a:xfrm>
            <a:off x="1576251" y="5928644"/>
            <a:ext cx="5669280" cy="646331"/>
          </a:xfrm>
          <a:prstGeom prst="rect">
            <a:avLst/>
          </a:prstGeom>
          <a:solidFill>
            <a:schemeClr val="accent5">
              <a:lumMod val="40000"/>
              <a:lumOff val="60000"/>
            </a:schemeClr>
          </a:solidFill>
        </p:spPr>
        <p:txBody>
          <a:bodyPr wrap="square" rtlCol="0">
            <a:spAutoFit/>
          </a:bodyPr>
          <a:lstStyle/>
          <a:p>
            <a:r>
              <a:rPr lang="en-US" dirty="0"/>
              <a:t>An increasingly blurred set of lines between these business models!</a:t>
            </a:r>
          </a:p>
        </p:txBody>
      </p:sp>
      <p:sp>
        <p:nvSpPr>
          <p:cNvPr id="7" name="Slide Number Placeholder 6">
            <a:extLst>
              <a:ext uri="{FF2B5EF4-FFF2-40B4-BE49-F238E27FC236}">
                <a16:creationId xmlns:a16="http://schemas.microsoft.com/office/drawing/2014/main" id="{19F0B992-AE32-4F07-9A8B-782F884BB1C1}"/>
              </a:ext>
            </a:extLst>
          </p:cNvPr>
          <p:cNvSpPr>
            <a:spLocks noGrp="1"/>
          </p:cNvSpPr>
          <p:nvPr>
            <p:ph type="sldNum" sz="quarter" idx="12"/>
          </p:nvPr>
        </p:nvSpPr>
        <p:spPr/>
        <p:txBody>
          <a:bodyPr/>
          <a:lstStyle/>
          <a:p>
            <a:fld id="{69E57DC2-970A-4B3E-BB1C-7A09969E49DF}" type="slidenum">
              <a:rPr lang="en-US" smtClean="0"/>
              <a:t>20</a:t>
            </a:fld>
            <a:endParaRPr lang="en-US" dirty="0"/>
          </a:p>
        </p:txBody>
      </p:sp>
    </p:spTree>
    <p:extLst>
      <p:ext uri="{BB962C8B-B14F-4D97-AF65-F5344CB8AC3E}">
        <p14:creationId xmlns:p14="http://schemas.microsoft.com/office/powerpoint/2010/main" val="98688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6DFD-8DE1-4D60-8ECB-567F0525C335}"/>
              </a:ext>
            </a:extLst>
          </p:cNvPr>
          <p:cNvSpPr>
            <a:spLocks noGrp="1"/>
          </p:cNvSpPr>
          <p:nvPr>
            <p:ph type="title"/>
          </p:nvPr>
        </p:nvSpPr>
        <p:spPr>
          <a:xfrm>
            <a:off x="1295400" y="265611"/>
            <a:ext cx="9601200" cy="724989"/>
          </a:xfrm>
        </p:spPr>
        <p:txBody>
          <a:bodyPr>
            <a:normAutofit fontScale="90000"/>
          </a:bodyPr>
          <a:lstStyle/>
          <a:p>
            <a:r>
              <a:rPr lang="en-US" dirty="0"/>
              <a:t>The Two Components of Business Finance</a:t>
            </a:r>
          </a:p>
        </p:txBody>
      </p:sp>
      <p:pic>
        <p:nvPicPr>
          <p:cNvPr id="4" name="Picture 3">
            <a:extLst>
              <a:ext uri="{FF2B5EF4-FFF2-40B4-BE49-F238E27FC236}">
                <a16:creationId xmlns:a16="http://schemas.microsoft.com/office/drawing/2014/main" id="{90EBCD34-7AB0-4F74-A3AD-511B1B93E523}"/>
              </a:ext>
            </a:extLst>
          </p:cNvPr>
          <p:cNvPicPr>
            <a:picLocks noChangeAspect="1"/>
          </p:cNvPicPr>
          <p:nvPr/>
        </p:nvPicPr>
        <p:blipFill>
          <a:blip r:embed="rId2"/>
          <a:stretch>
            <a:fillRect/>
          </a:stretch>
        </p:blipFill>
        <p:spPr>
          <a:xfrm>
            <a:off x="1038657" y="2752724"/>
            <a:ext cx="5285069" cy="3242829"/>
          </a:xfrm>
          <a:prstGeom prst="rect">
            <a:avLst/>
          </a:prstGeom>
        </p:spPr>
      </p:pic>
      <p:pic>
        <p:nvPicPr>
          <p:cNvPr id="5" name="Picture 4">
            <a:extLst>
              <a:ext uri="{FF2B5EF4-FFF2-40B4-BE49-F238E27FC236}">
                <a16:creationId xmlns:a16="http://schemas.microsoft.com/office/drawing/2014/main" id="{BE6DEFFB-5239-4C4B-BE6E-39465C854952}"/>
              </a:ext>
            </a:extLst>
          </p:cNvPr>
          <p:cNvPicPr>
            <a:picLocks noChangeAspect="1"/>
          </p:cNvPicPr>
          <p:nvPr/>
        </p:nvPicPr>
        <p:blipFill>
          <a:blip r:embed="rId3"/>
          <a:stretch>
            <a:fillRect/>
          </a:stretch>
        </p:blipFill>
        <p:spPr>
          <a:xfrm>
            <a:off x="6638493" y="2752724"/>
            <a:ext cx="5470110" cy="3242829"/>
          </a:xfrm>
          <a:prstGeom prst="rect">
            <a:avLst/>
          </a:prstGeom>
        </p:spPr>
      </p:pic>
      <p:sp>
        <p:nvSpPr>
          <p:cNvPr id="6" name="Rectangle 5">
            <a:extLst>
              <a:ext uri="{FF2B5EF4-FFF2-40B4-BE49-F238E27FC236}">
                <a16:creationId xmlns:a16="http://schemas.microsoft.com/office/drawing/2014/main" id="{FE52133A-D4F6-476C-A944-A8470E9114EC}"/>
              </a:ext>
            </a:extLst>
          </p:cNvPr>
          <p:cNvSpPr/>
          <p:nvPr/>
        </p:nvSpPr>
        <p:spPr>
          <a:xfrm>
            <a:off x="1038657" y="2130136"/>
            <a:ext cx="5285069" cy="477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Income Statement</a:t>
            </a:r>
          </a:p>
        </p:txBody>
      </p:sp>
      <p:sp>
        <p:nvSpPr>
          <p:cNvPr id="7" name="Rectangle 6">
            <a:extLst>
              <a:ext uri="{FF2B5EF4-FFF2-40B4-BE49-F238E27FC236}">
                <a16:creationId xmlns:a16="http://schemas.microsoft.com/office/drawing/2014/main" id="{031DABEB-2E95-4F62-A32D-13A82B21A7B0}"/>
              </a:ext>
            </a:extLst>
          </p:cNvPr>
          <p:cNvSpPr/>
          <p:nvPr/>
        </p:nvSpPr>
        <p:spPr>
          <a:xfrm>
            <a:off x="6638493" y="2130136"/>
            <a:ext cx="5470110" cy="477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Balance Sheet</a:t>
            </a:r>
          </a:p>
        </p:txBody>
      </p:sp>
      <p:sp>
        <p:nvSpPr>
          <p:cNvPr id="3" name="Slide Number Placeholder 2">
            <a:extLst>
              <a:ext uri="{FF2B5EF4-FFF2-40B4-BE49-F238E27FC236}">
                <a16:creationId xmlns:a16="http://schemas.microsoft.com/office/drawing/2014/main" id="{AB543569-1304-4F68-822E-3853C609E05B}"/>
              </a:ext>
            </a:extLst>
          </p:cNvPr>
          <p:cNvSpPr>
            <a:spLocks noGrp="1"/>
          </p:cNvSpPr>
          <p:nvPr>
            <p:ph type="sldNum" sz="quarter" idx="12"/>
          </p:nvPr>
        </p:nvSpPr>
        <p:spPr/>
        <p:txBody>
          <a:bodyPr/>
          <a:lstStyle/>
          <a:p>
            <a:fld id="{69E57DC2-970A-4B3E-BB1C-7A09969E49DF}" type="slidenum">
              <a:rPr lang="en-US" smtClean="0"/>
              <a:t>21</a:t>
            </a:fld>
            <a:endParaRPr lang="en-US" dirty="0"/>
          </a:p>
        </p:txBody>
      </p:sp>
    </p:spTree>
    <p:extLst>
      <p:ext uri="{BB962C8B-B14F-4D97-AF65-F5344CB8AC3E}">
        <p14:creationId xmlns:p14="http://schemas.microsoft.com/office/powerpoint/2010/main" val="156266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EDC2-D717-4763-A324-F57A56A430EA}"/>
              </a:ext>
            </a:extLst>
          </p:cNvPr>
          <p:cNvSpPr>
            <a:spLocks noGrp="1"/>
          </p:cNvSpPr>
          <p:nvPr>
            <p:ph type="title"/>
          </p:nvPr>
        </p:nvSpPr>
        <p:spPr>
          <a:xfrm>
            <a:off x="1371600" y="283029"/>
            <a:ext cx="9601200" cy="707571"/>
          </a:xfrm>
        </p:spPr>
        <p:txBody>
          <a:bodyPr/>
          <a:lstStyle/>
          <a:p>
            <a:r>
              <a:rPr lang="en-US" dirty="0"/>
              <a:t>The DuPont Model</a:t>
            </a:r>
          </a:p>
        </p:txBody>
      </p:sp>
      <p:pic>
        <p:nvPicPr>
          <p:cNvPr id="5" name="Picture 25">
            <a:extLst>
              <a:ext uri="{FF2B5EF4-FFF2-40B4-BE49-F238E27FC236}">
                <a16:creationId xmlns:a16="http://schemas.microsoft.com/office/drawing/2014/main" id="{3FD779F0-2090-45ED-B702-06C9613798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7509" y="990600"/>
            <a:ext cx="9161318" cy="575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EA778D58-BFD9-4CB4-957F-23A7BAFB5ED2}"/>
              </a:ext>
            </a:extLst>
          </p:cNvPr>
          <p:cNvSpPr>
            <a:spLocks noGrp="1"/>
          </p:cNvSpPr>
          <p:nvPr>
            <p:ph type="sldNum" sz="quarter" idx="12"/>
          </p:nvPr>
        </p:nvSpPr>
        <p:spPr/>
        <p:txBody>
          <a:bodyPr/>
          <a:lstStyle/>
          <a:p>
            <a:fld id="{69E57DC2-970A-4B3E-BB1C-7A09969E49DF}" type="slidenum">
              <a:rPr lang="en-US" smtClean="0"/>
              <a:t>22</a:t>
            </a:fld>
            <a:endParaRPr lang="en-US" dirty="0"/>
          </a:p>
        </p:txBody>
      </p:sp>
    </p:spTree>
    <p:extLst>
      <p:ext uri="{BB962C8B-B14F-4D97-AF65-F5344CB8AC3E}">
        <p14:creationId xmlns:p14="http://schemas.microsoft.com/office/powerpoint/2010/main" val="2725240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C3650-AF26-4813-BFF7-D466E9A1DDAD}"/>
              </a:ext>
            </a:extLst>
          </p:cNvPr>
          <p:cNvSpPr>
            <a:spLocks noGrp="1"/>
          </p:cNvSpPr>
          <p:nvPr>
            <p:ph type="title"/>
          </p:nvPr>
        </p:nvSpPr>
        <p:spPr>
          <a:xfrm>
            <a:off x="1371600" y="247650"/>
            <a:ext cx="9601200" cy="742950"/>
          </a:xfrm>
        </p:spPr>
        <p:txBody>
          <a:bodyPr/>
          <a:lstStyle/>
          <a:p>
            <a:r>
              <a:rPr lang="en-US" dirty="0"/>
              <a:t>Before and After</a:t>
            </a:r>
          </a:p>
        </p:txBody>
      </p:sp>
      <p:pic>
        <p:nvPicPr>
          <p:cNvPr id="73" name="Picture 72">
            <a:extLst>
              <a:ext uri="{FF2B5EF4-FFF2-40B4-BE49-F238E27FC236}">
                <a16:creationId xmlns:a16="http://schemas.microsoft.com/office/drawing/2014/main" id="{3793ECBB-378B-485D-8BA1-9D9B83B007A9}"/>
              </a:ext>
            </a:extLst>
          </p:cNvPr>
          <p:cNvPicPr>
            <a:picLocks noChangeAspect="1"/>
          </p:cNvPicPr>
          <p:nvPr/>
        </p:nvPicPr>
        <p:blipFill>
          <a:blip r:embed="rId3"/>
          <a:stretch>
            <a:fillRect/>
          </a:stretch>
        </p:blipFill>
        <p:spPr>
          <a:xfrm>
            <a:off x="783844" y="1619250"/>
            <a:ext cx="11236706" cy="4897583"/>
          </a:xfrm>
          <a:prstGeom prst="rect">
            <a:avLst/>
          </a:prstGeom>
        </p:spPr>
      </p:pic>
      <p:sp>
        <p:nvSpPr>
          <p:cNvPr id="74" name="Rectangle 73">
            <a:extLst>
              <a:ext uri="{FF2B5EF4-FFF2-40B4-BE49-F238E27FC236}">
                <a16:creationId xmlns:a16="http://schemas.microsoft.com/office/drawing/2014/main" id="{FBF5E154-6BA3-4CBB-B239-09841B32F8D9}"/>
              </a:ext>
            </a:extLst>
          </p:cNvPr>
          <p:cNvSpPr/>
          <p:nvPr/>
        </p:nvSpPr>
        <p:spPr>
          <a:xfrm>
            <a:off x="4483677" y="1119942"/>
            <a:ext cx="3431598" cy="479714"/>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a:t>
            </a:r>
          </a:p>
        </p:txBody>
      </p:sp>
      <p:sp>
        <p:nvSpPr>
          <p:cNvPr id="3" name="Slide Number Placeholder 2">
            <a:extLst>
              <a:ext uri="{FF2B5EF4-FFF2-40B4-BE49-F238E27FC236}">
                <a16:creationId xmlns:a16="http://schemas.microsoft.com/office/drawing/2014/main" id="{063A4B6A-361B-4FFC-8C25-0BF2345071E3}"/>
              </a:ext>
            </a:extLst>
          </p:cNvPr>
          <p:cNvSpPr>
            <a:spLocks noGrp="1"/>
          </p:cNvSpPr>
          <p:nvPr>
            <p:ph type="sldNum" sz="quarter" idx="12"/>
          </p:nvPr>
        </p:nvSpPr>
        <p:spPr/>
        <p:txBody>
          <a:bodyPr/>
          <a:lstStyle/>
          <a:p>
            <a:fld id="{69E57DC2-970A-4B3E-BB1C-7A09969E49DF}" type="slidenum">
              <a:rPr lang="en-US" smtClean="0"/>
              <a:t>23</a:t>
            </a:fld>
            <a:endParaRPr lang="en-US" dirty="0"/>
          </a:p>
        </p:txBody>
      </p:sp>
    </p:spTree>
    <p:extLst>
      <p:ext uri="{BB962C8B-B14F-4D97-AF65-F5344CB8AC3E}">
        <p14:creationId xmlns:p14="http://schemas.microsoft.com/office/powerpoint/2010/main" val="1003458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C3650-AF26-4813-BFF7-D466E9A1DDAD}"/>
              </a:ext>
            </a:extLst>
          </p:cNvPr>
          <p:cNvSpPr>
            <a:spLocks noGrp="1"/>
          </p:cNvSpPr>
          <p:nvPr>
            <p:ph type="title"/>
          </p:nvPr>
        </p:nvSpPr>
        <p:spPr>
          <a:xfrm>
            <a:off x="1371600" y="247650"/>
            <a:ext cx="9601200" cy="742950"/>
          </a:xfrm>
        </p:spPr>
        <p:txBody>
          <a:bodyPr/>
          <a:lstStyle/>
          <a:p>
            <a:r>
              <a:rPr lang="en-US" dirty="0"/>
              <a:t>Before and After</a:t>
            </a:r>
          </a:p>
        </p:txBody>
      </p:sp>
      <p:sp>
        <p:nvSpPr>
          <p:cNvPr id="74" name="Rectangle 73">
            <a:extLst>
              <a:ext uri="{FF2B5EF4-FFF2-40B4-BE49-F238E27FC236}">
                <a16:creationId xmlns:a16="http://schemas.microsoft.com/office/drawing/2014/main" id="{FBF5E154-6BA3-4CBB-B239-09841B32F8D9}"/>
              </a:ext>
            </a:extLst>
          </p:cNvPr>
          <p:cNvSpPr/>
          <p:nvPr/>
        </p:nvSpPr>
        <p:spPr>
          <a:xfrm>
            <a:off x="4483677" y="1119942"/>
            <a:ext cx="3431598" cy="479714"/>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a:t>
            </a:r>
          </a:p>
        </p:txBody>
      </p:sp>
      <p:pic>
        <p:nvPicPr>
          <p:cNvPr id="3" name="Picture 2">
            <a:extLst>
              <a:ext uri="{FF2B5EF4-FFF2-40B4-BE49-F238E27FC236}">
                <a16:creationId xmlns:a16="http://schemas.microsoft.com/office/drawing/2014/main" id="{DAB71C1D-13D3-4A97-841D-0306723FFD4D}"/>
              </a:ext>
            </a:extLst>
          </p:cNvPr>
          <p:cNvPicPr>
            <a:picLocks noChangeAspect="1"/>
          </p:cNvPicPr>
          <p:nvPr/>
        </p:nvPicPr>
        <p:blipFill>
          <a:blip r:embed="rId2"/>
          <a:stretch>
            <a:fillRect/>
          </a:stretch>
        </p:blipFill>
        <p:spPr>
          <a:xfrm>
            <a:off x="818605" y="1728998"/>
            <a:ext cx="11260183" cy="4645676"/>
          </a:xfrm>
          <a:prstGeom prst="rect">
            <a:avLst/>
          </a:prstGeom>
        </p:spPr>
      </p:pic>
      <p:sp>
        <p:nvSpPr>
          <p:cNvPr id="4" name="Slide Number Placeholder 3">
            <a:extLst>
              <a:ext uri="{FF2B5EF4-FFF2-40B4-BE49-F238E27FC236}">
                <a16:creationId xmlns:a16="http://schemas.microsoft.com/office/drawing/2014/main" id="{28A33D05-E3A8-4402-B2D9-5F916F6C3904}"/>
              </a:ext>
            </a:extLst>
          </p:cNvPr>
          <p:cNvSpPr>
            <a:spLocks noGrp="1"/>
          </p:cNvSpPr>
          <p:nvPr>
            <p:ph type="sldNum" sz="quarter" idx="12"/>
          </p:nvPr>
        </p:nvSpPr>
        <p:spPr/>
        <p:txBody>
          <a:bodyPr/>
          <a:lstStyle/>
          <a:p>
            <a:fld id="{69E57DC2-970A-4B3E-BB1C-7A09969E49DF}" type="slidenum">
              <a:rPr lang="en-US" smtClean="0"/>
              <a:t>24</a:t>
            </a:fld>
            <a:endParaRPr lang="en-US" dirty="0"/>
          </a:p>
        </p:txBody>
      </p:sp>
    </p:spTree>
    <p:extLst>
      <p:ext uri="{BB962C8B-B14F-4D97-AF65-F5344CB8AC3E}">
        <p14:creationId xmlns:p14="http://schemas.microsoft.com/office/powerpoint/2010/main" val="836694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EDC2-D717-4763-A324-F57A56A430EA}"/>
              </a:ext>
            </a:extLst>
          </p:cNvPr>
          <p:cNvSpPr>
            <a:spLocks noGrp="1"/>
          </p:cNvSpPr>
          <p:nvPr>
            <p:ph type="title"/>
          </p:nvPr>
        </p:nvSpPr>
        <p:spPr>
          <a:xfrm>
            <a:off x="1380309" y="166282"/>
            <a:ext cx="9601200" cy="707571"/>
          </a:xfrm>
        </p:spPr>
        <p:txBody>
          <a:bodyPr/>
          <a:lstStyle/>
          <a:p>
            <a:r>
              <a:rPr lang="en-US" dirty="0"/>
              <a:t>The DuPont Model Sensitivity Analysis</a:t>
            </a:r>
          </a:p>
        </p:txBody>
      </p:sp>
      <p:graphicFrame>
        <p:nvGraphicFramePr>
          <p:cNvPr id="4" name="Object 3">
            <a:extLst>
              <a:ext uri="{FF2B5EF4-FFF2-40B4-BE49-F238E27FC236}">
                <a16:creationId xmlns:a16="http://schemas.microsoft.com/office/drawing/2014/main" id="{5397ED3D-DEC5-4520-99D8-E8124A945879}"/>
              </a:ext>
            </a:extLst>
          </p:cNvPr>
          <p:cNvGraphicFramePr>
            <a:graphicFrameLocks noChangeAspect="1"/>
          </p:cNvGraphicFramePr>
          <p:nvPr>
            <p:extLst>
              <p:ext uri="{D42A27DB-BD31-4B8C-83A1-F6EECF244321}">
                <p14:modId xmlns:p14="http://schemas.microsoft.com/office/powerpoint/2010/main" val="914755832"/>
              </p:ext>
            </p:extLst>
          </p:nvPr>
        </p:nvGraphicFramePr>
        <p:xfrm>
          <a:off x="4161335" y="990600"/>
          <a:ext cx="7516857" cy="5701118"/>
        </p:xfrm>
        <a:graphic>
          <a:graphicData uri="http://schemas.openxmlformats.org/presentationml/2006/ole">
            <mc:AlternateContent xmlns:mc="http://schemas.openxmlformats.org/markup-compatibility/2006">
              <mc:Choice xmlns:v="urn:schemas-microsoft-com:vml" Requires="v">
                <p:oleObj spid="_x0000_s4205" name="Worksheet" r:id="rId4" imgW="13173171" imgH="9991861" progId="Excel.Sheet.12">
                  <p:embed/>
                </p:oleObj>
              </mc:Choice>
              <mc:Fallback>
                <p:oleObj name="Worksheet" r:id="rId4" imgW="13173171" imgH="9991861" progId="Excel.Sheet.12">
                  <p:embed/>
                  <p:pic>
                    <p:nvPicPr>
                      <p:cNvPr id="0" name=""/>
                      <p:cNvPicPr/>
                      <p:nvPr/>
                    </p:nvPicPr>
                    <p:blipFill>
                      <a:blip r:embed="rId5"/>
                      <a:stretch>
                        <a:fillRect/>
                      </a:stretch>
                    </p:blipFill>
                    <p:spPr>
                      <a:xfrm>
                        <a:off x="4161335" y="990600"/>
                        <a:ext cx="7516857" cy="570111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D24D767C-2B91-43BB-98AE-72C13C00DF07}"/>
              </a:ext>
            </a:extLst>
          </p:cNvPr>
          <p:cNvSpPr/>
          <p:nvPr/>
        </p:nvSpPr>
        <p:spPr>
          <a:xfrm>
            <a:off x="1010194" y="1210491"/>
            <a:ext cx="3030583" cy="548122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Exercise: </a:t>
            </a:r>
          </a:p>
          <a:p>
            <a:pPr algn="ctr"/>
            <a:endParaRPr lang="en-US" sz="2400" b="1" dirty="0">
              <a:solidFill>
                <a:schemeClr val="bg1"/>
              </a:solidFill>
            </a:endParaRPr>
          </a:p>
          <a:p>
            <a:pPr algn="ctr"/>
            <a:r>
              <a:rPr lang="en-US" sz="2400" dirty="0">
                <a:solidFill>
                  <a:schemeClr val="accent5">
                    <a:lumMod val="50000"/>
                  </a:schemeClr>
                </a:solidFill>
              </a:rPr>
              <a:t>Which change the RONA number more?</a:t>
            </a:r>
          </a:p>
          <a:p>
            <a:pPr algn="ctr"/>
            <a:endParaRPr lang="en-US" dirty="0"/>
          </a:p>
          <a:p>
            <a:pPr marL="342900" indent="-342900">
              <a:buAutoNum type="alphaLcParenR"/>
            </a:pPr>
            <a:r>
              <a:rPr lang="en-US" dirty="0"/>
              <a:t>A 25% reduction in net inventory</a:t>
            </a:r>
          </a:p>
          <a:p>
            <a:pPr marL="342900" indent="-342900">
              <a:buAutoNum type="alphaLcParenR"/>
            </a:pPr>
            <a:r>
              <a:rPr lang="en-US" dirty="0"/>
              <a:t>A 10% increase in sales</a:t>
            </a:r>
          </a:p>
          <a:p>
            <a:pPr marL="342900" indent="-342900">
              <a:buAutoNum type="alphaLcParenR"/>
            </a:pPr>
            <a:r>
              <a:rPr lang="en-US" dirty="0"/>
              <a:t>A 15% reduction in material cost</a:t>
            </a:r>
          </a:p>
          <a:p>
            <a:pPr marL="342900" indent="-342900">
              <a:buAutoNum type="alphaLcParenR"/>
            </a:pPr>
            <a:r>
              <a:rPr lang="en-US" dirty="0"/>
              <a:t>A 50% reduction in direct labor cost</a:t>
            </a:r>
          </a:p>
          <a:p>
            <a:pPr marL="342900" indent="-342900">
              <a:buAutoNum type="alphaLcParenR"/>
            </a:pPr>
            <a:endParaRPr lang="en-US" dirty="0"/>
          </a:p>
          <a:p>
            <a:pPr algn="ctr"/>
            <a:r>
              <a:rPr lang="en-US" sz="1600" b="1" i="1" dirty="0"/>
              <a:t>Consider collateral impacts!</a:t>
            </a:r>
          </a:p>
        </p:txBody>
      </p:sp>
      <p:sp>
        <p:nvSpPr>
          <p:cNvPr id="3" name="Slide Number Placeholder 2">
            <a:extLst>
              <a:ext uri="{FF2B5EF4-FFF2-40B4-BE49-F238E27FC236}">
                <a16:creationId xmlns:a16="http://schemas.microsoft.com/office/drawing/2014/main" id="{4FDA6676-3116-4449-BA84-FFB993F881E5}"/>
              </a:ext>
            </a:extLst>
          </p:cNvPr>
          <p:cNvSpPr>
            <a:spLocks noGrp="1"/>
          </p:cNvSpPr>
          <p:nvPr>
            <p:ph type="sldNum" sz="quarter" idx="12"/>
          </p:nvPr>
        </p:nvSpPr>
        <p:spPr/>
        <p:txBody>
          <a:bodyPr/>
          <a:lstStyle/>
          <a:p>
            <a:fld id="{69E57DC2-970A-4B3E-BB1C-7A09969E49DF}" type="slidenum">
              <a:rPr lang="en-US" smtClean="0"/>
              <a:t>25</a:t>
            </a:fld>
            <a:endParaRPr lang="en-US" dirty="0"/>
          </a:p>
        </p:txBody>
      </p:sp>
    </p:spTree>
    <p:extLst>
      <p:ext uri="{BB962C8B-B14F-4D97-AF65-F5344CB8AC3E}">
        <p14:creationId xmlns:p14="http://schemas.microsoft.com/office/powerpoint/2010/main" val="2732209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6D99-E2C5-45D3-99D3-22CC0133A1F9}"/>
              </a:ext>
            </a:extLst>
          </p:cNvPr>
          <p:cNvSpPr>
            <a:spLocks noGrp="1"/>
          </p:cNvSpPr>
          <p:nvPr>
            <p:ph type="title"/>
          </p:nvPr>
        </p:nvSpPr>
        <p:spPr>
          <a:xfrm>
            <a:off x="1371600" y="320040"/>
            <a:ext cx="9601200" cy="812074"/>
          </a:xfrm>
        </p:spPr>
        <p:txBody>
          <a:bodyPr/>
          <a:lstStyle/>
          <a:p>
            <a:r>
              <a:rPr lang="en-US" dirty="0"/>
              <a:t>IT and Our Impact on Profitability</a:t>
            </a:r>
          </a:p>
        </p:txBody>
      </p:sp>
      <p:sp>
        <p:nvSpPr>
          <p:cNvPr id="3" name="Content Placeholder 2">
            <a:extLst>
              <a:ext uri="{FF2B5EF4-FFF2-40B4-BE49-F238E27FC236}">
                <a16:creationId xmlns:a16="http://schemas.microsoft.com/office/drawing/2014/main" id="{C6308F2D-925C-4822-A811-B02D9F8DAA5C}"/>
              </a:ext>
            </a:extLst>
          </p:cNvPr>
          <p:cNvSpPr>
            <a:spLocks noGrp="1"/>
          </p:cNvSpPr>
          <p:nvPr>
            <p:ph idx="1"/>
          </p:nvPr>
        </p:nvSpPr>
        <p:spPr>
          <a:xfrm>
            <a:off x="1381217" y="1302798"/>
            <a:ext cx="4842770" cy="2126202"/>
          </a:xfrm>
        </p:spPr>
        <p:txBody>
          <a:bodyPr/>
          <a:lstStyle/>
          <a:p>
            <a:r>
              <a:rPr lang="en-US" dirty="0"/>
              <a:t>Typical IT Spend as a % of Sales*:</a:t>
            </a:r>
          </a:p>
          <a:p>
            <a:pPr lvl="1"/>
            <a:r>
              <a:rPr lang="en-US" dirty="0"/>
              <a:t>Industrial:  1.4% to 3.2%</a:t>
            </a:r>
          </a:p>
          <a:p>
            <a:pPr lvl="1"/>
            <a:r>
              <a:rPr lang="en-US" dirty="0"/>
              <a:t>Financial Services:  4.4% to 11.4%</a:t>
            </a:r>
          </a:p>
          <a:p>
            <a:pPr lvl="1"/>
            <a:r>
              <a:rPr lang="en-US" dirty="0"/>
              <a:t>Telecom:  2.6% to 4.7%</a:t>
            </a:r>
          </a:p>
          <a:p>
            <a:pPr lvl="1"/>
            <a:r>
              <a:rPr lang="en-US" dirty="0"/>
              <a:t>Health Care:  3.0% to 5.9%</a:t>
            </a:r>
          </a:p>
        </p:txBody>
      </p:sp>
      <p:sp>
        <p:nvSpPr>
          <p:cNvPr id="4" name="TextBox 3">
            <a:extLst>
              <a:ext uri="{FF2B5EF4-FFF2-40B4-BE49-F238E27FC236}">
                <a16:creationId xmlns:a16="http://schemas.microsoft.com/office/drawing/2014/main" id="{BFDE8027-88B1-4717-8890-E351D18C03DE}"/>
              </a:ext>
            </a:extLst>
          </p:cNvPr>
          <p:cNvSpPr txBox="1"/>
          <p:nvPr/>
        </p:nvSpPr>
        <p:spPr>
          <a:xfrm>
            <a:off x="8389398" y="6488668"/>
            <a:ext cx="2912207" cy="307777"/>
          </a:xfrm>
          <a:prstGeom prst="rect">
            <a:avLst/>
          </a:prstGeom>
          <a:noFill/>
        </p:spPr>
        <p:txBody>
          <a:bodyPr wrap="none" rtlCol="0">
            <a:spAutoFit/>
          </a:bodyPr>
          <a:lstStyle/>
          <a:p>
            <a:r>
              <a:rPr lang="en-US" sz="1400" dirty="0"/>
              <a:t>Source: </a:t>
            </a:r>
            <a:r>
              <a:rPr lang="en-US" sz="1400" i="1" dirty="0"/>
              <a:t>Computer Economics</a:t>
            </a:r>
            <a:r>
              <a:rPr lang="en-US" sz="1400" dirty="0"/>
              <a:t>, 2019</a:t>
            </a:r>
          </a:p>
        </p:txBody>
      </p:sp>
      <p:pic>
        <p:nvPicPr>
          <p:cNvPr id="14" name="Picture 13" descr="A person in a suit and tie&#10;&#10;Description generated with very high confidence">
            <a:extLst>
              <a:ext uri="{FF2B5EF4-FFF2-40B4-BE49-F238E27FC236}">
                <a16:creationId xmlns:a16="http://schemas.microsoft.com/office/drawing/2014/main" id="{D01E97BA-FB58-410F-9863-B0ADDF2C33EE}"/>
              </a:ext>
            </a:extLst>
          </p:cNvPr>
          <p:cNvPicPr>
            <a:picLocks noChangeAspect="1"/>
          </p:cNvPicPr>
          <p:nvPr/>
        </p:nvPicPr>
        <p:blipFill>
          <a:blip r:embed="rId3"/>
          <a:stretch>
            <a:fillRect/>
          </a:stretch>
        </p:blipFill>
        <p:spPr>
          <a:xfrm>
            <a:off x="1590962" y="3620055"/>
            <a:ext cx="4423281" cy="2868613"/>
          </a:xfrm>
          <a:prstGeom prst="rect">
            <a:avLst/>
          </a:prstGeom>
        </p:spPr>
      </p:pic>
      <p:sp>
        <p:nvSpPr>
          <p:cNvPr id="5" name="Thought Bubble: Cloud 4">
            <a:extLst>
              <a:ext uri="{FF2B5EF4-FFF2-40B4-BE49-F238E27FC236}">
                <a16:creationId xmlns:a16="http://schemas.microsoft.com/office/drawing/2014/main" id="{2BE63F29-2719-407C-BB72-E7EFFE562AD8}"/>
              </a:ext>
            </a:extLst>
          </p:cNvPr>
          <p:cNvSpPr/>
          <p:nvPr/>
        </p:nvSpPr>
        <p:spPr>
          <a:xfrm>
            <a:off x="7403646" y="1344269"/>
            <a:ext cx="2840854" cy="1740023"/>
          </a:xfrm>
          <a:prstGeom prst="cloudCallout">
            <a:avLst>
              <a:gd name="adj1" fmla="val -108610"/>
              <a:gd name="adj2" fmla="val 1150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What happens if I completely eliminate IT spending?</a:t>
            </a:r>
          </a:p>
        </p:txBody>
      </p:sp>
      <p:sp>
        <p:nvSpPr>
          <p:cNvPr id="6" name="Thought Bubble: Cloud 5">
            <a:extLst>
              <a:ext uri="{FF2B5EF4-FFF2-40B4-BE49-F238E27FC236}">
                <a16:creationId xmlns:a16="http://schemas.microsoft.com/office/drawing/2014/main" id="{461D4135-779A-4C7B-8E5A-72AA6127826B}"/>
              </a:ext>
            </a:extLst>
          </p:cNvPr>
          <p:cNvSpPr/>
          <p:nvPr/>
        </p:nvSpPr>
        <p:spPr>
          <a:xfrm>
            <a:off x="8824073" y="3429000"/>
            <a:ext cx="3195961" cy="1977501"/>
          </a:xfrm>
          <a:prstGeom prst="cloudCallout">
            <a:avLst>
              <a:gd name="adj1" fmla="val -138017"/>
              <a:gd name="adj2" fmla="val -8682"/>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What happens if I spend 50% more on IT to get a 10% savings in materials cost?</a:t>
            </a:r>
          </a:p>
        </p:txBody>
      </p:sp>
      <p:sp>
        <p:nvSpPr>
          <p:cNvPr id="7" name="Slide Number Placeholder 6">
            <a:extLst>
              <a:ext uri="{FF2B5EF4-FFF2-40B4-BE49-F238E27FC236}">
                <a16:creationId xmlns:a16="http://schemas.microsoft.com/office/drawing/2014/main" id="{E9A97556-E78F-4EC3-AC74-A6E6920E4E05}"/>
              </a:ext>
            </a:extLst>
          </p:cNvPr>
          <p:cNvSpPr>
            <a:spLocks noGrp="1"/>
          </p:cNvSpPr>
          <p:nvPr>
            <p:ph type="sldNum" sz="quarter" idx="12"/>
          </p:nvPr>
        </p:nvSpPr>
        <p:spPr/>
        <p:txBody>
          <a:bodyPr/>
          <a:lstStyle/>
          <a:p>
            <a:fld id="{69E57DC2-970A-4B3E-BB1C-7A09969E49DF}" type="slidenum">
              <a:rPr lang="en-US" smtClean="0"/>
              <a:t>26</a:t>
            </a:fld>
            <a:endParaRPr lang="en-US" dirty="0"/>
          </a:p>
        </p:txBody>
      </p:sp>
    </p:spTree>
    <p:extLst>
      <p:ext uri="{BB962C8B-B14F-4D97-AF65-F5344CB8AC3E}">
        <p14:creationId xmlns:p14="http://schemas.microsoft.com/office/powerpoint/2010/main" val="3763460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49ABB8E-BF76-47EC-87A3-A5F5884F80B2}"/>
              </a:ext>
            </a:extLst>
          </p:cNvPr>
          <p:cNvPicPr>
            <a:picLocks noChangeAspect="1"/>
          </p:cNvPicPr>
          <p:nvPr/>
        </p:nvPicPr>
        <p:blipFill>
          <a:blip r:embed="rId2"/>
          <a:stretch>
            <a:fillRect/>
          </a:stretch>
        </p:blipFill>
        <p:spPr>
          <a:xfrm rot="21196626">
            <a:off x="8683907" y="4974659"/>
            <a:ext cx="2044816" cy="1105646"/>
          </a:xfrm>
          <a:prstGeom prst="rect">
            <a:avLst/>
          </a:prstGeom>
        </p:spPr>
      </p:pic>
      <p:sp>
        <p:nvSpPr>
          <p:cNvPr id="2" name="Title 1">
            <a:extLst>
              <a:ext uri="{FF2B5EF4-FFF2-40B4-BE49-F238E27FC236}">
                <a16:creationId xmlns:a16="http://schemas.microsoft.com/office/drawing/2014/main" id="{2979C909-7E93-4D45-A1E2-7BFEBB0ADDA0}"/>
              </a:ext>
            </a:extLst>
          </p:cNvPr>
          <p:cNvSpPr>
            <a:spLocks noGrp="1"/>
          </p:cNvSpPr>
          <p:nvPr>
            <p:ph type="title"/>
          </p:nvPr>
        </p:nvSpPr>
        <p:spPr>
          <a:xfrm>
            <a:off x="1371599" y="685800"/>
            <a:ext cx="10231515" cy="1485900"/>
          </a:xfrm>
        </p:spPr>
        <p:txBody>
          <a:bodyPr/>
          <a:lstStyle/>
          <a:p>
            <a:r>
              <a:rPr lang="en-US" dirty="0"/>
              <a:t>New Ways to Use IT to Improve Profitability</a:t>
            </a:r>
          </a:p>
        </p:txBody>
      </p:sp>
      <p:sp>
        <p:nvSpPr>
          <p:cNvPr id="3" name="Content Placeholder 2">
            <a:extLst>
              <a:ext uri="{FF2B5EF4-FFF2-40B4-BE49-F238E27FC236}">
                <a16:creationId xmlns:a16="http://schemas.microsoft.com/office/drawing/2014/main" id="{322716F5-0D87-402E-860F-2340C666A174}"/>
              </a:ext>
            </a:extLst>
          </p:cNvPr>
          <p:cNvSpPr>
            <a:spLocks noGrp="1"/>
          </p:cNvSpPr>
          <p:nvPr>
            <p:ph idx="1"/>
          </p:nvPr>
        </p:nvSpPr>
        <p:spPr>
          <a:xfrm>
            <a:off x="1371599" y="1850995"/>
            <a:ext cx="6201053" cy="3581400"/>
          </a:xfrm>
        </p:spPr>
        <p:txBody>
          <a:bodyPr/>
          <a:lstStyle/>
          <a:p>
            <a:pPr marL="457200" indent="-457200">
              <a:buFont typeface="+mj-lt"/>
              <a:buAutoNum type="arabicPeriod"/>
            </a:pPr>
            <a:r>
              <a:rPr lang="en-US" dirty="0"/>
              <a:t>Robotic Process Automation (RPA)</a:t>
            </a:r>
          </a:p>
          <a:p>
            <a:pPr marL="457200" indent="-457200">
              <a:buFont typeface="+mj-lt"/>
              <a:buAutoNum type="arabicPeriod"/>
            </a:pPr>
            <a:r>
              <a:rPr lang="en-US" dirty="0"/>
              <a:t>Apply Machine Learning (ML) to existing databases</a:t>
            </a:r>
          </a:p>
          <a:p>
            <a:pPr marL="457200" indent="-457200">
              <a:buFont typeface="+mj-lt"/>
              <a:buAutoNum type="arabicPeriod"/>
            </a:pPr>
            <a:r>
              <a:rPr lang="en-US" dirty="0"/>
              <a:t>Apply Machine Learning (ML) in IIoT Operations</a:t>
            </a:r>
          </a:p>
          <a:p>
            <a:pPr marL="457200" indent="-457200">
              <a:buFont typeface="+mj-lt"/>
              <a:buAutoNum type="arabicPeriod"/>
            </a:pPr>
            <a:r>
              <a:rPr lang="en-US" dirty="0"/>
              <a:t>Build analytics into new IoT products / services</a:t>
            </a:r>
          </a:p>
          <a:p>
            <a:pPr marL="457200" indent="-457200">
              <a:buFont typeface="+mj-lt"/>
              <a:buAutoNum type="arabicPeriod"/>
            </a:pPr>
            <a:r>
              <a:rPr lang="en-US" dirty="0"/>
              <a:t>Apply Augmented Reality in training scenarios</a:t>
            </a:r>
          </a:p>
          <a:p>
            <a:pPr marL="457200" indent="-457200">
              <a:buFont typeface="+mj-lt"/>
              <a:buAutoNum type="arabicPeriod"/>
            </a:pPr>
            <a:r>
              <a:rPr lang="en-US" dirty="0"/>
              <a:t>Apply Augmented Reality in work instructions</a:t>
            </a:r>
          </a:p>
          <a:p>
            <a:pPr marL="457200" indent="-457200">
              <a:buFont typeface="+mj-lt"/>
              <a:buAutoNum type="arabicPeriod"/>
            </a:pPr>
            <a:r>
              <a:rPr lang="en-US" dirty="0"/>
              <a:t>Apply Block Chain to Logistics Management</a:t>
            </a:r>
          </a:p>
          <a:p>
            <a:pPr marL="457200" indent="-457200">
              <a:buFont typeface="+mj-lt"/>
              <a:buAutoNum type="arabicPeriod"/>
            </a:pPr>
            <a:endParaRPr lang="en-US" dirty="0"/>
          </a:p>
        </p:txBody>
      </p:sp>
      <p:grpSp>
        <p:nvGrpSpPr>
          <p:cNvPr id="8" name="Group 7">
            <a:extLst>
              <a:ext uri="{FF2B5EF4-FFF2-40B4-BE49-F238E27FC236}">
                <a16:creationId xmlns:a16="http://schemas.microsoft.com/office/drawing/2014/main" id="{2F2E882F-DB70-4E4D-8BA0-3BE57D3A393C}"/>
              </a:ext>
            </a:extLst>
          </p:cNvPr>
          <p:cNvGrpSpPr/>
          <p:nvPr/>
        </p:nvGrpSpPr>
        <p:grpSpPr>
          <a:xfrm>
            <a:off x="8105775" y="1590479"/>
            <a:ext cx="1112475" cy="1592443"/>
            <a:chOff x="8105775" y="1590479"/>
            <a:chExt cx="1112475" cy="1592443"/>
          </a:xfrm>
        </p:grpSpPr>
        <p:pic>
          <p:nvPicPr>
            <p:cNvPr id="4" name="Picture 3">
              <a:extLst>
                <a:ext uri="{FF2B5EF4-FFF2-40B4-BE49-F238E27FC236}">
                  <a16:creationId xmlns:a16="http://schemas.microsoft.com/office/drawing/2014/main" id="{F8646E90-DB4D-4B8E-A79D-E8C61B678F27}"/>
                </a:ext>
              </a:extLst>
            </p:cNvPr>
            <p:cNvPicPr>
              <a:picLocks noChangeAspect="1"/>
            </p:cNvPicPr>
            <p:nvPr/>
          </p:nvPicPr>
          <p:blipFill>
            <a:blip r:embed="rId3"/>
            <a:stretch>
              <a:fillRect/>
            </a:stretch>
          </p:blipFill>
          <p:spPr>
            <a:xfrm>
              <a:off x="8105775" y="1590479"/>
              <a:ext cx="1109666" cy="1592443"/>
            </a:xfrm>
            <a:prstGeom prst="rect">
              <a:avLst/>
            </a:prstGeom>
          </p:spPr>
        </p:pic>
        <p:sp>
          <p:nvSpPr>
            <p:cNvPr id="7" name="TextBox 6">
              <a:extLst>
                <a:ext uri="{FF2B5EF4-FFF2-40B4-BE49-F238E27FC236}">
                  <a16:creationId xmlns:a16="http://schemas.microsoft.com/office/drawing/2014/main" id="{0706CD3D-0875-4298-8690-206AE6A48AC5}"/>
                </a:ext>
              </a:extLst>
            </p:cNvPr>
            <p:cNvSpPr txBox="1"/>
            <p:nvPr/>
          </p:nvSpPr>
          <p:spPr>
            <a:xfrm>
              <a:off x="8732989" y="1604774"/>
              <a:ext cx="485261" cy="307777"/>
            </a:xfrm>
            <a:prstGeom prst="rect">
              <a:avLst/>
            </a:prstGeom>
            <a:noFill/>
          </p:spPr>
          <p:txBody>
            <a:bodyPr wrap="none" rtlCol="0">
              <a:spAutoFit/>
            </a:bodyPr>
            <a:lstStyle/>
            <a:p>
              <a:r>
                <a:rPr lang="en-US" sz="1400" b="1" dirty="0"/>
                <a:t>RPA</a:t>
              </a:r>
            </a:p>
          </p:txBody>
        </p:sp>
      </p:grpSp>
      <p:grpSp>
        <p:nvGrpSpPr>
          <p:cNvPr id="13" name="Group 12">
            <a:extLst>
              <a:ext uri="{FF2B5EF4-FFF2-40B4-BE49-F238E27FC236}">
                <a16:creationId xmlns:a16="http://schemas.microsoft.com/office/drawing/2014/main" id="{253CA253-A6D0-498E-953B-26AACA3D98B8}"/>
              </a:ext>
            </a:extLst>
          </p:cNvPr>
          <p:cNvGrpSpPr/>
          <p:nvPr/>
        </p:nvGrpSpPr>
        <p:grpSpPr>
          <a:xfrm>
            <a:off x="9963583" y="3587194"/>
            <a:ext cx="1763785" cy="1630440"/>
            <a:chOff x="9963583" y="3587194"/>
            <a:chExt cx="1763785" cy="1630440"/>
          </a:xfrm>
        </p:grpSpPr>
        <p:pic>
          <p:nvPicPr>
            <p:cNvPr id="11" name="Picture 10">
              <a:extLst>
                <a:ext uri="{FF2B5EF4-FFF2-40B4-BE49-F238E27FC236}">
                  <a16:creationId xmlns:a16="http://schemas.microsoft.com/office/drawing/2014/main" id="{D832D361-0256-449E-8D5D-842A8AA803E4}"/>
                </a:ext>
              </a:extLst>
            </p:cNvPr>
            <p:cNvPicPr>
              <a:picLocks noChangeAspect="1"/>
            </p:cNvPicPr>
            <p:nvPr/>
          </p:nvPicPr>
          <p:blipFill>
            <a:blip r:embed="rId4"/>
            <a:stretch>
              <a:fillRect/>
            </a:stretch>
          </p:blipFill>
          <p:spPr>
            <a:xfrm>
              <a:off x="9963583" y="3587194"/>
              <a:ext cx="1763785" cy="1630440"/>
            </a:xfrm>
            <a:prstGeom prst="rect">
              <a:avLst/>
            </a:prstGeom>
          </p:spPr>
        </p:pic>
        <p:sp>
          <p:nvSpPr>
            <p:cNvPr id="12" name="TextBox 11">
              <a:extLst>
                <a:ext uri="{FF2B5EF4-FFF2-40B4-BE49-F238E27FC236}">
                  <a16:creationId xmlns:a16="http://schemas.microsoft.com/office/drawing/2014/main" id="{0D73C990-9694-454F-B21C-B84F04CD16F7}"/>
                </a:ext>
              </a:extLst>
            </p:cNvPr>
            <p:cNvSpPr txBox="1"/>
            <p:nvPr/>
          </p:nvSpPr>
          <p:spPr>
            <a:xfrm flipH="1">
              <a:off x="10209996" y="4890607"/>
              <a:ext cx="964933" cy="307777"/>
            </a:xfrm>
            <a:prstGeom prst="rect">
              <a:avLst/>
            </a:prstGeom>
            <a:noFill/>
          </p:spPr>
          <p:txBody>
            <a:bodyPr wrap="square" rtlCol="0">
              <a:spAutoFit/>
            </a:bodyPr>
            <a:lstStyle/>
            <a:p>
              <a:r>
                <a:rPr lang="en-US" sz="1400" b="1" dirty="0">
                  <a:solidFill>
                    <a:schemeClr val="bg1"/>
                  </a:solidFill>
                </a:rPr>
                <a:t>Analytics</a:t>
              </a:r>
            </a:p>
          </p:txBody>
        </p:sp>
      </p:grpSp>
      <p:pic>
        <p:nvPicPr>
          <p:cNvPr id="6" name="Picture 5">
            <a:extLst>
              <a:ext uri="{FF2B5EF4-FFF2-40B4-BE49-F238E27FC236}">
                <a16:creationId xmlns:a16="http://schemas.microsoft.com/office/drawing/2014/main" id="{73C91113-57EE-45E5-9682-3673A92B821A}"/>
              </a:ext>
            </a:extLst>
          </p:cNvPr>
          <p:cNvPicPr>
            <a:picLocks noChangeAspect="1"/>
          </p:cNvPicPr>
          <p:nvPr/>
        </p:nvPicPr>
        <p:blipFill>
          <a:blip r:embed="rId5"/>
          <a:stretch>
            <a:fillRect/>
          </a:stretch>
        </p:blipFill>
        <p:spPr>
          <a:xfrm rot="699916">
            <a:off x="9022271" y="2722268"/>
            <a:ext cx="1438275" cy="1257300"/>
          </a:xfrm>
          <a:prstGeom prst="rect">
            <a:avLst/>
          </a:prstGeom>
        </p:spPr>
      </p:pic>
      <p:grpSp>
        <p:nvGrpSpPr>
          <p:cNvPr id="10" name="Group 9">
            <a:extLst>
              <a:ext uri="{FF2B5EF4-FFF2-40B4-BE49-F238E27FC236}">
                <a16:creationId xmlns:a16="http://schemas.microsoft.com/office/drawing/2014/main" id="{1BD68D01-6D10-41C6-8FCD-23A15206B53C}"/>
              </a:ext>
            </a:extLst>
          </p:cNvPr>
          <p:cNvGrpSpPr/>
          <p:nvPr/>
        </p:nvGrpSpPr>
        <p:grpSpPr>
          <a:xfrm rot="20286603">
            <a:off x="7584934" y="3943941"/>
            <a:ext cx="1865348" cy="1261536"/>
            <a:chOff x="7534152" y="4331369"/>
            <a:chExt cx="1865348" cy="1261536"/>
          </a:xfrm>
        </p:grpSpPr>
        <p:pic>
          <p:nvPicPr>
            <p:cNvPr id="5" name="Picture 4">
              <a:extLst>
                <a:ext uri="{FF2B5EF4-FFF2-40B4-BE49-F238E27FC236}">
                  <a16:creationId xmlns:a16="http://schemas.microsoft.com/office/drawing/2014/main" id="{336A8619-4185-4AEA-B1D5-B32C7B2A44CE}"/>
                </a:ext>
              </a:extLst>
            </p:cNvPr>
            <p:cNvPicPr>
              <a:picLocks noChangeAspect="1"/>
            </p:cNvPicPr>
            <p:nvPr/>
          </p:nvPicPr>
          <p:blipFill>
            <a:blip r:embed="rId6"/>
            <a:stretch>
              <a:fillRect/>
            </a:stretch>
          </p:blipFill>
          <p:spPr>
            <a:xfrm>
              <a:off x="7534152" y="4331369"/>
              <a:ext cx="1865348" cy="1261536"/>
            </a:xfrm>
            <a:prstGeom prst="rect">
              <a:avLst/>
            </a:prstGeom>
          </p:spPr>
        </p:pic>
        <p:sp>
          <p:nvSpPr>
            <p:cNvPr id="9" name="TextBox 8">
              <a:extLst>
                <a:ext uri="{FF2B5EF4-FFF2-40B4-BE49-F238E27FC236}">
                  <a16:creationId xmlns:a16="http://schemas.microsoft.com/office/drawing/2014/main" id="{C804C0E2-F31F-4A16-9C86-149B1A4FB38F}"/>
                </a:ext>
              </a:extLst>
            </p:cNvPr>
            <p:cNvSpPr txBox="1"/>
            <p:nvPr/>
          </p:nvSpPr>
          <p:spPr>
            <a:xfrm>
              <a:off x="7994339" y="5315906"/>
              <a:ext cx="1395190" cy="276999"/>
            </a:xfrm>
            <a:prstGeom prst="rect">
              <a:avLst/>
            </a:prstGeom>
            <a:noFill/>
          </p:spPr>
          <p:txBody>
            <a:bodyPr wrap="none" rtlCol="0">
              <a:spAutoFit/>
            </a:bodyPr>
            <a:lstStyle/>
            <a:p>
              <a:r>
                <a:rPr lang="en-US" sz="1200" b="1" dirty="0">
                  <a:solidFill>
                    <a:schemeClr val="bg1"/>
                  </a:solidFill>
                </a:rPr>
                <a:t>Augmented Reality</a:t>
              </a:r>
            </a:p>
          </p:txBody>
        </p:sp>
      </p:grpSp>
      <p:sp>
        <p:nvSpPr>
          <p:cNvPr id="15" name="Slide Number Placeholder 14">
            <a:extLst>
              <a:ext uri="{FF2B5EF4-FFF2-40B4-BE49-F238E27FC236}">
                <a16:creationId xmlns:a16="http://schemas.microsoft.com/office/drawing/2014/main" id="{48D3BB62-C7D5-410F-9AC0-72B8AC929F49}"/>
              </a:ext>
            </a:extLst>
          </p:cNvPr>
          <p:cNvSpPr>
            <a:spLocks noGrp="1"/>
          </p:cNvSpPr>
          <p:nvPr>
            <p:ph type="sldNum" sz="quarter" idx="12"/>
          </p:nvPr>
        </p:nvSpPr>
        <p:spPr/>
        <p:txBody>
          <a:bodyPr/>
          <a:lstStyle/>
          <a:p>
            <a:fld id="{69E57DC2-970A-4B3E-BB1C-7A09969E49DF}" type="slidenum">
              <a:rPr lang="en-US" smtClean="0"/>
              <a:t>27</a:t>
            </a:fld>
            <a:endParaRPr lang="en-US" dirty="0"/>
          </a:p>
        </p:txBody>
      </p:sp>
    </p:spTree>
    <p:extLst>
      <p:ext uri="{BB962C8B-B14F-4D97-AF65-F5344CB8AC3E}">
        <p14:creationId xmlns:p14="http://schemas.microsoft.com/office/powerpoint/2010/main" val="665772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C020-8964-40B5-90B5-BA6E2E97CAD7}"/>
              </a:ext>
            </a:extLst>
          </p:cNvPr>
          <p:cNvSpPr>
            <a:spLocks noGrp="1"/>
          </p:cNvSpPr>
          <p:nvPr>
            <p:ph type="title"/>
          </p:nvPr>
        </p:nvSpPr>
        <p:spPr>
          <a:xfrm>
            <a:off x="1371600" y="685800"/>
            <a:ext cx="9601200" cy="881743"/>
          </a:xfrm>
        </p:spPr>
        <p:txBody>
          <a:bodyPr/>
          <a:lstStyle/>
          <a:p>
            <a:r>
              <a:rPr lang="en-US" dirty="0"/>
              <a:t>Team Based Exercise</a:t>
            </a:r>
          </a:p>
        </p:txBody>
      </p:sp>
      <p:sp>
        <p:nvSpPr>
          <p:cNvPr id="3" name="Content Placeholder 2">
            <a:extLst>
              <a:ext uri="{FF2B5EF4-FFF2-40B4-BE49-F238E27FC236}">
                <a16:creationId xmlns:a16="http://schemas.microsoft.com/office/drawing/2014/main" id="{8C08A51C-7813-45E6-A895-6497C6DC4305}"/>
              </a:ext>
            </a:extLst>
          </p:cNvPr>
          <p:cNvSpPr>
            <a:spLocks noGrp="1"/>
          </p:cNvSpPr>
          <p:nvPr>
            <p:ph idx="1"/>
          </p:nvPr>
        </p:nvSpPr>
        <p:spPr>
          <a:xfrm>
            <a:off x="1371600" y="1872343"/>
            <a:ext cx="9601200" cy="3995057"/>
          </a:xfrm>
        </p:spPr>
        <p:txBody>
          <a:bodyPr/>
          <a:lstStyle/>
          <a:p>
            <a:pPr marL="457200" indent="-457200">
              <a:buFont typeface="+mj-lt"/>
              <a:buAutoNum type="arabicPeriod"/>
            </a:pPr>
            <a:r>
              <a:rPr lang="en-US" dirty="0"/>
              <a:t>Divide into 4 teams (Industrial, Telecom, Health Care Services, Financial Lender) </a:t>
            </a:r>
          </a:p>
          <a:p>
            <a:pPr marL="457200" indent="-457200">
              <a:buFont typeface="+mj-lt"/>
              <a:buAutoNum type="arabicPeriod"/>
            </a:pPr>
            <a:r>
              <a:rPr lang="en-US" dirty="0"/>
              <a:t>Review the background of your client’s type of company</a:t>
            </a:r>
          </a:p>
          <a:p>
            <a:pPr marL="457200" indent="-457200">
              <a:buFont typeface="+mj-lt"/>
              <a:buAutoNum type="arabicPeriod"/>
            </a:pPr>
            <a:r>
              <a:rPr lang="en-US" dirty="0"/>
              <a:t>Identify 2 biggest opportunities for IT related improvement</a:t>
            </a:r>
          </a:p>
          <a:p>
            <a:pPr marL="457200" indent="-457200">
              <a:buFont typeface="+mj-lt"/>
              <a:buAutoNum type="arabicPeriod"/>
            </a:pPr>
            <a:r>
              <a:rPr lang="en-US" dirty="0"/>
              <a:t>Develop at least 1 approach for each opportunity:</a:t>
            </a:r>
          </a:p>
          <a:p>
            <a:pPr marL="987552" lvl="1" indent="-457200">
              <a:buFont typeface="+mj-lt"/>
              <a:buAutoNum type="alphaLcParenR"/>
            </a:pPr>
            <a:r>
              <a:rPr lang="en-US" dirty="0"/>
              <a:t>What data do you need?</a:t>
            </a:r>
          </a:p>
          <a:p>
            <a:pPr marL="987552" lvl="1" indent="-457200">
              <a:buFont typeface="+mj-lt"/>
              <a:buAutoNum type="alphaLcParenR"/>
            </a:pPr>
            <a:r>
              <a:rPr lang="en-US" dirty="0"/>
              <a:t>What tools / techniques will you apply?</a:t>
            </a:r>
          </a:p>
          <a:p>
            <a:pPr marL="987552" lvl="1" indent="-457200">
              <a:buFont typeface="+mj-lt"/>
              <a:buAutoNum type="alphaLcParenR"/>
            </a:pPr>
            <a:r>
              <a:rPr lang="en-US" dirty="0"/>
              <a:t>What will the deliverable(s) of your work be?</a:t>
            </a:r>
          </a:p>
          <a:p>
            <a:pPr marL="987552" lvl="1" indent="-457200">
              <a:buFont typeface="+mj-lt"/>
              <a:buAutoNum type="alphaLcParenR"/>
            </a:pPr>
            <a:r>
              <a:rPr lang="en-US" dirty="0"/>
              <a:t>How will the results impact profitability / company success?</a:t>
            </a:r>
          </a:p>
          <a:p>
            <a:pPr marL="457200" indent="-457200">
              <a:buFont typeface="+mj-lt"/>
              <a:buAutoNum type="arabicPeriod"/>
            </a:pPr>
            <a:r>
              <a:rPr lang="en-US" dirty="0"/>
              <a:t>Present your work to the class</a:t>
            </a:r>
          </a:p>
        </p:txBody>
      </p:sp>
      <p:sp>
        <p:nvSpPr>
          <p:cNvPr id="4" name="Slide Number Placeholder 3">
            <a:extLst>
              <a:ext uri="{FF2B5EF4-FFF2-40B4-BE49-F238E27FC236}">
                <a16:creationId xmlns:a16="http://schemas.microsoft.com/office/drawing/2014/main" id="{6666E9B2-55BF-443D-83ED-3B0C672B2D8A}"/>
              </a:ext>
            </a:extLst>
          </p:cNvPr>
          <p:cNvSpPr>
            <a:spLocks noGrp="1"/>
          </p:cNvSpPr>
          <p:nvPr>
            <p:ph type="sldNum" sz="quarter" idx="12"/>
          </p:nvPr>
        </p:nvSpPr>
        <p:spPr/>
        <p:txBody>
          <a:bodyPr/>
          <a:lstStyle/>
          <a:p>
            <a:fld id="{69E57DC2-970A-4B3E-BB1C-7A09969E49DF}" type="slidenum">
              <a:rPr lang="en-US" smtClean="0"/>
              <a:t>28</a:t>
            </a:fld>
            <a:endParaRPr lang="en-US" dirty="0"/>
          </a:p>
        </p:txBody>
      </p:sp>
    </p:spTree>
    <p:extLst>
      <p:ext uri="{BB962C8B-B14F-4D97-AF65-F5344CB8AC3E}">
        <p14:creationId xmlns:p14="http://schemas.microsoft.com/office/powerpoint/2010/main" val="637789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EF6D-3CCC-482A-9E62-1D10132F6817}"/>
              </a:ext>
            </a:extLst>
          </p:cNvPr>
          <p:cNvSpPr>
            <a:spLocks noGrp="1"/>
          </p:cNvSpPr>
          <p:nvPr>
            <p:ph type="title"/>
          </p:nvPr>
        </p:nvSpPr>
        <p:spPr>
          <a:xfrm>
            <a:off x="1371600" y="276486"/>
            <a:ext cx="9601200" cy="1485900"/>
          </a:xfrm>
        </p:spPr>
        <p:txBody>
          <a:bodyPr/>
          <a:lstStyle/>
          <a:p>
            <a:pPr algn="ctr"/>
            <a:r>
              <a:rPr lang="en-US" dirty="0"/>
              <a:t>Section #1</a:t>
            </a:r>
            <a:br>
              <a:rPr lang="en-US" dirty="0"/>
            </a:br>
            <a:r>
              <a:rPr lang="en-US" dirty="0">
                <a:solidFill>
                  <a:srgbClr val="0070C0"/>
                </a:solidFill>
              </a:rPr>
              <a:t>Business Models &amp; Their Opportunities</a:t>
            </a:r>
          </a:p>
        </p:txBody>
      </p:sp>
      <p:pic>
        <p:nvPicPr>
          <p:cNvPr id="4" name="Picture 3">
            <a:extLst>
              <a:ext uri="{FF2B5EF4-FFF2-40B4-BE49-F238E27FC236}">
                <a16:creationId xmlns:a16="http://schemas.microsoft.com/office/drawing/2014/main" id="{99BC0FD9-3C1C-41AB-8526-867EDD0B1891}"/>
              </a:ext>
            </a:extLst>
          </p:cNvPr>
          <p:cNvPicPr>
            <a:picLocks noChangeAspect="1"/>
          </p:cNvPicPr>
          <p:nvPr/>
        </p:nvPicPr>
        <p:blipFill>
          <a:blip r:embed="rId2"/>
          <a:stretch>
            <a:fillRect/>
          </a:stretch>
        </p:blipFill>
        <p:spPr>
          <a:xfrm>
            <a:off x="1009650" y="5025636"/>
            <a:ext cx="3627120" cy="1676400"/>
          </a:xfrm>
          <a:prstGeom prst="rect">
            <a:avLst/>
          </a:prstGeom>
        </p:spPr>
      </p:pic>
      <p:pic>
        <p:nvPicPr>
          <p:cNvPr id="5" name="Picture 4">
            <a:extLst>
              <a:ext uri="{FF2B5EF4-FFF2-40B4-BE49-F238E27FC236}">
                <a16:creationId xmlns:a16="http://schemas.microsoft.com/office/drawing/2014/main" id="{24D9A1FD-BA71-4C74-A15B-BD21FAF874C4}"/>
              </a:ext>
            </a:extLst>
          </p:cNvPr>
          <p:cNvPicPr>
            <a:picLocks noChangeAspect="1"/>
          </p:cNvPicPr>
          <p:nvPr/>
        </p:nvPicPr>
        <p:blipFill>
          <a:blip r:embed="rId3"/>
          <a:stretch>
            <a:fillRect/>
          </a:stretch>
        </p:blipFill>
        <p:spPr>
          <a:xfrm>
            <a:off x="1009650" y="2214923"/>
            <a:ext cx="3627120" cy="2017864"/>
          </a:xfrm>
          <a:prstGeom prst="rect">
            <a:avLst/>
          </a:prstGeom>
        </p:spPr>
      </p:pic>
      <p:pic>
        <p:nvPicPr>
          <p:cNvPr id="6" name="Picture 5">
            <a:extLst>
              <a:ext uri="{FF2B5EF4-FFF2-40B4-BE49-F238E27FC236}">
                <a16:creationId xmlns:a16="http://schemas.microsoft.com/office/drawing/2014/main" id="{4C94E480-093D-4FE8-985E-D88AA6BE435B}"/>
              </a:ext>
            </a:extLst>
          </p:cNvPr>
          <p:cNvPicPr>
            <a:picLocks noChangeAspect="1"/>
          </p:cNvPicPr>
          <p:nvPr/>
        </p:nvPicPr>
        <p:blipFill>
          <a:blip r:embed="rId4"/>
          <a:stretch>
            <a:fillRect/>
          </a:stretch>
        </p:blipFill>
        <p:spPr>
          <a:xfrm>
            <a:off x="8107661" y="2213734"/>
            <a:ext cx="3607347" cy="2016133"/>
          </a:xfrm>
          <a:prstGeom prst="rect">
            <a:avLst/>
          </a:prstGeom>
        </p:spPr>
      </p:pic>
      <p:pic>
        <p:nvPicPr>
          <p:cNvPr id="7" name="Picture 6">
            <a:extLst>
              <a:ext uri="{FF2B5EF4-FFF2-40B4-BE49-F238E27FC236}">
                <a16:creationId xmlns:a16="http://schemas.microsoft.com/office/drawing/2014/main" id="{8C0D22DA-C381-4BFB-B531-5F78BC62C921}"/>
              </a:ext>
            </a:extLst>
          </p:cNvPr>
          <p:cNvPicPr>
            <a:picLocks noChangeAspect="1"/>
          </p:cNvPicPr>
          <p:nvPr/>
        </p:nvPicPr>
        <p:blipFill>
          <a:blip r:embed="rId5"/>
          <a:stretch>
            <a:fillRect/>
          </a:stretch>
        </p:blipFill>
        <p:spPr>
          <a:xfrm>
            <a:off x="8058872" y="5025636"/>
            <a:ext cx="3706217" cy="1676400"/>
          </a:xfrm>
          <a:prstGeom prst="rect">
            <a:avLst/>
          </a:prstGeom>
        </p:spPr>
      </p:pic>
      <p:sp>
        <p:nvSpPr>
          <p:cNvPr id="8" name="Rectangle 7">
            <a:extLst>
              <a:ext uri="{FF2B5EF4-FFF2-40B4-BE49-F238E27FC236}">
                <a16:creationId xmlns:a16="http://schemas.microsoft.com/office/drawing/2014/main" id="{47D89310-0531-498B-8BD3-4048FBC3DEDB}"/>
              </a:ext>
            </a:extLst>
          </p:cNvPr>
          <p:cNvSpPr/>
          <p:nvPr/>
        </p:nvSpPr>
        <p:spPr>
          <a:xfrm>
            <a:off x="1009650" y="1849476"/>
            <a:ext cx="3627120" cy="3642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Industrial</a:t>
            </a:r>
          </a:p>
        </p:txBody>
      </p:sp>
      <p:sp>
        <p:nvSpPr>
          <p:cNvPr id="9" name="Rectangle 8">
            <a:extLst>
              <a:ext uri="{FF2B5EF4-FFF2-40B4-BE49-F238E27FC236}">
                <a16:creationId xmlns:a16="http://schemas.microsoft.com/office/drawing/2014/main" id="{1B25C8AE-BC5C-4055-BE7C-D1D21261BAD9}"/>
              </a:ext>
            </a:extLst>
          </p:cNvPr>
          <p:cNvSpPr/>
          <p:nvPr/>
        </p:nvSpPr>
        <p:spPr>
          <a:xfrm>
            <a:off x="1009650" y="4661378"/>
            <a:ext cx="3627120" cy="3642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Health Care Provider</a:t>
            </a:r>
          </a:p>
        </p:txBody>
      </p:sp>
      <p:sp>
        <p:nvSpPr>
          <p:cNvPr id="10" name="Rectangle 9">
            <a:extLst>
              <a:ext uri="{FF2B5EF4-FFF2-40B4-BE49-F238E27FC236}">
                <a16:creationId xmlns:a16="http://schemas.microsoft.com/office/drawing/2014/main" id="{7FD6B33C-7CAC-4EB7-9CC6-E364A9F19F5F}"/>
              </a:ext>
            </a:extLst>
          </p:cNvPr>
          <p:cNvSpPr/>
          <p:nvPr/>
        </p:nvSpPr>
        <p:spPr>
          <a:xfrm>
            <a:off x="8098421" y="1842829"/>
            <a:ext cx="3646679" cy="3642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Telecom Provider</a:t>
            </a:r>
          </a:p>
        </p:txBody>
      </p:sp>
      <p:sp>
        <p:nvSpPr>
          <p:cNvPr id="11" name="Rectangle 10">
            <a:extLst>
              <a:ext uri="{FF2B5EF4-FFF2-40B4-BE49-F238E27FC236}">
                <a16:creationId xmlns:a16="http://schemas.microsoft.com/office/drawing/2014/main" id="{4DCB0682-9222-4702-A977-73147ABCEC0B}"/>
              </a:ext>
            </a:extLst>
          </p:cNvPr>
          <p:cNvSpPr/>
          <p:nvPr/>
        </p:nvSpPr>
        <p:spPr>
          <a:xfrm>
            <a:off x="8068114" y="4661378"/>
            <a:ext cx="3666668" cy="3642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Financial Service / Lender</a:t>
            </a:r>
          </a:p>
        </p:txBody>
      </p:sp>
      <p:pic>
        <p:nvPicPr>
          <p:cNvPr id="3" name="Picture 2">
            <a:extLst>
              <a:ext uri="{FF2B5EF4-FFF2-40B4-BE49-F238E27FC236}">
                <a16:creationId xmlns:a16="http://schemas.microsoft.com/office/drawing/2014/main" id="{048CE03E-0457-47A3-A419-391BAB9B2127}"/>
              </a:ext>
            </a:extLst>
          </p:cNvPr>
          <p:cNvPicPr>
            <a:picLocks noChangeAspect="1"/>
          </p:cNvPicPr>
          <p:nvPr/>
        </p:nvPicPr>
        <p:blipFill>
          <a:blip r:embed="rId6"/>
          <a:stretch>
            <a:fillRect/>
          </a:stretch>
        </p:blipFill>
        <p:spPr>
          <a:xfrm>
            <a:off x="4190418" y="3429000"/>
            <a:ext cx="4401695" cy="1846726"/>
          </a:xfrm>
          <a:prstGeom prst="rect">
            <a:avLst/>
          </a:prstGeom>
        </p:spPr>
      </p:pic>
      <p:sp>
        <p:nvSpPr>
          <p:cNvPr id="12" name="Rectangle 11">
            <a:extLst>
              <a:ext uri="{FF2B5EF4-FFF2-40B4-BE49-F238E27FC236}">
                <a16:creationId xmlns:a16="http://schemas.microsoft.com/office/drawing/2014/main" id="{A8BC65A3-A95E-45C2-8602-4A877C3C92F7}"/>
              </a:ext>
            </a:extLst>
          </p:cNvPr>
          <p:cNvSpPr/>
          <p:nvPr/>
        </p:nvSpPr>
        <p:spPr>
          <a:xfrm>
            <a:off x="4558655" y="3077500"/>
            <a:ext cx="3627120" cy="3642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Retail</a:t>
            </a:r>
          </a:p>
        </p:txBody>
      </p:sp>
      <p:sp>
        <p:nvSpPr>
          <p:cNvPr id="13" name="Slide Number Placeholder 12">
            <a:extLst>
              <a:ext uri="{FF2B5EF4-FFF2-40B4-BE49-F238E27FC236}">
                <a16:creationId xmlns:a16="http://schemas.microsoft.com/office/drawing/2014/main" id="{D02CD550-B238-4237-8261-83844B602F2B}"/>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227236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6A9D-3B80-46E2-AB22-3276303018A1}"/>
              </a:ext>
            </a:extLst>
          </p:cNvPr>
          <p:cNvSpPr>
            <a:spLocks noGrp="1"/>
          </p:cNvSpPr>
          <p:nvPr>
            <p:ph type="title"/>
          </p:nvPr>
        </p:nvSpPr>
        <p:spPr/>
        <p:txBody>
          <a:bodyPr/>
          <a:lstStyle/>
          <a:p>
            <a:r>
              <a:rPr lang="en-US" dirty="0"/>
              <a:t>How Typical Business Models Make Money</a:t>
            </a:r>
          </a:p>
        </p:txBody>
      </p:sp>
      <p:sp>
        <p:nvSpPr>
          <p:cNvPr id="3" name="Content Placeholder 2">
            <a:extLst>
              <a:ext uri="{FF2B5EF4-FFF2-40B4-BE49-F238E27FC236}">
                <a16:creationId xmlns:a16="http://schemas.microsoft.com/office/drawing/2014/main" id="{13D0D6F7-F976-405A-8C7D-9DCF4E6DE604}"/>
              </a:ext>
            </a:extLst>
          </p:cNvPr>
          <p:cNvSpPr>
            <a:spLocks noGrp="1"/>
          </p:cNvSpPr>
          <p:nvPr>
            <p:ph idx="1"/>
          </p:nvPr>
        </p:nvSpPr>
        <p:spPr>
          <a:xfrm>
            <a:off x="1371600" y="2286000"/>
            <a:ext cx="6050478" cy="3581400"/>
          </a:xfrm>
        </p:spPr>
        <p:txBody>
          <a:bodyPr/>
          <a:lstStyle/>
          <a:p>
            <a:r>
              <a:rPr lang="en-US" sz="2800" dirty="0">
                <a:solidFill>
                  <a:srgbClr val="0070C0"/>
                </a:solidFill>
              </a:rPr>
              <a:t>Industrial:</a:t>
            </a:r>
          </a:p>
          <a:p>
            <a:pPr marL="914400" lvl="3" indent="-452438"/>
            <a:r>
              <a:rPr lang="en-US" dirty="0"/>
              <a:t>Heavily capitalized: Plants, machinery, inventory.  Substantial margins</a:t>
            </a:r>
          </a:p>
          <a:p>
            <a:pPr marL="914400" lvl="3" indent="-452438"/>
            <a:r>
              <a:rPr lang="en-US" dirty="0"/>
              <a:t>Comparatively long lead times: Raw materials, manufacturing, distribution, delivery</a:t>
            </a:r>
          </a:p>
          <a:p>
            <a:pPr marL="914400" lvl="3" indent="-452438"/>
            <a:r>
              <a:rPr lang="en-US" dirty="0"/>
              <a:t>Highly sensitive to material costs</a:t>
            </a:r>
          </a:p>
          <a:p>
            <a:pPr marL="914400" lvl="3" indent="-452438"/>
            <a:r>
              <a:rPr lang="en-US" dirty="0"/>
              <a:t>Experiencing automation-based transformation in operations, digital transformation in sales, marketing, product development</a:t>
            </a:r>
          </a:p>
        </p:txBody>
      </p:sp>
      <p:grpSp>
        <p:nvGrpSpPr>
          <p:cNvPr id="7" name="Group 6">
            <a:extLst>
              <a:ext uri="{FF2B5EF4-FFF2-40B4-BE49-F238E27FC236}">
                <a16:creationId xmlns:a16="http://schemas.microsoft.com/office/drawing/2014/main" id="{D9A7F5BC-406E-4B01-AF5F-31C2C57B7149}"/>
              </a:ext>
            </a:extLst>
          </p:cNvPr>
          <p:cNvGrpSpPr/>
          <p:nvPr/>
        </p:nvGrpSpPr>
        <p:grpSpPr>
          <a:xfrm>
            <a:off x="7776753" y="1552421"/>
            <a:ext cx="4229913" cy="5127054"/>
            <a:chOff x="7422077" y="1552420"/>
            <a:chExt cx="4584590" cy="5548649"/>
          </a:xfrm>
        </p:grpSpPr>
        <p:pic>
          <p:nvPicPr>
            <p:cNvPr id="5" name="Picture 4">
              <a:extLst>
                <a:ext uri="{FF2B5EF4-FFF2-40B4-BE49-F238E27FC236}">
                  <a16:creationId xmlns:a16="http://schemas.microsoft.com/office/drawing/2014/main" id="{3DB16657-40A6-41E4-8479-3E929655A273}"/>
                </a:ext>
              </a:extLst>
            </p:cNvPr>
            <p:cNvPicPr>
              <a:picLocks noChangeAspect="1"/>
            </p:cNvPicPr>
            <p:nvPr/>
          </p:nvPicPr>
          <p:blipFill>
            <a:blip r:embed="rId3"/>
            <a:stretch>
              <a:fillRect/>
            </a:stretch>
          </p:blipFill>
          <p:spPr>
            <a:xfrm>
              <a:off x="7422078" y="1552420"/>
              <a:ext cx="4584589" cy="2755631"/>
            </a:xfrm>
            <a:prstGeom prst="rect">
              <a:avLst/>
            </a:prstGeom>
          </p:spPr>
        </p:pic>
        <p:pic>
          <p:nvPicPr>
            <p:cNvPr id="6" name="Picture 5">
              <a:extLst>
                <a:ext uri="{FF2B5EF4-FFF2-40B4-BE49-F238E27FC236}">
                  <a16:creationId xmlns:a16="http://schemas.microsoft.com/office/drawing/2014/main" id="{A250E16E-E57F-4D62-BC27-C8BE6000F0CC}"/>
                </a:ext>
              </a:extLst>
            </p:cNvPr>
            <p:cNvPicPr>
              <a:picLocks noChangeAspect="1"/>
            </p:cNvPicPr>
            <p:nvPr/>
          </p:nvPicPr>
          <p:blipFill>
            <a:blip r:embed="rId4"/>
            <a:stretch>
              <a:fillRect/>
            </a:stretch>
          </p:blipFill>
          <p:spPr>
            <a:xfrm>
              <a:off x="7422077" y="4345438"/>
              <a:ext cx="4584589" cy="2755631"/>
            </a:xfrm>
            <a:prstGeom prst="rect">
              <a:avLst/>
            </a:prstGeom>
          </p:spPr>
        </p:pic>
      </p:grpSp>
      <p:sp>
        <p:nvSpPr>
          <p:cNvPr id="4" name="Slide Number Placeholder 3">
            <a:extLst>
              <a:ext uri="{FF2B5EF4-FFF2-40B4-BE49-F238E27FC236}">
                <a16:creationId xmlns:a16="http://schemas.microsoft.com/office/drawing/2014/main" id="{B51ACDF5-F6CE-44FB-9390-F72A89BC9270}"/>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390081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B021-0D90-4BC9-B1D9-F9817F04433B}"/>
              </a:ext>
            </a:extLst>
          </p:cNvPr>
          <p:cNvSpPr>
            <a:spLocks noGrp="1"/>
          </p:cNvSpPr>
          <p:nvPr>
            <p:ph type="title"/>
          </p:nvPr>
        </p:nvSpPr>
        <p:spPr/>
        <p:txBody>
          <a:bodyPr/>
          <a:lstStyle/>
          <a:p>
            <a:r>
              <a:rPr lang="en-US" dirty="0">
                <a:solidFill>
                  <a:srgbClr val="0070C0"/>
                </a:solidFill>
              </a:rPr>
              <a:t>Industrial: </a:t>
            </a:r>
            <a:r>
              <a:rPr lang="en-US" dirty="0"/>
              <a:t>Most Fertile Opportunities for Profit Improvement</a:t>
            </a:r>
          </a:p>
        </p:txBody>
      </p:sp>
      <p:sp>
        <p:nvSpPr>
          <p:cNvPr id="3" name="Content Placeholder 2">
            <a:extLst>
              <a:ext uri="{FF2B5EF4-FFF2-40B4-BE49-F238E27FC236}">
                <a16:creationId xmlns:a16="http://schemas.microsoft.com/office/drawing/2014/main" id="{5E8CBB77-AFC6-45C5-B22B-DEA884C5E495}"/>
              </a:ext>
            </a:extLst>
          </p:cNvPr>
          <p:cNvSpPr>
            <a:spLocks noGrp="1"/>
          </p:cNvSpPr>
          <p:nvPr>
            <p:ph idx="1"/>
          </p:nvPr>
        </p:nvSpPr>
        <p:spPr>
          <a:xfrm>
            <a:off x="1371600" y="1911377"/>
            <a:ext cx="9601200" cy="4386943"/>
          </a:xfrm>
        </p:spPr>
        <p:txBody>
          <a:bodyPr>
            <a:normAutofit/>
          </a:bodyPr>
          <a:lstStyle/>
          <a:p>
            <a:pPr marL="457200" indent="-457200">
              <a:buFont typeface="+mj-lt"/>
              <a:buAutoNum type="arabicPeriod"/>
            </a:pPr>
            <a:r>
              <a:rPr lang="en-US" sz="1500" dirty="0"/>
              <a:t>Material Cost Reductions</a:t>
            </a:r>
          </a:p>
          <a:p>
            <a:pPr lvl="1">
              <a:buFont typeface="Arial" panose="020B0604020202020204" pitchFamily="34" charset="0"/>
              <a:buChar char="•"/>
            </a:pPr>
            <a:r>
              <a:rPr lang="en-US" sz="1200" dirty="0"/>
              <a:t>Yield improvements</a:t>
            </a:r>
          </a:p>
          <a:p>
            <a:pPr lvl="1">
              <a:buFont typeface="Arial" panose="020B0604020202020204" pitchFamily="34" charset="0"/>
              <a:buChar char="•"/>
            </a:pPr>
            <a:r>
              <a:rPr lang="en-US" sz="1200" dirty="0"/>
              <a:t>Vendor consolidation / negotiation leverage</a:t>
            </a:r>
          </a:p>
          <a:p>
            <a:pPr lvl="1">
              <a:buFont typeface="Arial" panose="020B0604020202020204" pitchFamily="34" charset="0"/>
              <a:buChar char="•"/>
            </a:pPr>
            <a:r>
              <a:rPr lang="en-US" sz="1200" dirty="0"/>
              <a:t>Material replacements</a:t>
            </a:r>
          </a:p>
          <a:p>
            <a:pPr marL="457200" indent="-457200">
              <a:buFont typeface="+mj-lt"/>
              <a:buAutoNum type="arabicPeriod"/>
            </a:pPr>
            <a:r>
              <a:rPr lang="en-US" sz="1500" dirty="0"/>
              <a:t>Maintenance, Repair &amp; Overhead (MRO) Cost Reductions</a:t>
            </a:r>
          </a:p>
          <a:p>
            <a:pPr lvl="1">
              <a:buFont typeface="Arial" panose="020B0604020202020204" pitchFamily="34" charset="0"/>
              <a:buChar char="•"/>
            </a:pPr>
            <a:r>
              <a:rPr lang="en-US" sz="1200" dirty="0"/>
              <a:t>Vendor consolidation / negotiation leverage</a:t>
            </a:r>
          </a:p>
          <a:p>
            <a:pPr lvl="1">
              <a:buFont typeface="Arial" panose="020B0604020202020204" pitchFamily="34" charset="0"/>
              <a:buChar char="•"/>
            </a:pPr>
            <a:r>
              <a:rPr lang="en-US" sz="1200" dirty="0"/>
              <a:t>Waste reduction via inventory turns</a:t>
            </a:r>
          </a:p>
          <a:p>
            <a:pPr marL="457200" indent="-457200">
              <a:buFont typeface="+mj-lt"/>
              <a:buAutoNum type="arabicPeriod"/>
            </a:pPr>
            <a:r>
              <a:rPr lang="en-US" sz="1500" dirty="0"/>
              <a:t>Logistics Cost Reductions</a:t>
            </a:r>
          </a:p>
          <a:p>
            <a:pPr lvl="1">
              <a:lnSpc>
                <a:spcPct val="104000"/>
              </a:lnSpc>
              <a:buFont typeface="Arial" panose="020B0604020202020204" pitchFamily="34" charset="0"/>
              <a:buChar char="•"/>
            </a:pPr>
            <a:r>
              <a:rPr lang="en-US" sz="1200" dirty="0"/>
              <a:t>Route and volume analysis</a:t>
            </a:r>
          </a:p>
          <a:p>
            <a:pPr lvl="1">
              <a:lnSpc>
                <a:spcPct val="104000"/>
              </a:lnSpc>
              <a:buFont typeface="Arial" panose="020B0604020202020204" pitchFamily="34" charset="0"/>
              <a:buChar char="•"/>
            </a:pPr>
            <a:r>
              <a:rPr lang="en-US" sz="1200" dirty="0"/>
              <a:t>Vendor consolidation / negotiation leverage</a:t>
            </a:r>
          </a:p>
          <a:p>
            <a:pPr marL="457200" indent="-457200">
              <a:buFont typeface="+mj-lt"/>
              <a:buAutoNum type="arabicPeriod"/>
            </a:pPr>
            <a:r>
              <a:rPr lang="en-US" sz="1500" dirty="0"/>
              <a:t>Plant &amp; Equipment Utilization Improvement</a:t>
            </a:r>
          </a:p>
          <a:p>
            <a:pPr lvl="1">
              <a:lnSpc>
                <a:spcPct val="104000"/>
              </a:lnSpc>
              <a:buFont typeface="Arial" panose="020B0604020202020204" pitchFamily="34" charset="0"/>
              <a:buChar char="•"/>
            </a:pPr>
            <a:r>
              <a:rPr lang="en-US" sz="1200" dirty="0"/>
              <a:t>ID of critical assets</a:t>
            </a:r>
          </a:p>
          <a:p>
            <a:pPr lvl="1">
              <a:lnSpc>
                <a:spcPct val="104000"/>
              </a:lnSpc>
              <a:buFont typeface="Arial" panose="020B0604020202020204" pitchFamily="34" charset="0"/>
              <a:buChar char="•"/>
            </a:pPr>
            <a:r>
              <a:rPr lang="en-US" sz="1200" dirty="0"/>
              <a:t>Capacity Utilization Analysis</a:t>
            </a:r>
          </a:p>
          <a:p>
            <a:pPr lvl="1">
              <a:lnSpc>
                <a:spcPct val="104000"/>
              </a:lnSpc>
              <a:buFont typeface="Arial" panose="020B0604020202020204" pitchFamily="34" charset="0"/>
              <a:buChar char="•"/>
            </a:pPr>
            <a:r>
              <a:rPr lang="en-US" sz="1200" dirty="0"/>
              <a:t>Work redeployment</a:t>
            </a:r>
          </a:p>
          <a:p>
            <a:pPr lvl="1">
              <a:lnSpc>
                <a:spcPct val="104000"/>
              </a:lnSpc>
              <a:buFont typeface="Arial" panose="020B0604020202020204" pitchFamily="34" charset="0"/>
              <a:buChar char="•"/>
            </a:pPr>
            <a:r>
              <a:rPr lang="en-US" sz="1200" dirty="0"/>
              <a:t>Preventive maintenance</a:t>
            </a:r>
          </a:p>
        </p:txBody>
      </p:sp>
      <p:pic>
        <p:nvPicPr>
          <p:cNvPr id="4" name="Picture 3">
            <a:extLst>
              <a:ext uri="{FF2B5EF4-FFF2-40B4-BE49-F238E27FC236}">
                <a16:creationId xmlns:a16="http://schemas.microsoft.com/office/drawing/2014/main" id="{B35ADF12-D708-4AB3-879F-18CA44D17D39}"/>
              </a:ext>
            </a:extLst>
          </p:cNvPr>
          <p:cNvPicPr>
            <a:picLocks noChangeAspect="1"/>
          </p:cNvPicPr>
          <p:nvPr/>
        </p:nvPicPr>
        <p:blipFill>
          <a:blip r:embed="rId3"/>
          <a:stretch>
            <a:fillRect/>
          </a:stretch>
        </p:blipFill>
        <p:spPr>
          <a:xfrm>
            <a:off x="7071517" y="3654582"/>
            <a:ext cx="4525430" cy="2517618"/>
          </a:xfrm>
          <a:prstGeom prst="rect">
            <a:avLst/>
          </a:prstGeom>
        </p:spPr>
      </p:pic>
      <p:sp>
        <p:nvSpPr>
          <p:cNvPr id="5" name="Slide Number Placeholder 4">
            <a:extLst>
              <a:ext uri="{FF2B5EF4-FFF2-40B4-BE49-F238E27FC236}">
                <a16:creationId xmlns:a16="http://schemas.microsoft.com/office/drawing/2014/main" id="{01FFF5CB-535A-4595-A5B9-51E83F565469}"/>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3052807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6A9D-3B80-46E2-AB22-3276303018A1}"/>
              </a:ext>
            </a:extLst>
          </p:cNvPr>
          <p:cNvSpPr>
            <a:spLocks noGrp="1"/>
          </p:cNvSpPr>
          <p:nvPr>
            <p:ph type="title"/>
          </p:nvPr>
        </p:nvSpPr>
        <p:spPr/>
        <p:txBody>
          <a:bodyPr/>
          <a:lstStyle/>
          <a:p>
            <a:r>
              <a:rPr lang="en-US" dirty="0"/>
              <a:t>How Typical Business Models Make Money</a:t>
            </a:r>
          </a:p>
        </p:txBody>
      </p:sp>
      <p:sp>
        <p:nvSpPr>
          <p:cNvPr id="3" name="Content Placeholder 2">
            <a:extLst>
              <a:ext uri="{FF2B5EF4-FFF2-40B4-BE49-F238E27FC236}">
                <a16:creationId xmlns:a16="http://schemas.microsoft.com/office/drawing/2014/main" id="{13D0D6F7-F976-405A-8C7D-9DCF4E6DE604}"/>
              </a:ext>
            </a:extLst>
          </p:cNvPr>
          <p:cNvSpPr>
            <a:spLocks noGrp="1"/>
          </p:cNvSpPr>
          <p:nvPr>
            <p:ph idx="1"/>
          </p:nvPr>
        </p:nvSpPr>
        <p:spPr>
          <a:xfrm>
            <a:off x="1371600" y="2286000"/>
            <a:ext cx="6170023" cy="3581400"/>
          </a:xfrm>
        </p:spPr>
        <p:txBody>
          <a:bodyPr>
            <a:normAutofit/>
          </a:bodyPr>
          <a:lstStyle/>
          <a:p>
            <a:r>
              <a:rPr lang="en-US" sz="2800" dirty="0">
                <a:solidFill>
                  <a:srgbClr val="0070C0"/>
                </a:solidFill>
              </a:rPr>
              <a:t>Telecom Provider:</a:t>
            </a:r>
          </a:p>
          <a:p>
            <a:pPr marL="914400" lvl="3" indent="-452438"/>
            <a:r>
              <a:rPr lang="en-US" dirty="0"/>
              <a:t>Medium levels of capitalization for property and inventory</a:t>
            </a:r>
          </a:p>
          <a:p>
            <a:pPr marL="1371600" lvl="4" indent="-452438"/>
            <a:r>
              <a:rPr lang="en-US" dirty="0"/>
              <a:t>Most investment in cell site equipment &amp; interconnection costs.</a:t>
            </a:r>
          </a:p>
          <a:p>
            <a:pPr marL="1371600" lvl="4" indent="-452438"/>
            <a:r>
              <a:rPr lang="en-US" dirty="0"/>
              <a:t>Second-highest is Advertising</a:t>
            </a:r>
          </a:p>
          <a:p>
            <a:pPr marL="1371600" lvl="4" indent="-452438"/>
            <a:r>
              <a:rPr lang="en-US" dirty="0"/>
              <a:t>Third highest is salaries</a:t>
            </a:r>
          </a:p>
          <a:p>
            <a:pPr marL="914400" lvl="3" indent="-452438"/>
            <a:r>
              <a:rPr lang="en-US" dirty="0"/>
              <a:t>Substantial margins </a:t>
            </a:r>
          </a:p>
          <a:p>
            <a:pPr marL="914400" lvl="3" indent="-452438"/>
            <a:r>
              <a:rPr lang="en-US" dirty="0"/>
              <a:t>Highly sensitive to retail space lease costs, salaries</a:t>
            </a:r>
          </a:p>
        </p:txBody>
      </p:sp>
      <p:pic>
        <p:nvPicPr>
          <p:cNvPr id="4" name="Picture 3">
            <a:extLst>
              <a:ext uri="{FF2B5EF4-FFF2-40B4-BE49-F238E27FC236}">
                <a16:creationId xmlns:a16="http://schemas.microsoft.com/office/drawing/2014/main" id="{21CD8C6C-D775-40BB-A045-A2B8241F752A}"/>
              </a:ext>
            </a:extLst>
          </p:cNvPr>
          <p:cNvPicPr>
            <a:picLocks noChangeAspect="1"/>
          </p:cNvPicPr>
          <p:nvPr/>
        </p:nvPicPr>
        <p:blipFill>
          <a:blip r:embed="rId2"/>
          <a:stretch>
            <a:fillRect/>
          </a:stretch>
        </p:blipFill>
        <p:spPr>
          <a:xfrm>
            <a:off x="8104908" y="1407396"/>
            <a:ext cx="3719945" cy="2686627"/>
          </a:xfrm>
          <a:prstGeom prst="rect">
            <a:avLst/>
          </a:prstGeom>
        </p:spPr>
      </p:pic>
      <p:pic>
        <p:nvPicPr>
          <p:cNvPr id="6" name="Picture 5">
            <a:extLst>
              <a:ext uri="{FF2B5EF4-FFF2-40B4-BE49-F238E27FC236}">
                <a16:creationId xmlns:a16="http://schemas.microsoft.com/office/drawing/2014/main" id="{81FBC2CF-35FD-499F-AF05-6D41F8E2E91B}"/>
              </a:ext>
            </a:extLst>
          </p:cNvPr>
          <p:cNvPicPr>
            <a:picLocks noChangeAspect="1"/>
          </p:cNvPicPr>
          <p:nvPr/>
        </p:nvPicPr>
        <p:blipFill>
          <a:blip r:embed="rId3"/>
          <a:stretch>
            <a:fillRect/>
          </a:stretch>
        </p:blipFill>
        <p:spPr>
          <a:xfrm>
            <a:off x="8104907" y="4177655"/>
            <a:ext cx="3719945" cy="2527844"/>
          </a:xfrm>
          <a:prstGeom prst="rect">
            <a:avLst/>
          </a:prstGeom>
        </p:spPr>
      </p:pic>
      <p:sp>
        <p:nvSpPr>
          <p:cNvPr id="5" name="Slide Number Placeholder 4">
            <a:extLst>
              <a:ext uri="{FF2B5EF4-FFF2-40B4-BE49-F238E27FC236}">
                <a16:creationId xmlns:a16="http://schemas.microsoft.com/office/drawing/2014/main" id="{F7C68AFC-09D8-485E-A298-A451D1BB0F76}"/>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250673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B021-0D90-4BC9-B1D9-F9817F04433B}"/>
              </a:ext>
            </a:extLst>
          </p:cNvPr>
          <p:cNvSpPr>
            <a:spLocks noGrp="1"/>
          </p:cNvSpPr>
          <p:nvPr>
            <p:ph type="title"/>
          </p:nvPr>
        </p:nvSpPr>
        <p:spPr/>
        <p:txBody>
          <a:bodyPr/>
          <a:lstStyle/>
          <a:p>
            <a:r>
              <a:rPr lang="en-US" dirty="0">
                <a:solidFill>
                  <a:srgbClr val="0070C0"/>
                </a:solidFill>
              </a:rPr>
              <a:t>Telecom: </a:t>
            </a:r>
            <a:r>
              <a:rPr lang="en-US" dirty="0"/>
              <a:t>Most Fertile Opportunities for Profit Improvement</a:t>
            </a:r>
          </a:p>
        </p:txBody>
      </p:sp>
      <p:sp>
        <p:nvSpPr>
          <p:cNvPr id="3" name="Content Placeholder 2">
            <a:extLst>
              <a:ext uri="{FF2B5EF4-FFF2-40B4-BE49-F238E27FC236}">
                <a16:creationId xmlns:a16="http://schemas.microsoft.com/office/drawing/2014/main" id="{5E8CBB77-AFC6-45C5-B22B-DEA884C5E495}"/>
              </a:ext>
            </a:extLst>
          </p:cNvPr>
          <p:cNvSpPr>
            <a:spLocks noGrp="1"/>
          </p:cNvSpPr>
          <p:nvPr>
            <p:ph idx="1"/>
          </p:nvPr>
        </p:nvSpPr>
        <p:spPr>
          <a:xfrm>
            <a:off x="1371600" y="2066443"/>
            <a:ext cx="5777345" cy="4386943"/>
          </a:xfrm>
        </p:spPr>
        <p:txBody>
          <a:bodyPr>
            <a:normAutofit/>
          </a:bodyPr>
          <a:lstStyle/>
          <a:p>
            <a:pPr marL="457200" indent="-457200">
              <a:buFont typeface="+mj-lt"/>
              <a:buAutoNum type="arabicPeriod"/>
            </a:pPr>
            <a:r>
              <a:rPr lang="en-US" dirty="0"/>
              <a:t>Reducing Redundancies</a:t>
            </a:r>
          </a:p>
          <a:p>
            <a:pPr lvl="1">
              <a:buFont typeface="Arial" panose="020B0604020202020204" pitchFamily="34" charset="0"/>
              <a:buChar char="•"/>
            </a:pPr>
            <a:r>
              <a:rPr lang="en-US" sz="1800" dirty="0"/>
              <a:t>Switches &amp; other network equipment</a:t>
            </a:r>
          </a:p>
          <a:p>
            <a:pPr lvl="1">
              <a:buFont typeface="Arial" panose="020B0604020202020204" pitchFamily="34" charset="0"/>
              <a:buChar char="•"/>
            </a:pPr>
            <a:r>
              <a:rPr lang="en-US" sz="1800" dirty="0"/>
              <a:t>Distribution centers (and thereby inventory)</a:t>
            </a:r>
          </a:p>
          <a:p>
            <a:pPr lvl="1">
              <a:buFont typeface="Arial" panose="020B0604020202020204" pitchFamily="34" charset="0"/>
              <a:buChar char="•"/>
            </a:pPr>
            <a:r>
              <a:rPr lang="en-US" sz="1800" dirty="0"/>
              <a:t>Retail outlets (and thereby inventory and salaries)</a:t>
            </a:r>
          </a:p>
          <a:p>
            <a:pPr marL="457200" indent="-457200">
              <a:buFont typeface="+mj-lt"/>
              <a:buAutoNum type="arabicPeriod"/>
            </a:pPr>
            <a:r>
              <a:rPr lang="en-US" dirty="0"/>
              <a:t>IT Improvements</a:t>
            </a:r>
          </a:p>
          <a:p>
            <a:pPr lvl="1">
              <a:buFont typeface="Arial" panose="020B0604020202020204" pitchFamily="34" charset="0"/>
              <a:buChar char="•"/>
            </a:pPr>
            <a:r>
              <a:rPr lang="en-US" sz="1800" dirty="0"/>
              <a:t>Database integration &amp; consolidation (reduces cost and leverages high-cost resources)</a:t>
            </a:r>
          </a:p>
          <a:p>
            <a:pPr lvl="2">
              <a:buFont typeface="Arial" panose="020B0604020202020204" pitchFamily="34" charset="0"/>
              <a:buChar char="•"/>
            </a:pPr>
            <a:r>
              <a:rPr lang="en-US" sz="1200" i="1" dirty="0"/>
              <a:t>Combine wireless, local, and long-distance databases for customers in geographical regions</a:t>
            </a:r>
          </a:p>
          <a:p>
            <a:pPr lvl="2">
              <a:buFont typeface="Arial" panose="020B0604020202020204" pitchFamily="34" charset="0"/>
              <a:buChar char="•"/>
            </a:pPr>
            <a:r>
              <a:rPr lang="en-US" sz="1200" i="1" dirty="0"/>
              <a:t>Enable client to virtually isolate and test an environment containing the full spectrum from sales territories to network services</a:t>
            </a:r>
          </a:p>
        </p:txBody>
      </p:sp>
      <p:pic>
        <p:nvPicPr>
          <p:cNvPr id="4" name="Picture 3">
            <a:extLst>
              <a:ext uri="{FF2B5EF4-FFF2-40B4-BE49-F238E27FC236}">
                <a16:creationId xmlns:a16="http://schemas.microsoft.com/office/drawing/2014/main" id="{86A48F06-D8D7-43CB-A726-C80F55842AAC}"/>
              </a:ext>
            </a:extLst>
          </p:cNvPr>
          <p:cNvPicPr>
            <a:picLocks noChangeAspect="1"/>
          </p:cNvPicPr>
          <p:nvPr/>
        </p:nvPicPr>
        <p:blipFill>
          <a:blip r:embed="rId2"/>
          <a:stretch>
            <a:fillRect/>
          </a:stretch>
        </p:blipFill>
        <p:spPr>
          <a:xfrm>
            <a:off x="7418753" y="3429001"/>
            <a:ext cx="4350490" cy="2743200"/>
          </a:xfrm>
          <a:prstGeom prst="rect">
            <a:avLst/>
          </a:prstGeom>
        </p:spPr>
      </p:pic>
      <p:sp>
        <p:nvSpPr>
          <p:cNvPr id="5" name="Slide Number Placeholder 4">
            <a:extLst>
              <a:ext uri="{FF2B5EF4-FFF2-40B4-BE49-F238E27FC236}">
                <a16:creationId xmlns:a16="http://schemas.microsoft.com/office/drawing/2014/main" id="{7EE2F47F-8E88-4911-A9A6-2F45988DB8BD}"/>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358256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6A9D-3B80-46E2-AB22-3276303018A1}"/>
              </a:ext>
            </a:extLst>
          </p:cNvPr>
          <p:cNvSpPr>
            <a:spLocks noGrp="1"/>
          </p:cNvSpPr>
          <p:nvPr>
            <p:ph type="title"/>
          </p:nvPr>
        </p:nvSpPr>
        <p:spPr/>
        <p:txBody>
          <a:bodyPr/>
          <a:lstStyle/>
          <a:p>
            <a:r>
              <a:rPr lang="en-US" dirty="0"/>
              <a:t>How Typical Business Models Make Money</a:t>
            </a:r>
          </a:p>
        </p:txBody>
      </p:sp>
      <p:sp>
        <p:nvSpPr>
          <p:cNvPr id="3" name="Content Placeholder 2">
            <a:extLst>
              <a:ext uri="{FF2B5EF4-FFF2-40B4-BE49-F238E27FC236}">
                <a16:creationId xmlns:a16="http://schemas.microsoft.com/office/drawing/2014/main" id="{13D0D6F7-F976-405A-8C7D-9DCF4E6DE604}"/>
              </a:ext>
            </a:extLst>
          </p:cNvPr>
          <p:cNvSpPr>
            <a:spLocks noGrp="1"/>
          </p:cNvSpPr>
          <p:nvPr>
            <p:ph idx="1"/>
          </p:nvPr>
        </p:nvSpPr>
        <p:spPr>
          <a:xfrm>
            <a:off x="1371600" y="2286000"/>
            <a:ext cx="5112327" cy="3581400"/>
          </a:xfrm>
        </p:spPr>
        <p:txBody>
          <a:bodyPr>
            <a:normAutofit/>
          </a:bodyPr>
          <a:lstStyle/>
          <a:p>
            <a:r>
              <a:rPr lang="en-US" sz="2800" dirty="0">
                <a:solidFill>
                  <a:srgbClr val="0070C0"/>
                </a:solidFill>
              </a:rPr>
              <a:t>Health Care Provider:</a:t>
            </a:r>
          </a:p>
          <a:p>
            <a:pPr marL="914400" lvl="3" indent="-511175"/>
            <a:r>
              <a:rPr lang="en-US" dirty="0"/>
              <a:t>Medium levels of capitalization, primarily property, with substantial medical supplies / drug related costs</a:t>
            </a:r>
          </a:p>
          <a:p>
            <a:pPr marL="914400" lvl="3" indent="-511175"/>
            <a:r>
              <a:rPr lang="en-US" dirty="0"/>
              <a:t>Very sensitive to Salaries &amp; Benefits </a:t>
            </a:r>
          </a:p>
          <a:p>
            <a:pPr marL="914400" lvl="3" indent="-511175"/>
            <a:r>
              <a:rPr lang="en-US" dirty="0"/>
              <a:t>Regulation constrained, highly sensitive to PII</a:t>
            </a:r>
          </a:p>
          <a:p>
            <a:pPr marL="914400" lvl="3" indent="-511175"/>
            <a:r>
              <a:rPr lang="en-US" dirty="0"/>
              <a:t>Major focus on medical records management</a:t>
            </a:r>
          </a:p>
          <a:p>
            <a:pPr marL="914400" lvl="3" indent="-511175"/>
            <a:r>
              <a:rPr lang="en-US" dirty="0"/>
              <a:t>Pharmaceuticals cost management is key issue with baby boomer aging </a:t>
            </a:r>
          </a:p>
        </p:txBody>
      </p:sp>
      <p:pic>
        <p:nvPicPr>
          <p:cNvPr id="5" name="Picture 4">
            <a:extLst>
              <a:ext uri="{FF2B5EF4-FFF2-40B4-BE49-F238E27FC236}">
                <a16:creationId xmlns:a16="http://schemas.microsoft.com/office/drawing/2014/main" id="{30475717-101E-4B75-B2DA-797C14E3CC44}"/>
              </a:ext>
            </a:extLst>
          </p:cNvPr>
          <p:cNvPicPr>
            <a:picLocks noChangeAspect="1"/>
          </p:cNvPicPr>
          <p:nvPr/>
        </p:nvPicPr>
        <p:blipFill>
          <a:blip r:embed="rId3"/>
          <a:stretch>
            <a:fillRect/>
          </a:stretch>
        </p:blipFill>
        <p:spPr>
          <a:xfrm>
            <a:off x="6896813" y="2545897"/>
            <a:ext cx="5112327" cy="3221058"/>
          </a:xfrm>
          <a:prstGeom prst="rect">
            <a:avLst/>
          </a:prstGeom>
        </p:spPr>
      </p:pic>
      <p:sp>
        <p:nvSpPr>
          <p:cNvPr id="4" name="Slide Number Placeholder 3">
            <a:extLst>
              <a:ext uri="{FF2B5EF4-FFF2-40B4-BE49-F238E27FC236}">
                <a16:creationId xmlns:a16="http://schemas.microsoft.com/office/drawing/2014/main" id="{B12282C0-1970-4BC2-9A04-11CB6404A012}"/>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2885872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B021-0D90-4BC9-B1D9-F9817F04433B}"/>
              </a:ext>
            </a:extLst>
          </p:cNvPr>
          <p:cNvSpPr>
            <a:spLocks noGrp="1"/>
          </p:cNvSpPr>
          <p:nvPr>
            <p:ph type="title"/>
          </p:nvPr>
        </p:nvSpPr>
        <p:spPr/>
        <p:txBody>
          <a:bodyPr/>
          <a:lstStyle/>
          <a:p>
            <a:r>
              <a:rPr lang="en-US" dirty="0">
                <a:solidFill>
                  <a:srgbClr val="0070C0"/>
                </a:solidFill>
              </a:rPr>
              <a:t>Health Care: </a:t>
            </a:r>
            <a:r>
              <a:rPr lang="en-US" dirty="0"/>
              <a:t>Most Fertile Opportunities for Profit Improvement</a:t>
            </a:r>
          </a:p>
        </p:txBody>
      </p:sp>
      <p:sp>
        <p:nvSpPr>
          <p:cNvPr id="3" name="Content Placeholder 2">
            <a:extLst>
              <a:ext uri="{FF2B5EF4-FFF2-40B4-BE49-F238E27FC236}">
                <a16:creationId xmlns:a16="http://schemas.microsoft.com/office/drawing/2014/main" id="{5E8CBB77-AFC6-45C5-B22B-DEA884C5E495}"/>
              </a:ext>
            </a:extLst>
          </p:cNvPr>
          <p:cNvSpPr>
            <a:spLocks noGrp="1"/>
          </p:cNvSpPr>
          <p:nvPr>
            <p:ph idx="1"/>
          </p:nvPr>
        </p:nvSpPr>
        <p:spPr>
          <a:xfrm>
            <a:off x="1371600" y="1974444"/>
            <a:ext cx="9601200" cy="4386943"/>
          </a:xfrm>
        </p:spPr>
        <p:txBody>
          <a:bodyPr>
            <a:normAutofit/>
          </a:bodyPr>
          <a:lstStyle/>
          <a:p>
            <a:pPr marL="457200" indent="-457200">
              <a:buFont typeface="+mj-lt"/>
              <a:buAutoNum type="arabicPeriod"/>
            </a:pPr>
            <a:r>
              <a:rPr lang="en-US" sz="1600" dirty="0"/>
              <a:t>Internet-born Medical Information Availability</a:t>
            </a:r>
          </a:p>
          <a:p>
            <a:pPr lvl="1">
              <a:buFont typeface="Arial" panose="020B0604020202020204" pitchFamily="34" charset="0"/>
              <a:buChar char="•"/>
            </a:pPr>
            <a:r>
              <a:rPr lang="en-US" sz="1400" dirty="0"/>
              <a:t>Make some information available directly to the consumer (note: Cybersecurity and data privacy issues here)</a:t>
            </a:r>
          </a:p>
          <a:p>
            <a:pPr lvl="1">
              <a:buFont typeface="Arial" panose="020B0604020202020204" pitchFamily="34" charset="0"/>
              <a:buChar char="•"/>
            </a:pPr>
            <a:r>
              <a:rPr lang="en-US" sz="1400" dirty="0"/>
              <a:t>Take advantage of the advertising revenues flowing from that activity</a:t>
            </a:r>
          </a:p>
          <a:p>
            <a:pPr lvl="1">
              <a:buFont typeface="Arial" panose="020B0604020202020204" pitchFamily="34" charset="0"/>
              <a:buChar char="•"/>
            </a:pPr>
            <a:r>
              <a:rPr lang="en-US" sz="1400" dirty="0"/>
              <a:t>Identify adjacent markets such as medical care provider listings, continuing medical education (CME), and advertising revenue from publishing health-related magazines and newsletters</a:t>
            </a:r>
          </a:p>
          <a:p>
            <a:pPr marL="457200" indent="-457200">
              <a:buFont typeface="+mj-lt"/>
              <a:buAutoNum type="arabicPeriod"/>
            </a:pPr>
            <a:r>
              <a:rPr lang="en-US" sz="1600" dirty="0"/>
              <a:t>Centralizing Functions Around Common Processes &amp; Systems</a:t>
            </a:r>
          </a:p>
          <a:p>
            <a:pPr lvl="1">
              <a:lnSpc>
                <a:spcPct val="104000"/>
              </a:lnSpc>
              <a:buFont typeface="Arial" panose="020B0604020202020204" pitchFamily="34" charset="0"/>
              <a:buChar char="•"/>
            </a:pPr>
            <a:r>
              <a:rPr lang="en-US" sz="1400" dirty="0"/>
              <a:t>Centralize processes  </a:t>
            </a:r>
          </a:p>
          <a:p>
            <a:pPr lvl="1">
              <a:lnSpc>
                <a:spcPct val="104000"/>
              </a:lnSpc>
              <a:buFont typeface="Arial" panose="020B0604020202020204" pitchFamily="34" charset="0"/>
              <a:buChar char="•"/>
            </a:pPr>
            <a:r>
              <a:rPr lang="en-US" sz="1400" dirty="0"/>
              <a:t>Apply standards and common tools in IT areas</a:t>
            </a:r>
          </a:p>
          <a:p>
            <a:pPr lvl="1">
              <a:lnSpc>
                <a:spcPct val="104000"/>
              </a:lnSpc>
              <a:buFont typeface="Arial" panose="020B0604020202020204" pitchFamily="34" charset="0"/>
              <a:buChar char="•"/>
            </a:pPr>
            <a:r>
              <a:rPr lang="en-US" sz="1400" dirty="0"/>
              <a:t>Vendor consolidation / negotiation leverage</a:t>
            </a:r>
          </a:p>
          <a:p>
            <a:pPr marL="457200" indent="-457200">
              <a:buFont typeface="+mj-lt"/>
              <a:buAutoNum type="arabicPeriod"/>
            </a:pPr>
            <a:r>
              <a:rPr lang="en-US" sz="1600" dirty="0"/>
              <a:t>Critical Equipment Utilization Improvement</a:t>
            </a:r>
          </a:p>
          <a:p>
            <a:pPr lvl="1">
              <a:lnSpc>
                <a:spcPct val="104000"/>
              </a:lnSpc>
              <a:buFont typeface="Arial" panose="020B0604020202020204" pitchFamily="34" charset="0"/>
              <a:buChar char="•"/>
            </a:pPr>
            <a:r>
              <a:rPr lang="en-US" sz="1400" dirty="0"/>
              <a:t>ID of critical assets</a:t>
            </a:r>
          </a:p>
          <a:p>
            <a:pPr lvl="1">
              <a:lnSpc>
                <a:spcPct val="104000"/>
              </a:lnSpc>
              <a:buFont typeface="Arial" panose="020B0604020202020204" pitchFamily="34" charset="0"/>
              <a:buChar char="•"/>
            </a:pPr>
            <a:r>
              <a:rPr lang="en-US" sz="1400" dirty="0"/>
              <a:t>Capacity Utilization Analysis</a:t>
            </a:r>
          </a:p>
          <a:p>
            <a:pPr lvl="1">
              <a:lnSpc>
                <a:spcPct val="104000"/>
              </a:lnSpc>
              <a:buFont typeface="Arial" panose="020B0604020202020204" pitchFamily="34" charset="0"/>
              <a:buChar char="•"/>
            </a:pPr>
            <a:r>
              <a:rPr lang="en-US" sz="1400" dirty="0"/>
              <a:t>Work redeployment</a:t>
            </a:r>
          </a:p>
          <a:p>
            <a:pPr lvl="1">
              <a:lnSpc>
                <a:spcPct val="104000"/>
              </a:lnSpc>
              <a:buFont typeface="Arial" panose="020B0604020202020204" pitchFamily="34" charset="0"/>
              <a:buChar char="•"/>
            </a:pPr>
            <a:r>
              <a:rPr lang="en-US" sz="1400" dirty="0"/>
              <a:t>Preventive maintenance</a:t>
            </a:r>
          </a:p>
        </p:txBody>
      </p:sp>
      <p:pic>
        <p:nvPicPr>
          <p:cNvPr id="4" name="Picture 3">
            <a:extLst>
              <a:ext uri="{FF2B5EF4-FFF2-40B4-BE49-F238E27FC236}">
                <a16:creationId xmlns:a16="http://schemas.microsoft.com/office/drawing/2014/main" id="{5CD8DAC6-D1E0-456B-A5A4-4439A61BDD1D}"/>
              </a:ext>
            </a:extLst>
          </p:cNvPr>
          <p:cNvPicPr>
            <a:picLocks noChangeAspect="1"/>
          </p:cNvPicPr>
          <p:nvPr/>
        </p:nvPicPr>
        <p:blipFill>
          <a:blip r:embed="rId2"/>
          <a:stretch>
            <a:fillRect/>
          </a:stretch>
        </p:blipFill>
        <p:spPr>
          <a:xfrm>
            <a:off x="6132301" y="3990109"/>
            <a:ext cx="5485428" cy="2535282"/>
          </a:xfrm>
          <a:prstGeom prst="rect">
            <a:avLst/>
          </a:prstGeom>
        </p:spPr>
      </p:pic>
      <p:sp>
        <p:nvSpPr>
          <p:cNvPr id="5" name="Slide Number Placeholder 4">
            <a:extLst>
              <a:ext uri="{FF2B5EF4-FFF2-40B4-BE49-F238E27FC236}">
                <a16:creationId xmlns:a16="http://schemas.microsoft.com/office/drawing/2014/main" id="{66F10195-E81C-4301-9F59-B5CDB496FDC9}"/>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243469141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2162</TotalTime>
  <Words>2241</Words>
  <Application>Microsoft Office PowerPoint</Application>
  <PresentationFormat>Widescreen</PresentationFormat>
  <Paragraphs>307</Paragraphs>
  <Slides>28</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3" baseType="lpstr">
      <vt:lpstr>Arial</vt:lpstr>
      <vt:lpstr>Calibri</vt:lpstr>
      <vt:lpstr>Franklin Gothic Book</vt:lpstr>
      <vt:lpstr>Crop</vt:lpstr>
      <vt:lpstr>Worksheet</vt:lpstr>
      <vt:lpstr>The Business End of  I.T. (Part 1)</vt:lpstr>
      <vt:lpstr>Class Objectives</vt:lpstr>
      <vt:lpstr>Section #1 Business Models &amp; Their Opportunities</vt:lpstr>
      <vt:lpstr>How Typical Business Models Make Money</vt:lpstr>
      <vt:lpstr>Industrial: Most Fertile Opportunities for Profit Improvement</vt:lpstr>
      <vt:lpstr>How Typical Business Models Make Money</vt:lpstr>
      <vt:lpstr>Telecom: Most Fertile Opportunities for Profit Improvement</vt:lpstr>
      <vt:lpstr>How Typical Business Models Make Money</vt:lpstr>
      <vt:lpstr>Health Care: Most Fertile Opportunities for Profit Improvement</vt:lpstr>
      <vt:lpstr>How Typical Business Models Make Money</vt:lpstr>
      <vt:lpstr>Financial Lender: Most Fertile Opportunities for Profit Improvement</vt:lpstr>
      <vt:lpstr>How Typical Business Models Make Money</vt:lpstr>
      <vt:lpstr>Retail: Most Fertile Opportunities for Profit Improvement</vt:lpstr>
      <vt:lpstr>Approaches for Targeted Improvement</vt:lpstr>
      <vt:lpstr>Individual Exercise</vt:lpstr>
      <vt:lpstr>Key Differences</vt:lpstr>
      <vt:lpstr>Key Similarities</vt:lpstr>
      <vt:lpstr>Section #2 Business Finance</vt:lpstr>
      <vt:lpstr>Measuring Business Financial Performance: RONA &amp; ROTC </vt:lpstr>
      <vt:lpstr>How Businesses Make Money</vt:lpstr>
      <vt:lpstr>The Two Components of Business Finance</vt:lpstr>
      <vt:lpstr>The DuPont Model</vt:lpstr>
      <vt:lpstr>Before and After</vt:lpstr>
      <vt:lpstr>Before and After</vt:lpstr>
      <vt:lpstr>The DuPont Model Sensitivity Analysis</vt:lpstr>
      <vt:lpstr>IT and Our Impact on Profitability</vt:lpstr>
      <vt:lpstr>New Ways to Use IT to Improve Profitability</vt:lpstr>
      <vt:lpstr>Team Based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Crash Course</dc:title>
  <dc:creator>Duncan, Bill [CORP/US]</dc:creator>
  <cp:lastModifiedBy>Caroline McCallister</cp:lastModifiedBy>
  <cp:revision>177</cp:revision>
  <cp:lastPrinted>2019-08-19T18:39:09Z</cp:lastPrinted>
  <dcterms:created xsi:type="dcterms:W3CDTF">2019-05-20T18:50:56Z</dcterms:created>
  <dcterms:modified xsi:type="dcterms:W3CDTF">2019-10-22T16:16:26Z</dcterms:modified>
</cp:coreProperties>
</file>