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0"/>
  </p:notesMasterIdLst>
  <p:handoutMasterIdLst>
    <p:handoutMasterId r:id="rId11"/>
  </p:handoutMasterIdLst>
  <p:sldIdLst>
    <p:sldId id="289" r:id="rId5"/>
    <p:sldId id="339" r:id="rId6"/>
    <p:sldId id="329" r:id="rId7"/>
    <p:sldId id="336" r:id="rId8"/>
    <p:sldId id="33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20" autoAdjust="0"/>
    <p:restoredTop sz="96327"/>
  </p:normalViewPr>
  <p:slideViewPr>
    <p:cSldViewPr snapToGrid="0" showGuides="1">
      <p:cViewPr varScale="1">
        <p:scale>
          <a:sx n="109" d="100"/>
          <a:sy n="109" d="100"/>
        </p:scale>
        <p:origin x="1158" y="96"/>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22/11/2024</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22/11/2024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Before specifying your Research Question you must define the type of data you are analysing.  Are the variables you select interval data (measurement data you can divide, multiple, etc),  OR are they ordinal (there is a definite order but the intervals between each variable are not necessarily equal, or the terms might be subjective like in a </a:t>
            </a:r>
            <a:r>
              <a:rPr lang="en-GB" dirty="0" err="1"/>
              <a:t>likert</a:t>
            </a:r>
            <a:r>
              <a:rPr lang="en-GB" dirty="0"/>
              <a:t> scale); OR are they just categorical/nominal (Items such as film names, cities, etc., that you can count numbers of occurrences?   You also need to understand whether the variable is either dependent or independent and this will vary according to the context. Independent variables may cause an effect, whereas the dependent variable might be effected by the independent variable.  Check the lecture notes on the RQ for more information and examples.  </a:t>
            </a:r>
          </a:p>
          <a:p>
            <a:endParaRPr lang="en-GB" dirty="0"/>
          </a:p>
          <a:p>
            <a:r>
              <a:rPr lang="en-GB" dirty="0"/>
              <a:t>You will get only one opportunity to present your Research Question ahead of the submission date.  Have your questions ready, and be ready to take notes on feedback.</a:t>
            </a:r>
          </a:p>
        </p:txBody>
      </p:sp>
      <p:sp>
        <p:nvSpPr>
          <p:cNvPr id="4" name="Slide Number Placeholder 3"/>
          <p:cNvSpPr>
            <a:spLocks noGrp="1"/>
          </p:cNvSpPr>
          <p:nvPr>
            <p:ph type="sldNum" sz="quarter" idx="5"/>
          </p:nvPr>
        </p:nvSpPr>
        <p:spPr/>
        <p:txBody>
          <a:bodyPr/>
          <a:lstStyle/>
          <a:p>
            <a:fld id="{30370952-48CC-46D7-9FCD-59FAD40CC025}" type="slidenum">
              <a:rPr lang="en-GB" smtClean="0"/>
              <a:pPr/>
              <a:t>3</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4</a:t>
            </a:fld>
            <a:endParaRPr lang="en-GB"/>
          </a:p>
        </p:txBody>
      </p:sp>
    </p:spTree>
    <p:extLst>
      <p:ext uri="{BB962C8B-B14F-4D97-AF65-F5344CB8AC3E}">
        <p14:creationId xmlns:p14="http://schemas.microsoft.com/office/powerpoint/2010/main" val="26679849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5</a:t>
            </a:fld>
            <a:endParaRPr lang="en-GB"/>
          </a:p>
        </p:txBody>
      </p:sp>
    </p:spTree>
    <p:extLst>
      <p:ext uri="{BB962C8B-B14F-4D97-AF65-F5344CB8AC3E}">
        <p14:creationId xmlns:p14="http://schemas.microsoft.com/office/powerpoint/2010/main" val="393942928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p:txBody>
          <a:bodyPr>
            <a:normAutofit fontScale="90000"/>
          </a:bodyPr>
          <a:lstStyle/>
          <a:p>
            <a:r>
              <a:rPr lang="en-US" dirty="0"/>
              <a:t>Research Question – </a:t>
            </a:r>
            <a:br>
              <a:rPr lang="en-US" dirty="0"/>
            </a:br>
            <a:r>
              <a:rPr lang="en-US" sz="4000" dirty="0"/>
              <a:t>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Name:          A315                               Name of Student Presenting: </a:t>
            </a:r>
            <a:r>
              <a:rPr lang="en-GB" sz="2000" dirty="0"/>
              <a:t>Mohammed Umar Shaikh </a:t>
            </a:r>
            <a:endParaRPr lang="en-US" sz="2000" dirty="0"/>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74320"/>
            <a:ext cx="10455567" cy="736245"/>
          </a:xfrm>
        </p:spPr>
        <p:txBody>
          <a:bodyPr/>
          <a:lstStyle/>
          <a:p>
            <a:pPr algn="r"/>
            <a:r>
              <a:rPr lang="en-GB" dirty="0"/>
              <a:t>7COM1079-2024  Student Group No:   A315                 Names of Student Attendees  : Muhammad Ibrahim (23065459)    Emmanuel </a:t>
            </a:r>
            <a:r>
              <a:rPr lang="en-GB" dirty="0" err="1"/>
              <a:t>Lagat</a:t>
            </a:r>
            <a:r>
              <a:rPr lang="en-GB" dirty="0"/>
              <a:t> (23027012) </a:t>
            </a:r>
          </a:p>
          <a:p>
            <a:pPr algn="r"/>
            <a:r>
              <a:rPr lang="en-GB" dirty="0"/>
              <a:t>Mohammed Umar Shaikh (20027413)</a:t>
            </a:r>
          </a:p>
          <a:p>
            <a:pPr algn="r"/>
            <a:endParaRPr lang="en-GB" b="1" dirty="0"/>
          </a:p>
          <a:p>
            <a:pPr algn="r"/>
            <a:endParaRPr lang="en-GB" dirty="0"/>
          </a:p>
          <a:p>
            <a:pPr algn="r"/>
            <a:endParaRPr lang="en-GB" dirty="0"/>
          </a:p>
          <a:p>
            <a:pPr algn="r"/>
            <a:endParaRPr lang="en-GB" dirty="0"/>
          </a:p>
        </p:txBody>
      </p:sp>
    </p:spTree>
    <p:extLst>
      <p:ext uri="{BB962C8B-B14F-4D97-AF65-F5344CB8AC3E}">
        <p14:creationId xmlns:p14="http://schemas.microsoft.com/office/powerpoint/2010/main" val="41485325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1098E3C-BAB5-8478-26BA-5CDF4FAEFC64}"/>
              </a:ext>
            </a:extLst>
          </p:cNvPr>
          <p:cNvSpPr>
            <a:spLocks noGrp="1"/>
          </p:cNvSpPr>
          <p:nvPr>
            <p:ph type="sldNum" sz="quarter" idx="12"/>
          </p:nvPr>
        </p:nvSpPr>
        <p:spPr/>
        <p:txBody>
          <a:bodyPr/>
          <a:lstStyle/>
          <a:p>
            <a:fld id="{E4D355CA-84B7-41B1-B164-8BB439CC7C6B}" type="slidenum">
              <a:rPr lang="en-GB" smtClean="0"/>
              <a:pPr/>
              <a:t>2</a:t>
            </a:fld>
            <a:endParaRPr lang="en-GB" dirty="0"/>
          </a:p>
        </p:txBody>
      </p:sp>
      <p:sp>
        <p:nvSpPr>
          <p:cNvPr id="9" name="Subtitle 7">
            <a:extLst>
              <a:ext uri="{FF2B5EF4-FFF2-40B4-BE49-F238E27FC236}">
                <a16:creationId xmlns:a16="http://schemas.microsoft.com/office/drawing/2014/main" id="{8F905B79-5945-4C1E-BE34-4E3A16760D15}"/>
              </a:ext>
            </a:extLst>
          </p:cNvPr>
          <p:cNvSpPr>
            <a:spLocks noGrp="1"/>
          </p:cNvSpPr>
          <p:nvPr>
            <p:ph type="subTitle" idx="1"/>
          </p:nvPr>
        </p:nvSpPr>
        <p:spPr>
          <a:xfrm>
            <a:off x="79130" y="791022"/>
            <a:ext cx="7217412" cy="1345229"/>
          </a:xfrm>
        </p:spPr>
        <p:txBody>
          <a:bodyPr/>
          <a:lstStyle/>
          <a:p>
            <a:pPr marL="514350" indent="-514350">
              <a:buFont typeface="+mj-lt"/>
              <a:buAutoNum type="arabicPeriod"/>
            </a:pPr>
            <a:r>
              <a:rPr lang="en-GB" sz="2000" b="0" dirty="0"/>
              <a:t>The columns we are using are Team Id, Rating.</a:t>
            </a:r>
          </a:p>
          <a:p>
            <a:pPr marL="514350" indent="-514350">
              <a:buFont typeface="+mj-lt"/>
              <a:buAutoNum type="arabicPeriod"/>
            </a:pPr>
            <a:r>
              <a:rPr lang="en-GB" sz="2000" b="0" dirty="0"/>
              <a:t>Total rows of dataset = 1456</a:t>
            </a:r>
          </a:p>
          <a:p>
            <a:r>
              <a:rPr lang="en-GB" sz="2800" dirty="0"/>
              <a:t>Dataset Snippet:</a:t>
            </a:r>
          </a:p>
          <a:p>
            <a:br>
              <a:rPr lang="en-GB" sz="2800" b="0" dirty="0"/>
            </a:br>
            <a:br>
              <a:rPr lang="en-GB" sz="2800" b="0" dirty="0"/>
            </a:br>
            <a:endParaRPr lang="en-GB" sz="2800" b="0" dirty="0"/>
          </a:p>
        </p:txBody>
      </p:sp>
      <p:pic>
        <p:nvPicPr>
          <p:cNvPr id="5" name="Picture 4" descr="A screenshot of a computer&#10;&#10;Description automatically generated">
            <a:extLst>
              <a:ext uri="{FF2B5EF4-FFF2-40B4-BE49-F238E27FC236}">
                <a16:creationId xmlns:a16="http://schemas.microsoft.com/office/drawing/2014/main" id="{8865E266-D486-41D1-8D76-2B8FD8489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46" y="2387814"/>
            <a:ext cx="12225946" cy="2782591"/>
          </a:xfrm>
          <a:prstGeom prst="rect">
            <a:avLst/>
          </a:prstGeom>
        </p:spPr>
      </p:pic>
    </p:spTree>
    <p:extLst>
      <p:ext uri="{BB962C8B-B14F-4D97-AF65-F5344CB8AC3E}">
        <p14:creationId xmlns:p14="http://schemas.microsoft.com/office/powerpoint/2010/main" val="849753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65288" y="1285092"/>
            <a:ext cx="10110240" cy="588024"/>
          </a:xfrm>
        </p:spPr>
        <p:txBody>
          <a:bodyPr vert="horz" lIns="0" tIns="0" rIns="0" bIns="0" rtlCol="0" anchor="t">
            <a:noAutofit/>
          </a:bodyPr>
          <a:lstStyle/>
          <a:p>
            <a:r>
              <a:rPr lang="en-US" dirty="0"/>
              <a:t>Dataset </a:t>
            </a:r>
            <a:r>
              <a:rPr lang="en-US" dirty="0">
                <a:solidFill>
                  <a:srgbClr val="203232"/>
                </a:solidFill>
              </a:rPr>
              <a:t>ID</a:t>
            </a:r>
            <a:r>
              <a:rPr lang="en-US" sz="1600" dirty="0">
                <a:solidFill>
                  <a:srgbClr val="FF0000"/>
                </a:solidFill>
              </a:rPr>
              <a:t>:   </a:t>
            </a:r>
            <a:r>
              <a:rPr lang="en-US" sz="2400" dirty="0">
                <a:solidFill>
                  <a:srgbClr val="FF0000"/>
                </a:solidFill>
              </a:rPr>
              <a:t>(DS307 NCAA Men 538 team ratings)</a:t>
            </a: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791022"/>
            <a:ext cx="9129687" cy="230832"/>
          </a:xfrm>
        </p:spPr>
        <p:txBody>
          <a:bodyPr/>
          <a:lstStyle/>
          <a:p>
            <a:r>
              <a:rPr lang="en-GB" dirty="0"/>
              <a:t>7COM1079-2024  Student Group No: A315</a:t>
            </a:r>
            <a:br>
              <a:rPr lang="en-GB" dirty="0"/>
            </a:br>
            <a:endParaRPr lang="en-GB" dirty="0"/>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a:xfrm>
            <a:off x="10954512" y="555565"/>
            <a:ext cx="622800" cy="230832"/>
          </a:xfrm>
        </p:spPr>
        <p:txBody>
          <a:bodyPr/>
          <a:lstStyle/>
          <a:p>
            <a:r>
              <a:rPr lang="en-US" dirty="0"/>
              <a:t>2</a:t>
            </a:r>
            <a:endParaRPr lang="en-GB" dirty="0"/>
          </a:p>
        </p:txBody>
      </p:sp>
      <p:sp>
        <p:nvSpPr>
          <p:cNvPr id="5" name="Title 4">
            <a:extLst>
              <a:ext uri="{FF2B5EF4-FFF2-40B4-BE49-F238E27FC236}">
                <a16:creationId xmlns:a16="http://schemas.microsoft.com/office/drawing/2014/main" id="{B3FA3829-F12C-214D-8FBA-7E1A740F65CA}"/>
              </a:ext>
            </a:extLst>
          </p:cNvPr>
          <p:cNvSpPr>
            <a:spLocks noGrp="1"/>
          </p:cNvSpPr>
          <p:nvPr>
            <p:ph type="ctrTitle"/>
          </p:nvPr>
        </p:nvSpPr>
        <p:spPr>
          <a:xfrm>
            <a:off x="965288" y="1698305"/>
            <a:ext cx="10974945" cy="2699181"/>
          </a:xfrm>
        </p:spPr>
        <p:txBody>
          <a:bodyPr>
            <a:noAutofit/>
          </a:bodyPr>
          <a:lstStyle/>
          <a:p>
            <a:pPr>
              <a:lnSpc>
                <a:spcPct val="100000"/>
              </a:lnSpc>
            </a:pPr>
            <a:r>
              <a:rPr lang="en-US" sz="2400" b="0" dirty="0">
                <a:latin typeface="Calibri"/>
                <a:cs typeface="Calibri"/>
              </a:rPr>
              <a:t>This dataset is interesting to us because :  This is interesting to us because we are into  basketball and this dataset </a:t>
            </a:r>
            <a:r>
              <a:rPr lang="en-GB" sz="2400" b="0" dirty="0">
                <a:latin typeface="Calibri"/>
                <a:cs typeface="Calibri"/>
              </a:rPr>
              <a:t>gives us a deeper, more data-driven look, helping us make better predictions.</a:t>
            </a:r>
            <a:br>
              <a:rPr lang="en-US" sz="2400" b="0" dirty="0">
                <a:latin typeface="Calibri" panose="020F0502020204030204" pitchFamily="34" charset="0"/>
                <a:cs typeface="Calibri" panose="020F0502020204030204" pitchFamily="34" charset="0"/>
              </a:rPr>
            </a:br>
            <a:r>
              <a:rPr lang="en-US" sz="2400" b="0" dirty="0">
                <a:latin typeface="Calibri"/>
                <a:cs typeface="Calibri"/>
              </a:rPr>
              <a:t>Our  Independent variable is: </a:t>
            </a:r>
            <a:r>
              <a:rPr lang="en-US" sz="2400" b="0" dirty="0" err="1">
                <a:latin typeface="Calibri"/>
                <a:cs typeface="Calibri"/>
              </a:rPr>
              <a:t>TeamID</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Independent variable datatype is (select one): Categorial  </a:t>
            </a:r>
            <a:br>
              <a:rPr lang="en-US" sz="2400" b="0" dirty="0">
                <a:solidFill>
                  <a:srgbClr val="FF0000"/>
                </a:solidFill>
                <a:latin typeface="Calibri"/>
                <a:cs typeface="Calibri"/>
              </a:rPr>
            </a:br>
            <a:r>
              <a:rPr lang="en-US" sz="2400" b="0" dirty="0">
                <a:latin typeface="Calibri"/>
                <a:cs typeface="Calibri"/>
              </a:rPr>
              <a:t>Our Dependent variable is: 538Rating</a:t>
            </a:r>
            <a:br>
              <a:rPr lang="en-US" sz="2400" b="0" dirty="0">
                <a:latin typeface="Calibri" panose="020F0502020204030204" pitchFamily="34" charset="0"/>
                <a:cs typeface="Calibri" panose="020F0502020204030204" pitchFamily="34" charset="0"/>
              </a:rPr>
            </a:br>
            <a:r>
              <a:rPr lang="en-US" sz="2400" b="0" dirty="0">
                <a:solidFill>
                  <a:srgbClr val="FF0000"/>
                </a:solidFill>
                <a:latin typeface="Calibri"/>
                <a:cs typeface="Calibri"/>
              </a:rPr>
              <a:t>                   </a:t>
            </a:r>
            <a:r>
              <a:rPr lang="en-US" sz="2400" b="0" dirty="0">
                <a:latin typeface="Calibri"/>
                <a:cs typeface="Calibri"/>
              </a:rPr>
              <a:t>This Dependent variable datatype is  (select one): </a:t>
            </a:r>
            <a:r>
              <a:rPr lang="en-US" sz="2400" b="0" dirty="0">
                <a:solidFill>
                  <a:srgbClr val="FF0000"/>
                </a:solidFill>
                <a:latin typeface="Calibri"/>
                <a:cs typeface="Calibri"/>
              </a:rPr>
              <a:t> </a:t>
            </a:r>
            <a:r>
              <a:rPr lang="en-US" sz="2400" b="0" dirty="0">
                <a:latin typeface="Calibri"/>
                <a:cs typeface="Calibri"/>
              </a:rPr>
              <a:t>Measurement data</a:t>
            </a:r>
          </a:p>
        </p:txBody>
      </p:sp>
    </p:spTree>
    <p:extLst>
      <p:ext uri="{BB962C8B-B14F-4D97-AF65-F5344CB8AC3E}">
        <p14:creationId xmlns:p14="http://schemas.microsoft.com/office/powerpoint/2010/main" val="1718004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E3CD731-5ACF-B002-247D-243F6E2149EC}"/>
              </a:ext>
            </a:extLst>
          </p:cNvPr>
          <p:cNvSpPr>
            <a:spLocks noGrp="1"/>
          </p:cNvSpPr>
          <p:nvPr>
            <p:ph type="subTitle" idx="1"/>
          </p:nvPr>
        </p:nvSpPr>
        <p:spPr>
          <a:xfrm>
            <a:off x="965289" y="1147638"/>
            <a:ext cx="9753625" cy="230832"/>
          </a:xfrm>
        </p:spPr>
        <p:txBody>
          <a:bodyPr/>
          <a:lstStyle/>
          <a:p>
            <a:pPr>
              <a:spcAft>
                <a:spcPts val="0"/>
              </a:spcAft>
            </a:pPr>
            <a:r>
              <a:rPr lang="en-GB" dirty="0"/>
              <a:t>Our Research Question is </a:t>
            </a:r>
            <a:endParaRPr lang="en-GB" sz="1800" dirty="0">
              <a:solidFill>
                <a:srgbClr val="FF0000"/>
              </a:solidFill>
            </a:endParaRPr>
          </a:p>
        </p:txBody>
      </p:sp>
      <p:sp>
        <p:nvSpPr>
          <p:cNvPr id="3" name="Footer Placeholder 2">
            <a:extLst>
              <a:ext uri="{FF2B5EF4-FFF2-40B4-BE49-F238E27FC236}">
                <a16:creationId xmlns:a16="http://schemas.microsoft.com/office/drawing/2014/main" id="{3C4D431B-7665-75B0-2D73-5BD588DCB766}"/>
              </a:ext>
            </a:extLst>
          </p:cNvPr>
          <p:cNvSpPr>
            <a:spLocks noGrp="1"/>
          </p:cNvSpPr>
          <p:nvPr>
            <p:ph type="ftr" sz="quarter" idx="11"/>
          </p:nvPr>
        </p:nvSpPr>
        <p:spPr/>
        <p:txBody>
          <a:bodyPr/>
          <a:lstStyle/>
          <a:p>
            <a:r>
              <a:rPr lang="en-GB" dirty="0"/>
              <a:t>PRE 7COM1079-2024  Student Group No:  A315</a:t>
            </a:r>
          </a:p>
        </p:txBody>
      </p:sp>
      <p:sp>
        <p:nvSpPr>
          <p:cNvPr id="4" name="Slide Number Placeholder 3">
            <a:extLst>
              <a:ext uri="{FF2B5EF4-FFF2-40B4-BE49-F238E27FC236}">
                <a16:creationId xmlns:a16="http://schemas.microsoft.com/office/drawing/2014/main" id="{1625FA15-B17F-387B-E383-5505647ABB89}"/>
              </a:ext>
            </a:extLst>
          </p:cNvPr>
          <p:cNvSpPr>
            <a:spLocks noGrp="1"/>
          </p:cNvSpPr>
          <p:nvPr>
            <p:ph type="sldNum" sz="quarter" idx="12"/>
          </p:nvPr>
        </p:nvSpPr>
        <p:spPr>
          <a:xfrm>
            <a:off x="10616400" y="791022"/>
            <a:ext cx="622800" cy="230832"/>
          </a:xfrm>
        </p:spPr>
        <p:txBody>
          <a:bodyPr/>
          <a:lstStyle/>
          <a:p>
            <a:r>
              <a:rPr lang="en-US" dirty="0"/>
              <a:t>3</a:t>
            </a:r>
            <a:endParaRPr lang="en-GB" dirty="0"/>
          </a:p>
        </p:txBody>
      </p:sp>
      <p:sp>
        <p:nvSpPr>
          <p:cNvPr id="5" name="Title 4">
            <a:extLst>
              <a:ext uri="{FF2B5EF4-FFF2-40B4-BE49-F238E27FC236}">
                <a16:creationId xmlns:a16="http://schemas.microsoft.com/office/drawing/2014/main" id="{3440DA25-F620-152B-DE9E-776F7B74DFF0}"/>
              </a:ext>
            </a:extLst>
          </p:cNvPr>
          <p:cNvSpPr>
            <a:spLocks noGrp="1"/>
          </p:cNvSpPr>
          <p:nvPr>
            <p:ph type="ctrTitle"/>
          </p:nvPr>
        </p:nvSpPr>
        <p:spPr>
          <a:xfrm>
            <a:off x="965289" y="1893914"/>
            <a:ext cx="10640594" cy="2678085"/>
          </a:xfrm>
        </p:spPr>
        <p:txBody>
          <a:bodyPr>
            <a:noAutofit/>
          </a:bodyPr>
          <a:lstStyle/>
          <a:p>
            <a:pPr>
              <a:lnSpc>
                <a:spcPct val="100000"/>
              </a:lnSpc>
            </a:pPr>
            <a:r>
              <a:rPr lang="en-IE" sz="2400" dirty="0">
                <a:effectLst/>
                <a:latin typeface="Calibri" panose="020F0502020204030204" pitchFamily="34" charset="0"/>
                <a:ea typeface="Calibri" panose="020F0502020204030204" pitchFamily="34" charset="0"/>
                <a:cs typeface="Times New Roman" panose="02020603050405020304" pitchFamily="18" charset="0"/>
              </a:rPr>
              <a:t>Template </a:t>
            </a:r>
            <a:r>
              <a:rPr lang="en-IE" sz="2400" baseline="30000" dirty="0">
                <a:effectLst/>
                <a:latin typeface="Calibri" panose="020F0502020204030204" pitchFamily="34" charset="0"/>
                <a:ea typeface="Calibri" panose="020F0502020204030204" pitchFamily="34" charset="0"/>
                <a:cs typeface="Times New Roman" panose="02020603050405020304" pitchFamily="18" charset="0"/>
              </a:rPr>
              <a:t>1</a:t>
            </a:r>
            <a:r>
              <a:rPr lang="en-IE" sz="2400" dirty="0">
                <a:effectLst/>
                <a:latin typeface="Calibri" panose="020F0502020204030204" pitchFamily="34" charset="0"/>
                <a:ea typeface="Calibri" panose="020F0502020204030204" pitchFamily="34" charset="0"/>
                <a:cs typeface="Times New Roman" panose="02020603050405020304" pitchFamily="18" charset="0"/>
              </a:rPr>
              <a:t>: </a:t>
            </a:r>
            <a:r>
              <a:rPr lang="en-IE" sz="2400" b="0" dirty="0">
                <a:effectLst/>
                <a:latin typeface="Calibri" panose="020F0502020204030204" pitchFamily="34" charset="0"/>
                <a:ea typeface="Calibri" panose="020F0502020204030204" pitchFamily="34" charset="0"/>
                <a:cs typeface="Times New Roman" panose="02020603050405020304" pitchFamily="18" charset="0"/>
              </a:rPr>
              <a:t>Interval/Ordinal vs Interval/Ordinal: Is there a correlation between </a:t>
            </a:r>
            <a:r>
              <a:rPr lang="en-IE" sz="2400" b="0" dirty="0" err="1">
                <a:effectLst/>
                <a:latin typeface="Calibri" panose="020F0502020204030204" pitchFamily="34" charset="0"/>
                <a:ea typeface="Calibri" panose="020F0502020204030204" pitchFamily="34" charset="0"/>
                <a:cs typeface="Times New Roman" panose="02020603050405020304" pitchFamily="18" charset="0"/>
              </a:rPr>
              <a:t>TeamId</a:t>
            </a:r>
            <a:r>
              <a:rPr lang="en-IE" sz="2400" b="0" dirty="0">
                <a:effectLst/>
                <a:latin typeface="Calibri" panose="020F0502020204030204" pitchFamily="34" charset="0"/>
                <a:ea typeface="Calibri" panose="020F0502020204030204" pitchFamily="34" charset="0"/>
                <a:cs typeface="Times New Roman" panose="02020603050405020304" pitchFamily="18" charset="0"/>
              </a:rPr>
              <a:t> and 538Rating . </a:t>
            </a: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IE" sz="2400" dirty="0">
                <a:effectLst/>
                <a:latin typeface="Calibri" panose="020F0502020204030204" pitchFamily="34" charset="0"/>
                <a:ea typeface="Calibri" panose="020F0502020204030204" pitchFamily="34" charset="0"/>
                <a:cs typeface="Times New Roman" panose="02020603050405020304" pitchFamily="18" charset="0"/>
              </a:rPr>
            </a:br>
            <a:br>
              <a:rPr lang="en-GB" sz="2400" dirty="0">
                <a:effectLst/>
                <a:latin typeface="Calibri" panose="020F0502020204030204" pitchFamily="34" charset="0"/>
                <a:ea typeface="Calibri" panose="020F0502020204030204" pitchFamily="34" charset="0"/>
                <a:cs typeface="Times New Roman" panose="02020603050405020304" pitchFamily="18" charset="0"/>
              </a:rPr>
            </a:br>
            <a:endParaRPr lang="en-GB" sz="2400" dirty="0">
              <a:solidFill>
                <a:srgbClr val="FF0000"/>
              </a:solidFill>
            </a:endParaRPr>
          </a:p>
        </p:txBody>
      </p:sp>
    </p:spTree>
    <p:extLst>
      <p:ext uri="{BB962C8B-B14F-4D97-AF65-F5344CB8AC3E}">
        <p14:creationId xmlns:p14="http://schemas.microsoft.com/office/powerpoint/2010/main" val="32494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B64221B-D6D4-E382-A91A-99FF908D5475}"/>
              </a:ext>
            </a:extLst>
          </p:cNvPr>
          <p:cNvSpPr>
            <a:spLocks noGrp="1"/>
          </p:cNvSpPr>
          <p:nvPr>
            <p:ph type="subTitle" idx="1"/>
          </p:nvPr>
        </p:nvSpPr>
        <p:spPr>
          <a:xfrm>
            <a:off x="521219" y="284375"/>
            <a:ext cx="10406581" cy="1391600"/>
          </a:xfrm>
        </p:spPr>
        <p:txBody>
          <a:bodyPr vert="horz" lIns="0" tIns="0" rIns="0" bIns="0" rtlCol="0" anchor="t">
            <a:noAutofit/>
          </a:bodyPr>
          <a:lstStyle/>
          <a:p>
            <a:pPr>
              <a:lnSpc>
                <a:spcPct val="100000"/>
              </a:lnSpc>
            </a:pPr>
            <a:r>
              <a:rPr lang="en-GB" sz="2400" dirty="0">
                <a:latin typeface="Calibri"/>
                <a:cs typeface="Calibri"/>
              </a:rPr>
              <a:t>Hypothesis:</a:t>
            </a:r>
            <a:endParaRPr lang="en-GB" sz="2400" b="0" dirty="0">
              <a:latin typeface="Calibri"/>
              <a:cs typeface="Calibri"/>
            </a:endParaRPr>
          </a:p>
          <a:p>
            <a:pPr>
              <a:lnSpc>
                <a:spcPct val="100000"/>
              </a:lnSpc>
            </a:pPr>
            <a:endParaRPr lang="en-GB" sz="2400" b="0" dirty="0">
              <a:latin typeface="Calibri"/>
              <a:cs typeface="Calibri"/>
            </a:endParaRPr>
          </a:p>
          <a:p>
            <a:pPr>
              <a:lnSpc>
                <a:spcPct val="100000"/>
              </a:lnSpc>
            </a:pPr>
            <a:endParaRPr lang="en-GB" sz="2400" b="0" dirty="0">
              <a:latin typeface="Calibri"/>
              <a:cs typeface="Calibri"/>
            </a:endParaRPr>
          </a:p>
          <a:p>
            <a:pPr>
              <a:lnSpc>
                <a:spcPct val="100000"/>
              </a:lnSpc>
            </a:pPr>
            <a:r>
              <a:rPr lang="en-GB" sz="2000" b="0" dirty="0">
                <a:latin typeface="Arial"/>
                <a:cs typeface="Arial"/>
              </a:rPr>
              <a:t>Null hypothesis (H</a:t>
            </a:r>
            <a:r>
              <a:rPr lang="en-GB" sz="2000" b="0" baseline="-25000" dirty="0">
                <a:latin typeface="Arial"/>
                <a:cs typeface="Arial"/>
              </a:rPr>
              <a:t>0</a:t>
            </a:r>
            <a:r>
              <a:rPr lang="en-GB" sz="2000" b="0" dirty="0">
                <a:latin typeface="Arial"/>
                <a:cs typeface="Arial"/>
              </a:rPr>
              <a:t>): There is </a:t>
            </a:r>
            <a:r>
              <a:rPr lang="en-GB" sz="2000" dirty="0">
                <a:latin typeface="Arial"/>
                <a:cs typeface="Arial"/>
              </a:rPr>
              <a:t>no </a:t>
            </a:r>
            <a:r>
              <a:rPr lang="en-GB" sz="2000" b="0" dirty="0">
                <a:latin typeface="Arial"/>
                <a:cs typeface="Arial"/>
              </a:rPr>
              <a:t>difference in the mean of the </a:t>
            </a:r>
            <a:r>
              <a:rPr lang="en-GB" sz="2000" b="0" dirty="0" err="1">
                <a:latin typeface="Arial"/>
                <a:cs typeface="Arial"/>
              </a:rPr>
              <a:t>teamID</a:t>
            </a:r>
            <a:r>
              <a:rPr lang="en-GB" sz="2000" b="0" dirty="0">
                <a:latin typeface="Arial"/>
                <a:cs typeface="Arial"/>
              </a:rPr>
              <a:t> among 538Rating.</a:t>
            </a:r>
          </a:p>
          <a:p>
            <a:pPr>
              <a:lnSpc>
                <a:spcPct val="100000"/>
              </a:lnSpc>
            </a:pPr>
            <a:endParaRPr lang="en-GB" sz="2000" b="0" dirty="0">
              <a:latin typeface="Arial"/>
              <a:cs typeface="Arial"/>
            </a:endParaRPr>
          </a:p>
          <a:p>
            <a:pPr>
              <a:lnSpc>
                <a:spcPct val="100000"/>
              </a:lnSpc>
            </a:pPr>
            <a:r>
              <a:rPr lang="en-GB" sz="2000" b="0" dirty="0">
                <a:latin typeface="Arial"/>
                <a:cs typeface="Arial"/>
              </a:rPr>
              <a:t>Alternative hypothesis (H</a:t>
            </a:r>
            <a:r>
              <a:rPr lang="en-GB" sz="2000" b="0" baseline="-25000" dirty="0">
                <a:latin typeface="Arial"/>
                <a:cs typeface="Arial"/>
              </a:rPr>
              <a:t>1</a:t>
            </a:r>
            <a:r>
              <a:rPr lang="en-GB" sz="2000" b="0" dirty="0">
                <a:latin typeface="Arial"/>
                <a:cs typeface="Arial"/>
              </a:rPr>
              <a:t>):  </a:t>
            </a:r>
            <a:r>
              <a:rPr lang="en-GB" sz="2000" b="0" dirty="0">
                <a:cs typeface="Arial"/>
              </a:rPr>
              <a:t>There is </a:t>
            </a:r>
            <a:r>
              <a:rPr lang="en-GB" sz="2000" dirty="0">
                <a:cs typeface="Arial"/>
              </a:rPr>
              <a:t>a </a:t>
            </a:r>
            <a:r>
              <a:rPr lang="en-GB" sz="2000" b="0" dirty="0">
                <a:cs typeface="Arial"/>
              </a:rPr>
              <a:t>difference in the mean of the </a:t>
            </a:r>
            <a:r>
              <a:rPr lang="en-GB" sz="2000" b="0" dirty="0" err="1">
                <a:cs typeface="Arial"/>
              </a:rPr>
              <a:t>teamID</a:t>
            </a:r>
            <a:r>
              <a:rPr lang="en-GB" sz="2000" b="0" dirty="0">
                <a:cs typeface="Arial"/>
              </a:rPr>
              <a:t> among 538Rating.</a:t>
            </a:r>
          </a:p>
        </p:txBody>
      </p:sp>
      <p:sp>
        <p:nvSpPr>
          <p:cNvPr id="4" name="Slide Number Placeholder 3">
            <a:extLst>
              <a:ext uri="{FF2B5EF4-FFF2-40B4-BE49-F238E27FC236}">
                <a16:creationId xmlns:a16="http://schemas.microsoft.com/office/drawing/2014/main" id="{FF7EDF94-2B89-A21D-BBC0-E455C2D9893B}"/>
              </a:ext>
            </a:extLst>
          </p:cNvPr>
          <p:cNvSpPr>
            <a:spLocks noGrp="1"/>
          </p:cNvSpPr>
          <p:nvPr>
            <p:ph type="sldNum" sz="quarter" idx="12"/>
          </p:nvPr>
        </p:nvSpPr>
        <p:spPr>
          <a:xfrm>
            <a:off x="11269543" y="284375"/>
            <a:ext cx="558281" cy="221244"/>
          </a:xfrm>
        </p:spPr>
        <p:txBody>
          <a:bodyPr/>
          <a:lstStyle/>
          <a:p>
            <a:r>
              <a:rPr lang="en-US" dirty="0"/>
              <a:t>4</a:t>
            </a:r>
            <a:endParaRPr lang="en-GB" dirty="0"/>
          </a:p>
        </p:txBody>
      </p:sp>
    </p:spTree>
    <p:extLst>
      <p:ext uri="{BB962C8B-B14F-4D97-AF65-F5344CB8AC3E}">
        <p14:creationId xmlns:p14="http://schemas.microsoft.com/office/powerpoint/2010/main" val="1833041803"/>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10903</TotalTime>
  <Words>422</Words>
  <Application>Microsoft Office PowerPoint</Application>
  <PresentationFormat>Widescreen</PresentationFormat>
  <Paragraphs>32</Paragraphs>
  <Slides>5</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Herts Theme</vt:lpstr>
      <vt:lpstr>Research Question –  Presentation for Feedback Date:  </vt:lpstr>
      <vt:lpstr>PowerPoint Presentation</vt:lpstr>
      <vt:lpstr>This dataset is interesting to us because :  This is interesting to us because we are into  basketball and this dataset gives us a deeper, more data-driven look, helping us make better predictions. Our  Independent variable is: TeamID                    This  Independent variable datatype is (select one): Categorial   Our Dependent variable is: 538Rating                    This Dependent variable datatype is  (select one):  Measurement data</vt:lpstr>
      <vt:lpstr>Template 1: Interval/Ordinal vs Interval/Ordinal: Is there a correlation between TeamId and 538Rating .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Muhammad Ibrahim [Student-PECS]</cp:lastModifiedBy>
  <cp:revision>256</cp:revision>
  <dcterms:created xsi:type="dcterms:W3CDTF">2019-10-01T08:37:56Z</dcterms:created>
  <dcterms:modified xsi:type="dcterms:W3CDTF">2024-11-22T14:17:57Z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