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89" r:id="rId5"/>
    <p:sldId id="339" r:id="rId6"/>
    <p:sldId id="329" r:id="rId7"/>
    <p:sldId id="336" r:id="rId8"/>
    <p:sldId id="341" r:id="rId9"/>
    <p:sldId id="33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66" d="100"/>
          <a:sy n="66" d="100"/>
        </p:scale>
        <p:origin x="66" y="1014"/>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22/11/2024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22/11/2024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6</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A315                               Name of Student Presenting: </a:t>
            </a:r>
            <a:r>
              <a:rPr lang="en-GB" sz="2000" dirty="0"/>
              <a:t>Mohammed Umar Shaikh </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pPr algn="r"/>
            <a:r>
              <a:rPr lang="en-GB" dirty="0"/>
              <a:t>7COM1079-2024  Student Group No:   A315                 Names of Student Attendees  : Muhammad Ibrahim (23065459)    Emmanuel </a:t>
            </a:r>
            <a:r>
              <a:rPr lang="en-GB" dirty="0" err="1"/>
              <a:t>Lagat</a:t>
            </a:r>
            <a:r>
              <a:rPr lang="en-GB" dirty="0"/>
              <a:t> (23027012) </a:t>
            </a:r>
          </a:p>
          <a:p>
            <a:pPr algn="r"/>
            <a:r>
              <a:rPr lang="en-GB" dirty="0"/>
              <a:t>Mohammed Umar Shaikh (20027413)</a:t>
            </a:r>
          </a:p>
          <a:p>
            <a:pPr algn="r"/>
            <a:endParaRPr lang="en-GB" b="1" dirty="0"/>
          </a:p>
          <a:p>
            <a:pPr algn="r"/>
            <a:endParaRPr lang="en-GB" dirty="0"/>
          </a:p>
          <a:p>
            <a:pPr algn="r"/>
            <a:endParaRPr lang="en-GB" dirty="0"/>
          </a:p>
          <a:p>
            <a:pPr algn="r"/>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
        <p:nvSpPr>
          <p:cNvPr id="9" name="Subtitle 7">
            <a:extLst>
              <a:ext uri="{FF2B5EF4-FFF2-40B4-BE49-F238E27FC236}">
                <a16:creationId xmlns:a16="http://schemas.microsoft.com/office/drawing/2014/main" id="{8F905B79-5945-4C1E-BE34-4E3A16760D15}"/>
              </a:ext>
            </a:extLst>
          </p:cNvPr>
          <p:cNvSpPr>
            <a:spLocks noGrp="1"/>
          </p:cNvSpPr>
          <p:nvPr>
            <p:ph type="subTitle" idx="1"/>
          </p:nvPr>
        </p:nvSpPr>
        <p:spPr>
          <a:xfrm>
            <a:off x="79130" y="791022"/>
            <a:ext cx="7217412" cy="1345229"/>
          </a:xfrm>
        </p:spPr>
        <p:txBody>
          <a:bodyPr/>
          <a:lstStyle/>
          <a:p>
            <a:pPr marL="514350" indent="-514350">
              <a:buFont typeface="+mj-lt"/>
              <a:buAutoNum type="arabicPeriod"/>
            </a:pPr>
            <a:r>
              <a:rPr lang="en-GB" sz="2000" b="0" dirty="0"/>
              <a:t>The columns we are using are Team Id, Rating.</a:t>
            </a:r>
          </a:p>
          <a:p>
            <a:pPr marL="514350" indent="-514350">
              <a:buFont typeface="+mj-lt"/>
              <a:buAutoNum type="arabicPeriod"/>
            </a:pPr>
            <a:r>
              <a:rPr lang="en-GB" sz="2000" b="0" dirty="0"/>
              <a:t>Total rows of dataset = 1456</a:t>
            </a:r>
          </a:p>
          <a:p>
            <a:r>
              <a:rPr lang="en-GB" sz="2800" dirty="0"/>
              <a:t>Dataset Snippet:</a:t>
            </a:r>
          </a:p>
          <a:p>
            <a:br>
              <a:rPr lang="en-GB" sz="2800" b="0" dirty="0"/>
            </a:br>
            <a:br>
              <a:rPr lang="en-GB" sz="2800" b="0" dirty="0"/>
            </a:br>
            <a:endParaRPr lang="en-GB" sz="2800" b="0" dirty="0"/>
          </a:p>
        </p:txBody>
      </p:sp>
      <p:pic>
        <p:nvPicPr>
          <p:cNvPr id="5" name="Picture 4" descr="A screenshot of a computer&#10;&#10;Description automatically generated">
            <a:extLst>
              <a:ext uri="{FF2B5EF4-FFF2-40B4-BE49-F238E27FC236}">
                <a16:creationId xmlns:a16="http://schemas.microsoft.com/office/drawing/2014/main" id="{8865E266-D486-41D1-8D76-2B8FD8489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46" y="2387814"/>
            <a:ext cx="12225946" cy="2782591"/>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(DS307 NCAA Men 538 team ratings)</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A315</a:t>
            </a:r>
            <a:br>
              <a:rPr lang="en-GB" dirty="0"/>
            </a:br>
            <a:endParaRPr lang="en-GB" dirty="0"/>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  This is interesting to us because we are into  basketball and this dataset </a:t>
            </a:r>
            <a:r>
              <a:rPr lang="en-GB" sz="2400" b="0" dirty="0">
                <a:latin typeface="Calibri"/>
                <a:cs typeface="Calibri"/>
              </a:rPr>
              <a:t>gives us a deeper, more data-driven look, helping us make better predictions.</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err="1">
                <a:latin typeface="Calibri"/>
                <a:cs typeface="Calibri"/>
              </a:rPr>
              <a:t>TeamID</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Categorial  </a:t>
            </a:r>
            <a:br>
              <a:rPr lang="en-US" sz="2400" b="0" dirty="0">
                <a:solidFill>
                  <a:srgbClr val="FF0000"/>
                </a:solidFill>
                <a:latin typeface="Calibri"/>
                <a:cs typeface="Calibri"/>
              </a:rPr>
            </a:br>
            <a:r>
              <a:rPr lang="en-US" sz="2400" b="0" dirty="0">
                <a:latin typeface="Calibri"/>
                <a:cs typeface="Calibri"/>
              </a:rPr>
              <a:t>Our Dependent variable is: 538Rating</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a:solidFill>
                  <a:srgbClr val="FF0000"/>
                </a:solidFill>
                <a:latin typeface="Calibri"/>
                <a:cs typeface="Calibri"/>
              </a:rPr>
              <a:t> </a:t>
            </a:r>
            <a:r>
              <a:rPr lang="en-US" sz="2400" b="0" dirty="0">
                <a:latin typeface="Calibri"/>
                <a:cs typeface="Calibri"/>
              </a:rPr>
              <a:t>Measurement data</a:t>
            </a:r>
          </a:p>
        </p:txBody>
      </p:sp>
      <p:sp>
        <p:nvSpPr>
          <p:cNvPr id="6" name="TextBox 5">
            <a:extLst>
              <a:ext uri="{FF2B5EF4-FFF2-40B4-BE49-F238E27FC236}">
                <a16:creationId xmlns:a16="http://schemas.microsoft.com/office/drawing/2014/main" id="{732D6C0D-D649-2AA9-7741-835F3E841A25}"/>
              </a:ext>
            </a:extLst>
          </p:cNvPr>
          <p:cNvSpPr txBox="1"/>
          <p:nvPr/>
        </p:nvSpPr>
        <p:spPr>
          <a:xfrm>
            <a:off x="6766560" y="5385816"/>
            <a:ext cx="4187952" cy="1200329"/>
          </a:xfrm>
          <a:prstGeom prst="rect">
            <a:avLst/>
          </a:prstGeom>
          <a:noFill/>
        </p:spPr>
        <p:txBody>
          <a:bodyPr wrap="square" rtlCol="0">
            <a:spAutoFit/>
          </a:bodyPr>
          <a:lstStyle/>
          <a:p>
            <a:r>
              <a:rPr lang="en-GB" dirty="0">
                <a:solidFill>
                  <a:schemeClr val="accent2">
                    <a:lumMod val="75000"/>
                  </a:schemeClr>
                </a:solidFill>
              </a:rPr>
              <a:t>*For comparison of two nominal variables and for comparison of proportions you use two (or more) independent variables (see next slide)</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r>
              <a:rPr lang="en-GB" sz="1800" dirty="0">
                <a:solidFill>
                  <a:srgbClr val="FF0000"/>
                </a:solidFill>
              </a:rPr>
              <a:t>Choose ONE of the three templates below replacing the blue text with your variables – then add hypotheses as shown in next slide:</a:t>
            </a: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A315</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1</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Interval/Ordinal: “Is there a correlation 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interval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or</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ordinal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interval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or</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ordinal variable?]”</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Nominal. data “Is there a difference in the mean of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interval variable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E" sz="2400" b="0" dirty="0">
                <a:latin typeface="Calibri" panose="020F0502020204030204" pitchFamily="34" charset="0"/>
                <a:ea typeface="Calibri" panose="020F0502020204030204" pitchFamily="34" charset="0"/>
                <a:cs typeface="Times New Roman" panose="02020603050405020304" pitchFamily="18" charset="0"/>
              </a:rPr>
              <a:t>or</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dependent ordinal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 and [independent nominal variable?]</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t>
            </a:r>
            <a:br>
              <a:rPr lang="en-GB" sz="2400" b="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Nominal vs Nominal  data (frequencies):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Is there a difference in proportions of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nominal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623945" y="5297755"/>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dirty="0"/>
              <a:t>1</a:t>
            </a:r>
            <a:r>
              <a:rPr lang="en-GB" b="1" dirty="0">
                <a:latin typeface="Calibri"/>
                <a:cs typeface="Calibri"/>
              </a:rPr>
              <a:t>Correlation</a:t>
            </a:r>
            <a:r>
              <a:rPr lang="en-GB" dirty="0"/>
              <a:t> (</a:t>
            </a:r>
            <a:r>
              <a:rPr lang="en-IE" sz="1800" dirty="0">
                <a:effectLst/>
                <a:latin typeface="Calibri"/>
                <a:ea typeface="Calibri" panose="020F0502020204030204" pitchFamily="34" charset="0"/>
                <a:cs typeface="Times New Roman"/>
              </a:rPr>
              <a:t>Analysis of how </a:t>
            </a:r>
            <a:r>
              <a:rPr lang="en-IE" sz="1800" dirty="0">
                <a:solidFill>
                  <a:srgbClr val="FF0000"/>
                </a:solidFill>
                <a:effectLst/>
                <a:latin typeface="Calibri"/>
                <a:ea typeface="Calibri" panose="020F0502020204030204" pitchFamily="34" charset="0"/>
                <a:cs typeface="Times New Roman"/>
              </a:rPr>
              <a:t>ordinal</a:t>
            </a:r>
            <a:r>
              <a:rPr lang="en-IE" dirty="0">
                <a:solidFill>
                  <a:srgbClr val="FF0000"/>
                </a:solidFill>
                <a:latin typeface="Calibri"/>
                <a:ea typeface="Calibri" panose="020F0502020204030204" pitchFamily="34" charset="0"/>
                <a:cs typeface="Times New Roman"/>
              </a:rPr>
              <a:t>/</a:t>
            </a:r>
            <a:r>
              <a:rPr lang="en-IE" sz="1800" dirty="0">
                <a:solidFill>
                  <a:srgbClr val="FF0000"/>
                </a:solidFill>
                <a:effectLst/>
                <a:latin typeface="Calibri"/>
                <a:ea typeface="Calibri" panose="020F0502020204030204" pitchFamily="34" charset="0"/>
                <a:cs typeface="Times New Roman"/>
              </a:rPr>
              <a:t>interval </a:t>
            </a:r>
            <a:r>
              <a:rPr lang="en-IE" sz="1800" dirty="0">
                <a:solidFill>
                  <a:srgbClr val="00B050"/>
                </a:solidFill>
                <a:effectLst/>
                <a:latin typeface="Calibri"/>
                <a:ea typeface="Calibri" panose="020F0502020204030204" pitchFamily="34" charset="0"/>
                <a:cs typeface="Times New Roman"/>
              </a:rPr>
              <a:t>dependent var</a:t>
            </a:r>
            <a:r>
              <a:rPr lang="en-IE" sz="1800" dirty="0">
                <a:effectLst/>
                <a:latin typeface="Calibri"/>
                <a:ea typeface="Calibri" panose="020F0502020204030204" pitchFamily="34" charset="0"/>
                <a:cs typeface="Times New Roman"/>
              </a:rPr>
              <a:t> </a:t>
            </a:r>
            <a:r>
              <a:rPr lang="en-IE" dirty="0">
                <a:latin typeface="Calibri"/>
                <a:ea typeface="Calibri" panose="020F0502020204030204" pitchFamily="34" charset="0"/>
                <a:cs typeface="Times New Roman"/>
              </a:rPr>
              <a:t>correlates </a:t>
            </a:r>
            <a:r>
              <a:rPr lang="en-IE" sz="1800" dirty="0">
                <a:effectLst/>
                <a:latin typeface="Calibri"/>
                <a:ea typeface="Calibri" panose="020F0502020204030204" pitchFamily="34" charset="0"/>
                <a:cs typeface="Times New Roman"/>
              </a:rPr>
              <a:t>to an </a:t>
            </a:r>
            <a:r>
              <a:rPr lang="en-IE" sz="1800" dirty="0">
                <a:solidFill>
                  <a:srgbClr val="FF0000"/>
                </a:solidFill>
                <a:effectLst/>
                <a:latin typeface="Calibri"/>
                <a:ea typeface="Calibri" panose="020F0502020204030204" pitchFamily="34" charset="0"/>
                <a:cs typeface="Times New Roman"/>
              </a:rPr>
              <a:t>ordinal/interval </a:t>
            </a:r>
            <a:r>
              <a:rPr lang="en-IE" sz="1800" dirty="0">
                <a:solidFill>
                  <a:srgbClr val="00B050"/>
                </a:solidFill>
                <a:effectLst/>
                <a:latin typeface="Calibri"/>
                <a:ea typeface="Calibri" panose="020F0502020204030204" pitchFamily="34" charset="0"/>
                <a:cs typeface="Times New Roman"/>
              </a:rPr>
              <a:t>independent variable)</a:t>
            </a:r>
            <a:endParaRPr lang="en-GB" dirty="0">
              <a:latin typeface="Calibri"/>
              <a:cs typeface="Times New Roman"/>
            </a:endParaRP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dirty="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dirty="0"/>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ADAB720-117B-482A-8DB4-A7D665A25175}"/>
              </a:ext>
            </a:extLst>
          </p:cNvPr>
          <p:cNvSpPr>
            <a:spLocks noGrp="1"/>
          </p:cNvSpPr>
          <p:nvPr>
            <p:ph type="subTitle" idx="1"/>
          </p:nvPr>
        </p:nvSpPr>
        <p:spPr/>
        <p:txBody>
          <a:bodyPr/>
          <a:lstStyle/>
          <a:p>
            <a:r>
              <a:rPr lang="en-GB" dirty="0"/>
              <a:t>Our Research Question is:</a:t>
            </a:r>
          </a:p>
        </p:txBody>
      </p:sp>
      <p:sp>
        <p:nvSpPr>
          <p:cNvPr id="3" name="Footer Placeholder 2">
            <a:extLst>
              <a:ext uri="{FF2B5EF4-FFF2-40B4-BE49-F238E27FC236}">
                <a16:creationId xmlns:a16="http://schemas.microsoft.com/office/drawing/2014/main" id="{D2FFFBBC-8447-4D06-968C-5E4627FBED90}"/>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44672B0E-77BB-47B8-9666-BD59D7BAB3B8}"/>
              </a:ext>
            </a:extLst>
          </p:cNvPr>
          <p:cNvSpPr>
            <a:spLocks noGrp="1"/>
          </p:cNvSpPr>
          <p:nvPr>
            <p:ph type="sldNum" sz="quarter" idx="12"/>
          </p:nvPr>
        </p:nvSpPr>
        <p:spPr/>
        <p:txBody>
          <a:bodyPr/>
          <a:lstStyle/>
          <a:p>
            <a:fld id="{E4D355CA-84B7-41B1-B164-8BB439CC7C6B}" type="slidenum">
              <a:rPr lang="en-GB" smtClean="0"/>
              <a:pPr/>
              <a:t>5</a:t>
            </a:fld>
            <a:endParaRPr lang="en-GB" dirty="0"/>
          </a:p>
        </p:txBody>
      </p:sp>
      <p:sp>
        <p:nvSpPr>
          <p:cNvPr id="5" name="Title 4">
            <a:extLst>
              <a:ext uri="{FF2B5EF4-FFF2-40B4-BE49-F238E27FC236}">
                <a16:creationId xmlns:a16="http://schemas.microsoft.com/office/drawing/2014/main" id="{F355DC64-F4B7-423B-90D1-A286C35E7CA6}"/>
              </a:ext>
            </a:extLst>
          </p:cNvPr>
          <p:cNvSpPr>
            <a:spLocks noGrp="1"/>
          </p:cNvSpPr>
          <p:nvPr>
            <p:ph type="ctrTitle"/>
          </p:nvPr>
        </p:nvSpPr>
        <p:spPr/>
        <p:txBody>
          <a:bodyPr/>
          <a:lstStyle/>
          <a:p>
            <a:endParaRPr lang="en-GB"/>
          </a:p>
        </p:txBody>
      </p:sp>
    </p:spTree>
    <p:extLst>
      <p:ext uri="{BB962C8B-B14F-4D97-AF65-F5344CB8AC3E}">
        <p14:creationId xmlns:p14="http://schemas.microsoft.com/office/powerpoint/2010/main" val="644063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1391600"/>
          </a:xfrm>
        </p:spPr>
        <p:txBody>
          <a:bodyPr vert="horz" lIns="0" tIns="0" rIns="0" bIns="0" rtlCol="0" anchor="t">
            <a:noAutofit/>
          </a:bodyPr>
          <a:lstStyle/>
          <a:p>
            <a:pPr>
              <a:lnSpc>
                <a:spcPct val="100000"/>
              </a:lnSpc>
            </a:pPr>
            <a:r>
              <a:rPr lang="en-GB" sz="2400" b="0" dirty="0">
                <a:latin typeface="Calibri"/>
                <a:cs typeface="Calibri"/>
              </a:rPr>
              <a:t>Add your </a:t>
            </a:r>
            <a:r>
              <a:rPr lang="en-GB" sz="2400" dirty="0">
                <a:latin typeface="Calibri"/>
                <a:cs typeface="Calibri"/>
              </a:rPr>
              <a:t>Hypotheses</a:t>
            </a:r>
            <a:r>
              <a:rPr lang="en-GB" sz="2400" b="0" dirty="0">
                <a:latin typeface="Calibri"/>
                <a:cs typeface="Calibri"/>
              </a:rPr>
              <a:t> to the previous RQ Slide  (both the Null and Alternative Hypotheses).  Here are definitions and examples. </a:t>
            </a:r>
            <a:r>
              <a:rPr lang="en-GB" sz="2400" dirty="0">
                <a:latin typeface="Calibri"/>
                <a:cs typeface="Calibri"/>
              </a:rPr>
              <a:t>Your wording will come directly from your RQ</a:t>
            </a:r>
            <a:r>
              <a:rPr lang="en-GB" sz="2400" b="0" dirty="0">
                <a:latin typeface="Calibri"/>
                <a:cs typeface="Calibri"/>
              </a:rPr>
              <a:t>. This is the formal way of reporting the results of your inferential test statistics,  in which we report the </a:t>
            </a:r>
            <a:r>
              <a:rPr lang="en-GB" sz="2400" b="0" i="1" dirty="0">
                <a:latin typeface="Calibri"/>
                <a:cs typeface="Calibri"/>
              </a:rPr>
              <a:t>effect</a:t>
            </a:r>
            <a:r>
              <a:rPr lang="en-GB" sz="2400" b="0" dirty="0">
                <a:latin typeface="Calibri"/>
                <a:cs typeface="Calibri"/>
              </a:rPr>
              <a:t> the independent variable has on the dependent variable – </a:t>
            </a:r>
          </a:p>
          <a:p>
            <a:pPr marL="457200" indent="-457200">
              <a:lnSpc>
                <a:spcPct val="100000"/>
              </a:lnSpc>
              <a:buAutoNum type="arabicPeriod"/>
            </a:pPr>
            <a:r>
              <a:rPr lang="en-GB" sz="2000" b="0" dirty="0">
                <a:latin typeface="Arial"/>
                <a:cs typeface="Arial"/>
              </a:rPr>
              <a:t>Null hypothesis (H</a:t>
            </a:r>
            <a:r>
              <a:rPr lang="en-GB" sz="2000" b="0" baseline="-25000" dirty="0">
                <a:latin typeface="Arial"/>
                <a:cs typeface="Arial"/>
              </a:rPr>
              <a:t>0</a:t>
            </a:r>
            <a:r>
              <a:rPr lang="en-GB" sz="2000" b="0" dirty="0">
                <a:latin typeface="Arial"/>
                <a:cs typeface="Arial"/>
              </a:rPr>
              <a:t>): There is </a:t>
            </a:r>
            <a:r>
              <a:rPr lang="en-GB" sz="2000" dirty="0">
                <a:latin typeface="Arial"/>
                <a:cs typeface="Arial"/>
              </a:rPr>
              <a:t>no </a:t>
            </a:r>
            <a:r>
              <a:rPr lang="en-GB" sz="2000" b="0" dirty="0">
                <a:latin typeface="Arial"/>
                <a:cs typeface="Arial"/>
              </a:rPr>
              <a:t>effect on the population – so you write one of the following:  </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difference in the mean/median of the [dependent variable] between/among [subsets of the independent variable].              </a:t>
            </a:r>
            <a:r>
              <a:rPr lang="en-GB" sz="2000" b="0" dirty="0">
                <a:solidFill>
                  <a:schemeClr val="tx1"/>
                </a:solidFill>
                <a:latin typeface="Arial"/>
                <a:cs typeface="Arial"/>
              </a:rPr>
              <a:t>or</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difference in the proportions(s)of [subset(s) of dependent variable] between/among [subsets of independent variable].                     </a:t>
            </a:r>
            <a:r>
              <a:rPr lang="en-GB" sz="2000" b="0" dirty="0">
                <a:solidFill>
                  <a:schemeClr val="tx1"/>
                </a:solidFill>
                <a:latin typeface="Arial"/>
                <a:cs typeface="Arial"/>
              </a:rPr>
              <a:t>or</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correlation between [dependent variable] and [independent variable].</a:t>
            </a:r>
          </a:p>
          <a:p>
            <a:pPr>
              <a:lnSpc>
                <a:spcPct val="100000"/>
              </a:lnSpc>
            </a:pPr>
            <a:r>
              <a:rPr lang="en-GB" sz="2000" b="0" dirty="0">
                <a:latin typeface="Arial"/>
                <a:cs typeface="Arial"/>
              </a:rPr>
              <a:t>2. Alternative hypothesis (H</a:t>
            </a:r>
            <a:r>
              <a:rPr lang="en-GB" sz="2000" b="0" baseline="-25000" dirty="0">
                <a:latin typeface="Arial"/>
                <a:cs typeface="Arial"/>
              </a:rPr>
              <a:t>1</a:t>
            </a:r>
            <a:r>
              <a:rPr lang="en-GB" sz="2000" b="0" dirty="0">
                <a:latin typeface="Arial"/>
                <a:cs typeface="Arial"/>
              </a:rPr>
              <a:t>):  There appears to be an effect on the population – so you copy what you wrote for the Null hypothesis but remove the ‘no’ and replace with ‘</a:t>
            </a:r>
            <a:r>
              <a:rPr lang="en-GB" sz="2000" dirty="0">
                <a:latin typeface="Arial"/>
                <a:cs typeface="Arial"/>
              </a:rPr>
              <a:t>a’  </a:t>
            </a:r>
            <a:r>
              <a:rPr lang="en-GB" sz="2000" b="0" dirty="0">
                <a:latin typeface="Arial"/>
                <a:cs typeface="Arial"/>
              </a:rPr>
              <a:t>For example:</a:t>
            </a:r>
          </a:p>
          <a:p>
            <a:pPr>
              <a:lnSpc>
                <a:spcPct val="100000"/>
              </a:lnSpc>
            </a:pPr>
            <a:r>
              <a:rPr lang="en-GB" sz="2000" b="0" dirty="0">
                <a:solidFill>
                  <a:srgbClr val="FF0000"/>
                </a:solidFill>
                <a:latin typeface="Arial"/>
                <a:cs typeface="Arial"/>
              </a:rPr>
              <a:t>Alt hypothesis (H</a:t>
            </a:r>
            <a:r>
              <a:rPr lang="en-GB" sz="2000" b="0" baseline="-25000" dirty="0">
                <a:solidFill>
                  <a:srgbClr val="FF0000"/>
                </a:solidFill>
                <a:latin typeface="Arial"/>
                <a:cs typeface="Arial"/>
              </a:rPr>
              <a:t>1</a:t>
            </a:r>
            <a:r>
              <a:rPr lang="en-GB" sz="2000" b="0" dirty="0">
                <a:solidFill>
                  <a:srgbClr val="FF0000"/>
                </a:solidFill>
                <a:latin typeface="Arial"/>
                <a:cs typeface="Arial"/>
              </a:rPr>
              <a:t>): There is </a:t>
            </a:r>
            <a:r>
              <a:rPr lang="en-GB" sz="2000" dirty="0">
                <a:solidFill>
                  <a:srgbClr val="FF0000"/>
                </a:solidFill>
                <a:latin typeface="Arial"/>
                <a:cs typeface="Arial"/>
              </a:rPr>
              <a:t>a</a:t>
            </a:r>
            <a:r>
              <a:rPr lang="en-GB" sz="2000" b="0" dirty="0">
                <a:solidFill>
                  <a:srgbClr val="FF0000"/>
                </a:solidFill>
                <a:latin typeface="Arial"/>
                <a:cs typeface="Arial"/>
              </a:rPr>
              <a:t> correlation between [dependent variable] and [independent variable].</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6" name="TextBox 5">
            <a:extLst>
              <a:ext uri="{FF2B5EF4-FFF2-40B4-BE49-F238E27FC236}">
                <a16:creationId xmlns:a16="http://schemas.microsoft.com/office/drawing/2014/main" id="{1841CE34-1B2E-88D5-0C3F-506E8C37BB7B}"/>
              </a:ext>
            </a:extLst>
          </p:cNvPr>
          <p:cNvSpPr txBox="1"/>
          <p:nvPr/>
        </p:nvSpPr>
        <p:spPr>
          <a:xfrm>
            <a:off x="3356146" y="5298491"/>
            <a:ext cx="7811780" cy="1477328"/>
          </a:xfrm>
          <a:prstGeom prst="rect">
            <a:avLst/>
          </a:prstGeom>
          <a:noFill/>
        </p:spPr>
        <p:txBody>
          <a:bodyPr wrap="square" lIns="91440" tIns="45720" rIns="91440" bIns="45720" anchor="t">
            <a:spAutoFit/>
          </a:bodyPr>
          <a:lstStyle/>
          <a:p>
            <a:r>
              <a:rPr lang="en-GB" dirty="0"/>
              <a:t>L</a:t>
            </a:r>
            <a:r>
              <a:rPr lang="en-GB" sz="1800" b="0" dirty="0"/>
              <a:t>eave the hypotheses as </a:t>
            </a:r>
            <a:r>
              <a:rPr lang="en-GB" dirty="0"/>
              <a:t>two </a:t>
            </a:r>
            <a:r>
              <a:rPr lang="en-GB" sz="1800" b="0" dirty="0"/>
              <a:t>statements for now – after your </a:t>
            </a:r>
            <a:r>
              <a:rPr lang="en-GB" dirty="0"/>
              <a:t>statistical </a:t>
            </a:r>
            <a:r>
              <a:rPr lang="en-GB" sz="1800" b="0" dirty="0"/>
              <a:t>analysis </a:t>
            </a:r>
            <a:r>
              <a:rPr lang="en-GB" dirty="0"/>
              <a:t>test, </a:t>
            </a:r>
            <a:r>
              <a:rPr lang="en-GB" sz="1800" b="0" dirty="0"/>
              <a:t>you </a:t>
            </a:r>
            <a:r>
              <a:rPr lang="en-GB" dirty="0"/>
              <a:t>will </a:t>
            </a:r>
            <a:r>
              <a:rPr lang="en-GB" sz="1800" b="0" dirty="0"/>
              <a:t>choose one or the other.</a:t>
            </a:r>
            <a:r>
              <a:rPr lang="en-GB" dirty="0"/>
              <a:t> (</a:t>
            </a:r>
            <a:r>
              <a:rPr lang="en-GB" i="1" dirty="0"/>
              <a:t>You will report: "We fail to reject the null hypothesis" with no significant result, or if you do have significance [p-value = &lt; 0.05] you can state "We reject the null hypothesis".   More guidance on hypothesis testing is given in the lectures</a:t>
            </a:r>
            <a:r>
              <a:rPr lang="en-GB" dirty="0"/>
              <a:t>.)</a:t>
            </a:r>
            <a:endParaRPr lang="en-GB" dirty="0">
              <a:cs typeface="Arial"/>
            </a:endParaRPr>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10890</TotalTime>
  <Words>912</Words>
  <Application>Microsoft Office PowerPoint</Application>
  <PresentationFormat>Widescreen</PresentationFormat>
  <Paragraphs>41</Paragraphs>
  <Slides>6</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Herts Theme</vt:lpstr>
      <vt:lpstr>Research Question –  Presentation for Feedback Date:  </vt:lpstr>
      <vt:lpstr>PowerPoint Presentation</vt:lpstr>
      <vt:lpstr>This dataset is interesting to us because :  This is interesting to us because we are into  basketball and this dataset gives us a deeper, more data-driven look, helping us make better predictions. Our  Independent variable is: TeamID                    This  Independent variable datatype is (select one): Categorial   Our Dependent variable is: 538Rating                    This Dependent variable datatype is  (select one):  Measurement data</vt:lpstr>
      <vt:lpstr>Template 1: Interval/Ordinal vs Interval/Ordinal: “Is there a correlation between [dependent interval or ordinal variable] and [independent interval or ordinal variable?]”.   Template2 :Interval/Ordinal vs Nominal. data “Is there a difference in the mean of [dependent interval variable  or  dependent ordinal variable] between [independent nominal variable] and [independent nominal variable?]”.  Template 3:  Nominal vs Nominal  data (frequencies): “Is there a difference in proportions of [dependent nominal variable] between [independent nominal variable] and [independent nominal variable]?”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Muhammad Ibrahim [Student-PECS]</cp:lastModifiedBy>
  <cp:revision>251</cp:revision>
  <dcterms:created xsi:type="dcterms:W3CDTF">2019-10-01T08:37:56Z</dcterms:created>
  <dcterms:modified xsi:type="dcterms:W3CDTF">2024-11-22T13:46:18Z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