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337" r:id="rId5"/>
    <p:sldId id="289" r:id="rId6"/>
    <p:sldId id="339" r:id="rId7"/>
    <p:sldId id="340" r:id="rId8"/>
    <p:sldId id="329" r:id="rId9"/>
    <p:sldId id="336" r:id="rId10"/>
    <p:sldId id="33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0" autoAdjust="0"/>
    <p:restoredTop sz="96327"/>
  </p:normalViewPr>
  <p:slideViewPr>
    <p:cSldViewPr snapToGrid="0" showGuides="1">
      <p:cViewPr varScale="1">
        <p:scale>
          <a:sx n="109" d="100"/>
          <a:sy n="109" d="100"/>
        </p:scale>
        <p:origin x="1158" y="96"/>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20/11/2024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20/11/2024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7</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A29D8FC-E32A-5566-0930-02B99F5763A6}"/>
              </a:ext>
            </a:extLst>
          </p:cNvPr>
          <p:cNvSpPr>
            <a:spLocks noGrp="1"/>
          </p:cNvSpPr>
          <p:nvPr>
            <p:ph type="subTitle" idx="1"/>
          </p:nvPr>
        </p:nvSpPr>
        <p:spPr>
          <a:xfrm>
            <a:off x="952800" y="699736"/>
            <a:ext cx="10273911" cy="533111"/>
          </a:xfrm>
        </p:spPr>
        <p:txBody>
          <a:bodyPr/>
          <a:lstStyle/>
          <a:p>
            <a:r>
              <a:rPr lang="en-GB" dirty="0"/>
              <a:t>Instructions for the Research Question Demos</a:t>
            </a:r>
          </a:p>
        </p:txBody>
      </p:sp>
      <p:sp>
        <p:nvSpPr>
          <p:cNvPr id="4" name="Slide Number Placeholder 3">
            <a:extLst>
              <a:ext uri="{FF2B5EF4-FFF2-40B4-BE49-F238E27FC236}">
                <a16:creationId xmlns:a16="http://schemas.microsoft.com/office/drawing/2014/main"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a16="http://schemas.microsoft.com/office/drawing/2014/main" id="{6DD9461E-8553-F8C3-E23F-FB71330E931F}"/>
              </a:ext>
            </a:extLst>
          </p:cNvPr>
          <p:cNvSpPr txBox="1"/>
          <p:nvPr/>
        </p:nvSpPr>
        <p:spPr>
          <a:xfrm>
            <a:off x="388578" y="1310979"/>
            <a:ext cx="11486747" cy="4801314"/>
          </a:xfrm>
          <a:prstGeom prst="rect">
            <a:avLst/>
          </a:prstGeom>
          <a:solidFill>
            <a:schemeClr val="bg1"/>
          </a:solidFill>
        </p:spPr>
        <p:txBody>
          <a:bodyPr wrap="square" rtlCol="0">
            <a:spAutoFit/>
          </a:bodyPr>
          <a:lstStyle/>
          <a:p>
            <a:r>
              <a:rPr lang="en-GB" dirty="0"/>
              <a:t>You have 3 minutes to present – be ready to share your screen, practice first. We can only offer you one opportunity to present so please make the most of it.</a:t>
            </a:r>
          </a:p>
          <a:p>
            <a:endParaRPr lang="en-GB" dirty="0"/>
          </a:p>
          <a:p>
            <a:r>
              <a:rPr lang="en-GB" dirty="0">
                <a:solidFill>
                  <a:srgbClr val="FF0000"/>
                </a:solidFill>
              </a:rPr>
              <a:t>Research Questions are dependent on the variables and datatypes you have in your chosen dataset. Before going ahead with defining your Research Question, your dataset DSXXXX must match your assigned Dataset, I.e., did you check the dataset assignment list on Slack (Announcements)? Your group number must be assigned to the dataset you are referencing here.</a:t>
            </a:r>
          </a:p>
          <a:p>
            <a:endParaRPr lang="en-GB" dirty="0"/>
          </a:p>
          <a:p>
            <a:r>
              <a:rPr lang="en-GB" dirty="0"/>
              <a:t>The next few slides give you three alternatives for how to define your research question and hypotheses.  You will select only one type of research question. Before presenting DELETE all the texts that are either instructions or options you do not use (including this slide).   You can then enlarge your selection.</a:t>
            </a:r>
          </a:p>
          <a:p>
            <a:r>
              <a:rPr lang="en-GB" dirty="0"/>
              <a:t>We will send you instructions as to how to sign up.  Sign up early. When the space runs out, we cannot issue any further. DO NOT SIGN UP unless you can attend.  All the group members should attend but select one person to present.</a:t>
            </a:r>
          </a:p>
          <a:p>
            <a:r>
              <a:rPr lang="en-GB" b="1" i="1" dirty="0"/>
              <a:t>We look forward to giving you feedback.  You will not be graded on this presentation but if you do not attend and you booked a space you are preventing someone else presenting and are going against our module values</a:t>
            </a:r>
            <a:r>
              <a:rPr lang="en-GB" dirty="0"/>
              <a:t>.  This will be reflected in your peer evaluation.</a:t>
            </a:r>
          </a:p>
        </p:txBody>
      </p:sp>
    </p:spTree>
    <p:extLst>
      <p:ext uri="{BB962C8B-B14F-4D97-AF65-F5344CB8AC3E}">
        <p14:creationId xmlns:p14="http://schemas.microsoft.com/office/powerpoint/2010/main" val="38474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A315                               Name of Student Presenting: </a:t>
            </a:r>
            <a:r>
              <a:rPr lang="en-GB" sz="2000" dirty="0"/>
              <a:t>Mohammed Umar Shaikh </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A315                 Names of Student Attendees  : Muhammad Ibrahim (23065459)    Emmanuel </a:t>
            </a:r>
            <a:r>
              <a:rPr lang="en-GB" dirty="0" err="1"/>
              <a:t>Lagat</a:t>
            </a:r>
            <a:r>
              <a:rPr lang="en-GB" dirty="0"/>
              <a:t> (23027012) Mohammed Umar Shaikh (20027413)</a:t>
            </a:r>
          </a:p>
          <a:p>
            <a:endParaRPr lang="en-GB" b="1" dirty="0"/>
          </a:p>
          <a:p>
            <a:endParaRPr lang="en-GB" dirty="0"/>
          </a:p>
          <a:p>
            <a:endParaRPr lang="en-GB" dirty="0"/>
          </a:p>
          <a:p>
            <a:endParaRPr lang="en-GB" dirty="0"/>
          </a:p>
        </p:txBody>
      </p:sp>
    </p:spTree>
    <p:extLst>
      <p:ext uri="{BB962C8B-B14F-4D97-AF65-F5344CB8AC3E}">
        <p14:creationId xmlns:p14="http://schemas.microsoft.com/office/powerpoint/2010/main" val="414853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3</a:t>
            </a:fld>
            <a:endParaRPr lang="en-GB" dirty="0"/>
          </a:p>
        </p:txBody>
      </p:sp>
      <p:sp>
        <p:nvSpPr>
          <p:cNvPr id="9" name="Subtitle 7">
            <a:extLst>
              <a:ext uri="{FF2B5EF4-FFF2-40B4-BE49-F238E27FC236}">
                <a16:creationId xmlns:a16="http://schemas.microsoft.com/office/drawing/2014/main" id="{8F905B79-5945-4C1E-BE34-4E3A16760D15}"/>
              </a:ext>
            </a:extLst>
          </p:cNvPr>
          <p:cNvSpPr>
            <a:spLocks noGrp="1"/>
          </p:cNvSpPr>
          <p:nvPr>
            <p:ph type="subTitle" idx="1"/>
          </p:nvPr>
        </p:nvSpPr>
        <p:spPr>
          <a:xfrm>
            <a:off x="773550" y="1688614"/>
            <a:ext cx="7200000" cy="360000"/>
          </a:xfrm>
        </p:spPr>
        <p:txBody>
          <a:bodyPr/>
          <a:lstStyle/>
          <a:p>
            <a:r>
              <a:rPr lang="en-GB" sz="2800" b="0" dirty="0"/>
              <a:t>Total rows of dataset = 1456</a:t>
            </a:r>
          </a:p>
        </p:txBody>
      </p:sp>
    </p:spTree>
    <p:extLst>
      <p:ext uri="{BB962C8B-B14F-4D97-AF65-F5344CB8AC3E}">
        <p14:creationId xmlns:p14="http://schemas.microsoft.com/office/powerpoint/2010/main" val="849753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EC83CBA-09B2-4582-93D4-245FAF063B89}"/>
              </a:ext>
            </a:extLst>
          </p:cNvPr>
          <p:cNvSpPr>
            <a:spLocks noGrp="1"/>
          </p:cNvSpPr>
          <p:nvPr>
            <p:ph type="subTitle" idx="1"/>
          </p:nvPr>
        </p:nvSpPr>
        <p:spPr>
          <a:xfrm>
            <a:off x="387943" y="1359598"/>
            <a:ext cx="7200000" cy="360000"/>
          </a:xfrm>
        </p:spPr>
        <p:txBody>
          <a:bodyPr/>
          <a:lstStyle/>
          <a:p>
            <a:r>
              <a:rPr lang="en-GB" dirty="0"/>
              <a:t>Dataset Snippet:</a:t>
            </a:r>
          </a:p>
        </p:txBody>
      </p:sp>
      <p:sp>
        <p:nvSpPr>
          <p:cNvPr id="3" name="Footer Placeholder 2">
            <a:extLst>
              <a:ext uri="{FF2B5EF4-FFF2-40B4-BE49-F238E27FC236}">
                <a16:creationId xmlns:a16="http://schemas.microsoft.com/office/drawing/2014/main" id="{2F30EC65-7F1A-4522-B2B5-74EFC4EEE9BD}"/>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345D6EA0-8E0A-4F05-91F8-C87364F97022}"/>
              </a:ext>
            </a:extLst>
          </p:cNvPr>
          <p:cNvSpPr>
            <a:spLocks noGrp="1"/>
          </p:cNvSpPr>
          <p:nvPr>
            <p:ph type="sldNum" sz="quarter" idx="12"/>
          </p:nvPr>
        </p:nvSpPr>
        <p:spPr/>
        <p:txBody>
          <a:bodyPr/>
          <a:lstStyle/>
          <a:p>
            <a:fld id="{E4D355CA-84B7-41B1-B164-8BB439CC7C6B}" type="slidenum">
              <a:rPr lang="en-GB" smtClean="0"/>
              <a:pPr/>
              <a:t>4</a:t>
            </a:fld>
            <a:endParaRPr lang="en-GB" dirty="0"/>
          </a:p>
        </p:txBody>
      </p:sp>
      <p:sp>
        <p:nvSpPr>
          <p:cNvPr id="5" name="Title 4">
            <a:extLst>
              <a:ext uri="{FF2B5EF4-FFF2-40B4-BE49-F238E27FC236}">
                <a16:creationId xmlns:a16="http://schemas.microsoft.com/office/drawing/2014/main" id="{95CC68B0-41A7-4FCB-B9ED-E73C84F59FED}"/>
              </a:ext>
            </a:extLst>
          </p:cNvPr>
          <p:cNvSpPr>
            <a:spLocks noGrp="1"/>
          </p:cNvSpPr>
          <p:nvPr>
            <p:ph type="ctrTitle"/>
          </p:nvPr>
        </p:nvSpPr>
        <p:spPr/>
        <p:txBody>
          <a:bodyPr/>
          <a:lstStyle/>
          <a:p>
            <a:endParaRPr lang="en-GB" dirty="0"/>
          </a:p>
        </p:txBody>
      </p:sp>
      <p:pic>
        <p:nvPicPr>
          <p:cNvPr id="7" name="Picture 6" descr="A screenshot of a computer&#10;&#10;Description automatically generated">
            <a:extLst>
              <a:ext uri="{FF2B5EF4-FFF2-40B4-BE49-F238E27FC236}">
                <a16:creationId xmlns:a16="http://schemas.microsoft.com/office/drawing/2014/main" id="{A96772F1-C1E8-4E51-BEB2-943B7F6FE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49" y="2061971"/>
            <a:ext cx="12012701" cy="2734057"/>
          </a:xfrm>
          <a:prstGeom prst="rect">
            <a:avLst/>
          </a:prstGeom>
        </p:spPr>
      </p:pic>
    </p:spTree>
    <p:extLst>
      <p:ext uri="{BB962C8B-B14F-4D97-AF65-F5344CB8AC3E}">
        <p14:creationId xmlns:p14="http://schemas.microsoft.com/office/powerpoint/2010/main" val="594719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(DS307 NCAA Men 538 team ratings)</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A315</a:t>
            </a:r>
            <a:br>
              <a:rPr lang="en-GB" dirty="0"/>
            </a:br>
            <a:endParaRPr lang="en-GB" dirty="0"/>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 </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err="1">
                <a:latin typeface="Calibri"/>
                <a:cs typeface="Calibri"/>
              </a:rPr>
              <a:t>TeamID</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Categorial  </a:t>
            </a:r>
            <a:br>
              <a:rPr lang="en-US" sz="2400" b="0" dirty="0">
                <a:solidFill>
                  <a:srgbClr val="FF0000"/>
                </a:solidFill>
                <a:latin typeface="Calibri"/>
                <a:cs typeface="Calibri"/>
              </a:rPr>
            </a:br>
            <a:r>
              <a:rPr lang="en-US" sz="2400" b="0" dirty="0">
                <a:latin typeface="Calibri"/>
                <a:cs typeface="Calibri"/>
              </a:rPr>
              <a:t>Our Dependent variable is: 538Rating</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a:solidFill>
                  <a:srgbClr val="FF0000"/>
                </a:solidFill>
                <a:latin typeface="Calibri"/>
                <a:cs typeface="Calibri"/>
              </a:rPr>
              <a:t> </a:t>
            </a:r>
            <a:r>
              <a:rPr lang="en-US" sz="2400" b="0" dirty="0">
                <a:latin typeface="Calibri"/>
                <a:cs typeface="Calibri"/>
              </a:rPr>
              <a:t>Measurement data</a:t>
            </a:r>
          </a:p>
        </p:txBody>
      </p:sp>
      <p:sp>
        <p:nvSpPr>
          <p:cNvPr id="6" name="TextBox 5">
            <a:extLst>
              <a:ext uri="{FF2B5EF4-FFF2-40B4-BE49-F238E27FC236}">
                <a16:creationId xmlns:a16="http://schemas.microsoft.com/office/drawing/2014/main" id="{732D6C0D-D649-2AA9-7741-835F3E841A25}"/>
              </a:ext>
            </a:extLst>
          </p:cNvPr>
          <p:cNvSpPr txBox="1"/>
          <p:nvPr/>
        </p:nvSpPr>
        <p:spPr>
          <a:xfrm>
            <a:off x="6766560" y="5385816"/>
            <a:ext cx="4187952" cy="1200329"/>
          </a:xfrm>
          <a:prstGeom prst="rect">
            <a:avLst/>
          </a:prstGeom>
          <a:noFill/>
        </p:spPr>
        <p:txBody>
          <a:bodyPr wrap="square" rtlCol="0">
            <a:spAutoFit/>
          </a:bodyPr>
          <a:lstStyle/>
          <a:p>
            <a:r>
              <a:rPr lang="en-GB" dirty="0">
                <a:solidFill>
                  <a:schemeClr val="accent2">
                    <a:lumMod val="75000"/>
                  </a:schemeClr>
                </a:solidFill>
              </a:rPr>
              <a:t>*For comparison of two nominal variables and for comparison of proportions you use two (or more) independent variables (see next slide)</a:t>
            </a:r>
          </a:p>
        </p:txBody>
      </p:sp>
    </p:spTree>
    <p:extLst>
      <p:ext uri="{BB962C8B-B14F-4D97-AF65-F5344CB8AC3E}">
        <p14:creationId xmlns:p14="http://schemas.microsoft.com/office/powerpoint/2010/main" val="1718004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r>
              <a:rPr lang="en-GB" sz="1800" dirty="0">
                <a:solidFill>
                  <a:srgbClr val="FF0000"/>
                </a:solidFill>
              </a:rPr>
              <a:t>Choose ONE of the three templates below replacing the blue text with your variables – then add hypotheses as shown in next slide:</a:t>
            </a: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A315</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1</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Interval/Ordinal: “Is there a correlation 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interval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or</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ordinal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interval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or</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ordinal variable?]”</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Nominal. data “Is there a difference in the mean of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interval variable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E" sz="2400" b="0" dirty="0">
                <a:latin typeface="Calibri" panose="020F0502020204030204" pitchFamily="34" charset="0"/>
                <a:ea typeface="Calibri" panose="020F0502020204030204" pitchFamily="34" charset="0"/>
                <a:cs typeface="Times New Roman" panose="02020603050405020304" pitchFamily="18" charset="0"/>
              </a:rPr>
              <a:t>or</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dependent ordinal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 and [independent nominal variable?]</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t>
            </a:r>
            <a:br>
              <a:rPr lang="en-GB" sz="2400" b="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 vs Nominal  data (frequencies):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Is there a difference in proportions of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nominal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623945" y="529775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Tree>
    <p:extLst>
      <p:ext uri="{BB962C8B-B14F-4D97-AF65-F5344CB8AC3E}">
        <p14:creationId xmlns:p14="http://schemas.microsoft.com/office/powerpoint/2010/main" val="32494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pPr>
              <a:lnSpc>
                <a:spcPct val="100000"/>
              </a:lnSpc>
            </a:pPr>
            <a:r>
              <a:rPr lang="en-GB" sz="2400" b="0" dirty="0">
                <a:latin typeface="Calibri"/>
                <a:cs typeface="Calibri"/>
              </a:rPr>
              <a:t>Add your </a:t>
            </a:r>
            <a:r>
              <a:rPr lang="en-GB" sz="2400" dirty="0">
                <a:latin typeface="Calibri"/>
                <a:cs typeface="Calibri"/>
              </a:rPr>
              <a:t>Hypotheses</a:t>
            </a:r>
            <a:r>
              <a:rPr lang="en-GB" sz="2400" b="0" dirty="0">
                <a:latin typeface="Calibri"/>
                <a:cs typeface="Calibri"/>
              </a:rPr>
              <a:t> to the previous RQ Slide  (both the Null and Alternative Hypotheses).  Here are definitions and examples. </a:t>
            </a:r>
            <a:r>
              <a:rPr lang="en-GB" sz="2400" dirty="0">
                <a:latin typeface="Calibri"/>
                <a:cs typeface="Calibri"/>
              </a:rPr>
              <a:t>Your wording will come directly from your RQ</a:t>
            </a:r>
            <a:r>
              <a:rPr lang="en-GB" sz="2400" b="0" dirty="0">
                <a:latin typeface="Calibri"/>
                <a:cs typeface="Calibri"/>
              </a:rPr>
              <a:t>. This is the formal way of reporting the results of your inferential test statistics,  in which we report the </a:t>
            </a:r>
            <a:r>
              <a:rPr lang="en-GB" sz="2400" b="0" i="1" dirty="0">
                <a:latin typeface="Calibri"/>
                <a:cs typeface="Calibri"/>
              </a:rPr>
              <a:t>effect</a:t>
            </a:r>
            <a:r>
              <a:rPr lang="en-GB" sz="2400" b="0" dirty="0">
                <a:latin typeface="Calibri"/>
                <a:cs typeface="Calibri"/>
              </a:rPr>
              <a:t> the independent variable has on the dependent variable – </a:t>
            </a:r>
          </a:p>
          <a:p>
            <a:pPr marL="457200" indent="-457200">
              <a:lnSpc>
                <a:spcPct val="100000"/>
              </a:lnSpc>
              <a:buAutoNum type="arabicPeriod"/>
            </a:pPr>
            <a:r>
              <a:rPr lang="en-GB" sz="2000" b="0" dirty="0">
                <a:latin typeface="Arial"/>
                <a:cs typeface="Arial"/>
              </a:rPr>
              <a:t>Null hypothesis (H</a:t>
            </a:r>
            <a:r>
              <a:rPr lang="en-GB" sz="2000" b="0" baseline="-25000" dirty="0">
                <a:latin typeface="Arial"/>
                <a:cs typeface="Arial"/>
              </a:rPr>
              <a:t>0</a:t>
            </a:r>
            <a:r>
              <a:rPr lang="en-GB" sz="2000" b="0" dirty="0">
                <a:latin typeface="Arial"/>
                <a:cs typeface="Arial"/>
              </a:rPr>
              <a:t>): There is </a:t>
            </a:r>
            <a:r>
              <a:rPr lang="en-GB" sz="2000" dirty="0">
                <a:latin typeface="Arial"/>
                <a:cs typeface="Arial"/>
              </a:rPr>
              <a:t>no </a:t>
            </a:r>
            <a:r>
              <a:rPr lang="en-GB" sz="2000" b="0" dirty="0">
                <a:latin typeface="Arial"/>
                <a:cs typeface="Arial"/>
              </a:rPr>
              <a:t>effect on the population – so you write one of the following:  </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difference in the mean/median of the [dependent variable] between/among [subsets of the independent variable].              </a:t>
            </a:r>
            <a:r>
              <a:rPr lang="en-GB" sz="2000" b="0" dirty="0">
                <a:solidFill>
                  <a:schemeClr val="tx1"/>
                </a:solidFill>
                <a:latin typeface="Arial"/>
                <a:cs typeface="Arial"/>
              </a:rPr>
              <a:t>or</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difference in the proportions(s)of [subset(s) of dependent variable] between/among [subsets of independent variable].                     </a:t>
            </a:r>
            <a:r>
              <a:rPr lang="en-GB" sz="2000" b="0" dirty="0">
                <a:solidFill>
                  <a:schemeClr val="tx1"/>
                </a:solidFill>
                <a:latin typeface="Arial"/>
                <a:cs typeface="Arial"/>
              </a:rPr>
              <a:t>or</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correlation between [dependent variable] and [independent variable].</a:t>
            </a:r>
          </a:p>
          <a:p>
            <a:pPr>
              <a:lnSpc>
                <a:spcPct val="100000"/>
              </a:lnSpc>
            </a:pPr>
            <a:r>
              <a:rPr lang="en-GB" sz="2000" b="0" dirty="0">
                <a:latin typeface="Arial"/>
                <a:cs typeface="Arial"/>
              </a:rPr>
              <a:t>2. Alternative hypothesis (H</a:t>
            </a:r>
            <a:r>
              <a:rPr lang="en-GB" sz="2000" b="0" baseline="-25000" dirty="0">
                <a:latin typeface="Arial"/>
                <a:cs typeface="Arial"/>
              </a:rPr>
              <a:t>1</a:t>
            </a:r>
            <a:r>
              <a:rPr lang="en-GB" sz="2000" b="0" dirty="0">
                <a:latin typeface="Arial"/>
                <a:cs typeface="Arial"/>
              </a:rPr>
              <a:t>):  There appears to be an effect on the population – so you copy what you wrote for the Null hypothesis but remove the ‘no’ and replace with ‘</a:t>
            </a:r>
            <a:r>
              <a:rPr lang="en-GB" sz="2000" dirty="0">
                <a:latin typeface="Arial"/>
                <a:cs typeface="Arial"/>
              </a:rPr>
              <a:t>a’  </a:t>
            </a:r>
            <a:r>
              <a:rPr lang="en-GB" sz="2000" b="0" dirty="0">
                <a:latin typeface="Arial"/>
                <a:cs typeface="Arial"/>
              </a:rPr>
              <a:t>For example:</a:t>
            </a:r>
          </a:p>
          <a:p>
            <a:pPr>
              <a:lnSpc>
                <a:spcPct val="100000"/>
              </a:lnSpc>
            </a:pPr>
            <a:r>
              <a:rPr lang="en-GB" sz="2000" b="0" dirty="0">
                <a:solidFill>
                  <a:srgbClr val="FF0000"/>
                </a:solidFill>
                <a:latin typeface="Arial"/>
                <a:cs typeface="Arial"/>
              </a:rPr>
              <a:t>Alt hypothesis (H</a:t>
            </a:r>
            <a:r>
              <a:rPr lang="en-GB" sz="2000" b="0" baseline="-25000" dirty="0">
                <a:solidFill>
                  <a:srgbClr val="FF0000"/>
                </a:solidFill>
                <a:latin typeface="Arial"/>
                <a:cs typeface="Arial"/>
              </a:rPr>
              <a:t>1</a:t>
            </a:r>
            <a:r>
              <a:rPr lang="en-GB" sz="2000" b="0" dirty="0">
                <a:solidFill>
                  <a:srgbClr val="FF0000"/>
                </a:solidFill>
                <a:latin typeface="Arial"/>
                <a:cs typeface="Arial"/>
              </a:rPr>
              <a:t>): There is </a:t>
            </a:r>
            <a:r>
              <a:rPr lang="en-GB" sz="2000" dirty="0">
                <a:solidFill>
                  <a:srgbClr val="FF0000"/>
                </a:solidFill>
                <a:latin typeface="Arial"/>
                <a:cs typeface="Arial"/>
              </a:rPr>
              <a:t>a</a:t>
            </a:r>
            <a:r>
              <a:rPr lang="en-GB" sz="2000" b="0" dirty="0">
                <a:solidFill>
                  <a:srgbClr val="FF0000"/>
                </a:solidFill>
                <a:latin typeface="Arial"/>
                <a:cs typeface="Arial"/>
              </a:rPr>
              <a:t> correlation between [dependent variable] and [independent variable].</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6" name="TextBox 5">
            <a:extLst>
              <a:ext uri="{FF2B5EF4-FFF2-40B4-BE49-F238E27FC236}">
                <a16:creationId xmlns:a16="http://schemas.microsoft.com/office/drawing/2014/main" id="{1841CE34-1B2E-88D5-0C3F-506E8C37BB7B}"/>
              </a:ext>
            </a:extLst>
          </p:cNvPr>
          <p:cNvSpPr txBox="1"/>
          <p:nvPr/>
        </p:nvSpPr>
        <p:spPr>
          <a:xfrm>
            <a:off x="3356146" y="5298491"/>
            <a:ext cx="7811780" cy="1477328"/>
          </a:xfrm>
          <a:prstGeom prst="rect">
            <a:avLst/>
          </a:prstGeom>
          <a:noFill/>
        </p:spPr>
        <p:txBody>
          <a:bodyPr wrap="square" lIns="91440" tIns="45720" rIns="91440" bIns="45720" anchor="t">
            <a:spAutoFit/>
          </a:bodyPr>
          <a:lstStyle/>
          <a:p>
            <a:r>
              <a:rPr lang="en-GB" dirty="0"/>
              <a:t>L</a:t>
            </a:r>
            <a:r>
              <a:rPr lang="en-GB" sz="1800" b="0" dirty="0"/>
              <a:t>eave the hypotheses as </a:t>
            </a:r>
            <a:r>
              <a:rPr lang="en-GB" dirty="0"/>
              <a:t>two </a:t>
            </a:r>
            <a:r>
              <a:rPr lang="en-GB" sz="1800" b="0" dirty="0"/>
              <a:t>statements for now – after your </a:t>
            </a:r>
            <a:r>
              <a:rPr lang="en-GB" dirty="0"/>
              <a:t>statistical </a:t>
            </a:r>
            <a:r>
              <a:rPr lang="en-GB" sz="1800" b="0" dirty="0"/>
              <a:t>analysis </a:t>
            </a:r>
            <a:r>
              <a:rPr lang="en-GB" dirty="0"/>
              <a:t>test, </a:t>
            </a:r>
            <a:r>
              <a:rPr lang="en-GB" sz="1800" b="0" dirty="0"/>
              <a:t>you </a:t>
            </a:r>
            <a:r>
              <a:rPr lang="en-GB" dirty="0"/>
              <a:t>will </a:t>
            </a:r>
            <a:r>
              <a:rPr lang="en-GB" sz="1800" b="0" dirty="0"/>
              <a:t>choose one or the other.</a:t>
            </a:r>
            <a:r>
              <a:rPr lang="en-GB" dirty="0"/>
              <a:t> (</a:t>
            </a:r>
            <a:r>
              <a:rPr lang="en-GB" i="1" dirty="0"/>
              <a:t>You will report: "We fail to reject the null hypothesis" with no significant result, or if you do have significance [p-value = &lt; 0.05] you can state "We reject the null hypothesis".   More guidance on hypothesis testing is given in the lectures</a:t>
            </a:r>
            <a:r>
              <a:rPr lang="en-GB" dirty="0"/>
              <a:t>.)</a:t>
            </a:r>
            <a:endParaRPr lang="en-GB" dirty="0">
              <a:cs typeface="Arial"/>
            </a:endParaRPr>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10867</TotalTime>
  <Words>1128</Words>
  <Application>Microsoft Office PowerPoint</Application>
  <PresentationFormat>Widescreen</PresentationFormat>
  <Paragraphs>46</Paragraphs>
  <Slides>7</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Herts Theme</vt:lpstr>
      <vt:lpstr>PowerPoint Presentation</vt:lpstr>
      <vt:lpstr>Research Question –  Presentation for Feedback Date:  </vt:lpstr>
      <vt:lpstr>PowerPoint Presentation</vt:lpstr>
      <vt:lpstr>PowerPoint Presentation</vt:lpstr>
      <vt:lpstr>This dataset is interesting to us because :   Our  Independent variable is: TeamID                    This  Independent variable datatype is (select one): Categorial   Our Dependent variable is: 538Rating                    This Dependent variable datatype is  (select one):  Measurement data</vt:lpstr>
      <vt:lpstr>Template 1: Interval/Ordinal vs Interval/Ordinal: “Is there a correlation between [dependent interval or ordinal variable] and [independent interval or ordinal variable?]”.   Template2 :Interval/Ordinal vs Nominal. data “Is there a difference in the mean of [dependent interval variable  or  dependent ordinal variable] between [independent nominal variable] and [independent nominal variable?]”.  Template 3:  Nominal vs Nominal  data (frequencies): “Is there a difference in proportions of [dependent nominal variable] between [independent nominal variable] and [independent nominal variable]?”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Muhammad Ibrahim [Student-PECS]</cp:lastModifiedBy>
  <cp:revision>245</cp:revision>
  <dcterms:created xsi:type="dcterms:W3CDTF">2019-10-01T08:37:56Z</dcterms:created>
  <dcterms:modified xsi:type="dcterms:W3CDTF">2024-11-20T16:33:27Z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