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340F4-850D-55E4-51F0-58423C140E2C}" v="436" dt="2024-11-25T09:20:23.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dirty="0"/>
              <a:t>Group Name: A315                                    Name of Student Presenting: </a:t>
            </a:r>
            <a:r>
              <a:rPr lang="en-GB" sz="2000" dirty="0"/>
              <a:t>Mohammed Umar Shaik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vert="horz" lIns="0" tIns="0" rIns="0" bIns="0" rtlCol="0" anchor="t">
            <a:noAutofit/>
          </a:bodyPr>
          <a:lstStyle/>
          <a:p>
            <a:pPr>
              <a:buChar char="•"/>
            </a:pPr>
            <a:r>
              <a:rPr lang="en-GB" sz="2000" b="0" dirty="0"/>
              <a:t>The columns/variables  we are using are </a:t>
            </a:r>
            <a:r>
              <a:rPr lang="en-GB" sz="2000" b="0" dirty="0" err="1">
                <a:solidFill>
                  <a:srgbClr val="000000"/>
                </a:solidFill>
                <a:ea typeface="+mn-lt"/>
                <a:cs typeface="+mn-lt"/>
              </a:rPr>
              <a:t>team_rating</a:t>
            </a:r>
            <a:r>
              <a:rPr lang="en-GB" sz="2000" b="0" dirty="0"/>
              <a:t>, </a:t>
            </a:r>
            <a:r>
              <a:rPr lang="en-GB" sz="2000" b="0" dirty="0" err="1">
                <a:solidFill>
                  <a:srgbClr val="000000"/>
                </a:solidFill>
                <a:ea typeface="+mn-lt"/>
                <a:cs typeface="+mn-lt"/>
              </a:rPr>
              <a:t>team_region</a:t>
            </a:r>
            <a:r>
              <a:rPr lang="en-GB" sz="2000" b="0" dirty="0"/>
              <a:t>.</a:t>
            </a:r>
            <a:endParaRPr lang="en-US" dirty="0">
              <a:cs typeface="Arial"/>
            </a:endParaRP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2" name="Picture 1" descr="A screenshot of a table&#10;&#10;Description automatically generated">
            <a:extLst>
              <a:ext uri="{FF2B5EF4-FFF2-40B4-BE49-F238E27FC236}">
                <a16:creationId xmlns:a16="http://schemas.microsoft.com/office/drawing/2014/main" id="{8C0B8C59-564B-02AE-956E-EECF70C83B02}"/>
              </a:ext>
            </a:extLst>
          </p:cNvPr>
          <p:cNvPicPr>
            <a:picLocks noChangeAspect="1"/>
          </p:cNvPicPr>
          <p:nvPr/>
        </p:nvPicPr>
        <p:blipFill>
          <a:blip r:embed="rId2"/>
          <a:stretch>
            <a:fillRect/>
          </a:stretch>
        </p:blipFill>
        <p:spPr>
          <a:xfrm>
            <a:off x="59122" y="2341038"/>
            <a:ext cx="11751878" cy="2267888"/>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704034"/>
            <a:ext cx="11118178" cy="3232008"/>
          </a:xfrm>
        </p:spPr>
        <p:txBody>
          <a:bodyPr>
            <a:noAutofit/>
          </a:bodyPr>
          <a:lstStyle/>
          <a:p>
            <a:pPr>
              <a:lnSpc>
                <a:spcPct val="100000"/>
              </a:lnSpc>
              <a:spcBef>
                <a:spcPts val="0"/>
              </a:spcBef>
            </a:pPr>
            <a:r>
              <a:rPr lang="en-US" sz="2400" b="0" dirty="0">
                <a:latin typeface="Calibri"/>
                <a:cs typeface="Calibri"/>
              </a:rPr>
              <a:t>This dataset is interesting to us because :  </a:t>
            </a:r>
            <a:r>
              <a:rPr lang="en-US" sz="2400" b="0" dirty="0">
                <a:solidFill>
                  <a:srgbClr val="203232"/>
                </a:solidFill>
                <a:latin typeface="Calibri"/>
                <a:ea typeface="Calibri"/>
                <a:cs typeface="Calibri"/>
              </a:rPr>
              <a:t>it provides insights into the performance metrics, probabilities, and regional comparisons of NCAA basketball teams, allowing us to analyze factors influencing tournament outcomes.</a:t>
            </a:r>
            <a:br>
              <a:rPr lang="en-US" sz="2400" b="0" dirty="0">
                <a:solidFill>
                  <a:srgbClr val="203232"/>
                </a:solidFill>
                <a:latin typeface="Calibri"/>
                <a:ea typeface="Calibri"/>
                <a:cs typeface="Calibri"/>
              </a:rPr>
            </a:br>
            <a:br>
              <a:rPr lang="en-US" sz="2400" b="0" dirty="0">
                <a:latin typeface="Calibri"/>
                <a:cs typeface="Calibri"/>
              </a:rPr>
            </a:br>
            <a:r>
              <a:rPr lang="en-US" sz="2400" b="0" dirty="0">
                <a:latin typeface="Calibri"/>
                <a:cs typeface="Calibri"/>
              </a:rPr>
              <a:t>Our  Independent variable is: </a:t>
            </a:r>
            <a:r>
              <a:rPr lang="en-US" sz="2400" b="0" dirty="0">
                <a:solidFill>
                  <a:srgbClr val="203232"/>
                </a:solidFill>
                <a:latin typeface="Calibri"/>
                <a:ea typeface="Calibri"/>
                <a:cs typeface="Calibri"/>
              </a:rPr>
              <a:t>Region</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Nominal/Categorial  </a:t>
            </a:r>
            <a:br>
              <a:rPr lang="en-US" sz="2400" b="0" dirty="0">
                <a:solidFill>
                  <a:srgbClr val="FF0000"/>
                </a:solidFill>
                <a:latin typeface="Calibri"/>
                <a:cs typeface="Calibri"/>
              </a:rPr>
            </a:br>
            <a:r>
              <a:rPr lang="en-US" sz="2400" b="0" dirty="0">
                <a:latin typeface="Calibri"/>
                <a:cs typeface="Calibri"/>
              </a:rPr>
              <a:t>Our Dependent variable is: </a:t>
            </a:r>
            <a:r>
              <a:rPr lang="en-US" sz="2400" b="0" dirty="0" err="1">
                <a:latin typeface="Calibri"/>
                <a:cs typeface="Calibri"/>
              </a:rPr>
              <a:t>TeamRating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Interval/</a:t>
            </a:r>
            <a:r>
              <a:rPr lang="en-US" sz="2400" b="0" dirty="0">
                <a:solidFill>
                  <a:srgbClr val="203232"/>
                </a:solidFill>
                <a:latin typeface="Calibri"/>
                <a:cs typeface="Calibri"/>
              </a:rPr>
              <a:t>Measurement</a:t>
            </a:r>
            <a:r>
              <a:rPr lang="en-US" sz="2400" b="0" dirty="0">
                <a:latin typeface="Calibri"/>
                <a:cs typeface="Calibri"/>
              </a:rPr>
              <a:t> data</a:t>
            </a:r>
            <a:endParaRPr lang="en-US" dirty="0">
              <a:solidFill>
                <a:srgbClr val="000000"/>
              </a:solidFill>
              <a:cs typeface="Arial" panose="020B0604020202020204"/>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723121"/>
            <a:ext cx="10719421" cy="3426946"/>
          </a:xfrm>
        </p:spPr>
        <p:txBody>
          <a:bodyPr>
            <a:noAutofit/>
          </a:bodyPr>
          <a:lstStyle/>
          <a:p>
            <a:pPr>
              <a:lnSpc>
                <a:spcPct val="100000"/>
              </a:lnSpc>
            </a:pPr>
            <a:r>
              <a:rPr lang="en-IE" sz="2400" dirty="0">
                <a:effectLst/>
                <a:latin typeface="Calibri"/>
                <a:ea typeface="Calibri"/>
                <a:cs typeface="Times New Roman"/>
              </a:rPr>
              <a:t>Template </a:t>
            </a:r>
            <a:r>
              <a:rPr lang="en-IE" sz="2400" dirty="0">
                <a:latin typeface="Calibri"/>
                <a:ea typeface="Calibri"/>
                <a:cs typeface="Times New Roman"/>
              </a:rPr>
              <a:t>2</a:t>
            </a:r>
            <a:r>
              <a:rPr lang="en-IE" sz="2400" dirty="0">
                <a:effectLst/>
                <a:latin typeface="Calibri"/>
                <a:ea typeface="Calibri"/>
                <a:cs typeface="Times New Roman"/>
              </a:rPr>
              <a:t>: </a:t>
            </a:r>
            <a:r>
              <a:rPr lang="en-IE" sz="2400" b="0" dirty="0">
                <a:effectLst/>
                <a:latin typeface="Calibri"/>
                <a:ea typeface="Calibri"/>
                <a:cs typeface="Times New Roman"/>
              </a:rPr>
              <a:t>Interval/Ordinal vs </a:t>
            </a:r>
            <a:r>
              <a:rPr lang="en-IE" sz="2400" b="0" dirty="0">
                <a:latin typeface="Calibri"/>
                <a:ea typeface="Calibri"/>
                <a:cs typeface="Times New Roman"/>
              </a:rPr>
              <a:t>Nominal </a:t>
            </a:r>
            <a:r>
              <a:rPr lang="en-IE" sz="2400" b="0" dirty="0">
                <a:effectLst/>
                <a:latin typeface="Calibri"/>
                <a:ea typeface="Calibri"/>
                <a:cs typeface="Times New Roman"/>
              </a:rPr>
              <a:t>: </a:t>
            </a:r>
            <a:r>
              <a:rPr lang="en-IE" sz="2400" b="0" dirty="0">
                <a:latin typeface="Calibri"/>
                <a:ea typeface="Calibri"/>
                <a:cs typeface="Times New Roman"/>
              </a:rPr>
              <a:t>Is there a difference in the means of team ratings between teams from the East region and teams from the South region?</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latin typeface="Calibri"/>
                <a:ea typeface="Calibri"/>
                <a:cs typeface="Calibri"/>
              </a:rPr>
              <a:t>Hypothesis:</a:t>
            </a:r>
            <a:br>
              <a:rPr lang="en-IE" sz="2400" dirty="0">
                <a:latin typeface="Calibri"/>
                <a:ea typeface="Calibri"/>
                <a:cs typeface="Calibri"/>
              </a:rPr>
            </a:br>
            <a:r>
              <a:rPr lang="en-IE" sz="2400" b="0" dirty="0">
                <a:latin typeface="Calibri"/>
                <a:ea typeface="Calibri"/>
                <a:cs typeface="Times New Roman"/>
              </a:rPr>
              <a:t>1. Null hypothesis (H0):  There is no difference in the means of team ratings between teams from the East region and teams from the South region.</a:t>
            </a:r>
            <a:br>
              <a:rPr lang="en-IE" sz="2400" b="0" dirty="0">
                <a:latin typeface="Calibri"/>
                <a:ea typeface="Calibri"/>
                <a:cs typeface="Times New Roman"/>
              </a:rPr>
            </a:br>
            <a:br>
              <a:rPr lang="en-IE" sz="2400" b="0" dirty="0">
                <a:latin typeface="Calibri"/>
                <a:ea typeface="Calibri"/>
                <a:cs typeface="Times New Roman"/>
              </a:rPr>
            </a:br>
            <a:r>
              <a:rPr lang="en-IE" sz="2400" b="0" dirty="0">
                <a:latin typeface="Calibri"/>
                <a:ea typeface="Calibri"/>
                <a:cs typeface="Times New Roman"/>
              </a:rPr>
              <a:t>2. Alternative hypothesis (H1):  There is a difference in the means of team ratings between teams from the East region and teams from the South region.</a:t>
            </a:r>
            <a:br>
              <a:rPr lang="en-IE" sz="2400" dirty="0">
                <a:latin typeface="Calibri"/>
                <a:ea typeface="Calibri"/>
                <a:cs typeface="Times New Roman"/>
              </a:rPr>
            </a:br>
            <a:br>
              <a:rPr lang="en-GB" sz="2400" dirty="0">
                <a:latin typeface="Calibri"/>
                <a:ea typeface="Calibri"/>
                <a:cs typeface="Times New Roman"/>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1479925"/>
            <a:ext cx="10406581" cy="3565929"/>
          </a:xfrm>
        </p:spPr>
        <p:txBody>
          <a:bodyPr vert="horz" lIns="0" tIns="0" rIns="0" bIns="0" rtlCol="0" anchor="t">
            <a:noAutofit/>
          </a:bodyPr>
          <a:lstStyle/>
          <a:p>
            <a:pPr>
              <a:lnSpc>
                <a:spcPct val="100000"/>
              </a:lnSpc>
            </a:pPr>
            <a:r>
              <a:rPr lang="en-GB" sz="2400" dirty="0">
                <a:solidFill>
                  <a:srgbClr val="000000"/>
                </a:solidFill>
                <a:ea typeface="+mn-lt"/>
                <a:cs typeface="+mn-lt"/>
              </a:rPr>
              <a:t>Sample sizes</a:t>
            </a:r>
            <a:r>
              <a:rPr lang="en-GB" sz="2400" b="0" dirty="0">
                <a:solidFill>
                  <a:srgbClr val="000000"/>
                </a:solidFill>
                <a:ea typeface="+mn-lt"/>
                <a:cs typeface="+mn-lt"/>
              </a:rPr>
              <a:t>:</a:t>
            </a:r>
            <a:endParaRPr lang="en-GB">
              <a:cs typeface="Arial" panose="020B0604020202020204"/>
            </a:endParaRPr>
          </a:p>
          <a:p>
            <a:pPr marL="342900" indent="-342900">
              <a:buChar char="•"/>
            </a:pPr>
            <a:r>
              <a:rPr lang="en-GB" sz="2400" b="0" dirty="0">
                <a:solidFill>
                  <a:srgbClr val="000000"/>
                </a:solidFill>
                <a:ea typeface="+mn-lt"/>
                <a:cs typeface="+mn-lt"/>
              </a:rPr>
              <a:t>East region: 216 teams</a:t>
            </a:r>
            <a:endParaRPr lang="en-GB" dirty="0">
              <a:cs typeface="Arial" panose="020B0604020202020204"/>
            </a:endParaRPr>
          </a:p>
          <a:p>
            <a:pPr marL="342900" indent="-342900">
              <a:buChar char="•"/>
            </a:pPr>
            <a:r>
              <a:rPr lang="en-GB" sz="2400" b="0" dirty="0">
                <a:solidFill>
                  <a:srgbClr val="000000"/>
                </a:solidFill>
                <a:ea typeface="+mn-lt"/>
                <a:cs typeface="+mn-lt"/>
              </a:rPr>
              <a:t>South region: 192 teams</a:t>
            </a:r>
            <a:endParaRPr lang="en-GB" dirty="0">
              <a:cs typeface="Arial" panose="020B0604020202020204"/>
            </a:endParaRPr>
          </a:p>
          <a:p>
            <a:pPr marL="342900" indent="-342900">
              <a:buFont typeface="Arial" panose="020B0604020202020204" pitchFamily="34" charset="0"/>
              <a:buChar char="•"/>
            </a:pPr>
            <a:endParaRPr lang="en-GB" sz="2400" b="0" dirty="0">
              <a:solidFill>
                <a:srgbClr val="000000"/>
              </a:solidFill>
              <a:cs typeface="Arial"/>
            </a:endParaRPr>
          </a:p>
          <a:p>
            <a:r>
              <a:rPr lang="en-GB" sz="2400" dirty="0">
                <a:solidFill>
                  <a:srgbClr val="000000"/>
                </a:solidFill>
                <a:ea typeface="Calibri"/>
                <a:cs typeface="+mn-lt"/>
              </a:rPr>
              <a:t>p-value</a:t>
            </a:r>
            <a:r>
              <a:rPr lang="en-GB" sz="2400" b="0" dirty="0">
                <a:solidFill>
                  <a:srgbClr val="000000"/>
                </a:solidFill>
                <a:ea typeface="Calibri"/>
                <a:cs typeface="+mn-lt"/>
              </a:rPr>
              <a:t>: 0.0126</a:t>
            </a:r>
            <a:endParaRPr lang="en-GB" sz="2400" b="0" dirty="0">
              <a:solidFill>
                <a:srgbClr val="000000"/>
              </a:solidFill>
              <a:latin typeface="Arial" panose="020B0604020202020204"/>
              <a:ea typeface="Calibri"/>
              <a:cs typeface="Arial" panose="020B0604020202020204"/>
            </a:endParaRPr>
          </a:p>
          <a:p>
            <a:endParaRPr lang="en-GB" sz="2400" b="0" dirty="0">
              <a:solidFill>
                <a:srgbClr val="000000"/>
              </a:solidFill>
              <a:latin typeface="Arial" panose="020B0604020202020204"/>
              <a:ea typeface="Calibri"/>
              <a:cs typeface="Arial" panose="020B0604020202020204"/>
            </a:endParaRPr>
          </a:p>
          <a:p>
            <a:r>
              <a:rPr lang="en-GB" sz="2400" dirty="0">
                <a:solidFill>
                  <a:srgbClr val="000000"/>
                </a:solidFill>
                <a:latin typeface="Calibri"/>
                <a:ea typeface="Calibri"/>
                <a:cs typeface="Calibri"/>
              </a:rPr>
              <a:t>"We reject the null hypothesis"</a:t>
            </a:r>
            <a:endParaRPr lang="en-GB" dirty="0">
              <a:cs typeface="Arial" panose="020B0604020202020204"/>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pic>
        <p:nvPicPr>
          <p:cNvPr id="3" name="Picture 2">
            <a:extLst>
              <a:ext uri="{FF2B5EF4-FFF2-40B4-BE49-F238E27FC236}">
                <a16:creationId xmlns:a16="http://schemas.microsoft.com/office/drawing/2014/main" id="{53A00BD1-C178-AC1C-BB19-6CBFC368ED82}"/>
              </a:ext>
            </a:extLst>
          </p:cNvPr>
          <p:cNvPicPr>
            <a:picLocks noChangeAspect="1"/>
          </p:cNvPicPr>
          <p:nvPr/>
        </p:nvPicPr>
        <p:blipFill>
          <a:blip r:embed="rId3"/>
          <a:stretch>
            <a:fillRect/>
          </a:stretch>
        </p:blipFill>
        <p:spPr>
          <a:xfrm>
            <a:off x="5988471" y="1476704"/>
            <a:ext cx="4839612" cy="3569577"/>
          </a:xfrm>
          <a:prstGeom prst="rect">
            <a:avLst/>
          </a:prstGeom>
        </p:spPr>
      </p:pic>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10910</TotalTime>
  <Words>424</Words>
  <Application>Microsoft Office PowerPoint</Application>
  <PresentationFormat>Widescreen</PresentationFormat>
  <Paragraphs>34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Herts Theme</vt:lpstr>
      <vt:lpstr>Research Question –  Presentation for Feedback Date:  </vt:lpstr>
      <vt:lpstr>PowerPoint Presentation</vt:lpstr>
      <vt:lpstr>This dataset is interesting to us because :  it provides insights into the performance metrics, probabilities, and regional comparisons of NCAA basketball teams, allowing us to analyze factors influencing tournament outcomes.  Our  Independent variable is: Region                    This  Independent variable datatype is (select one): Nominal/Categorial   Our Dependent variable is: TeamRating                    This Dependent variable datatype is  (select one):  Interval/Measurement data</vt:lpstr>
      <vt:lpstr>Template 2: Interval/Ordinal vs Nominal : Is there a difference in the means of team ratings between teams from the East region and teams from the South region?  Hypothesis: 1. Null hypothesis (H0):  There is no difference in the means of team ratings between teams from the East region and teams from the South region.  2. Alternative hypothesis (H1):  There is a difference in the means of team ratings between teams from the East region and teams from the South region.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419</cp:revision>
  <dcterms:created xsi:type="dcterms:W3CDTF">2019-10-01T08:37:56Z</dcterms:created>
  <dcterms:modified xsi:type="dcterms:W3CDTF">2024-11-25T09:21:02Z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