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289" r:id="rId5"/>
    <p:sldId id="339" r:id="rId6"/>
    <p:sldId id="329" r:id="rId7"/>
    <p:sldId id="336" r:id="rId8"/>
    <p:sldId id="340"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109" d="100"/>
          <a:sy n="109" d="100"/>
        </p:scale>
        <p:origin x="1158"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A315                               Name of Student Presenting: </a:t>
            </a:r>
            <a:r>
              <a:rPr lang="en-GB" sz="2000" dirty="0"/>
              <a:t>Mohammed Umar Shaikh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r"/>
            <a:r>
              <a:rPr lang="en-GB" dirty="0"/>
              <a:t>7COM1079-2024  Student Group No:   A315                 Names of Student Attendees  : Muhammad Ibrahim (23065459)    Emmanuel </a:t>
            </a:r>
            <a:r>
              <a:rPr lang="en-GB" dirty="0" err="1"/>
              <a:t>Lagat</a:t>
            </a:r>
            <a:r>
              <a:rPr lang="en-GB" dirty="0"/>
              <a:t> (23027012) </a:t>
            </a:r>
          </a:p>
          <a:p>
            <a:pPr algn="r"/>
            <a:r>
              <a:rPr lang="en-GB" dirty="0"/>
              <a:t>Mohammed Umar Shaikh (20027413)</a:t>
            </a:r>
          </a:p>
          <a:p>
            <a:pPr algn="r"/>
            <a:endParaRPr lang="en-GB" b="1" dirty="0"/>
          </a:p>
          <a:p>
            <a:pPr algn="r"/>
            <a:endParaRPr lang="en-GB" dirty="0"/>
          </a:p>
          <a:p>
            <a:pPr algn="r"/>
            <a:endParaRPr lang="en-GB" dirty="0"/>
          </a:p>
          <a:p>
            <a:pPr algn="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9" name="Subtitle 7">
            <a:extLst>
              <a:ext uri="{FF2B5EF4-FFF2-40B4-BE49-F238E27FC236}">
                <a16:creationId xmlns:a16="http://schemas.microsoft.com/office/drawing/2014/main" id="{8F905B79-5945-4C1E-BE34-4E3A16760D15}"/>
              </a:ext>
            </a:extLst>
          </p:cNvPr>
          <p:cNvSpPr>
            <a:spLocks noGrp="1"/>
          </p:cNvSpPr>
          <p:nvPr>
            <p:ph type="subTitle" idx="1"/>
          </p:nvPr>
        </p:nvSpPr>
        <p:spPr>
          <a:xfrm>
            <a:off x="79130" y="791022"/>
            <a:ext cx="7217412" cy="1345229"/>
          </a:xfrm>
        </p:spPr>
        <p:txBody>
          <a:bodyPr/>
          <a:lstStyle/>
          <a:p>
            <a:pPr marL="514350" indent="-514350">
              <a:buFont typeface="+mj-lt"/>
              <a:buAutoNum type="arabicPeriod"/>
            </a:pPr>
            <a:r>
              <a:rPr lang="en-GB" sz="2000" b="0" dirty="0"/>
              <a:t>The columns we are using are Team Id, </a:t>
            </a:r>
            <a:r>
              <a:rPr lang="en-IE" sz="2000" b="0" dirty="0" err="1">
                <a:latin typeface="Calibri" panose="020F0502020204030204" pitchFamily="34" charset="0"/>
                <a:ea typeface="Calibri" panose="020F0502020204030204" pitchFamily="34" charset="0"/>
                <a:cs typeface="Times New Roman" panose="02020603050405020304" pitchFamily="18" charset="0"/>
              </a:rPr>
              <a:t>TeamRating</a:t>
            </a:r>
            <a:r>
              <a:rPr lang="en-GB" sz="2000" b="0" dirty="0"/>
              <a:t>.</a:t>
            </a:r>
          </a:p>
          <a:p>
            <a:pPr marL="514350" indent="-514350">
              <a:buFont typeface="+mj-lt"/>
              <a:buAutoNum type="arabicPeriod"/>
            </a:pPr>
            <a:r>
              <a:rPr lang="en-GB" sz="2000" b="0" dirty="0"/>
              <a:t>Total rows of dataset = 1456</a:t>
            </a:r>
          </a:p>
          <a:p>
            <a:r>
              <a:rPr lang="en-GB" sz="2800" dirty="0"/>
              <a:t>Dataset Snippet:</a:t>
            </a:r>
          </a:p>
          <a:p>
            <a:br>
              <a:rPr lang="en-GB" sz="2800" b="0" dirty="0"/>
            </a:br>
            <a:br>
              <a:rPr lang="en-GB" sz="2800" b="0" dirty="0"/>
            </a:br>
            <a:endParaRPr lang="en-GB" sz="2800" b="0" dirty="0"/>
          </a:p>
        </p:txBody>
      </p:sp>
      <p:pic>
        <p:nvPicPr>
          <p:cNvPr id="5" name="Picture 4" descr="A screenshot of a computer&#10;&#10;Description automatically generated">
            <a:extLst>
              <a:ext uri="{FF2B5EF4-FFF2-40B4-BE49-F238E27FC236}">
                <a16:creationId xmlns:a16="http://schemas.microsoft.com/office/drawing/2014/main" id="{8865E266-D486-41D1-8D76-2B8FD8489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6" y="2387814"/>
            <a:ext cx="12225946" cy="2782591"/>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(DS307 NCAA Men 538 team ratings)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A315</a:t>
            </a:r>
            <a:br>
              <a:rPr lang="en-GB" dirty="0"/>
            </a:b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  This is interesting to us because we are into  basketball and this dataset </a:t>
            </a:r>
            <a:r>
              <a:rPr lang="en-GB" sz="2400" b="0" dirty="0">
                <a:latin typeface="Calibri"/>
                <a:cs typeface="Calibri"/>
              </a:rPr>
              <a:t>gives us a deeper, more data-driven look, helping us make better predictions.</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err="1">
                <a:latin typeface="Calibri"/>
                <a:cs typeface="Calibri"/>
              </a:rPr>
              <a:t>TeamID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Categorial  </a:t>
            </a:r>
            <a:br>
              <a:rPr lang="en-US" sz="2400" b="0" dirty="0">
                <a:solidFill>
                  <a:srgbClr val="FF0000"/>
                </a:solidFill>
                <a:latin typeface="Calibri"/>
                <a:cs typeface="Calibri"/>
              </a:rPr>
            </a:br>
            <a:r>
              <a:rPr lang="en-US" sz="2400" b="0" dirty="0">
                <a:latin typeface="Calibri"/>
                <a:cs typeface="Calibri"/>
              </a:rPr>
              <a:t>Our Dependent variable is: </a:t>
            </a:r>
            <a:r>
              <a:rPr lang="en-US" sz="2400" b="0" dirty="0" err="1">
                <a:latin typeface="Calibri"/>
                <a:cs typeface="Calibri"/>
              </a:rPr>
              <a:t>TeamRating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 </a:t>
            </a:r>
            <a:r>
              <a:rPr lang="en-US" sz="2400" b="0" dirty="0">
                <a:latin typeface="Calibri"/>
                <a:cs typeface="Calibri"/>
              </a:rPr>
              <a:t>Measurement data</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A315</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err="1">
                <a:effectLst/>
                <a:latin typeface="Calibri" panose="020F0502020204030204" pitchFamily="34" charset="0"/>
                <a:ea typeface="Calibri" panose="020F0502020204030204" pitchFamily="34" charset="0"/>
                <a:cs typeface="Times New Roman" panose="02020603050405020304" pitchFamily="18" charset="0"/>
              </a:rPr>
              <a:t>TeamId</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and </a:t>
            </a:r>
            <a:r>
              <a:rPr lang="en-IE" sz="2400" b="0" dirty="0" err="1">
                <a:effectLst/>
                <a:latin typeface="Calibri" panose="020F0502020204030204" pitchFamily="34" charset="0"/>
                <a:ea typeface="Calibri" panose="020F0502020204030204" pitchFamily="34" charset="0"/>
                <a:cs typeface="Times New Roman" panose="02020603050405020304" pitchFamily="18" charset="0"/>
              </a:rPr>
              <a:t>TeamRating</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606E791-B26C-4553-9480-93A1FDA4AC01}"/>
              </a:ext>
            </a:extLst>
          </p:cNvPr>
          <p:cNvSpPr>
            <a:spLocks noGrp="1"/>
          </p:cNvSpPr>
          <p:nvPr>
            <p:ph type="subTitle" idx="1"/>
          </p:nvPr>
        </p:nvSpPr>
        <p:spPr>
          <a:xfrm>
            <a:off x="716608" y="967791"/>
            <a:ext cx="7200000" cy="360000"/>
          </a:xfrm>
        </p:spPr>
        <p:txBody>
          <a:bodyPr/>
          <a:lstStyle/>
          <a:p>
            <a:r>
              <a:rPr lang="en-GB" dirty="0"/>
              <a:t>Histogram</a:t>
            </a:r>
          </a:p>
        </p:txBody>
      </p:sp>
      <p:sp>
        <p:nvSpPr>
          <p:cNvPr id="4" name="Slide Number Placeholder 3">
            <a:extLst>
              <a:ext uri="{FF2B5EF4-FFF2-40B4-BE49-F238E27FC236}">
                <a16:creationId xmlns:a16="http://schemas.microsoft.com/office/drawing/2014/main" id="{567E3285-088D-4CE9-9D8A-2546B74BC0A3}"/>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5" name="Title 4">
            <a:extLst>
              <a:ext uri="{FF2B5EF4-FFF2-40B4-BE49-F238E27FC236}">
                <a16:creationId xmlns:a16="http://schemas.microsoft.com/office/drawing/2014/main" id="{227EE4DE-95BC-408A-8C44-5C96611F04BB}"/>
              </a:ext>
            </a:extLst>
          </p:cNvPr>
          <p:cNvSpPr>
            <a:spLocks noGrp="1"/>
          </p:cNvSpPr>
          <p:nvPr>
            <p:ph type="ctrTitle"/>
          </p:nvPr>
        </p:nvSpPr>
        <p:spPr/>
        <p:txBody>
          <a:bodyPr/>
          <a:lstStyle/>
          <a:p>
            <a:endParaRPr lang="en-GB" dirty="0"/>
          </a:p>
        </p:txBody>
      </p:sp>
      <p:pic>
        <p:nvPicPr>
          <p:cNvPr id="7" name="Picture 6">
            <a:extLst>
              <a:ext uri="{FF2B5EF4-FFF2-40B4-BE49-F238E27FC236}">
                <a16:creationId xmlns:a16="http://schemas.microsoft.com/office/drawing/2014/main" id="{C27C390C-2E9F-41AA-B5DB-315BE0A95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07" y="1610502"/>
            <a:ext cx="11605846" cy="3411924"/>
          </a:xfrm>
          <a:prstGeom prst="rect">
            <a:avLst/>
          </a:prstGeom>
        </p:spPr>
      </p:pic>
    </p:spTree>
    <p:extLst>
      <p:ext uri="{BB962C8B-B14F-4D97-AF65-F5344CB8AC3E}">
        <p14:creationId xmlns:p14="http://schemas.microsoft.com/office/powerpoint/2010/main" val="2279070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dirty="0">
                <a:latin typeface="Calibri"/>
                <a:cs typeface="Calibri"/>
              </a:rPr>
              <a:t>Hypothesis:</a:t>
            </a:r>
            <a:endParaRPr lang="en-GB" sz="2400" b="0" dirty="0">
              <a:latin typeface="Calibri"/>
              <a:cs typeface="Calibri"/>
            </a:endParaRPr>
          </a:p>
          <a:p>
            <a:pPr>
              <a:lnSpc>
                <a:spcPct val="100000"/>
              </a:lnSpc>
            </a:pPr>
            <a:endParaRPr lang="en-GB" sz="2400" b="0" dirty="0">
              <a:latin typeface="Calibri"/>
              <a:cs typeface="Calibri"/>
            </a:endParaRPr>
          </a:p>
          <a:p>
            <a:pPr>
              <a:lnSpc>
                <a:spcPct val="100000"/>
              </a:lnSpc>
            </a:pPr>
            <a:endParaRPr lang="en-GB" sz="2400" b="0" dirty="0">
              <a:latin typeface="Calibri"/>
              <a:cs typeface="Calibri"/>
            </a:endParaRPr>
          </a:p>
          <a:p>
            <a:pPr>
              <a:lnSpc>
                <a:spcPct val="100000"/>
              </a:lnSpc>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difference in the mean of the </a:t>
            </a:r>
            <a:r>
              <a:rPr lang="en-GB" sz="2000" b="0" dirty="0" err="1">
                <a:latin typeface="Arial"/>
                <a:cs typeface="Arial"/>
              </a:rPr>
              <a:t>teamID</a:t>
            </a:r>
            <a:r>
              <a:rPr lang="en-GB" sz="2000" b="0" dirty="0">
                <a:latin typeface="Arial"/>
                <a:cs typeface="Arial"/>
              </a:rPr>
              <a:t> among </a:t>
            </a:r>
            <a:r>
              <a:rPr lang="en-IE" sz="2000" b="0" dirty="0" err="1">
                <a:latin typeface="Calibri" panose="020F0502020204030204" pitchFamily="34" charset="0"/>
                <a:ea typeface="Calibri" panose="020F0502020204030204" pitchFamily="34" charset="0"/>
                <a:cs typeface="Times New Roman" panose="02020603050405020304" pitchFamily="18" charset="0"/>
              </a:rPr>
              <a:t>TeamRating</a:t>
            </a:r>
            <a:r>
              <a:rPr lang="en-GB" sz="2000" b="0" dirty="0">
                <a:latin typeface="Arial"/>
                <a:cs typeface="Arial"/>
              </a:rPr>
              <a:t>.</a:t>
            </a:r>
          </a:p>
          <a:p>
            <a:pPr>
              <a:lnSpc>
                <a:spcPct val="100000"/>
              </a:lnSpc>
            </a:pPr>
            <a:endParaRPr lang="en-GB" sz="2000" b="0" dirty="0">
              <a:latin typeface="Arial"/>
              <a:cs typeface="Arial"/>
            </a:endParaRPr>
          </a:p>
          <a:p>
            <a:pPr>
              <a:lnSpc>
                <a:spcPct val="100000"/>
              </a:lnSpc>
            </a:pPr>
            <a:r>
              <a:rPr lang="en-GB" sz="2000" b="0" dirty="0">
                <a:latin typeface="Arial"/>
                <a:cs typeface="Arial"/>
              </a:rPr>
              <a:t>Alternative hypothesis (H</a:t>
            </a:r>
            <a:r>
              <a:rPr lang="en-GB" sz="2000" b="0" baseline="-25000" dirty="0">
                <a:latin typeface="Arial"/>
                <a:cs typeface="Arial"/>
              </a:rPr>
              <a:t>1</a:t>
            </a:r>
            <a:r>
              <a:rPr lang="en-GB" sz="2000" b="0" dirty="0">
                <a:latin typeface="Arial"/>
                <a:cs typeface="Arial"/>
              </a:rPr>
              <a:t>):  </a:t>
            </a:r>
            <a:r>
              <a:rPr lang="en-GB" sz="2000" b="0" dirty="0">
                <a:cs typeface="Arial"/>
              </a:rPr>
              <a:t>There is </a:t>
            </a:r>
            <a:r>
              <a:rPr lang="en-GB" sz="2000" dirty="0">
                <a:cs typeface="Arial"/>
              </a:rPr>
              <a:t>a </a:t>
            </a:r>
            <a:r>
              <a:rPr lang="en-GB" sz="2000" b="0" dirty="0">
                <a:cs typeface="Arial"/>
              </a:rPr>
              <a:t>difference in the mean of the </a:t>
            </a:r>
            <a:r>
              <a:rPr lang="en-GB" sz="2000" b="0" dirty="0" err="1">
                <a:cs typeface="Arial"/>
              </a:rPr>
              <a:t>teamID</a:t>
            </a:r>
            <a:r>
              <a:rPr lang="en-GB" sz="2000" b="0" dirty="0">
                <a:cs typeface="Arial"/>
              </a:rPr>
              <a:t> among </a:t>
            </a:r>
            <a:r>
              <a:rPr lang="en-IE" sz="2000" b="0" dirty="0" err="1">
                <a:latin typeface="Calibri" panose="020F0502020204030204" pitchFamily="34" charset="0"/>
                <a:ea typeface="Calibri" panose="020F0502020204030204" pitchFamily="34" charset="0"/>
                <a:cs typeface="Times New Roman" panose="02020603050405020304" pitchFamily="18" charset="0"/>
              </a:rPr>
              <a:t>TeamRating</a:t>
            </a:r>
            <a:r>
              <a:rPr lang="en-GB" sz="2000" b="0" dirty="0">
                <a:cs typeface="Arial"/>
              </a:rPr>
              <a:t>.</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10909</TotalTime>
  <Words>424</Words>
  <Application>Microsoft Office PowerPoint</Application>
  <PresentationFormat>Widescreen</PresentationFormat>
  <Paragraphs>34</Paragraphs>
  <Slides>6</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Herts Theme</vt:lpstr>
      <vt:lpstr>Research Question –  Presentation for Feedback Date:  </vt:lpstr>
      <vt:lpstr>PowerPoint Presentation</vt:lpstr>
      <vt:lpstr>This dataset is interesting to us because :  This is interesting to us because we are into  basketball and this dataset gives us a deeper, more data-driven look, helping us make better predictions. Our  Independent variable is: TeamID                    This  Independent variable datatype is (select one): Categorial   Our Dependent variable is: TeamRating                    This Dependent variable datatype is  (select one):  Measurement data</vt:lpstr>
      <vt:lpstr>Template 1: Interval/Ordinal vs Interval/Ordinal: Is there a correlation between TeamId and TeamRating .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Ibrahim [Student-PECS]</cp:lastModifiedBy>
  <cp:revision>262</cp:revision>
  <dcterms:created xsi:type="dcterms:W3CDTF">2019-10-01T08:37:56Z</dcterms:created>
  <dcterms:modified xsi:type="dcterms:W3CDTF">2024-11-22T14:27:12Z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