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60" r:id="rId2"/>
    <p:sldId id="268" r:id="rId3"/>
    <p:sldId id="270" r:id="rId4"/>
    <p:sldId id="271" r:id="rId5"/>
    <p:sldId id="286"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64" r:id="rId21"/>
    <p:sldId id="263" r:id="rId22"/>
  </p:sldIdLst>
  <p:sldSz cx="12192000" cy="6858000"/>
  <p:notesSz cx="6858000" cy="9144000"/>
  <p:embeddedFontLst>
    <p:embeddedFont>
      <p:font typeface="宋体" panose="02010600030101010101" pitchFamily="2" charset="-122"/>
      <p:regular r:id="rId24"/>
    </p:embeddedFont>
    <p:embeddedFont>
      <p:font typeface="Calibri Light" panose="020F0302020204030204" pitchFamily="34" charset="0"/>
      <p:regular r:id="rId25"/>
      <p:italic r:id="rId26"/>
    </p:embeddedFont>
    <p:embeddedFont>
      <p:font typeface="Segoe UI Light" panose="020B0502040204020203" pitchFamily="34" charset="0"/>
      <p:regular r:id="rId27"/>
      <p:italic r:id="rId28"/>
    </p:embeddedFont>
    <p:embeddedFont>
      <p:font typeface="Segoe UI" panose="020B0502040204020203"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Rabiohead" panose="020B0604020202020204" charset="0"/>
      <p:regular r:id="rId37"/>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1FF"/>
    <a:srgbClr val="0072C5"/>
    <a:srgbClr val="0594FF"/>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showGuides="1">
      <p:cViewPr varScale="1">
        <p:scale>
          <a:sx n="72" d="100"/>
          <a:sy n="72" d="100"/>
        </p:scale>
        <p:origin x="5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8595D-823D-4C13-AB03-2A799184915F}" type="datetimeFigureOut">
              <a:rPr lang="es-ES" smtClean="0"/>
              <a:t>10/06/2015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FE2D7-9CB1-440F-9723-FCBAAF2E974A}" type="slidenum">
              <a:rPr lang="es-ES" smtClean="0"/>
              <a:t>‹#›</a:t>
            </a:fld>
            <a:endParaRPr lang="es-ES"/>
          </a:p>
        </p:txBody>
      </p:sp>
    </p:spTree>
    <p:extLst>
      <p:ext uri="{BB962C8B-B14F-4D97-AF65-F5344CB8AC3E}">
        <p14:creationId xmlns:p14="http://schemas.microsoft.com/office/powerpoint/2010/main" val="244837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6/10/2015 2:47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613068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6/10/2015 2:47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19870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9</a:t>
            </a:fld>
            <a:endParaRPr lang="en-CA">
              <a:solidFill>
                <a:prstClr val="black"/>
              </a:solidFill>
            </a:endParaRPr>
          </a:p>
        </p:txBody>
      </p:sp>
    </p:spTree>
    <p:extLst>
      <p:ext uri="{BB962C8B-B14F-4D97-AF65-F5344CB8AC3E}">
        <p14:creationId xmlns:p14="http://schemas.microsoft.com/office/powerpoint/2010/main" val="1517126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10</a:t>
            </a:fld>
            <a:endParaRPr lang="en-CA">
              <a:solidFill>
                <a:prstClr val="black"/>
              </a:solidFill>
            </a:endParaRPr>
          </a:p>
        </p:txBody>
      </p:sp>
    </p:spTree>
    <p:extLst>
      <p:ext uri="{BB962C8B-B14F-4D97-AF65-F5344CB8AC3E}">
        <p14:creationId xmlns:p14="http://schemas.microsoft.com/office/powerpoint/2010/main" val="341090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11</a:t>
            </a:fld>
            <a:endParaRPr lang="en-CA">
              <a:solidFill>
                <a:prstClr val="black"/>
              </a:solidFill>
            </a:endParaRPr>
          </a:p>
        </p:txBody>
      </p:sp>
    </p:spTree>
    <p:extLst>
      <p:ext uri="{BB962C8B-B14F-4D97-AF65-F5344CB8AC3E}">
        <p14:creationId xmlns:p14="http://schemas.microsoft.com/office/powerpoint/2010/main" val="114962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12</a:t>
            </a:fld>
            <a:endParaRPr lang="en-CA">
              <a:solidFill>
                <a:prstClr val="black"/>
              </a:solidFill>
            </a:endParaRPr>
          </a:p>
        </p:txBody>
      </p:sp>
    </p:spTree>
    <p:extLst>
      <p:ext uri="{BB962C8B-B14F-4D97-AF65-F5344CB8AC3E}">
        <p14:creationId xmlns:p14="http://schemas.microsoft.com/office/powerpoint/2010/main" val="296667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p>
            <a:fld id="{D981B906-E48D-43F8-8760-B0BFEB02150A}" type="datetime8">
              <a:rPr lang="en-US" smtClean="0">
                <a:solidFill>
                  <a:prstClr val="black"/>
                </a:solidFill>
                <a:cs typeface="Arial" charset="0"/>
              </a:rPr>
              <a:pPr/>
              <a:t>6/10/2015 2:47 PM</a:t>
            </a:fld>
            <a:endParaRPr lang="en-US" dirty="0" smtClean="0">
              <a:solidFill>
                <a:prstClr val="black"/>
              </a:solidFill>
              <a:cs typeface="Arial" charset="0"/>
            </a:endParaRPr>
          </a:p>
        </p:txBody>
      </p:sp>
      <p:sp>
        <p:nvSpPr>
          <p:cNvPr id="36867" name="Rectangle 6"/>
          <p:cNvSpPr>
            <a:spLocks noGrp="1" noChangeArrowheads="1"/>
          </p:cNvSpPr>
          <p:nvPr>
            <p:ph type="ftr" sz="quarter" idx="4"/>
          </p:nvPr>
        </p:nvSpPr>
        <p:spPr>
          <a:noFill/>
        </p:spPr>
        <p:txBody>
          <a:bodyPr/>
          <a:lstStyle/>
          <a:p>
            <a:r>
              <a:rPr lang="en-US" dirty="0" smtClean="0">
                <a:solidFill>
                  <a:prstClr val="black"/>
                </a:solidFill>
                <a:cs typeface="Arial" charset="0"/>
              </a:rPr>
              <a:t>© 2006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6868" name="Rectangle 7"/>
          <p:cNvSpPr>
            <a:spLocks noGrp="1" noChangeArrowheads="1"/>
          </p:cNvSpPr>
          <p:nvPr>
            <p:ph type="sldNum" sz="quarter" idx="5"/>
          </p:nvPr>
        </p:nvSpPr>
        <p:spPr>
          <a:noFill/>
        </p:spPr>
        <p:txBody>
          <a:bodyPr/>
          <a:lstStyle/>
          <a:p>
            <a:fld id="{D5E25F9C-944B-4311-8DA3-48595C6087DB}" type="slidenum">
              <a:rPr lang="en-US" smtClean="0">
                <a:solidFill>
                  <a:prstClr val="black"/>
                </a:solidFill>
                <a:cs typeface="Arial" charset="0"/>
              </a:rPr>
              <a:pPr/>
              <a:t>13</a:t>
            </a:fld>
            <a:endParaRPr lang="en-US" dirty="0" smtClean="0">
              <a:solidFill>
                <a:prstClr val="black"/>
              </a:solidFill>
              <a:cs typeface="Arial" charset="0"/>
            </a:endParaRPr>
          </a:p>
        </p:txBody>
      </p:sp>
      <p:sp>
        <p:nvSpPr>
          <p:cNvPr id="36869" name="Rectangle 2"/>
          <p:cNvSpPr>
            <a:spLocks noGrp="1" noRot="1" noChangeAspect="1" noChangeArrowheads="1" noTextEdit="1"/>
          </p:cNvSpPr>
          <p:nvPr>
            <p:ph type="sldImg"/>
          </p:nvPr>
        </p:nvSpPr>
        <p:spPr>
          <a:xfrm>
            <a:off x="381000" y="685800"/>
            <a:ext cx="6096000" cy="3429000"/>
          </a:xfrm>
          <a:ln/>
        </p:spPr>
      </p:sp>
      <p:sp>
        <p:nvSpPr>
          <p:cNvPr id="36870" name="Rectangle 3"/>
          <p:cNvSpPr>
            <a:spLocks noGrp="1" noChangeArrowheads="1"/>
          </p:cNvSpPr>
          <p:nvPr>
            <p:ph type="body" idx="1"/>
          </p:nvPr>
        </p:nvSpPr>
        <p:spPr>
          <a:xfrm>
            <a:off x="685800" y="4343401"/>
            <a:ext cx="5486400" cy="4114800"/>
          </a:xfrm>
          <a:prstGeom prst="rect">
            <a:avLst/>
          </a:prstGeom>
          <a:noFill/>
          <a:ln/>
        </p:spPr>
        <p:txBody>
          <a:bodyPr lIns="89584" tIns="44792" rIns="89584" bIns="44792"/>
          <a:lstStyle/>
          <a:p>
            <a:pPr defTabSz="897195" eaLnBrk="0" hangingPunct="0">
              <a:defRPr/>
            </a:pPr>
            <a:endParaRPr lang="en-US" dirty="0"/>
          </a:p>
        </p:txBody>
      </p:sp>
    </p:spTree>
    <p:extLst>
      <p:ext uri="{BB962C8B-B14F-4D97-AF65-F5344CB8AC3E}">
        <p14:creationId xmlns:p14="http://schemas.microsoft.com/office/powerpoint/2010/main" val="71143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78C9BE-0C01-41F3-ABC2-E84C138F7325}" type="slidenum">
              <a:rPr lang="en-IE" smtClean="0">
                <a:solidFill>
                  <a:prstClr val="black"/>
                </a:solidFill>
              </a:rPr>
              <a:pPr/>
              <a:t>15</a:t>
            </a:fld>
            <a:endParaRPr lang="en-IE">
              <a:solidFill>
                <a:prstClr val="black"/>
              </a:solidFill>
            </a:endParaRPr>
          </a:p>
        </p:txBody>
      </p:sp>
    </p:spTree>
    <p:extLst>
      <p:ext uri="{BB962C8B-B14F-4D97-AF65-F5344CB8AC3E}">
        <p14:creationId xmlns:p14="http://schemas.microsoft.com/office/powerpoint/2010/main" val="174351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6/10/2015 2:47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65518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AE8F12-E55F-48B5-8533-E1BCC28B2BE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62431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unch">
    <p:bg>
      <p:bgPr>
        <a:gradFill>
          <a:gsLst>
            <a:gs pos="40000">
              <a:srgbClr val="0594FF"/>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240" y="3292949"/>
            <a:ext cx="3110219" cy="4448071"/>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31521" y="1030977"/>
            <a:ext cx="8128958" cy="2709652"/>
          </a:xfrm>
          <a:prstGeom prst="rect">
            <a:avLst/>
          </a:prstGeom>
          <a:effectLst>
            <a:glow rad="508000">
              <a:schemeClr val="bg1">
                <a:alpha val="60000"/>
              </a:schemeClr>
            </a:glow>
          </a:effectLst>
        </p:spPr>
      </p:pic>
      <p:sp>
        <p:nvSpPr>
          <p:cNvPr id="12" name="CuadroTexto 11"/>
          <p:cNvSpPr txBox="1"/>
          <p:nvPr userDrawn="1"/>
        </p:nvSpPr>
        <p:spPr>
          <a:xfrm>
            <a:off x="3060441" y="5516984"/>
            <a:ext cx="8901404" cy="923330"/>
          </a:xfrm>
          <a:prstGeom prst="rect">
            <a:avLst/>
          </a:prstGeom>
          <a:noFill/>
        </p:spPr>
        <p:txBody>
          <a:bodyPr wrap="square" rtlCol="0">
            <a:spAutoFit/>
          </a:bodyPr>
          <a:lstStyle/>
          <a:p>
            <a:pPr algn="r"/>
            <a:r>
              <a:rPr lang="en-US" sz="5400" dirty="0" smtClean="0">
                <a:solidFill>
                  <a:schemeClr val="bg1"/>
                </a:solidFill>
                <a:latin typeface="Rabiohead" panose="00000400000000000000" pitchFamily="2" charset="0"/>
              </a:rPr>
              <a:t>Madrid, 9 y 10</a:t>
            </a:r>
            <a:r>
              <a:rPr lang="en-US" sz="5400" baseline="0" dirty="0" smtClean="0">
                <a:solidFill>
                  <a:schemeClr val="bg1"/>
                </a:solidFill>
                <a:latin typeface="Rabiohead" panose="00000400000000000000" pitchFamily="2" charset="0"/>
              </a:rPr>
              <a:t> de </a:t>
            </a:r>
            <a:r>
              <a:rPr lang="en-US" sz="5400" baseline="0" dirty="0" err="1" smtClean="0">
                <a:solidFill>
                  <a:schemeClr val="bg1"/>
                </a:solidFill>
                <a:latin typeface="Rabiohead" panose="00000400000000000000" pitchFamily="2" charset="0"/>
              </a:rPr>
              <a:t>junio</a:t>
            </a:r>
            <a:r>
              <a:rPr lang="en-US" sz="5400" baseline="0" dirty="0" smtClean="0">
                <a:solidFill>
                  <a:schemeClr val="bg1"/>
                </a:solidFill>
                <a:latin typeface="Rabiohead" panose="00000400000000000000" pitchFamily="2" charset="0"/>
              </a:rPr>
              <a:t> de 2015</a:t>
            </a:r>
            <a:endParaRPr lang="es-ES" sz="5400" dirty="0">
              <a:solidFill>
                <a:schemeClr val="bg1"/>
              </a:solidFill>
              <a:latin typeface="Rabiohead" panose="00000400000000000000" pitchFamily="2" charset="0"/>
            </a:endParaRPr>
          </a:p>
        </p:txBody>
      </p:sp>
    </p:spTree>
    <p:extLst>
      <p:ext uri="{BB962C8B-B14F-4D97-AF65-F5344CB8AC3E}">
        <p14:creationId xmlns:p14="http://schemas.microsoft.com/office/powerpoint/2010/main" val="19093647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thor 2">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2870966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ponsors">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2402"/>
          <a:stretch/>
        </p:blipFill>
        <p:spPr>
          <a:xfrm>
            <a:off x="1330422" y="256327"/>
            <a:ext cx="9531156" cy="6345346"/>
          </a:xfrm>
          <a:prstGeom prst="rect">
            <a:avLst/>
          </a:prstGeom>
        </p:spPr>
      </p:pic>
    </p:spTree>
    <p:extLst>
      <p:ext uri="{BB962C8B-B14F-4D97-AF65-F5344CB8AC3E}">
        <p14:creationId xmlns:p14="http://schemas.microsoft.com/office/powerpoint/2010/main" val="294545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userDrawn="1">
          <p15:clr>
            <a:srgbClr val="FBAE40"/>
          </p15:clr>
        </p15:guide>
        <p15:guide id="4" pos="37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ponsors-Fin">
    <p:bg>
      <p:bgPr>
        <a:gradFill>
          <a:gsLst>
            <a:gs pos="40000">
              <a:srgbClr val="0384E4"/>
            </a:gs>
            <a:gs pos="0">
              <a:srgbClr val="0594FF"/>
            </a:gs>
            <a:gs pos="100000">
              <a:srgbClr val="0072C5"/>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381"/>
          <a:stretch/>
        </p:blipFill>
        <p:spPr>
          <a:xfrm>
            <a:off x="2272267" y="1705707"/>
            <a:ext cx="7647466" cy="5150618"/>
          </a:xfrm>
          <a:prstGeom prst="rect">
            <a:avLst/>
          </a:prstGeom>
        </p:spPr>
      </p:pic>
      <p:pic>
        <p:nvPicPr>
          <p:cNvPr id="3" name="Imagen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81845" y="126358"/>
            <a:ext cx="4828310" cy="1609436"/>
          </a:xfrm>
          <a:prstGeom prst="rect">
            <a:avLst/>
          </a:prstGeom>
          <a:effectLst>
            <a:glow rad="508000">
              <a:schemeClr val="bg1">
                <a:alpha val="60000"/>
              </a:schemeClr>
            </a:glow>
          </a:effectLst>
        </p:spPr>
      </p:pic>
    </p:spTree>
    <p:extLst>
      <p:ext uri="{BB962C8B-B14F-4D97-AF65-F5344CB8AC3E}">
        <p14:creationId xmlns:p14="http://schemas.microsoft.com/office/powerpoint/2010/main" val="19071142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7310">
          <p15:clr>
            <a:srgbClr val="FBAE40"/>
          </p15:clr>
        </p15:guide>
        <p15:guide id="4" pos="37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bg>
      <p:bgRef idx="1001">
        <a:schemeClr val="bg1"/>
      </p:bgRef>
    </p:bg>
    <p:spTree>
      <p:nvGrpSpPr>
        <p:cNvPr id="1" name=""/>
        <p:cNvGrpSpPr/>
        <p:nvPr/>
      </p:nvGrpSpPr>
      <p:grpSpPr>
        <a:xfrm>
          <a:off x="0" y="0"/>
          <a:ext cx="0" cy="0"/>
          <a:chOff x="0" y="0"/>
          <a:chExt cx="0" cy="0"/>
        </a:xfrm>
      </p:grpSpPr>
      <p:grpSp>
        <p:nvGrpSpPr>
          <p:cNvPr id="42" name="Group 41"/>
          <p:cNvGrpSpPr/>
          <p:nvPr userDrawn="1"/>
        </p:nvGrpSpPr>
        <p:grpSpPr>
          <a:xfrm>
            <a:off x="0" y="-59634"/>
            <a:ext cx="12281452" cy="6917634"/>
            <a:chOff x="0" y="-59634"/>
            <a:chExt cx="12281452" cy="6917634"/>
          </a:xfrm>
        </p:grpSpPr>
        <p:pic>
          <p:nvPicPr>
            <p:cNvPr id="47"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48"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9"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25" name="Title Tile"/>
          <p:cNvSpPr/>
          <p:nvPr userDrawn="1"/>
        </p:nvSpPr>
        <p:spPr bwMode="auto">
          <a:xfrm>
            <a:off x="4011069" y="3187139"/>
            <a:ext cx="7164667" cy="2823139"/>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1069" y="1514475"/>
            <a:ext cx="7164667" cy="1499616"/>
          </a:xfrm>
          <a:prstGeom prst="rect">
            <a:avLst/>
          </a:prstGeom>
          <a:solidFill>
            <a:schemeClr val="accent4">
              <a:lumMod val="60000"/>
              <a:lumOff val="4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1071"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50926" y="1872947"/>
            <a:ext cx="841375" cy="84159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 name="TechEd Tile"/>
          <p:cNvSpPr/>
          <p:nvPr userDrawn="1"/>
        </p:nvSpPr>
        <p:spPr bwMode="auto">
          <a:xfrm>
            <a:off x="1022339" y="1514475"/>
            <a:ext cx="2826232" cy="1499616"/>
          </a:xfrm>
          <a:prstGeom prst="rect">
            <a:avLst/>
          </a:prstGeom>
          <a:solidFill>
            <a:schemeClr val="bg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31" name="Fuschia Tile"/>
          <p:cNvGrpSpPr/>
          <p:nvPr userDrawn="1"/>
        </p:nvGrpSpPr>
        <p:grpSpPr>
          <a:xfrm>
            <a:off x="1016773" y="3185266"/>
            <a:ext cx="1326225"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grpSp>
        <p:nvGrpSpPr>
          <p:cNvPr id="34" name="Orange Tile"/>
          <p:cNvGrpSpPr/>
          <p:nvPr userDrawn="1"/>
        </p:nvGrpSpPr>
        <p:grpSpPr>
          <a:xfrm>
            <a:off x="2514725" y="3185266"/>
            <a:ext cx="1326225"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grpSp>
        <p:nvGrpSpPr>
          <p:cNvPr id="37" name="Teal Tile"/>
          <p:cNvGrpSpPr/>
          <p:nvPr userDrawn="1"/>
        </p:nvGrpSpPr>
        <p:grpSpPr>
          <a:xfrm>
            <a:off x="1016773" y="4682828"/>
            <a:ext cx="1326225"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350"/>
            </a:p>
          </p:txBody>
        </p:sp>
      </p:grpSp>
      <p:grpSp>
        <p:nvGrpSpPr>
          <p:cNvPr id="5" name="Green Tile"/>
          <p:cNvGrpSpPr/>
          <p:nvPr userDrawn="1"/>
        </p:nvGrpSpPr>
        <p:grpSpPr>
          <a:xfrm>
            <a:off x="2514725" y="4682828"/>
            <a:ext cx="1326225"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350"/>
            </a:p>
          </p:txBody>
        </p:sp>
      </p:grpSp>
      <p:sp useBgFill="1">
        <p:nvSpPr>
          <p:cNvPr id="44" name="Right Mask"/>
          <p:cNvSpPr/>
          <p:nvPr userDrawn="1"/>
        </p:nvSpPr>
        <p:spPr bwMode="auto">
          <a:xfrm>
            <a:off x="11175736" y="1609885"/>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82542" y="5029203"/>
            <a:ext cx="6872492" cy="463255"/>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lumMod val="75000"/>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dirty="0" smtClean="0"/>
              <a:t>Click to edit Master subtitle style</a:t>
            </a:r>
            <a:endParaRPr lang="en-US" dirty="0"/>
          </a:p>
        </p:txBody>
      </p:sp>
      <p:sp useBgFill="1">
        <p:nvSpPr>
          <p:cNvPr id="45" name="Bottom Mask"/>
          <p:cNvSpPr/>
          <p:nvPr userDrawn="1"/>
        </p:nvSpPr>
        <p:spPr bwMode="auto">
          <a:xfrm>
            <a:off x="1" y="6010278"/>
            <a:ext cx="12192001"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Title 7"/>
          <p:cNvSpPr>
            <a:spLocks noGrp="1"/>
          </p:cNvSpPr>
          <p:nvPr>
            <p:ph type="title"/>
          </p:nvPr>
        </p:nvSpPr>
        <p:spPr>
          <a:xfrm>
            <a:off x="4182543" y="3846618"/>
            <a:ext cx="6872492" cy="609398"/>
          </a:xfrm>
        </p:spPr>
        <p:txBody>
          <a:bodyPr/>
          <a:lstStyle>
            <a:lvl1pPr>
              <a:defRPr>
                <a:solidFill>
                  <a:schemeClr val="bg1">
                    <a:lumMod val="75000"/>
                  </a:schemeClr>
                </a:solidFill>
              </a:defRPr>
            </a:lvl1pPr>
          </a:lstStyle>
          <a:p>
            <a:r>
              <a:rPr lang="en-US" dirty="0" smtClean="0"/>
              <a:t>Click to edit Master title style</a:t>
            </a:r>
            <a:endParaRPr lang="es-CO" dirty="0"/>
          </a:p>
        </p:txBody>
      </p:sp>
      <p:pic>
        <p:nvPicPr>
          <p:cNvPr id="12" name="Picture 11"/>
          <p:cNvPicPr>
            <a:picLocks noChangeAspect="1"/>
          </p:cNvPicPr>
          <p:nvPr userDrawn="1"/>
        </p:nvPicPr>
        <p:blipFill>
          <a:blip r:embed="rId4"/>
          <a:stretch>
            <a:fillRect/>
          </a:stretch>
        </p:blipFill>
        <p:spPr>
          <a:xfrm>
            <a:off x="1332992" y="1821114"/>
            <a:ext cx="2160000" cy="945260"/>
          </a:xfrm>
          <a:prstGeom prst="rect">
            <a:avLst/>
          </a:prstGeom>
        </p:spPr>
      </p:pic>
    </p:spTree>
    <p:extLst>
      <p:ext uri="{BB962C8B-B14F-4D97-AF65-F5344CB8AC3E}">
        <p14:creationId xmlns:p14="http://schemas.microsoft.com/office/powerpoint/2010/main" val="7089527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S_logo">
    <p:bg>
      <p:bgRef idx="1001">
        <a:schemeClr val="bg1"/>
      </p:bgRef>
    </p:bg>
    <p:spTree>
      <p:nvGrpSpPr>
        <p:cNvPr id="1" name=""/>
        <p:cNvGrpSpPr/>
        <p:nvPr/>
      </p:nvGrpSpPr>
      <p:grpSpPr>
        <a:xfrm>
          <a:off x="0" y="0"/>
          <a:ext cx="0" cy="0"/>
          <a:chOff x="0" y="0"/>
          <a:chExt cx="0" cy="0"/>
        </a:xfrm>
      </p:grpSpPr>
      <p:grpSp>
        <p:nvGrpSpPr>
          <p:cNvPr id="5" name="Group 4"/>
          <p:cNvGrpSpPr/>
          <p:nvPr userDrawn="1"/>
        </p:nvGrpSpPr>
        <p:grpSpPr>
          <a:xfrm>
            <a:off x="0" y="-59634"/>
            <a:ext cx="12281452" cy="6917634"/>
            <a:chOff x="0" y="-59634"/>
            <a:chExt cx="12281452" cy="6917634"/>
          </a:xfrm>
        </p:grpSpPr>
        <p:pic>
          <p:nvPicPr>
            <p:cNvPr id="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2" name="Title 1"/>
          <p:cNvSpPr>
            <a:spLocks noGrp="1"/>
          </p:cNvSpPr>
          <p:nvPr>
            <p:ph type="title"/>
          </p:nvPr>
        </p:nvSpPr>
        <p:spPr/>
        <p:txBody>
          <a:bodyPr/>
          <a:lstStyle/>
          <a:p>
            <a:r>
              <a:rPr lang="en-US" smtClean="0"/>
              <a:t>Click to edit Master title style</a:t>
            </a:r>
            <a:endParaRPr lang="es-CO"/>
          </a:p>
        </p:txBody>
      </p:sp>
    </p:spTree>
    <p:extLst>
      <p:ext uri="{BB962C8B-B14F-4D97-AF65-F5344CB8AC3E}">
        <p14:creationId xmlns:p14="http://schemas.microsoft.com/office/powerpoint/2010/main" val="42014184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genda">
    <p:bg>
      <p:bgRef idx="1001">
        <a:schemeClr val="bg1"/>
      </p:bgRef>
    </p:bg>
    <p:spTree>
      <p:nvGrpSpPr>
        <p:cNvPr id="1" name=""/>
        <p:cNvGrpSpPr/>
        <p:nvPr/>
      </p:nvGrpSpPr>
      <p:grpSpPr>
        <a:xfrm>
          <a:off x="0" y="0"/>
          <a:ext cx="0" cy="0"/>
          <a:chOff x="0" y="0"/>
          <a:chExt cx="0" cy="0"/>
        </a:xfrm>
      </p:grpSpPr>
      <p:pic>
        <p:nvPicPr>
          <p:cNvPr id="8"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itle 1"/>
          <p:cNvSpPr>
            <a:spLocks noGrp="1"/>
          </p:cNvSpPr>
          <p:nvPr>
            <p:ph type="title"/>
          </p:nvPr>
        </p:nvSpPr>
        <p:spPr/>
        <p:txBody>
          <a:bodyPr/>
          <a:lstStyle>
            <a:lvl1pPr>
              <a:defRPr>
                <a:solidFill>
                  <a:schemeClr val="tx1">
                    <a:lumMod val="95000"/>
                  </a:schemeClr>
                </a:solidFill>
              </a:defRPr>
            </a:lvl1pPr>
          </a:lstStyle>
          <a:p>
            <a:r>
              <a:rPr lang="en-US" dirty="0" smtClean="0"/>
              <a:t>Click to edit Master title style</a:t>
            </a:r>
            <a:endParaRPr lang="es-CO"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92526B8B-0B86-45CF-A7D3-5FACE9869254}" type="datetimeFigureOut">
              <a:rPr lang="es-CO" smtClean="0"/>
              <a:t>10/06/2015</a:t>
            </a:fld>
            <a:endParaRPr lang="es-CO"/>
          </a:p>
        </p:txBody>
      </p:sp>
      <p:sp>
        <p:nvSpPr>
          <p:cNvPr id="4" name="Slide Number Placeholder 3"/>
          <p:cNvSpPr>
            <a:spLocks noGrp="1"/>
          </p:cNvSpPr>
          <p:nvPr>
            <p:ph type="sldNum" sz="quarter" idx="11"/>
          </p:nvPr>
        </p:nvSpPr>
        <p:spPr>
          <a:xfrm>
            <a:off x="8610600" y="6356352"/>
            <a:ext cx="2743200" cy="365125"/>
          </a:xfrm>
          <a:prstGeom prst="rect">
            <a:avLst/>
          </a:prstGeom>
        </p:spPr>
        <p:txBody>
          <a:bodyPr/>
          <a:lstStyle/>
          <a:p>
            <a:fld id="{E7D6200A-28D8-478F-BCB3-47FB38C92744}" type="slidenum">
              <a:rPr lang="es-CO" smtClean="0"/>
              <a:t>‹#›</a:t>
            </a:fld>
            <a:endParaRPr lang="es-CO"/>
          </a:p>
        </p:txBody>
      </p:sp>
      <p:pic>
        <p:nvPicPr>
          <p:cNvPr id="5" name="Picture 4"/>
          <p:cNvPicPr>
            <a:picLocks noChangeAspect="1"/>
          </p:cNvPicPr>
          <p:nvPr userDrawn="1"/>
        </p:nvPicPr>
        <p:blipFill>
          <a:blip r:embed="rId3"/>
          <a:stretch>
            <a:fillRect/>
          </a:stretch>
        </p:blipFill>
        <p:spPr>
          <a:xfrm>
            <a:off x="5257800" y="906835"/>
            <a:ext cx="6934200" cy="5133975"/>
          </a:xfrm>
          <a:prstGeom prst="rect">
            <a:avLst/>
          </a:prstGeom>
        </p:spPr>
      </p:pic>
      <p:sp>
        <p:nvSpPr>
          <p:cNvPr id="7" name="Text Placeholder 4"/>
          <p:cNvSpPr>
            <a:spLocks noGrp="1"/>
          </p:cNvSpPr>
          <p:nvPr>
            <p:ph type="body" sz="quarter" idx="12"/>
          </p:nvPr>
        </p:nvSpPr>
        <p:spPr>
          <a:xfrm>
            <a:off x="519249" y="1447800"/>
            <a:ext cx="4440027" cy="2443746"/>
          </a:xfrm>
        </p:spPr>
        <p:txBody>
          <a:bodyPr/>
          <a:lstStyle>
            <a:lvl1pPr>
              <a:defRPr>
                <a:solidFill>
                  <a:schemeClr val="tx1">
                    <a:lumMod val="95000"/>
                  </a:schemeClr>
                </a:solidFill>
              </a:defRPr>
            </a:lvl1pPr>
            <a:lvl2pPr>
              <a:defRPr>
                <a:solidFill>
                  <a:schemeClr val="tx1">
                    <a:lumMod val="95000"/>
                  </a:schemeClr>
                </a:solidFill>
              </a:defRPr>
            </a:lvl2pPr>
            <a:lvl3pPr>
              <a:defRPr>
                <a:solidFill>
                  <a:schemeClr val="tx1">
                    <a:lumMod val="95000"/>
                  </a:schemeClr>
                </a:solidFill>
              </a:defRPr>
            </a:lvl3pPr>
            <a:lvl4pPr>
              <a:defRPr>
                <a:solidFill>
                  <a:schemeClr val="tx1">
                    <a:lumMod val="95000"/>
                  </a:schemeClr>
                </a:solidFill>
              </a:defRPr>
            </a:lvl4pPr>
            <a:lvl5pPr>
              <a:defRPr>
                <a:solidFill>
                  <a:schemeClr val="tx1">
                    <a:lumMod val="9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25787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Partner, &quot;special&quot; slides">
    <p:bg>
      <p:bgRef idx="1001">
        <a:schemeClr val="bg1"/>
      </p:bgRef>
    </p:bg>
    <p:spTree>
      <p:nvGrpSpPr>
        <p:cNvPr id="1" name=""/>
        <p:cNvGrpSpPr/>
        <p:nvPr/>
      </p:nvGrpSpPr>
      <p:grpSpPr>
        <a:xfrm>
          <a:off x="0" y="0"/>
          <a:ext cx="0" cy="0"/>
          <a:chOff x="0" y="0"/>
          <a:chExt cx="0" cy="0"/>
        </a:xfrm>
      </p:grpSpPr>
      <p:grpSp>
        <p:nvGrpSpPr>
          <p:cNvPr id="24" name="Group 23"/>
          <p:cNvGrpSpPr/>
          <p:nvPr userDrawn="1"/>
        </p:nvGrpSpPr>
        <p:grpSpPr>
          <a:xfrm>
            <a:off x="0" y="-59634"/>
            <a:ext cx="12281452" cy="6917634"/>
            <a:chOff x="0" y="-59634"/>
            <a:chExt cx="12281452" cy="6917634"/>
          </a:xfrm>
        </p:grpSpPr>
        <p:pic>
          <p:nvPicPr>
            <p:cNvPr id="25"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6"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5" name="Title Tile"/>
          <p:cNvSpPr/>
          <p:nvPr userDrawn="1"/>
        </p:nvSpPr>
        <p:spPr bwMode="auto">
          <a:xfrm>
            <a:off x="4011069" y="3187139"/>
            <a:ext cx="7164667" cy="2823139"/>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1069" y="1514475"/>
            <a:ext cx="7164667"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7" cy="1378644"/>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bg1">
                    <a:alpha val="99000"/>
                  </a:schemeClr>
                </a:solidFill>
                <a:effectLst/>
                <a:latin typeface="Segoe UI" pitchFamily="34" charset="0"/>
                <a:ea typeface="Segoe UI" pitchFamily="34" charset="0"/>
                <a:cs typeface="Segoe UI" pitchFamily="34" charset="0"/>
              </a:defRPr>
            </a:lvl1pPr>
          </a:lstStyle>
          <a:p>
            <a:pPr lvl="0"/>
            <a:r>
              <a:rPr lang="en-US" dirty="0" smtClean="0"/>
              <a:t>Agenda</a:t>
            </a:r>
          </a:p>
        </p:txBody>
      </p:sp>
      <p:sp useBgFill="1">
        <p:nvSpPr>
          <p:cNvPr id="9" name="Left Mask"/>
          <p:cNvSpPr/>
          <p:nvPr userDrawn="1"/>
        </p:nvSpPr>
        <p:spPr bwMode="auto">
          <a:xfrm>
            <a:off x="-1" y="1514476"/>
            <a:ext cx="4011071"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80143" y="5181603"/>
            <a:ext cx="6612268" cy="461665"/>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50926" y="1872947"/>
            <a:ext cx="841375" cy="84159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TechEd Tile"/>
          <p:cNvSpPr/>
          <p:nvPr userDrawn="1"/>
        </p:nvSpPr>
        <p:spPr bwMode="auto">
          <a:xfrm>
            <a:off x="1022339" y="1514475"/>
            <a:ext cx="2826232" cy="1499616"/>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5737"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0142" y="3187136"/>
            <a:ext cx="6612268" cy="1523494"/>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useBgFill="1">
        <p:nvSpPr>
          <p:cNvPr id="15" name="Bottom Mask"/>
          <p:cNvSpPr/>
          <p:nvPr userDrawn="1"/>
        </p:nvSpPr>
        <p:spPr bwMode="auto">
          <a:xfrm>
            <a:off x="4011073" y="6010278"/>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6123" y="3189726"/>
            <a:ext cx="2827988"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pic>
        <p:nvPicPr>
          <p:cNvPr id="19" name="Picture 18"/>
          <p:cNvPicPr>
            <a:picLocks noChangeAspect="1"/>
          </p:cNvPicPr>
          <p:nvPr userDrawn="1"/>
        </p:nvPicPr>
        <p:blipFill>
          <a:blip r:embed="rId4"/>
          <a:stretch>
            <a:fillRect/>
          </a:stretch>
        </p:blipFill>
        <p:spPr>
          <a:xfrm>
            <a:off x="1332992" y="1821114"/>
            <a:ext cx="2160000" cy="945260"/>
          </a:xfrm>
          <a:prstGeom prst="rect">
            <a:avLst/>
          </a:prstGeom>
        </p:spPr>
      </p:pic>
    </p:spTree>
    <p:extLst>
      <p:ext uri="{BB962C8B-B14F-4D97-AF65-F5344CB8AC3E}">
        <p14:creationId xmlns:p14="http://schemas.microsoft.com/office/powerpoint/2010/main" val="3217431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ido 1">
    <p:spTree>
      <p:nvGrpSpPr>
        <p:cNvPr id="1" name=""/>
        <p:cNvGrpSpPr/>
        <p:nvPr/>
      </p:nvGrpSpPr>
      <p:grpSpPr>
        <a:xfrm>
          <a:off x="0" y="0"/>
          <a:ext cx="0" cy="0"/>
          <a:chOff x="0" y="0"/>
          <a:chExt cx="0" cy="0"/>
        </a:xfrm>
      </p:grpSpPr>
      <p:grpSp>
        <p:nvGrpSpPr>
          <p:cNvPr id="9" name="Group 8"/>
          <p:cNvGrpSpPr/>
          <p:nvPr userDrawn="1"/>
        </p:nvGrpSpPr>
        <p:grpSpPr>
          <a:xfrm>
            <a:off x="0" y="-59634"/>
            <a:ext cx="12281452" cy="6917634"/>
            <a:chOff x="0" y="-59634"/>
            <a:chExt cx="12281452" cy="6917634"/>
          </a:xfrm>
        </p:grpSpPr>
        <p:pic>
          <p:nvPicPr>
            <p:cNvPr id="10"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11"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3" name="Content Placeholder 2"/>
          <p:cNvSpPr>
            <a:spLocks noGrp="1"/>
          </p:cNvSpPr>
          <p:nvPr>
            <p:ph idx="1"/>
          </p:nvPr>
        </p:nvSpPr>
        <p:spPr>
          <a:xfrm>
            <a:off x="666712" y="1268761"/>
            <a:ext cx="10972800" cy="4525963"/>
          </a:xfrm>
        </p:spPr>
        <p:txBody>
          <a:bodyPr/>
          <a:lstStyle>
            <a:lvl1pPr>
              <a:defRPr sz="2800">
                <a:solidFill>
                  <a:srgbClr val="B93734"/>
                </a:solidFill>
                <a:latin typeface="Segoe"/>
              </a:defRPr>
            </a:lvl1pPr>
            <a:lvl2pPr>
              <a:defRPr>
                <a:latin typeface="Segoe"/>
              </a:defRPr>
            </a:lvl2pPr>
            <a:lvl3pPr>
              <a:defRPr>
                <a:latin typeface="Segoe"/>
              </a:defRPr>
            </a:lvl3pPr>
            <a:lvl4pPr>
              <a:defRPr>
                <a:latin typeface="Segoe"/>
              </a:defRPr>
            </a:lvl4pPr>
            <a:lvl5pPr>
              <a:defRPr>
                <a:latin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CO" dirty="0"/>
          </a:p>
        </p:txBody>
      </p:sp>
      <p:sp>
        <p:nvSpPr>
          <p:cNvPr id="6" name="Title 1"/>
          <p:cNvSpPr>
            <a:spLocks noGrp="1"/>
          </p:cNvSpPr>
          <p:nvPr>
            <p:ph type="title"/>
          </p:nvPr>
        </p:nvSpPr>
        <p:spPr>
          <a:xfrm>
            <a:off x="609600" y="274638"/>
            <a:ext cx="10972800" cy="706090"/>
          </a:xfrm>
        </p:spPr>
        <p:txBody>
          <a:bodyPr>
            <a:normAutofit/>
          </a:bodyPr>
          <a:lstStyle>
            <a:lvl1pPr>
              <a:defRPr sz="3600" b="1">
                <a:solidFill>
                  <a:srgbClr val="B93734"/>
                </a:solidFill>
                <a:latin typeface="Segoe"/>
              </a:defRPr>
            </a:lvl1pPr>
          </a:lstStyle>
          <a:p>
            <a:r>
              <a:rPr lang="en-US" dirty="0" smtClean="0"/>
              <a:t>Click to edit Master title style</a:t>
            </a:r>
            <a:endParaRPr lang="es-CO" dirty="0"/>
          </a:p>
        </p:txBody>
      </p:sp>
    </p:spTree>
    <p:extLst>
      <p:ext uri="{BB962C8B-B14F-4D97-AF65-F5344CB8AC3E}">
        <p14:creationId xmlns:p14="http://schemas.microsoft.com/office/powerpoint/2010/main" val="22353465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pic>
        <p:nvPicPr>
          <p:cNvPr id="3"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14382874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Non-Bullete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19263" y="228604"/>
            <a:ext cx="11151919"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63" y="1447800"/>
            <a:ext cx="11151919" cy="946413"/>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pic>
        <p:nvPicPr>
          <p:cNvPr id="4"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3751433435"/>
      </p:ext>
    </p:extLst>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ection">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2766218"/>
            <a:ext cx="10515600" cy="1325563"/>
          </a:xfrm>
          <a:noFill/>
        </p:spPr>
        <p:txBody>
          <a:bodyPr>
            <a:noAutofit/>
          </a:bodyPr>
          <a:lstStyle>
            <a:lvl1pPr algn="ctr">
              <a:defRPr sz="6000" b="0">
                <a:solidFill>
                  <a:schemeClr val="bg1"/>
                </a:solidFill>
                <a:latin typeface="Segoe UI Light" panose="020B0502040204020203" pitchFamily="34" charset="0"/>
                <a:cs typeface="Segoe UI Light" panose="020B0502040204020203" pitchFamily="34" charset="0"/>
              </a:defRPr>
            </a:lvl1pPr>
          </a:lstStyle>
          <a:p>
            <a:r>
              <a:rPr lang="es-ES" dirty="0" smtClean="0"/>
              <a:t>Haga clic para modificar el estilo de título del patrón</a:t>
            </a:r>
            <a:endParaRPr lang="es-ES" dirty="0"/>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Tree>
    <p:extLst>
      <p:ext uri="{BB962C8B-B14F-4D97-AF65-F5344CB8AC3E}">
        <p14:creationId xmlns:p14="http://schemas.microsoft.com/office/powerpoint/2010/main" val="93670013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userDrawn="1">
          <p15:clr>
            <a:srgbClr val="FBAE40"/>
          </p15:clr>
        </p15:guide>
        <p15:guide id="2" orient="horz" pos="2160" userDrawn="1">
          <p15:clr>
            <a:srgbClr val="FBAE40"/>
          </p15:clr>
        </p15:guide>
        <p15:guide id="3"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59634"/>
            <a:ext cx="12281452" cy="6917634"/>
            <a:chOff x="0" y="-59634"/>
            <a:chExt cx="12281452" cy="6917634"/>
          </a:xfrm>
        </p:grpSpPr>
        <p:pic>
          <p:nvPicPr>
            <p:cNvPr id="5"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6"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2" name="Title 1"/>
          <p:cNvSpPr>
            <a:spLocks noGrp="1"/>
          </p:cNvSpPr>
          <p:nvPr>
            <p:ph type="title"/>
          </p:nvPr>
        </p:nvSpPr>
        <p:spPr/>
        <p:txBody>
          <a:bodyPr/>
          <a:lstStyle/>
          <a:p>
            <a:r>
              <a:rPr lang="en-US" smtClean="0"/>
              <a:t>Click to edit Master title style</a:t>
            </a:r>
            <a:endParaRPr lang="es-CO"/>
          </a:p>
        </p:txBody>
      </p:sp>
    </p:spTree>
    <p:extLst>
      <p:ext uri="{BB962C8B-B14F-4D97-AF65-F5344CB8AC3E}">
        <p14:creationId xmlns:p14="http://schemas.microsoft.com/office/powerpoint/2010/main" val="37229347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quot;special&quot; slides">
    <p:bg>
      <p:bgRef idx="1001">
        <a:schemeClr val="bg1"/>
      </p:bgRef>
    </p:bg>
    <p:spTree>
      <p:nvGrpSpPr>
        <p:cNvPr id="1" name=""/>
        <p:cNvGrpSpPr/>
        <p:nvPr/>
      </p:nvGrpSpPr>
      <p:grpSpPr>
        <a:xfrm>
          <a:off x="0" y="0"/>
          <a:ext cx="0" cy="0"/>
          <a:chOff x="0" y="0"/>
          <a:chExt cx="0" cy="0"/>
        </a:xfrm>
      </p:grpSpPr>
      <p:grpSp>
        <p:nvGrpSpPr>
          <p:cNvPr id="20" name="Group 19"/>
          <p:cNvGrpSpPr/>
          <p:nvPr userDrawn="1"/>
        </p:nvGrpSpPr>
        <p:grpSpPr>
          <a:xfrm>
            <a:off x="0" y="-59634"/>
            <a:ext cx="12281452" cy="6917634"/>
            <a:chOff x="0" y="-59634"/>
            <a:chExt cx="12281452" cy="6917634"/>
          </a:xfrm>
        </p:grpSpPr>
        <p:pic>
          <p:nvPicPr>
            <p:cNvPr id="23"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4"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5" name="Title Tile"/>
          <p:cNvSpPr/>
          <p:nvPr userDrawn="1"/>
        </p:nvSpPr>
        <p:spPr bwMode="auto">
          <a:xfrm>
            <a:off x="4011069" y="3187139"/>
            <a:ext cx="7164667" cy="2823139"/>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1069" y="1514475"/>
            <a:ext cx="7164667"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80140" y="1586586"/>
            <a:ext cx="5551187" cy="1378644"/>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bg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1071"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80143" y="5181603"/>
            <a:ext cx="6612268" cy="461665"/>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lumMod val="75000"/>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dirty="0" smtClean="0"/>
              <a:t>Click to edit Master subtitle style</a:t>
            </a:r>
            <a:endParaRPr lang="en-US" dirty="0"/>
          </a:p>
        </p:txBody>
      </p:sp>
      <p:sp>
        <p:nvSpPr>
          <p:cNvPr id="10" name="Circle Arrow"/>
          <p:cNvSpPr>
            <a:spLocks noEditPoints="1"/>
          </p:cNvSpPr>
          <p:nvPr userDrawn="1"/>
        </p:nvSpPr>
        <p:spPr bwMode="auto">
          <a:xfrm rot="5400000">
            <a:off x="9950926" y="1872947"/>
            <a:ext cx="841375" cy="84159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TechEd Tile"/>
          <p:cNvSpPr/>
          <p:nvPr userDrawn="1"/>
        </p:nvSpPr>
        <p:spPr bwMode="auto">
          <a:xfrm>
            <a:off x="1022339" y="1514475"/>
            <a:ext cx="2826232" cy="1499616"/>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5737" y="1630804"/>
            <a:ext cx="1016265"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879" y="3187884"/>
            <a:ext cx="2827988"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2" name="Title 1"/>
          <p:cNvSpPr>
            <a:spLocks noGrp="1"/>
          </p:cNvSpPr>
          <p:nvPr>
            <p:ph type="ctrTitle"/>
          </p:nvPr>
        </p:nvSpPr>
        <p:spPr>
          <a:xfrm>
            <a:off x="4180142" y="3187136"/>
            <a:ext cx="6612268" cy="1523494"/>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bg1">
                    <a:lumMod val="75000"/>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1073" y="6010278"/>
            <a:ext cx="818092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21" name="Picture 20"/>
          <p:cNvPicPr>
            <a:picLocks noChangeAspect="1"/>
          </p:cNvPicPr>
          <p:nvPr userDrawn="1"/>
        </p:nvPicPr>
        <p:blipFill>
          <a:blip r:embed="rId4"/>
          <a:stretch>
            <a:fillRect/>
          </a:stretch>
        </p:blipFill>
        <p:spPr>
          <a:xfrm>
            <a:off x="1332992" y="1821114"/>
            <a:ext cx="2160000" cy="945260"/>
          </a:xfrm>
          <a:prstGeom prst="rect">
            <a:avLst/>
          </a:prstGeom>
        </p:spPr>
      </p:pic>
    </p:spTree>
    <p:extLst>
      <p:ext uri="{BB962C8B-B14F-4D97-AF65-F5344CB8AC3E}">
        <p14:creationId xmlns:p14="http://schemas.microsoft.com/office/powerpoint/2010/main" val="6710451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thor">
    <p:bg>
      <p:bgPr>
        <a:gradFill flip="none" rotWithShape="1">
          <a:gsLst>
            <a:gs pos="40000">
              <a:srgbClr val="0384E4"/>
            </a:gs>
            <a:gs pos="0">
              <a:srgbClr val="0594FF"/>
            </a:gs>
            <a:gs pos="100000">
              <a:srgbClr val="0072C5"/>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28339" y="145313"/>
            <a:ext cx="3109515" cy="1036505"/>
          </a:xfrm>
          <a:prstGeom prst="rect">
            <a:avLst/>
          </a:prstGeom>
        </p:spPr>
      </p:pic>
      <p:sp>
        <p:nvSpPr>
          <p:cNvPr id="5" name="Marcador de posición de imagen 4"/>
          <p:cNvSpPr>
            <a:spLocks noGrp="1"/>
          </p:cNvSpPr>
          <p:nvPr>
            <p:ph type="pic" sz="quarter" idx="10"/>
          </p:nvPr>
        </p:nvSpPr>
        <p:spPr>
          <a:xfrm>
            <a:off x="766916" y="914399"/>
            <a:ext cx="2428568" cy="2458065"/>
          </a:xfrm>
          <a:prstGeom prst="ellipse">
            <a:avLst/>
          </a:prstGeom>
        </p:spPr>
        <p:txBody>
          <a:bodyPr/>
          <a:lstStyle/>
          <a:p>
            <a:endParaRPr lang="es-ES"/>
          </a:p>
        </p:txBody>
      </p:sp>
      <p:sp>
        <p:nvSpPr>
          <p:cNvPr id="8" name="Título 7"/>
          <p:cNvSpPr>
            <a:spLocks noGrp="1"/>
          </p:cNvSpPr>
          <p:nvPr>
            <p:ph type="title" hasCustomPrompt="1"/>
          </p:nvPr>
        </p:nvSpPr>
        <p:spPr>
          <a:xfrm>
            <a:off x="3726425" y="1222382"/>
            <a:ext cx="8023123" cy="1687965"/>
          </a:xfrm>
        </p:spPr>
        <p:txBody>
          <a:bodyPr>
            <a:normAutofit/>
          </a:bodyPr>
          <a:lstStyle>
            <a:lvl1pPr>
              <a:defRPr sz="6000" baseline="0">
                <a:solidFill>
                  <a:schemeClr val="bg1"/>
                </a:solidFill>
              </a:defRPr>
            </a:lvl1pPr>
          </a:lstStyle>
          <a:p>
            <a:r>
              <a:rPr lang="es-ES" dirty="0" err="1" smtClean="0"/>
              <a:t>Author</a:t>
            </a:r>
            <a:r>
              <a:rPr lang="es-ES" dirty="0" smtClean="0"/>
              <a:t> </a:t>
            </a:r>
            <a:r>
              <a:rPr lang="es-ES" dirty="0" err="1" smtClean="0"/>
              <a:t>name</a:t>
            </a:r>
            <a:r>
              <a:rPr lang="es-ES" dirty="0" smtClean="0"/>
              <a:t> </a:t>
            </a:r>
            <a:r>
              <a:rPr lang="es-ES" dirty="0" err="1" smtClean="0"/>
              <a:t>author</a:t>
            </a:r>
            <a:r>
              <a:rPr lang="es-ES" dirty="0" smtClean="0"/>
              <a:t> </a:t>
            </a:r>
            <a:r>
              <a:rPr lang="es-ES" dirty="0" err="1" smtClean="0"/>
              <a:t>name</a:t>
            </a:r>
            <a:endParaRPr lang="es-ES" dirty="0"/>
          </a:p>
        </p:txBody>
      </p:sp>
      <p:sp>
        <p:nvSpPr>
          <p:cNvPr id="22" name="Marcador de texto 20"/>
          <p:cNvSpPr>
            <a:spLocks noGrp="1"/>
          </p:cNvSpPr>
          <p:nvPr>
            <p:ph type="body" sz="quarter" idx="12" hasCustomPrompt="1"/>
          </p:nvPr>
        </p:nvSpPr>
        <p:spPr>
          <a:xfrm>
            <a:off x="3726424" y="3720293"/>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Job </a:t>
            </a:r>
            <a:r>
              <a:rPr lang="es-ES" dirty="0" err="1" smtClean="0"/>
              <a:t>title</a:t>
            </a:r>
            <a:endParaRPr lang="es-ES" dirty="0"/>
          </a:p>
        </p:txBody>
      </p:sp>
      <p:sp>
        <p:nvSpPr>
          <p:cNvPr id="23" name="Marcador de texto 20"/>
          <p:cNvSpPr>
            <a:spLocks noGrp="1"/>
          </p:cNvSpPr>
          <p:nvPr>
            <p:ph type="body" sz="quarter" idx="13" hasCustomPrompt="1"/>
          </p:nvPr>
        </p:nvSpPr>
        <p:spPr>
          <a:xfrm>
            <a:off x="3726424" y="4299179"/>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err="1" smtClean="0"/>
              <a:t>Award</a:t>
            </a:r>
            <a:endParaRPr lang="es-ES" dirty="0"/>
          </a:p>
        </p:txBody>
      </p:sp>
      <p:sp>
        <p:nvSpPr>
          <p:cNvPr id="24" name="Marcador de texto 20"/>
          <p:cNvSpPr>
            <a:spLocks noGrp="1"/>
          </p:cNvSpPr>
          <p:nvPr>
            <p:ph type="body" sz="quarter" idx="14" hasCustomPrompt="1"/>
          </p:nvPr>
        </p:nvSpPr>
        <p:spPr>
          <a:xfrm>
            <a:off x="3726323" y="3114392"/>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Company</a:t>
            </a:r>
            <a:endParaRPr lang="es-ES" dirty="0"/>
          </a:p>
        </p:txBody>
      </p:sp>
      <p:sp>
        <p:nvSpPr>
          <p:cNvPr id="25" name="Marcador de texto 20"/>
          <p:cNvSpPr>
            <a:spLocks noGrp="1"/>
          </p:cNvSpPr>
          <p:nvPr>
            <p:ph type="body" sz="quarter" idx="15" hasCustomPrompt="1"/>
          </p:nvPr>
        </p:nvSpPr>
        <p:spPr>
          <a:xfrm>
            <a:off x="3726322" y="4912702"/>
            <a:ext cx="8023225" cy="414338"/>
          </a:xfrm>
        </p:spPr>
        <p:txBody>
          <a:bodyPr/>
          <a:lstStyle>
            <a:lvl1pPr marL="0" indent="0">
              <a:buNone/>
              <a:defRPr baseline="0">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Blog 1</a:t>
            </a:r>
            <a:endParaRPr lang="es-ES" dirty="0"/>
          </a:p>
        </p:txBody>
      </p:sp>
      <p:sp>
        <p:nvSpPr>
          <p:cNvPr id="26" name="Marcador de texto 20"/>
          <p:cNvSpPr>
            <a:spLocks noGrp="1"/>
          </p:cNvSpPr>
          <p:nvPr>
            <p:ph type="body" sz="quarter" idx="16" hasCustomPrompt="1"/>
          </p:nvPr>
        </p:nvSpPr>
        <p:spPr>
          <a:xfrm>
            <a:off x="3726321" y="5526225"/>
            <a:ext cx="8023225" cy="414338"/>
          </a:xfrm>
        </p:spPr>
        <p:txBody>
          <a:bodyPr/>
          <a:lstStyle>
            <a:lvl1pPr marL="0" indent="0">
              <a:buNone/>
              <a:defRPr>
                <a:solidFill>
                  <a:schemeClr val="bg1"/>
                </a:solidFill>
                <a:latin typeface="Segoe UI Light" panose="020B0502040204020203" pitchFamily="34" charset="0"/>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s-ES" dirty="0" smtClean="0"/>
              <a:t>Blog 2</a:t>
            </a:r>
            <a:endParaRPr lang="es-ES" dirty="0"/>
          </a:p>
        </p:txBody>
      </p:sp>
      <p:sp>
        <p:nvSpPr>
          <p:cNvPr id="27" name="Marcador de texto 20"/>
          <p:cNvSpPr>
            <a:spLocks noGrp="1"/>
          </p:cNvSpPr>
          <p:nvPr>
            <p:ph type="body" sz="quarter" idx="17" hasCustomPrompt="1"/>
          </p:nvPr>
        </p:nvSpPr>
        <p:spPr>
          <a:xfrm>
            <a:off x="3726321" y="6139748"/>
            <a:ext cx="8023225" cy="414338"/>
          </a:xfrm>
        </p:spPr>
        <p:txBody>
          <a:bodyPr/>
          <a:lstStyle>
            <a:lvl1pPr marL="0" indent="0">
              <a:buNone/>
              <a:defRPr b="1">
                <a:solidFill>
                  <a:schemeClr val="bg1"/>
                </a:solidFill>
                <a:latin typeface="Segoe UI "/>
                <a:cs typeface="Segoe UI Light" panose="020B0502040204020203" pitchFamily="34" charset="0"/>
              </a:defRPr>
            </a:lvl1pPr>
            <a:lvl2pPr>
              <a:defRPr>
                <a:solidFill>
                  <a:schemeClr val="bg1"/>
                </a:solidFill>
                <a:latin typeface="Segoe UI Light" panose="020B0502040204020203" pitchFamily="34" charset="0"/>
                <a:cs typeface="Segoe UI Light" panose="020B0502040204020203" pitchFamily="34" charset="0"/>
              </a:defRPr>
            </a:lvl2pPr>
            <a:lvl3pPr>
              <a:defRPr>
                <a:solidFill>
                  <a:schemeClr val="bg1"/>
                </a:solidFill>
                <a:latin typeface="Segoe UI Light" panose="020B0502040204020203" pitchFamily="34" charset="0"/>
                <a:cs typeface="Segoe UI Light" panose="020B0502040204020203" pitchFamily="34" charset="0"/>
              </a:defRPr>
            </a:lvl3pPr>
            <a:lvl4pPr>
              <a:defRPr>
                <a:solidFill>
                  <a:schemeClr val="bg1"/>
                </a:solidFill>
                <a:latin typeface="Segoe UI Light" panose="020B0502040204020203" pitchFamily="34" charset="0"/>
                <a:cs typeface="Segoe UI Light" panose="020B0502040204020203" pitchFamily="34" charset="0"/>
              </a:defRPr>
            </a:lvl4pPr>
            <a:lvl5pPr>
              <a:defRPr>
                <a:solidFill>
                  <a:schemeClr val="bg1"/>
                </a:solidFill>
                <a:latin typeface="Segoe UI Light" panose="020B0502040204020203" pitchFamily="34" charset="0"/>
                <a:cs typeface="Segoe UI Light" panose="020B0502040204020203" pitchFamily="34" charset="0"/>
              </a:defRPr>
            </a:lvl5pPr>
          </a:lstStyle>
          <a:p>
            <a:pPr lvl="0"/>
            <a:r>
              <a:rPr lang="en-US" dirty="0" smtClean="0"/>
              <a:t>Twitter</a:t>
            </a:r>
            <a:endParaRPr lang="es-ES" dirty="0"/>
          </a:p>
        </p:txBody>
      </p:sp>
    </p:spTree>
    <p:extLst>
      <p:ext uri="{BB962C8B-B14F-4D97-AF65-F5344CB8AC3E}">
        <p14:creationId xmlns:p14="http://schemas.microsoft.com/office/powerpoint/2010/main" val="623072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529">
          <p15:clr>
            <a:srgbClr val="FBAE40"/>
          </p15:clr>
        </p15:guide>
        <p15:guide id="2" orient="horz" pos="2160">
          <p15:clr>
            <a:srgbClr val="FBAE40"/>
          </p15:clr>
        </p15:guide>
        <p15:guide id="3"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with image on the righ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578934" y="869796"/>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8" name="Marcador de posición de imagen 7"/>
          <p:cNvSpPr>
            <a:spLocks noGrp="1"/>
          </p:cNvSpPr>
          <p:nvPr>
            <p:ph type="pic" sz="quarter" idx="10"/>
          </p:nvPr>
        </p:nvSpPr>
        <p:spPr>
          <a:xfrm>
            <a:off x="6096000" y="0"/>
            <a:ext cx="6096000" cy="6858000"/>
          </a:xfrm>
        </p:spPr>
        <p:txBody>
          <a:bodyPr/>
          <a:lstStyle/>
          <a:p>
            <a:endParaRPr lang="es-ES"/>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5276" y="102182"/>
            <a:ext cx="1996296" cy="665432"/>
          </a:xfrm>
          <a:prstGeom prst="rect">
            <a:avLst/>
          </a:prstGeom>
        </p:spPr>
      </p:pic>
    </p:spTree>
    <p:extLst>
      <p:ext uri="{BB962C8B-B14F-4D97-AF65-F5344CB8AC3E}">
        <p14:creationId xmlns:p14="http://schemas.microsoft.com/office/powerpoint/2010/main" val="20506653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with image on the lef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6096000" y="0"/>
            <a:ext cx="6096000" cy="6858000"/>
          </a:xfrm>
          <a:prstGeom prst="rect">
            <a:avLst/>
          </a:prstGeom>
          <a:gradFill>
            <a:gsLst>
              <a:gs pos="40000">
                <a:srgbClr val="0388EB"/>
              </a:gs>
              <a:gs pos="0">
                <a:srgbClr val="0594FF"/>
              </a:gs>
              <a:gs pos="100000">
                <a:srgbClr val="0072C5"/>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Título 5"/>
          <p:cNvSpPr>
            <a:spLocks noGrp="1"/>
          </p:cNvSpPr>
          <p:nvPr>
            <p:ph type="title"/>
          </p:nvPr>
        </p:nvSpPr>
        <p:spPr>
          <a:xfrm>
            <a:off x="6745558" y="880947"/>
            <a:ext cx="4938132" cy="5096106"/>
          </a:xfrm>
        </p:spPr>
        <p:txBody>
          <a:bodyPr>
            <a:noAutofit/>
          </a:bodyPr>
          <a:lstStyle>
            <a:lvl1pPr>
              <a:defRPr sz="6000">
                <a:solidFill>
                  <a:schemeClr val="bg1"/>
                </a:solidFill>
              </a:defRPr>
            </a:lvl1pPr>
          </a:lstStyle>
          <a:p>
            <a:r>
              <a:rPr lang="es-ES" dirty="0" smtClean="0"/>
              <a:t>Haga clic para modificar el estilo de título del patrón</a:t>
            </a:r>
            <a:endParaRPr lang="es-ES" dirty="0"/>
          </a:p>
        </p:txBody>
      </p:sp>
      <p:sp>
        <p:nvSpPr>
          <p:cNvPr id="7" name="Marcador de posición de imagen 6"/>
          <p:cNvSpPr>
            <a:spLocks noGrp="1"/>
          </p:cNvSpPr>
          <p:nvPr>
            <p:ph type="pic" sz="quarter" idx="10"/>
          </p:nvPr>
        </p:nvSpPr>
        <p:spPr>
          <a:xfrm>
            <a:off x="0" y="0"/>
            <a:ext cx="6096000" cy="6858000"/>
          </a:xfrm>
        </p:spPr>
        <p:txBody>
          <a:bodyPr/>
          <a:lstStyle/>
          <a:p>
            <a:endParaRPr lang="es-E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3895" y="107758"/>
            <a:ext cx="1996296" cy="665432"/>
          </a:xfrm>
          <a:prstGeom prst="rect">
            <a:avLst/>
          </a:prstGeom>
        </p:spPr>
      </p:pic>
    </p:spTree>
    <p:extLst>
      <p:ext uri="{BB962C8B-B14F-4D97-AF65-F5344CB8AC3E}">
        <p14:creationId xmlns:p14="http://schemas.microsoft.com/office/powerpoint/2010/main" val="6491682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9"/>
          <p:cNvSpPr/>
          <p:nvPr userDrawn="1"/>
        </p:nvSpPr>
        <p:spPr bwMode="gray">
          <a:xfrm>
            <a:off x="2451085" y="2072640"/>
            <a:ext cx="9301180"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Rectangle 14"/>
          <p:cNvSpPr/>
          <p:nvPr userDrawn="1"/>
        </p:nvSpPr>
        <p:spPr bwMode="gray">
          <a:xfrm>
            <a:off x="0" y="2072640"/>
            <a:ext cx="2286000" cy="2286000"/>
          </a:xfrm>
          <a:prstGeom prst="rect">
            <a:avLst/>
          </a:prstGeom>
          <a:solidFill>
            <a:srgbClr val="0072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ítulo 5"/>
          <p:cNvSpPr>
            <a:spLocks noGrp="1"/>
          </p:cNvSpPr>
          <p:nvPr>
            <p:ph type="title" hasCustomPrompt="1"/>
          </p:nvPr>
        </p:nvSpPr>
        <p:spPr>
          <a:xfrm>
            <a:off x="2761891" y="2633873"/>
            <a:ext cx="8633603" cy="1075486"/>
          </a:xfrm>
        </p:spPr>
        <p:txBody>
          <a:bodyPr>
            <a:noAutofit/>
          </a:bodyPr>
          <a:lstStyle>
            <a:lvl1pPr>
              <a:defRPr lang="es-ES" sz="5400" b="0" kern="1200" cap="none" spc="-100" baseline="0" dirty="0" smtClean="0">
                <a:ln w="3175">
                  <a:noFill/>
                </a:ln>
                <a:solidFill>
                  <a:schemeClr val="tx1">
                    <a:lumMod val="50000"/>
                    <a:lumOff val="50000"/>
                    <a:alpha val="99000"/>
                  </a:schemeClr>
                </a:solidFill>
                <a:effectLst/>
                <a:latin typeface="Segoe UI Light" pitchFamily="34" charset="0"/>
                <a:ea typeface="+mn-ea"/>
                <a:cs typeface="Arial" charset="0"/>
              </a:defRPr>
            </a:lvl1pPr>
          </a:lstStyle>
          <a:p>
            <a:pPr marL="0" lvl="0" indent="0" algn="l" defTabSz="914400" rtl="0" eaLnBrk="1" latinLnBrk="0" hangingPunct="1">
              <a:lnSpc>
                <a:spcPct val="90000"/>
              </a:lnSpc>
              <a:spcBef>
                <a:spcPct val="0"/>
              </a:spcBef>
              <a:buFont typeface="Arial" panose="020B0604020202020204" pitchFamily="34" charset="0"/>
              <a:buNone/>
            </a:pPr>
            <a:r>
              <a:rPr lang="es-ES" dirty="0" smtClean="0"/>
              <a:t>Título</a:t>
            </a:r>
            <a:endParaRPr lang="es-ES" dirty="0"/>
          </a:p>
        </p:txBody>
      </p:sp>
      <p:pic>
        <p:nvPicPr>
          <p:cNvPr id="8" name="Picture 8" descr="C:\Users\Jonahs\Dropbox\Projects SCOTT\MEET Windows Azure\source\Background\tile-icon-medi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91" y="2558431"/>
            <a:ext cx="1314418" cy="131441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1211" y="112863"/>
            <a:ext cx="1998000" cy="666000"/>
          </a:xfrm>
          <a:prstGeom prst="rect">
            <a:avLst/>
          </a:prstGeom>
        </p:spPr>
      </p:pic>
    </p:spTree>
    <p:extLst>
      <p:ext uri="{BB962C8B-B14F-4D97-AF65-F5344CB8AC3E}">
        <p14:creationId xmlns:p14="http://schemas.microsoft.com/office/powerpoint/2010/main" val="8344773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ubchapter">
    <p:spTree>
      <p:nvGrpSpPr>
        <p:cNvPr id="1" name=""/>
        <p:cNvGrpSpPr/>
        <p:nvPr/>
      </p:nvGrpSpPr>
      <p:grpSpPr>
        <a:xfrm>
          <a:off x="0" y="0"/>
          <a:ext cx="0" cy="0"/>
          <a:chOff x="0" y="0"/>
          <a:chExt cx="0" cy="0"/>
        </a:xfrm>
      </p:grpSpPr>
      <p:grpSp>
        <p:nvGrpSpPr>
          <p:cNvPr id="5" name="Group 4"/>
          <p:cNvGrpSpPr/>
          <p:nvPr userDrawn="1"/>
        </p:nvGrpSpPr>
        <p:grpSpPr>
          <a:xfrm>
            <a:off x="0" y="-59634"/>
            <a:ext cx="12281452" cy="6917634"/>
            <a:chOff x="0" y="-59634"/>
            <a:chExt cx="12281452" cy="6917634"/>
          </a:xfrm>
        </p:grpSpPr>
        <p:pic>
          <p:nvPicPr>
            <p:cNvPr id="26" name="Imagen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grpSp>
      <p:sp>
        <p:nvSpPr>
          <p:cNvPr id="2" name="Título 1"/>
          <p:cNvSpPr>
            <a:spLocks noGrp="1"/>
          </p:cNvSpPr>
          <p:nvPr>
            <p:ph type="ctrTitle"/>
          </p:nvPr>
        </p:nvSpPr>
        <p:spPr>
          <a:xfrm>
            <a:off x="1524000" y="1122363"/>
            <a:ext cx="9144000" cy="2387600"/>
          </a:xfrm>
        </p:spPr>
        <p:txBody>
          <a:bodyPr anchor="b"/>
          <a:lstStyle>
            <a:lvl1pPr algn="ctr">
              <a:defRPr sz="6000">
                <a:solidFill>
                  <a:srgbClr val="0072C5"/>
                </a:solidFill>
              </a:defRPr>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modificar el estilo de subtítulo del patrón</a:t>
            </a:r>
            <a:endParaRPr lang="es-ES" dirty="0"/>
          </a:p>
        </p:txBody>
      </p:sp>
      <p:sp>
        <p:nvSpPr>
          <p:cNvPr id="4" name="Rectángulo 3"/>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Tree>
    <p:extLst>
      <p:ext uri="{BB962C8B-B14F-4D97-AF65-F5344CB8AC3E}">
        <p14:creationId xmlns:p14="http://schemas.microsoft.com/office/powerpoint/2010/main" val="11959905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4641" y="365125"/>
            <a:ext cx="11079159"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7" name="Triángulo rectángulo 6"/>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0" name="Rectángulo 9"/>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
          </p:nvPr>
        </p:nvSpPr>
        <p:spPr>
          <a:xfrm>
            <a:off x="274641" y="1825625"/>
            <a:ext cx="11079159" cy="4351338"/>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20884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5372" cy="6858000"/>
          </a:xfrm>
          <a:prstGeom prst="rect">
            <a:avLst/>
          </a:prstGeom>
        </p:spPr>
      </p:pic>
      <p:sp>
        <p:nvSpPr>
          <p:cNvPr id="2" name="Título 1"/>
          <p:cNvSpPr>
            <a:spLocks noGrp="1"/>
          </p:cNvSpPr>
          <p:nvPr>
            <p:ph type="title"/>
          </p:nvPr>
        </p:nvSpPr>
        <p:spPr>
          <a:xfrm>
            <a:off x="276044" y="365125"/>
            <a:ext cx="11077755" cy="1325563"/>
          </a:xfrm>
        </p:spPr>
        <p:txBody>
          <a:bodyPr/>
          <a:lstStyle>
            <a:lvl1pPr>
              <a:defRPr>
                <a:solidFill>
                  <a:srgbClr val="0072C5"/>
                </a:solidFill>
              </a:defRPr>
            </a:lvl1pPr>
          </a:lstStyle>
          <a:p>
            <a:r>
              <a:rPr lang="es-ES" dirty="0" smtClean="0"/>
              <a:t>Haga clic para modificar el estilo de título del patrón</a:t>
            </a:r>
            <a:endParaRPr lang="es-ES" dirty="0"/>
          </a:p>
        </p:txBody>
      </p:sp>
      <p:sp>
        <p:nvSpPr>
          <p:cNvPr id="8" name="Triángulo rectángulo 7"/>
          <p:cNvSpPr/>
          <p:nvPr userDrawn="1"/>
        </p:nvSpPr>
        <p:spPr>
          <a:xfrm rot="10800000">
            <a:off x="10535477" y="0"/>
            <a:ext cx="1649895" cy="1649895"/>
          </a:xfrm>
          <a:prstGeom prst="rtTriangle">
            <a:avLst/>
          </a:prstGeom>
          <a:solidFill>
            <a:srgbClr val="0072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94776" y="-59634"/>
            <a:ext cx="1086676" cy="1086676"/>
          </a:xfrm>
          <a:prstGeom prst="rect">
            <a:avLst/>
          </a:prstGeom>
        </p:spPr>
      </p:pic>
      <p:sp>
        <p:nvSpPr>
          <p:cNvPr id="11" name="Rectángulo 10"/>
          <p:cNvSpPr/>
          <p:nvPr userDrawn="1"/>
        </p:nvSpPr>
        <p:spPr>
          <a:xfrm>
            <a:off x="0" y="0"/>
            <a:ext cx="12192000" cy="112143"/>
          </a:xfrm>
          <a:prstGeom prst="rect">
            <a:avLst/>
          </a:prstGeom>
          <a:solidFill>
            <a:srgbClr val="0072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rgbClr val="0072C5"/>
              </a:solidFill>
            </a:endParaRPr>
          </a:p>
        </p:txBody>
      </p:sp>
      <p:sp>
        <p:nvSpPr>
          <p:cNvPr id="12" name="Content Placeholder 2"/>
          <p:cNvSpPr>
            <a:spLocks noGrp="1"/>
          </p:cNvSpPr>
          <p:nvPr>
            <p:ph idx="10"/>
          </p:nvPr>
        </p:nvSpPr>
        <p:spPr>
          <a:xfrm>
            <a:off x="276043" y="1822450"/>
            <a:ext cx="5400137"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1"/>
          </p:nvPr>
        </p:nvSpPr>
        <p:spPr>
          <a:xfrm>
            <a:off x="6012611" y="1822450"/>
            <a:ext cx="5341188" cy="4351337"/>
          </a:xfrm>
        </p:spPr>
        <p:txBody>
          <a:bodyPr/>
          <a:lstStyle>
            <a:lvl1pPr marL="2286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1pPr>
            <a:lvl2pPr marL="6858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2pPr>
            <a:lvl3pPr marL="11430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3pPr>
            <a:lvl4pPr marL="16002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4pPr>
            <a:lvl5pPr marL="2057400" indent="-228600">
              <a:buClr>
                <a:schemeClr val="bg1">
                  <a:lumMod val="85000"/>
                </a:schemeClr>
              </a:buClr>
              <a:buSzPct val="90000"/>
              <a:buFont typeface="Segoe UI Light" panose="020B0502040204020203" pitchFamily="34" charset="0"/>
              <a:buChar cha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2896734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518113515"/>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8" r:id="rId3"/>
    <p:sldLayoutId id="2147483661" r:id="rId4"/>
    <p:sldLayoutId id="2147483662" r:id="rId5"/>
    <p:sldLayoutId id="2147483666" r:id="rId6"/>
    <p:sldLayoutId id="2147483649" r:id="rId7"/>
    <p:sldLayoutId id="2147483650" r:id="rId8"/>
    <p:sldLayoutId id="2147483652" r:id="rId9"/>
    <p:sldLayoutId id="2147483664" r:id="rId10"/>
    <p:sldLayoutId id="2147483663"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oleObject" Target="../embeddings/oleObject1.bin"/><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notesSlide" Target="../notesSlides/notesSlide6.xml"/><Relationship Id="rId1" Type="http://schemas.openxmlformats.org/officeDocument/2006/relationships/vmlDrawing" Target="../drawings/vmlDrawing1.v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slideLayout" Target="../slideLayouts/slideLayout18.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image" Target="../media/image31.emf"/></Relationships>
</file>

<file path=ppt/slides/_rels/slide14.xml.rels><?xml version="1.0" encoding="UTF-8" standalone="yes"?>
<Relationships xmlns="http://schemas.openxmlformats.org/package/2006/relationships"><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slideLayout" Target="../slideLayouts/slideLayout18.xml"/><Relationship Id="rId3" Type="http://schemas.openxmlformats.org/officeDocument/2006/relationships/tags" Target="../tags/tag27.xml"/><Relationship Id="rId21" Type="http://schemas.openxmlformats.org/officeDocument/2006/relationships/tags" Target="../tags/tag45.xml"/><Relationship Id="rId34" Type="http://schemas.microsoft.com/office/2007/relationships/hdphoto" Target="../media/hdphoto3.wdp"/><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image" Target="../media/image34.png"/><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image" Target="../media/image32.png"/><Relationship Id="rId1" Type="http://schemas.openxmlformats.org/officeDocument/2006/relationships/vmlDrawing" Target="../drawings/vmlDrawing2.v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32" Type="http://schemas.microsoft.com/office/2007/relationships/hdphoto" Target="../media/hdphoto2.wdp"/><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image" Target="../media/image31.emf"/><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image" Target="../media/image33.pn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oleObject" Target="../embeddings/oleObject2.bin"/><Relationship Id="rId30" Type="http://schemas.microsoft.com/office/2007/relationships/hdphoto" Target="../media/hdphoto1.wdp"/><Relationship Id="rId35" Type="http://schemas.openxmlformats.org/officeDocument/2006/relationships/image" Target="../media/image35.png"/><Relationship Id="rId8"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50.xml"/><Relationship Id="rId6" Type="http://schemas.openxmlformats.org/officeDocument/2006/relationships/image" Target="../media/image29.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1.xml"/><Relationship Id="rId1" Type="http://schemas.openxmlformats.org/officeDocument/2006/relationships/vmlDrawing" Target="../drawings/vmlDrawing3.vml"/><Relationship Id="rId6" Type="http://schemas.openxmlformats.org/officeDocument/2006/relationships/image" Target="../media/image31.emf"/><Relationship Id="rId5" Type="http://schemas.openxmlformats.org/officeDocument/2006/relationships/oleObject" Target="../embeddings/oleObject3.bin"/><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9.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4.jpeg"/><Relationship Id="rId18" Type="http://schemas.openxmlformats.org/officeDocument/2006/relationships/image" Target="../media/image28.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3.jpeg"/><Relationship Id="rId17" Type="http://schemas.openxmlformats.org/officeDocument/2006/relationships/image" Target="../media/image27.png"/><Relationship Id="rId2" Type="http://schemas.openxmlformats.org/officeDocument/2006/relationships/tags" Target="../tags/tag2.xml"/><Relationship Id="rId16" Type="http://schemas.openxmlformats.org/officeDocument/2006/relationships/image" Target="../media/image2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2.jpeg"/><Relationship Id="rId5" Type="http://schemas.openxmlformats.org/officeDocument/2006/relationships/tags" Target="../tags/tag5.xml"/><Relationship Id="rId15" Type="http://schemas.microsoft.com/office/2007/relationships/hdphoto" Target="../media/hdphoto1.wdp"/><Relationship Id="rId10" Type="http://schemas.openxmlformats.org/officeDocument/2006/relationships/notesSlide" Target="../notesSlides/notesSlide2.xml"/><Relationship Id="rId19" Type="http://schemas.openxmlformats.org/officeDocument/2006/relationships/image" Target="../media/image29.png"/><Relationship Id="rId4" Type="http://schemas.openxmlformats.org/officeDocument/2006/relationships/tags" Target="../tags/tag4.xml"/><Relationship Id="rId9" Type="http://schemas.openxmlformats.org/officeDocument/2006/relationships/slideLayout" Target="../slideLayouts/slideLayout17.xml"/><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443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575720" y="1774032"/>
            <a:ext cx="7560840" cy="2166747"/>
          </a:xfrm>
          <a:prstGeom prst="rect">
            <a:avLst/>
          </a:prstGeom>
        </p:spPr>
        <p:txBody>
          <a:bodyPr vert="horz" wrap="square" lIns="0" tIns="0" rIns="0" bIns="0" rtlCol="0">
            <a:spAutoFit/>
          </a:bodyPr>
          <a:lstStyle>
            <a:defPPr>
              <a:defRPr lang="en-US"/>
            </a:defPPr>
            <a:lvl2pPr marL="673338" lvl="1" indent="-325424">
              <a:lnSpc>
                <a:spcPct val="90000"/>
              </a:lnSpc>
              <a:spcBef>
                <a:spcPct val="20000"/>
              </a:spcBef>
              <a:buSzPct val="90000"/>
              <a:buFontTx/>
              <a:buBlip>
                <a:blip r:embed="rId3"/>
              </a:buBlip>
              <a:defRPr sz="2400">
                <a:gradFill>
                  <a:gsLst>
                    <a:gs pos="0">
                      <a:schemeClr val="tx1"/>
                    </a:gs>
                    <a:gs pos="86000">
                      <a:schemeClr val="tx1"/>
                    </a:gs>
                  </a:gsLst>
                  <a:lin ang="5400000" scaled="0"/>
                </a:gradFill>
              </a:defRPr>
            </a:lvl2pPr>
          </a:lstStyle>
          <a:p>
            <a:pPr lvl="1">
              <a:buFont typeface="Arial" panose="020B0604020202020204" pitchFamily="34" charset="0"/>
              <a:buChar char="•"/>
            </a:pPr>
            <a:r>
              <a:rPr lang="en-US" sz="2800" dirty="0" err="1">
                <a:solidFill>
                  <a:schemeClr val="tx2">
                    <a:lumMod val="50000"/>
                  </a:schemeClr>
                </a:solidFill>
              </a:rPr>
              <a:t>Interactivo</a:t>
            </a:r>
            <a:r>
              <a:rPr lang="en-US" sz="3200" dirty="0">
                <a:solidFill>
                  <a:schemeClr val="tx2">
                    <a:lumMod val="50000"/>
                  </a:schemeClr>
                </a:solidFill>
              </a:rPr>
              <a:t>, </a:t>
            </a:r>
            <a:r>
              <a:rPr lang="en-US" sz="2800" dirty="0" err="1">
                <a:solidFill>
                  <a:schemeClr val="tx2">
                    <a:lumMod val="50000"/>
                  </a:schemeClr>
                </a:solidFill>
              </a:rPr>
              <a:t>Compartir</a:t>
            </a:r>
            <a:r>
              <a:rPr lang="en-US" sz="2800" dirty="0">
                <a:solidFill>
                  <a:schemeClr val="tx2">
                    <a:lumMod val="50000"/>
                  </a:schemeClr>
                </a:solidFill>
              </a:rPr>
              <a:t> </a:t>
            </a:r>
            <a:r>
              <a:rPr lang="en-US" sz="2800" dirty="0" err="1">
                <a:solidFill>
                  <a:schemeClr val="tx2">
                    <a:lumMod val="50000"/>
                  </a:schemeClr>
                </a:solidFill>
              </a:rPr>
              <a:t>informacion</a:t>
            </a:r>
            <a:r>
              <a:rPr lang="en-US" sz="2800" dirty="0">
                <a:solidFill>
                  <a:schemeClr val="tx2">
                    <a:lumMod val="50000"/>
                  </a:schemeClr>
                </a:solidFill>
              </a:rPr>
              <a:t> y </a:t>
            </a:r>
            <a:r>
              <a:rPr lang="en-US" sz="2800" dirty="0" err="1">
                <a:solidFill>
                  <a:schemeClr val="tx2">
                    <a:lumMod val="50000"/>
                  </a:schemeClr>
                </a:solidFill>
              </a:rPr>
              <a:t>edición</a:t>
            </a:r>
            <a:r>
              <a:rPr lang="en-US" sz="2800" dirty="0">
                <a:solidFill>
                  <a:schemeClr val="tx2">
                    <a:lumMod val="50000"/>
                  </a:schemeClr>
                </a:solidFill>
              </a:rPr>
              <a:t> </a:t>
            </a:r>
            <a:r>
              <a:rPr lang="en-US" sz="2800" dirty="0" err="1">
                <a:solidFill>
                  <a:schemeClr val="tx2">
                    <a:lumMod val="50000"/>
                  </a:schemeClr>
                </a:solidFill>
              </a:rPr>
              <a:t>basada</a:t>
            </a:r>
            <a:r>
              <a:rPr lang="en-US" sz="2800" dirty="0">
                <a:solidFill>
                  <a:schemeClr val="tx2">
                    <a:lumMod val="50000"/>
                  </a:schemeClr>
                </a:solidFill>
              </a:rPr>
              <a:t> </a:t>
            </a:r>
            <a:r>
              <a:rPr lang="en-US" sz="2800" dirty="0" err="1">
                <a:solidFill>
                  <a:schemeClr val="tx2">
                    <a:lumMod val="50000"/>
                  </a:schemeClr>
                </a:solidFill>
              </a:rPr>
              <a:t>en</a:t>
            </a:r>
            <a:r>
              <a:rPr lang="en-US" sz="2800" dirty="0">
                <a:solidFill>
                  <a:schemeClr val="tx2">
                    <a:lumMod val="50000"/>
                  </a:schemeClr>
                </a:solidFill>
              </a:rPr>
              <a:t> web</a:t>
            </a:r>
          </a:p>
          <a:p>
            <a:pPr lvl="1">
              <a:buFont typeface="Arial" panose="020B0604020202020204" pitchFamily="34" charset="0"/>
              <a:buChar char="•"/>
            </a:pPr>
            <a:r>
              <a:rPr lang="en-US" sz="2800" dirty="0" smtClean="0">
                <a:solidFill>
                  <a:schemeClr val="tx2">
                    <a:lumMod val="50000"/>
                  </a:schemeClr>
                </a:solidFill>
              </a:rPr>
              <a:t>Familiar: </a:t>
            </a:r>
            <a:r>
              <a:rPr lang="en-US" sz="2800" dirty="0" err="1" smtClean="0">
                <a:solidFill>
                  <a:schemeClr val="tx2">
                    <a:lumMod val="50000"/>
                  </a:schemeClr>
                </a:solidFill>
              </a:rPr>
              <a:t>Usa</a:t>
            </a:r>
            <a:r>
              <a:rPr lang="en-US" sz="2800" dirty="0" smtClean="0">
                <a:solidFill>
                  <a:schemeClr val="tx2">
                    <a:lumMod val="50000"/>
                  </a:schemeClr>
                </a:solidFill>
              </a:rPr>
              <a:t> </a:t>
            </a:r>
            <a:r>
              <a:rPr lang="en-US" sz="2800" dirty="0" err="1" smtClean="0">
                <a:solidFill>
                  <a:schemeClr val="tx2">
                    <a:lumMod val="50000"/>
                  </a:schemeClr>
                </a:solidFill>
              </a:rPr>
              <a:t>Patrones</a:t>
            </a:r>
            <a:r>
              <a:rPr lang="en-US" sz="2800" dirty="0" smtClean="0">
                <a:solidFill>
                  <a:schemeClr val="tx2">
                    <a:lumMod val="50000"/>
                  </a:schemeClr>
                </a:solidFill>
              </a:rPr>
              <a:t> </a:t>
            </a:r>
            <a:r>
              <a:rPr lang="en-US" sz="2800" dirty="0">
                <a:solidFill>
                  <a:schemeClr val="tx2">
                    <a:lumMod val="50000"/>
                  </a:schemeClr>
                </a:solidFill>
              </a:rPr>
              <a:t>de </a:t>
            </a:r>
            <a:r>
              <a:rPr lang="en-US" sz="2800" dirty="0" err="1">
                <a:solidFill>
                  <a:schemeClr val="tx2">
                    <a:lumMod val="50000"/>
                  </a:schemeClr>
                </a:solidFill>
              </a:rPr>
              <a:t>diseño</a:t>
            </a:r>
            <a:r>
              <a:rPr lang="en-US" sz="2800" dirty="0">
                <a:solidFill>
                  <a:schemeClr val="tx2">
                    <a:lumMod val="50000"/>
                  </a:schemeClr>
                </a:solidFill>
              </a:rPr>
              <a:t> de Microsoft Office</a:t>
            </a:r>
          </a:p>
          <a:p>
            <a:pPr lvl="1">
              <a:buFont typeface="Arial" panose="020B0604020202020204" pitchFamily="34" charset="0"/>
              <a:buChar char="•"/>
            </a:pPr>
            <a:r>
              <a:rPr lang="en-US" sz="2800" dirty="0" err="1">
                <a:solidFill>
                  <a:schemeClr val="tx2">
                    <a:lumMod val="50000"/>
                  </a:schemeClr>
                </a:solidFill>
              </a:rPr>
              <a:t>Poderoso</a:t>
            </a:r>
            <a:r>
              <a:rPr lang="en-US" sz="2800" dirty="0">
                <a:solidFill>
                  <a:schemeClr val="tx2">
                    <a:lumMod val="50000"/>
                  </a:schemeClr>
                </a:solidFill>
              </a:rPr>
              <a:t> y </a:t>
            </a:r>
            <a:r>
              <a:rPr lang="en-US" sz="2800" dirty="0" err="1">
                <a:solidFill>
                  <a:schemeClr val="tx2">
                    <a:lumMod val="50000"/>
                  </a:schemeClr>
                </a:solidFill>
              </a:rPr>
              <a:t>Fexible</a:t>
            </a:r>
            <a:endParaRPr lang="en-US" sz="2800" dirty="0">
              <a:solidFill>
                <a:schemeClr val="tx2">
                  <a:lumMod val="50000"/>
                </a:schemeClr>
              </a:solidFill>
            </a:endParaRPr>
          </a:p>
        </p:txBody>
      </p:sp>
      <p:sp>
        <p:nvSpPr>
          <p:cNvPr id="6" name="TextBox 5"/>
          <p:cNvSpPr txBox="1"/>
          <p:nvPr/>
        </p:nvSpPr>
        <p:spPr>
          <a:xfrm>
            <a:off x="609600" y="1774032"/>
            <a:ext cx="2629334" cy="2457450"/>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2700" dirty="0">
                <a:ln>
                  <a:solidFill>
                    <a:srgbClr val="FFFFFF">
                      <a:alpha val="0"/>
                    </a:srgbClr>
                  </a:solidFill>
                </a:ln>
                <a:solidFill>
                  <a:srgbClr val="FFFFFF"/>
                </a:solidFill>
                <a:latin typeface="Segoe UI Light" pitchFamily="34" charset="0"/>
              </a:rPr>
              <a:t>EXPERIENCIA DE DISEÑO ALTAMENTE VISUAL</a:t>
            </a:r>
          </a:p>
        </p:txBody>
      </p:sp>
      <p:sp>
        <p:nvSpPr>
          <p:cNvPr id="7" name="TextBox 6"/>
          <p:cNvSpPr txBox="1"/>
          <p:nvPr/>
        </p:nvSpPr>
        <p:spPr>
          <a:xfrm>
            <a:off x="3059730" y="550605"/>
            <a:ext cx="6161541" cy="584775"/>
          </a:xfrm>
          <a:prstGeom prst="rect">
            <a:avLst/>
          </a:prstGeom>
          <a:noFill/>
        </p:spPr>
        <p:txBody>
          <a:bodyPr wrap="square" rtlCol="0">
            <a:spAutoFit/>
          </a:bodyPr>
          <a:lstStyle/>
          <a:p>
            <a:pPr algn="ctr"/>
            <a:r>
              <a:rPr lang="en-US" sz="3200" b="1" cap="all" dirty="0">
                <a:ea typeface="Segoe UI" pitchFamily="34" charset="0"/>
                <a:cs typeface="Segoe UI" pitchFamily="34" charset="0"/>
              </a:rPr>
              <a:t>SQL Server 2012 Power View</a:t>
            </a:r>
            <a:endParaRPr lang="es-CO" sz="2400" b="1" dirty="0">
              <a:solidFill>
                <a:schemeClr val="tx2">
                  <a:lumMod val="50000"/>
                </a:schemeClr>
              </a:solidFill>
            </a:endParaRPr>
          </a:p>
        </p:txBody>
      </p:sp>
    </p:spTree>
    <p:extLst>
      <p:ext uri="{BB962C8B-B14F-4D97-AF65-F5344CB8AC3E}">
        <p14:creationId xmlns:p14="http://schemas.microsoft.com/office/powerpoint/2010/main" val="200538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circle(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575720" y="1849475"/>
            <a:ext cx="8280920" cy="2111347"/>
          </a:xfrm>
          <a:prstGeom prst="rect">
            <a:avLst/>
          </a:prstGeom>
        </p:spPr>
        <p:txBody>
          <a:bodyPr vert="horz" wrap="square" lIns="0" tIns="0" rIns="0" bIns="0" rtlCol="0">
            <a:spAutoFit/>
          </a:bodyPr>
          <a:lstStyle>
            <a:defPPr>
              <a:defRPr lang="en-US"/>
            </a:defPPr>
            <a:lvl2pPr marL="673338" lvl="1" indent="-325424">
              <a:lnSpc>
                <a:spcPct val="90000"/>
              </a:lnSpc>
              <a:spcBef>
                <a:spcPct val="20000"/>
              </a:spcBef>
              <a:buSzPct val="90000"/>
              <a:buFontTx/>
              <a:buBlip>
                <a:blip r:embed="rId3"/>
              </a:buBlip>
              <a:defRPr sz="2400">
                <a:gradFill>
                  <a:gsLst>
                    <a:gs pos="0">
                      <a:schemeClr val="tx1"/>
                    </a:gs>
                    <a:gs pos="86000">
                      <a:schemeClr val="tx1"/>
                    </a:gs>
                  </a:gsLst>
                  <a:lin ang="5400000" scaled="0"/>
                </a:gradFill>
              </a:defRPr>
            </a:lvl2pPr>
          </a:lstStyle>
          <a:p>
            <a:pPr lvl="1">
              <a:buFont typeface="Arial" panose="020B0604020202020204" pitchFamily="34" charset="0"/>
              <a:buChar char="•"/>
            </a:pPr>
            <a:r>
              <a:rPr lang="en-US" sz="2800" dirty="0" err="1">
                <a:solidFill>
                  <a:schemeClr val="tx2">
                    <a:lumMod val="50000"/>
                  </a:schemeClr>
                </a:solidFill>
              </a:rPr>
              <a:t>Integración</a:t>
            </a:r>
            <a:r>
              <a:rPr lang="en-US" sz="2800" dirty="0">
                <a:solidFill>
                  <a:schemeClr val="tx2">
                    <a:lumMod val="50000"/>
                  </a:schemeClr>
                </a:solidFill>
              </a:rPr>
              <a:t> </a:t>
            </a:r>
            <a:r>
              <a:rPr lang="en-US" sz="2800" dirty="0" err="1">
                <a:solidFill>
                  <a:schemeClr val="tx2">
                    <a:lumMod val="50000"/>
                  </a:schemeClr>
                </a:solidFill>
              </a:rPr>
              <a:t>completa</a:t>
            </a:r>
            <a:r>
              <a:rPr lang="en-US" sz="2800" dirty="0">
                <a:solidFill>
                  <a:schemeClr val="tx2">
                    <a:lumMod val="50000"/>
                  </a:schemeClr>
                </a:solidFill>
              </a:rPr>
              <a:t> con PowerPivot y el </a:t>
            </a:r>
            <a:r>
              <a:rPr lang="en-US" sz="2800" dirty="0" err="1">
                <a:solidFill>
                  <a:schemeClr val="tx2">
                    <a:lumMod val="50000"/>
                  </a:schemeClr>
                </a:solidFill>
              </a:rPr>
              <a:t>modelo</a:t>
            </a:r>
            <a:r>
              <a:rPr lang="en-US" sz="2800" dirty="0">
                <a:solidFill>
                  <a:schemeClr val="tx2">
                    <a:lumMod val="50000"/>
                  </a:schemeClr>
                </a:solidFill>
              </a:rPr>
              <a:t> </a:t>
            </a:r>
            <a:r>
              <a:rPr lang="en-US" sz="2800" dirty="0" err="1">
                <a:solidFill>
                  <a:schemeClr val="tx2">
                    <a:lumMod val="50000"/>
                  </a:schemeClr>
                </a:solidFill>
              </a:rPr>
              <a:t>semántico</a:t>
            </a:r>
            <a:r>
              <a:rPr lang="en-US" sz="2800" dirty="0">
                <a:solidFill>
                  <a:schemeClr val="tx2">
                    <a:lumMod val="50000"/>
                  </a:schemeClr>
                </a:solidFill>
              </a:rPr>
              <a:t> de BI</a:t>
            </a:r>
          </a:p>
          <a:p>
            <a:pPr lvl="1">
              <a:buFont typeface="Arial" panose="020B0604020202020204" pitchFamily="34" charset="0"/>
              <a:buChar char="•"/>
            </a:pPr>
            <a:r>
              <a:rPr lang="es-ES" sz="2800" dirty="0">
                <a:solidFill>
                  <a:schemeClr val="tx2">
                    <a:lumMod val="50000"/>
                  </a:schemeClr>
                </a:solidFill>
              </a:rPr>
              <a:t>Mayor conocimiento a través de consultas inteligentes y poderosas</a:t>
            </a:r>
            <a:endParaRPr lang="en-US" sz="2800" dirty="0">
              <a:solidFill>
                <a:schemeClr val="tx2">
                  <a:lumMod val="50000"/>
                </a:schemeClr>
              </a:solidFill>
            </a:endParaRPr>
          </a:p>
          <a:p>
            <a:pPr lvl="1">
              <a:buFont typeface="Arial" panose="020B0604020202020204" pitchFamily="34" charset="0"/>
              <a:buChar char="•"/>
            </a:pPr>
            <a:r>
              <a:rPr lang="en-US" sz="2800" dirty="0" err="1">
                <a:solidFill>
                  <a:schemeClr val="tx2">
                    <a:lumMod val="50000"/>
                  </a:schemeClr>
                </a:solidFill>
              </a:rPr>
              <a:t>Tendencias</a:t>
            </a:r>
            <a:r>
              <a:rPr lang="en-US" sz="2800" dirty="0">
                <a:solidFill>
                  <a:schemeClr val="tx2">
                    <a:lumMod val="50000"/>
                  </a:schemeClr>
                </a:solidFill>
              </a:rPr>
              <a:t> y </a:t>
            </a:r>
            <a:r>
              <a:rPr lang="en-US" sz="2800" dirty="0" err="1">
                <a:solidFill>
                  <a:schemeClr val="tx2">
                    <a:lumMod val="50000"/>
                  </a:schemeClr>
                </a:solidFill>
              </a:rPr>
              <a:t>comparaciones</a:t>
            </a:r>
            <a:r>
              <a:rPr lang="en-US" sz="2800" dirty="0">
                <a:solidFill>
                  <a:schemeClr val="tx2">
                    <a:lumMod val="50000"/>
                  </a:schemeClr>
                </a:solidFill>
              </a:rPr>
              <a:t> </a:t>
            </a:r>
            <a:r>
              <a:rPr lang="en-US" sz="2800" dirty="0" err="1">
                <a:solidFill>
                  <a:schemeClr val="tx2">
                    <a:lumMod val="50000"/>
                  </a:schemeClr>
                </a:solidFill>
              </a:rPr>
              <a:t>animadas</a:t>
            </a:r>
            <a:endParaRPr lang="en-US" sz="2800" dirty="0">
              <a:solidFill>
                <a:schemeClr val="tx2">
                  <a:lumMod val="50000"/>
                </a:schemeClr>
              </a:solidFill>
            </a:endParaRPr>
          </a:p>
        </p:txBody>
      </p:sp>
      <p:sp>
        <p:nvSpPr>
          <p:cNvPr id="6" name="TextBox 5"/>
          <p:cNvSpPr txBox="1"/>
          <p:nvPr/>
        </p:nvSpPr>
        <p:spPr>
          <a:xfrm>
            <a:off x="597781" y="1787135"/>
            <a:ext cx="2629334" cy="2455164"/>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3600" b="1" kern="0">
                <a:ln>
                  <a:solidFill>
                    <a:srgbClr val="FFFFFF">
                      <a:alpha val="0"/>
                    </a:srgbClr>
                  </a:solidFill>
                </a:ln>
                <a:solidFill>
                  <a:srgbClr val="FFFFFF"/>
                </a:solidFill>
                <a:latin typeface="Segoe UI Light" pitchFamily="34" charset="0"/>
              </a:defRPr>
            </a:lvl1pPr>
          </a:lstStyle>
          <a:p>
            <a:r>
              <a:rPr lang="en-US" sz="2400" dirty="0"/>
              <a:t>INTERACTIVIDAD ENRIQUECIDA POR METADATOS</a:t>
            </a:r>
          </a:p>
        </p:txBody>
      </p:sp>
      <p:sp>
        <p:nvSpPr>
          <p:cNvPr id="7" name="TextBox 6"/>
          <p:cNvSpPr txBox="1"/>
          <p:nvPr/>
        </p:nvSpPr>
        <p:spPr>
          <a:xfrm>
            <a:off x="3059730" y="550605"/>
            <a:ext cx="6161541" cy="584775"/>
          </a:xfrm>
          <a:prstGeom prst="rect">
            <a:avLst/>
          </a:prstGeom>
          <a:noFill/>
        </p:spPr>
        <p:txBody>
          <a:bodyPr wrap="square" rtlCol="0">
            <a:spAutoFit/>
          </a:bodyPr>
          <a:lstStyle/>
          <a:p>
            <a:pPr algn="ctr"/>
            <a:r>
              <a:rPr lang="en-US" sz="3200" b="1" cap="all" dirty="0">
                <a:ea typeface="Segoe UI" pitchFamily="34" charset="0"/>
                <a:cs typeface="Segoe UI" pitchFamily="34" charset="0"/>
              </a:rPr>
              <a:t>SQL Server 2012 Power View</a:t>
            </a:r>
            <a:endParaRPr lang="es-CO" sz="2400" b="1" dirty="0">
              <a:solidFill>
                <a:schemeClr val="tx2">
                  <a:lumMod val="50000"/>
                </a:schemeClr>
              </a:solidFill>
            </a:endParaRPr>
          </a:p>
        </p:txBody>
      </p:sp>
    </p:spTree>
    <p:extLst>
      <p:ext uri="{BB962C8B-B14F-4D97-AF65-F5344CB8AC3E}">
        <p14:creationId xmlns:p14="http://schemas.microsoft.com/office/powerpoint/2010/main" val="31768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503712" y="1828801"/>
            <a:ext cx="7200800" cy="1335750"/>
          </a:xfrm>
          <a:prstGeom prst="rect">
            <a:avLst/>
          </a:prstGeom>
        </p:spPr>
        <p:txBody>
          <a:bodyPr vert="horz" wrap="square" lIns="0" tIns="0" rIns="0" bIns="0" rtlCol="0">
            <a:spAutoFit/>
          </a:bodyPr>
          <a:lstStyle>
            <a:defPPr>
              <a:defRPr lang="en-US"/>
            </a:defPPr>
            <a:lvl2pPr marL="673338" lvl="1" indent="-325424">
              <a:lnSpc>
                <a:spcPct val="90000"/>
              </a:lnSpc>
              <a:spcBef>
                <a:spcPct val="20000"/>
              </a:spcBef>
              <a:buSzPct val="90000"/>
              <a:buFontTx/>
              <a:buBlip>
                <a:blip r:embed="rId3"/>
              </a:buBlip>
              <a:defRPr sz="2400">
                <a:gradFill>
                  <a:gsLst>
                    <a:gs pos="0">
                      <a:schemeClr val="tx1"/>
                    </a:gs>
                    <a:gs pos="86000">
                      <a:schemeClr val="tx1"/>
                    </a:gs>
                  </a:gsLst>
                  <a:lin ang="5400000" scaled="0"/>
                </a:gradFill>
              </a:defRPr>
            </a:lvl2pPr>
          </a:lstStyle>
          <a:p>
            <a:pPr lvl="1">
              <a:buFont typeface="Arial" panose="020B0604020202020204" pitchFamily="34" charset="0"/>
              <a:buChar char="•"/>
            </a:pPr>
            <a:r>
              <a:rPr lang="es-CO" sz="2800" dirty="0">
                <a:solidFill>
                  <a:schemeClr val="tx2">
                    <a:lumMod val="50000"/>
                  </a:schemeClr>
                </a:solidFill>
              </a:rPr>
              <a:t>Presentación Interactiva de información</a:t>
            </a:r>
          </a:p>
          <a:p>
            <a:pPr lvl="1">
              <a:buFont typeface="Arial" panose="020B0604020202020204" pitchFamily="34" charset="0"/>
              <a:buChar char="•"/>
            </a:pPr>
            <a:r>
              <a:rPr lang="es-CO" sz="2800" dirty="0">
                <a:solidFill>
                  <a:schemeClr val="tx2">
                    <a:lumMod val="50000"/>
                  </a:schemeClr>
                </a:solidFill>
              </a:rPr>
              <a:t>Entregar y colaborar a través de SharePoint</a:t>
            </a:r>
          </a:p>
          <a:p>
            <a:pPr lvl="1">
              <a:buFont typeface="Arial" panose="020B0604020202020204" pitchFamily="34" charset="0"/>
              <a:buChar char="•"/>
            </a:pPr>
            <a:r>
              <a:rPr lang="es-CO" sz="2800" dirty="0">
                <a:solidFill>
                  <a:schemeClr val="tx2">
                    <a:lumMod val="50000"/>
                  </a:schemeClr>
                </a:solidFill>
              </a:rPr>
              <a:t>Modo de presentación de pantalla completa</a:t>
            </a:r>
          </a:p>
        </p:txBody>
      </p:sp>
      <p:sp>
        <p:nvSpPr>
          <p:cNvPr id="6" name="TextBox 5"/>
          <p:cNvSpPr txBox="1"/>
          <p:nvPr/>
        </p:nvSpPr>
        <p:spPr>
          <a:xfrm>
            <a:off x="607150" y="1801907"/>
            <a:ext cx="2629334" cy="2455164"/>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pPr marL="0" lvl="1" algn="ctr"/>
            <a:r>
              <a:rPr lang="en-US" sz="2400" b="1" kern="0" dirty="0">
                <a:ln>
                  <a:solidFill>
                    <a:srgbClr val="FFFFFF">
                      <a:alpha val="0"/>
                    </a:srgbClr>
                  </a:solidFill>
                </a:ln>
                <a:solidFill>
                  <a:srgbClr val="FFFFFF"/>
                </a:solidFill>
                <a:latin typeface="Segoe UI Light" pitchFamily="34" charset="0"/>
              </a:rPr>
              <a:t>PRESENTATION-READY </a:t>
            </a:r>
          </a:p>
          <a:p>
            <a:pPr marL="0" lvl="1" algn="ctr"/>
            <a:r>
              <a:rPr lang="en-US" sz="2400" b="1" kern="0" dirty="0">
                <a:ln>
                  <a:solidFill>
                    <a:srgbClr val="FFFFFF">
                      <a:alpha val="0"/>
                    </a:srgbClr>
                  </a:solidFill>
                </a:ln>
                <a:solidFill>
                  <a:srgbClr val="FFFFFF"/>
                </a:solidFill>
                <a:latin typeface="Segoe UI Light" pitchFamily="34" charset="0"/>
              </a:rPr>
              <a:t>A TODA HORA</a:t>
            </a:r>
          </a:p>
          <a:p>
            <a:endParaRPr lang="en-US" sz="2700" dirty="0">
              <a:ln>
                <a:solidFill>
                  <a:srgbClr val="FFFFFF">
                    <a:alpha val="0"/>
                  </a:srgbClr>
                </a:solidFill>
              </a:ln>
              <a:solidFill>
                <a:srgbClr val="FFFFFF"/>
              </a:solidFill>
              <a:latin typeface="Segoe UI Light" pitchFamily="34" charset="0"/>
            </a:endParaRPr>
          </a:p>
        </p:txBody>
      </p:sp>
      <p:sp>
        <p:nvSpPr>
          <p:cNvPr id="7" name="TextBox 6"/>
          <p:cNvSpPr txBox="1"/>
          <p:nvPr/>
        </p:nvSpPr>
        <p:spPr>
          <a:xfrm>
            <a:off x="3059730" y="550605"/>
            <a:ext cx="6161541" cy="584775"/>
          </a:xfrm>
          <a:prstGeom prst="rect">
            <a:avLst/>
          </a:prstGeom>
          <a:noFill/>
        </p:spPr>
        <p:txBody>
          <a:bodyPr wrap="square" rtlCol="0">
            <a:spAutoFit/>
          </a:bodyPr>
          <a:lstStyle/>
          <a:p>
            <a:pPr algn="ctr"/>
            <a:r>
              <a:rPr lang="en-US" sz="3200" b="1" cap="all" dirty="0">
                <a:ea typeface="Segoe UI" pitchFamily="34" charset="0"/>
                <a:cs typeface="Segoe UI" pitchFamily="34" charset="0"/>
              </a:rPr>
              <a:t>SQL Server 2012 Power View</a:t>
            </a:r>
            <a:endParaRPr lang="es-CO" sz="2400" b="1" dirty="0">
              <a:solidFill>
                <a:schemeClr val="tx2">
                  <a:lumMod val="50000"/>
                </a:schemeClr>
              </a:solidFill>
            </a:endParaRPr>
          </a:p>
        </p:txBody>
      </p:sp>
    </p:spTree>
    <p:extLst>
      <p:ext uri="{BB962C8B-B14F-4D97-AF65-F5344CB8AC3E}">
        <p14:creationId xmlns:p14="http://schemas.microsoft.com/office/powerpoint/2010/main" val="1272414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nvPr>
        </p:nvGraphicFramePr>
        <p:xfrm>
          <a:off x="1525192" y="857251"/>
          <a:ext cx="158709" cy="119063"/>
        </p:xfrm>
        <a:graphic>
          <a:graphicData uri="http://schemas.openxmlformats.org/presentationml/2006/ole">
            <mc:AlternateContent xmlns:mc="http://schemas.openxmlformats.org/markup-compatibility/2006">
              <mc:Choice xmlns:v="urn:schemas-microsoft-com:vml" Requires="v">
                <p:oleObj spid="_x0000_s1044"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25192" y="857251"/>
                        <a:ext cx="158709" cy="119063"/>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normAutofit/>
          </a:bodyPr>
          <a:lstStyle/>
          <a:p>
            <a:pPr algn="ctr"/>
            <a:r>
              <a:rPr lang="en-US" sz="2800" b="1" cap="all" dirty="0"/>
              <a:t>Power View para </a:t>
            </a:r>
            <a:r>
              <a:rPr lang="en-US" sz="2800" b="1" cap="all" dirty="0" err="1"/>
              <a:t>todos</a:t>
            </a:r>
            <a:r>
              <a:rPr lang="en-US" sz="2800" b="1" cap="all" dirty="0"/>
              <a:t> los </a:t>
            </a:r>
            <a:r>
              <a:rPr lang="en-US" sz="2800" b="1" cap="all" dirty="0" err="1"/>
              <a:t>Usuarios</a:t>
            </a:r>
            <a:endParaRPr lang="en-US" sz="2800" b="1" cap="all" dirty="0"/>
          </a:p>
        </p:txBody>
      </p:sp>
      <p:grpSp>
        <p:nvGrpSpPr>
          <p:cNvPr id="10" name="Group 9"/>
          <p:cNvGrpSpPr/>
          <p:nvPr/>
        </p:nvGrpSpPr>
        <p:grpSpPr>
          <a:xfrm>
            <a:off x="1798169" y="4397690"/>
            <a:ext cx="8593122" cy="1405892"/>
            <a:chOff x="1798169" y="4397690"/>
            <a:chExt cx="8593122" cy="1405892"/>
          </a:xfrm>
        </p:grpSpPr>
        <p:sp>
          <p:nvSpPr>
            <p:cNvPr id="4" name="Left-Right Arrow 3"/>
            <p:cNvSpPr/>
            <p:nvPr>
              <p:custDataLst>
                <p:tags r:id="rId11"/>
              </p:custDataLst>
            </p:nvPr>
          </p:nvSpPr>
          <p:spPr bwMode="auto">
            <a:xfrm>
              <a:off x="2805018" y="5254942"/>
              <a:ext cx="6581966" cy="548640"/>
            </a:xfrm>
            <a:prstGeom prst="leftRightArrow">
              <a:avLst>
                <a:gd name="adj1" fmla="val 53473"/>
                <a:gd name="adj2" fmla="val 39306"/>
              </a:avLst>
            </a:prstGeom>
            <a:noFill/>
            <a:ln w="6350" cap="flat" cmpd="sng" algn="ctr">
              <a:solidFill>
                <a:srgbClr val="FFFFFF">
                  <a:alpha val="50000"/>
                </a:srgbClr>
              </a:solidFill>
              <a:prstDash val="solid"/>
              <a:headEnd type="none" w="med" len="med"/>
              <a:tailEnd type="none" w="med" len="med"/>
            </a:ln>
            <a:effectLst/>
          </p:spPr>
          <p:txBody>
            <a:bodyPr wrap="square" rtlCol="0" anchor="t" anchorCtr="0">
              <a:noAutofit/>
            </a:bodyPr>
            <a:lstStyle/>
            <a:p>
              <a:pPr indent="-297656" algn="ctr">
                <a:buClr>
                  <a:srgbClr val="777777"/>
                </a:buClr>
                <a:buSzPct val="80000"/>
              </a:pPr>
              <a:endParaRPr lang="en-US" sz="2400" b="1" kern="0" dirty="0">
                <a:solidFill>
                  <a:srgbClr val="FF8B00"/>
                </a:solidFill>
                <a:effectLst>
                  <a:outerShdw blurRad="190500" algn="ctr" rotWithShape="0">
                    <a:srgbClr val="FFFFFF">
                      <a:alpha val="40000"/>
                    </a:srgbClr>
                  </a:outerShdw>
                </a:effectLst>
                <a:latin typeface="Segoe Condensed" pitchFamily="34" charset="0"/>
              </a:endParaRPr>
            </a:p>
          </p:txBody>
        </p:sp>
        <p:sp>
          <p:nvSpPr>
            <p:cNvPr id="7" name="Rectangle 6"/>
            <p:cNvSpPr/>
            <p:nvPr>
              <p:custDataLst>
                <p:tags r:id="rId12"/>
              </p:custDataLst>
            </p:nvPr>
          </p:nvSpPr>
          <p:spPr>
            <a:xfrm>
              <a:off x="3584749" y="5379222"/>
              <a:ext cx="1364476" cy="369332"/>
            </a:xfrm>
            <a:prstGeom prst="rect">
              <a:avLst/>
            </a:prstGeom>
          </p:spPr>
          <p:txBody>
            <a:bodyPr wrap="none">
              <a:spAutoFit/>
            </a:bodyPr>
            <a:lstStyle/>
            <a:p>
              <a:r>
                <a:rPr lang="en-US" b="1" kern="0" dirty="0">
                  <a:solidFill>
                    <a:srgbClr val="FFFFFF"/>
                  </a:solidFill>
                  <a:effectLst>
                    <a:outerShdw blurRad="190500" algn="ctr" rotWithShape="0">
                      <a:srgbClr val="FFFFFF">
                        <a:alpha val="40000"/>
                      </a:srgbClr>
                    </a:outerShdw>
                  </a:effectLst>
                  <a:latin typeface="Segoe Condensed" pitchFamily="34" charset="0"/>
                </a:rPr>
                <a:t>Embedded</a:t>
              </a:r>
            </a:p>
          </p:txBody>
        </p:sp>
        <p:sp>
          <p:nvSpPr>
            <p:cNvPr id="40" name="Rectangle 39"/>
            <p:cNvSpPr/>
            <p:nvPr>
              <p:custDataLst>
                <p:tags r:id="rId13"/>
              </p:custDataLst>
            </p:nvPr>
          </p:nvSpPr>
          <p:spPr>
            <a:xfrm>
              <a:off x="5444390" y="5365775"/>
              <a:ext cx="1467068" cy="369332"/>
            </a:xfrm>
            <a:prstGeom prst="rect">
              <a:avLst/>
            </a:prstGeom>
          </p:spPr>
          <p:txBody>
            <a:bodyPr wrap="none">
              <a:spAutoFit/>
            </a:bodyPr>
            <a:lstStyle/>
            <a:p>
              <a:r>
                <a:rPr lang="en-US" b="1" kern="0" dirty="0">
                  <a:solidFill>
                    <a:srgbClr val="FFFFFF"/>
                  </a:solidFill>
                  <a:effectLst>
                    <a:outerShdw blurRad="190500" algn="ctr" rotWithShape="0">
                      <a:srgbClr val="FFFFFF">
                        <a:alpha val="40000"/>
                      </a:srgbClr>
                    </a:outerShdw>
                  </a:effectLst>
                  <a:latin typeface="Segoe Condensed" pitchFamily="34" charset="0"/>
                </a:rPr>
                <a:t>Operational</a:t>
              </a:r>
            </a:p>
          </p:txBody>
        </p:sp>
        <p:sp>
          <p:nvSpPr>
            <p:cNvPr id="41" name="Rectangle 40"/>
            <p:cNvSpPr/>
            <p:nvPr>
              <p:custDataLst>
                <p:tags r:id="rId14"/>
              </p:custDataLst>
            </p:nvPr>
          </p:nvSpPr>
          <p:spPr>
            <a:xfrm>
              <a:off x="7513972" y="5352328"/>
              <a:ext cx="1210588" cy="369332"/>
            </a:xfrm>
            <a:prstGeom prst="rect">
              <a:avLst/>
            </a:prstGeom>
          </p:spPr>
          <p:txBody>
            <a:bodyPr wrap="none">
              <a:spAutoFit/>
            </a:bodyPr>
            <a:lstStyle/>
            <a:p>
              <a:r>
                <a:rPr lang="en-US" b="1" kern="0" dirty="0">
                  <a:solidFill>
                    <a:srgbClr val="FFFFFF"/>
                  </a:solidFill>
                  <a:effectLst>
                    <a:outerShdw blurRad="190500" algn="ctr" rotWithShape="0">
                      <a:srgbClr val="FFFFFF">
                        <a:alpha val="40000"/>
                      </a:srgbClr>
                    </a:outerShdw>
                  </a:effectLst>
                  <a:latin typeface="Segoe Condensed" pitchFamily="34" charset="0"/>
                </a:rPr>
                <a:t>Business</a:t>
              </a:r>
            </a:p>
          </p:txBody>
        </p:sp>
        <p:sp>
          <p:nvSpPr>
            <p:cNvPr id="50" name="Trapezoid 49"/>
            <p:cNvSpPr/>
            <p:nvPr/>
          </p:nvSpPr>
          <p:spPr bwMode="auto">
            <a:xfrm rot="10800000">
              <a:off x="1798169" y="4397690"/>
              <a:ext cx="8593122" cy="274320"/>
            </a:xfrm>
            <a:prstGeom prst="trapezoid">
              <a:avLst>
                <a:gd name="adj" fmla="val 370833"/>
              </a:avLst>
            </a:prstGeom>
            <a:gradFill flip="none" rotWithShape="1">
              <a:gsLst>
                <a:gs pos="0">
                  <a:schemeClr val="bg1">
                    <a:alpha val="0"/>
                  </a:schemeClr>
                </a:gs>
                <a:gs pos="100000">
                  <a:schemeClr val="tx1"/>
                </a:gs>
              </a:gsLst>
              <a:lin ang="16200000" scaled="1"/>
              <a:tileRect/>
            </a:gradFill>
            <a:ln w="12700" cap="flat" cmpd="sng" algn="ctr">
              <a:gradFill flip="none" rotWithShape="1">
                <a:gsLst>
                  <a:gs pos="0">
                    <a:schemeClr val="tx1">
                      <a:alpha val="75000"/>
                    </a:schemeClr>
                  </a:gs>
                  <a:gs pos="50000">
                    <a:schemeClr val="tx1">
                      <a:alpha val="27000"/>
                    </a:schemeClr>
                  </a:gs>
                  <a:gs pos="100000">
                    <a:schemeClr val="tx1">
                      <a:alpha val="0"/>
                    </a:schemeClr>
                  </a:gs>
                </a:gsLst>
                <a:lin ang="5400000" scaled="1"/>
                <a:tileRect/>
              </a:grad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3200" i="1" dirty="0" err="1">
                <a:solidFill>
                  <a:srgbClr val="FFFFFF"/>
                </a:solidFill>
                <a:latin typeface="Segoe" pitchFamily="34" charset="0"/>
              </a:endParaRPr>
            </a:p>
          </p:txBody>
        </p:sp>
        <p:sp>
          <p:nvSpPr>
            <p:cNvPr id="51" name="TextBox 50"/>
            <p:cNvSpPr txBox="1"/>
            <p:nvPr>
              <p:custDataLst>
                <p:tags r:id="rId15"/>
              </p:custDataLst>
            </p:nvPr>
          </p:nvSpPr>
          <p:spPr>
            <a:xfrm>
              <a:off x="3170683" y="4672012"/>
              <a:ext cx="5850636" cy="480060"/>
            </a:xfrm>
            <a:prstGeom prst="rect">
              <a:avLst/>
            </a:prstGeom>
            <a:noFill/>
            <a:ln w="6350" cap="flat" cmpd="sng" algn="ctr">
              <a:solidFill>
                <a:srgbClr val="FFFFFF">
                  <a:alpha val="50000"/>
                </a:srgbClr>
              </a:solidFill>
              <a:prstDash val="solid"/>
              <a:headEnd type="none" w="med" len="med"/>
              <a:tailEnd type="none" w="med" len="med"/>
            </a:ln>
            <a:effectLst/>
          </p:spPr>
          <p:txBody>
            <a:bodyPr wrap="square" rtlCol="0" anchor="t" anchorCtr="0">
              <a:noAutofit/>
            </a:bodyPr>
            <a:lstStyle>
              <a:defPPr>
                <a:defRPr lang="en-US"/>
              </a:defPPr>
              <a:lvl1pPr indent="-396875" algn="ctr">
                <a:lnSpc>
                  <a:spcPct val="90000"/>
                </a:lnSpc>
                <a:spcBef>
                  <a:spcPct val="20000"/>
                </a:spcBef>
                <a:buClr>
                  <a:srgbClr val="777777"/>
                </a:buClr>
                <a:defRPr sz="2000" b="1"/>
              </a:lvl1pPr>
            </a:lstStyle>
            <a:p>
              <a:endParaRPr lang="en-US" sz="1800" dirty="0">
                <a:solidFill>
                  <a:srgbClr val="FFFFFF"/>
                </a:solidFill>
              </a:endParaRPr>
            </a:p>
          </p:txBody>
        </p:sp>
        <p:sp>
          <p:nvSpPr>
            <p:cNvPr id="52" name="TextBox 51"/>
            <p:cNvSpPr txBox="1"/>
            <p:nvPr>
              <p:custDataLst>
                <p:tags r:id="rId16"/>
              </p:custDataLst>
            </p:nvPr>
          </p:nvSpPr>
          <p:spPr>
            <a:xfrm>
              <a:off x="3262100" y="4740592"/>
              <a:ext cx="1828324" cy="342900"/>
            </a:xfrm>
            <a:prstGeom prst="rect">
              <a:avLst/>
            </a:prstGeom>
            <a:solidFill>
              <a:schemeClr val="bg1"/>
            </a:solidFill>
            <a:ln w="6350" cap="flat" cmpd="sng" algn="ctr">
              <a:noFill/>
              <a:prstDash val="solid"/>
              <a:headEnd type="none" w="med" len="med"/>
              <a:tailEnd type="none" w="med" len="med"/>
            </a:ln>
            <a:effectLst/>
          </p:spPr>
          <p:txBody>
            <a:bodyPr wrap="square" rtlCol="0" anchor="ctr" anchorCtr="0">
              <a:noAutofit/>
            </a:bodyPr>
            <a:lstStyle>
              <a:defPPr>
                <a:defRPr lang="en-US"/>
              </a:defPPr>
              <a:lvl1pPr indent="-396875" algn="ctr">
                <a:lnSpc>
                  <a:spcPct val="90000"/>
                </a:lnSpc>
                <a:spcBef>
                  <a:spcPct val="20000"/>
                </a:spcBef>
                <a:buClr>
                  <a:srgbClr val="777777"/>
                </a:buClr>
                <a:defRPr sz="2000" b="1"/>
              </a:lvl1pPr>
            </a:lstStyle>
            <a:p>
              <a:r>
                <a:rPr lang="en-US" sz="1600" b="0" dirty="0">
                  <a:solidFill>
                    <a:srgbClr val="FFFFFF"/>
                  </a:solidFill>
                </a:rPr>
                <a:t>Report Designer</a:t>
              </a:r>
            </a:p>
          </p:txBody>
        </p:sp>
        <p:sp>
          <p:nvSpPr>
            <p:cNvPr id="53" name="TextBox 52"/>
            <p:cNvSpPr txBox="1"/>
            <p:nvPr>
              <p:custDataLst>
                <p:tags r:id="rId17"/>
              </p:custDataLst>
            </p:nvPr>
          </p:nvSpPr>
          <p:spPr>
            <a:xfrm>
              <a:off x="5181840" y="4740592"/>
              <a:ext cx="1828324" cy="342900"/>
            </a:xfrm>
            <a:prstGeom prst="rect">
              <a:avLst/>
            </a:prstGeom>
            <a:solidFill>
              <a:schemeClr val="bg1"/>
            </a:solidFill>
            <a:ln w="6350" cap="flat" cmpd="sng" algn="ctr">
              <a:noFill/>
              <a:prstDash val="solid"/>
              <a:headEnd type="none" w="med" len="med"/>
              <a:tailEnd type="none" w="med" len="med"/>
            </a:ln>
            <a:effectLst/>
          </p:spPr>
          <p:txBody>
            <a:bodyPr wrap="square" rtlCol="0" anchor="ctr" anchorCtr="0">
              <a:noAutofit/>
            </a:bodyPr>
            <a:lstStyle>
              <a:defPPr>
                <a:defRPr lang="en-US"/>
              </a:defPPr>
              <a:lvl1pPr indent="-396875" algn="ctr">
                <a:lnSpc>
                  <a:spcPct val="90000"/>
                </a:lnSpc>
                <a:spcBef>
                  <a:spcPct val="20000"/>
                </a:spcBef>
                <a:buClr>
                  <a:srgbClr val="777777"/>
                </a:buClr>
                <a:defRPr sz="2000" b="1"/>
              </a:lvl1pPr>
            </a:lstStyle>
            <a:p>
              <a:r>
                <a:rPr lang="en-US" sz="1600" b="0" dirty="0">
                  <a:solidFill>
                    <a:srgbClr val="FFFFFF"/>
                  </a:solidFill>
                </a:rPr>
                <a:t>Report Builder</a:t>
              </a:r>
            </a:p>
          </p:txBody>
        </p:sp>
        <p:sp>
          <p:nvSpPr>
            <p:cNvPr id="55" name="TextBox 54"/>
            <p:cNvSpPr txBox="1"/>
            <p:nvPr>
              <p:custDataLst>
                <p:tags r:id="rId18"/>
              </p:custDataLst>
            </p:nvPr>
          </p:nvSpPr>
          <p:spPr>
            <a:xfrm>
              <a:off x="7101579" y="4740592"/>
              <a:ext cx="1828324" cy="342900"/>
            </a:xfrm>
            <a:prstGeom prst="rect">
              <a:avLst/>
            </a:prstGeom>
            <a:solidFill>
              <a:schemeClr val="bg1"/>
            </a:solidFill>
            <a:ln w="6350" cap="flat" cmpd="sng" algn="ctr">
              <a:noFill/>
              <a:prstDash val="solid"/>
              <a:headEnd type="none" w="med" len="med"/>
              <a:tailEnd type="none" w="med" len="med"/>
            </a:ln>
            <a:effectLst/>
          </p:spPr>
          <p:txBody>
            <a:bodyPr wrap="square" rtlCol="0" anchor="ctr" anchorCtr="0">
              <a:noAutofit/>
            </a:bodyPr>
            <a:lstStyle>
              <a:defPPr>
                <a:defRPr lang="en-US"/>
              </a:defPPr>
              <a:lvl1pPr indent="-396875" algn="ctr">
                <a:lnSpc>
                  <a:spcPct val="90000"/>
                </a:lnSpc>
                <a:spcBef>
                  <a:spcPct val="20000"/>
                </a:spcBef>
                <a:buClr>
                  <a:srgbClr val="777777"/>
                </a:buClr>
                <a:defRPr sz="2000" b="1"/>
              </a:lvl1pPr>
            </a:lstStyle>
            <a:p>
              <a:r>
                <a:rPr lang="en-US" sz="1600" b="0" dirty="0">
                  <a:solidFill>
                    <a:srgbClr val="FFFFFF"/>
                  </a:solidFill>
                </a:rPr>
                <a:t>Power View</a:t>
              </a:r>
            </a:p>
          </p:txBody>
        </p:sp>
      </p:grpSp>
      <p:grpSp>
        <p:nvGrpSpPr>
          <p:cNvPr id="2" name="Group 1"/>
          <p:cNvGrpSpPr/>
          <p:nvPr/>
        </p:nvGrpSpPr>
        <p:grpSpPr>
          <a:xfrm>
            <a:off x="1798170" y="1637110"/>
            <a:ext cx="2285405" cy="2743200"/>
            <a:chOff x="1798170" y="1637110"/>
            <a:chExt cx="2285405" cy="2743200"/>
          </a:xfrm>
        </p:grpSpPr>
        <p:sp>
          <p:nvSpPr>
            <p:cNvPr id="42" name="TextBox 41"/>
            <p:cNvSpPr txBox="1"/>
            <p:nvPr>
              <p:custDataLst>
                <p:tags r:id="rId9"/>
              </p:custDataLst>
            </p:nvPr>
          </p:nvSpPr>
          <p:spPr>
            <a:xfrm>
              <a:off x="1798170" y="1637110"/>
              <a:ext cx="2285405" cy="2743200"/>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1303020" rtlCol="0" anchor="t" anchorCtr="0">
              <a:noAutofit/>
            </a:bodyPr>
            <a:lstStyle>
              <a:defPPr>
                <a:defRPr lang="en-US"/>
              </a:defPPr>
              <a:lvl1pPr indent="-396875" algn="ctr">
                <a:lnSpc>
                  <a:spcPct val="90000"/>
                </a:lnSpc>
                <a:spcBef>
                  <a:spcPct val="20000"/>
                </a:spcBef>
                <a:buClr>
                  <a:srgbClr val="777777"/>
                </a:buClr>
                <a:defRPr sz="2000" b="1"/>
              </a:lvl1pPr>
            </a:lstStyle>
            <a:p>
              <a:pPr>
                <a:lnSpc>
                  <a:spcPct val="100000"/>
                </a:lnSpc>
                <a:spcBef>
                  <a:spcPts val="900"/>
                </a:spcBef>
              </a:pPr>
              <a:r>
                <a:rPr lang="en-US" sz="1600" dirty="0">
                  <a:solidFill>
                    <a:srgbClr val="FF8B00"/>
                  </a:solidFill>
                </a:rPr>
                <a:t>Sophisticated</a:t>
              </a:r>
              <a:r>
                <a:rPr lang="en-US" sz="1600" b="0" dirty="0">
                  <a:solidFill>
                    <a:srgbClr val="FFFFFF"/>
                  </a:solidFill>
                </a:rPr>
                <a:t> Design Environment</a:t>
              </a:r>
            </a:p>
            <a:p>
              <a:pPr>
                <a:lnSpc>
                  <a:spcPct val="100000"/>
                </a:lnSpc>
                <a:spcBef>
                  <a:spcPts val="900"/>
                </a:spcBef>
              </a:pPr>
              <a:r>
                <a:rPr lang="en-US" sz="1600" dirty="0">
                  <a:solidFill>
                    <a:srgbClr val="FF8B00"/>
                  </a:solidFill>
                  <a:sym typeface="Wingdings" pitchFamily="2" charset="2"/>
                </a:rPr>
                <a:t>Report</a:t>
              </a:r>
              <a:r>
                <a:rPr lang="en-US" sz="1600" dirty="0">
                  <a:solidFill>
                    <a:srgbClr val="FF8B00"/>
                  </a:solidFill>
                  <a:effectLst>
                    <a:outerShdw blurRad="711200" algn="tl">
                      <a:srgbClr val="FFFFFF">
                        <a:alpha val="39000"/>
                      </a:srgbClr>
                    </a:outerShdw>
                  </a:effectLst>
                  <a:sym typeface="Wingdings" pitchFamily="2" charset="2"/>
                </a:rPr>
                <a:t> </a:t>
              </a:r>
              <a:r>
                <a:rPr lang="en-US" sz="1600" dirty="0">
                  <a:solidFill>
                    <a:srgbClr val="FF8B00"/>
                  </a:solidFill>
                  <a:sym typeface="Wingdings" pitchFamily="2" charset="2"/>
                </a:rPr>
                <a:t>Viewer</a:t>
              </a:r>
              <a:r>
                <a:rPr lang="en-US" sz="1600" dirty="0">
                  <a:solidFill>
                    <a:srgbClr val="FF8B00"/>
                  </a:solidFill>
                  <a:effectLst>
                    <a:outerShdw blurRad="711200" algn="tl">
                      <a:srgbClr val="FFFFFF">
                        <a:alpha val="39000"/>
                      </a:srgbClr>
                    </a:outerShdw>
                  </a:effectLst>
                  <a:sym typeface="Wingdings" pitchFamily="2" charset="2"/>
                </a:rPr>
                <a:t> </a:t>
              </a: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Controls</a:t>
              </a:r>
            </a:p>
            <a:p>
              <a:pPr>
                <a:lnSpc>
                  <a:spcPct val="100000"/>
                </a:lnSpc>
                <a:spcBef>
                  <a:spcPts val="900"/>
                </a:spcBef>
              </a:pPr>
              <a:r>
                <a:rPr lang="en-US" sz="1600" dirty="0">
                  <a:solidFill>
                    <a:srgbClr val="FF8B00"/>
                  </a:solidFill>
                  <a:sym typeface="Wingdings" pitchFamily="2" charset="2"/>
                </a:rPr>
                <a:t>Rich</a:t>
              </a:r>
              <a:r>
                <a:rPr lang="en-US" sz="1600" dirty="0">
                  <a:solidFill>
                    <a:srgbClr val="FF8B00"/>
                  </a:solidFill>
                  <a:effectLst>
                    <a:outerShdw blurRad="711200" algn="tl">
                      <a:srgbClr val="FFFFFF">
                        <a:alpha val="39000"/>
                      </a:srgbClr>
                    </a:outerShdw>
                  </a:effectLst>
                  <a:sym typeface="Wingdings" pitchFamily="2" charset="2"/>
                </a:rPr>
                <a:t> </a:t>
              </a:r>
              <a:r>
                <a:rPr lang="en-US" sz="1600" dirty="0">
                  <a:solidFill>
                    <a:srgbClr val="FF8B00"/>
                  </a:solidFill>
                  <a:sym typeface="Wingdings" pitchFamily="2" charset="2"/>
                </a:rPr>
                <a:t>Design</a:t>
              </a:r>
              <a:r>
                <a:rPr lang="en-US" sz="1600" dirty="0">
                  <a:solidFill>
                    <a:srgbClr val="FF8B00"/>
                  </a:solidFill>
                  <a:effectLst>
                    <a:outerShdw blurRad="711200" algn="tl">
                      <a:srgbClr val="FFFFFF">
                        <a:alpha val="39000"/>
                      </a:srgbClr>
                    </a:outerShdw>
                  </a:effectLst>
                  <a:sym typeface="Wingdings" pitchFamily="2" charset="2"/>
                </a:rPr>
                <a:t> </a:t>
              </a: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Capabilities</a:t>
              </a:r>
            </a:p>
          </p:txBody>
        </p:sp>
        <p:sp>
          <p:nvSpPr>
            <p:cNvPr id="43" name="TextBox 42"/>
            <p:cNvSpPr txBox="1"/>
            <p:nvPr>
              <p:custDataLst>
                <p:tags r:id="rId10"/>
              </p:custDataLst>
            </p:nvPr>
          </p:nvSpPr>
          <p:spPr>
            <a:xfrm>
              <a:off x="1798170" y="1637110"/>
              <a:ext cx="2285405" cy="342900"/>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b="1" kern="0">
                  <a:ln>
                    <a:solidFill>
                      <a:srgbClr val="FFFFFF">
                        <a:alpha val="0"/>
                      </a:srgbClr>
                    </a:solidFill>
                  </a:ln>
                  <a:latin typeface="Segoe Condensed" pitchFamily="34" charset="0"/>
                </a:defRPr>
              </a:lvl1pPr>
            </a:lstStyle>
            <a:p>
              <a:r>
                <a:rPr lang="en-US" sz="1600" dirty="0">
                  <a:latin typeface="+mj-lt"/>
                </a:rPr>
                <a:t>Developers</a:t>
              </a:r>
            </a:p>
          </p:txBody>
        </p:sp>
        <p:grpSp>
          <p:nvGrpSpPr>
            <p:cNvPr id="22" name="Group 21"/>
            <p:cNvGrpSpPr/>
            <p:nvPr/>
          </p:nvGrpSpPr>
          <p:grpSpPr>
            <a:xfrm>
              <a:off x="2469256" y="2076222"/>
              <a:ext cx="943232" cy="746864"/>
              <a:chOff x="3178605" y="1172857"/>
              <a:chExt cx="3954460" cy="4173843"/>
            </a:xfrm>
            <a:solidFill>
              <a:schemeClr val="tx1"/>
            </a:solidFill>
          </p:grpSpPr>
          <p:sp>
            <p:nvSpPr>
              <p:cNvPr id="23" name="Freeform 22"/>
              <p:cNvSpPr/>
              <p:nvPr/>
            </p:nvSpPr>
            <p:spPr>
              <a:xfrm>
                <a:off x="3178605" y="2575878"/>
                <a:ext cx="1700526" cy="2545333"/>
              </a:xfrm>
              <a:custGeom>
                <a:avLst/>
                <a:gdLst>
                  <a:gd name="connsiteX0" fmla="*/ 1093358 w 1700526"/>
                  <a:gd name="connsiteY0" fmla="*/ 2265997 h 2545333"/>
                  <a:gd name="connsiteX1" fmla="*/ 1079070 w 1700526"/>
                  <a:gd name="connsiteY1" fmla="*/ 2351722 h 2545333"/>
                  <a:gd name="connsiteX2" fmla="*/ 1090574 w 1700526"/>
                  <a:gd name="connsiteY2" fmla="*/ 2454957 h 2545333"/>
                  <a:gd name="connsiteX3" fmla="*/ 1040168 w 1700526"/>
                  <a:gd name="connsiteY3" fmla="*/ 2464240 h 2545333"/>
                  <a:gd name="connsiteX4" fmla="*/ 1040970 w 1700526"/>
                  <a:gd name="connsiteY4" fmla="*/ 2451735 h 2545333"/>
                  <a:gd name="connsiteX5" fmla="*/ 1069545 w 1700526"/>
                  <a:gd name="connsiteY5" fmla="*/ 2323147 h 2545333"/>
                  <a:gd name="connsiteX6" fmla="*/ 1093358 w 1700526"/>
                  <a:gd name="connsiteY6" fmla="*/ 2265997 h 2545333"/>
                  <a:gd name="connsiteX7" fmla="*/ 1614375 w 1700526"/>
                  <a:gd name="connsiteY7" fmla="*/ 538962 h 2545333"/>
                  <a:gd name="connsiteX8" fmla="*/ 1669620 w 1700526"/>
                  <a:gd name="connsiteY8" fmla="*/ 613410 h 2545333"/>
                  <a:gd name="connsiteX9" fmla="*/ 1700526 w 1700526"/>
                  <a:gd name="connsiteY9" fmla="*/ 648587 h 2545333"/>
                  <a:gd name="connsiteX10" fmla="*/ 1700526 w 1700526"/>
                  <a:gd name="connsiteY10" fmla="*/ 743556 h 2545333"/>
                  <a:gd name="connsiteX11" fmla="*/ 1660095 w 1700526"/>
                  <a:gd name="connsiteY11" fmla="*/ 818197 h 2545333"/>
                  <a:gd name="connsiteX12" fmla="*/ 1614375 w 1700526"/>
                  <a:gd name="connsiteY12" fmla="*/ 907520 h 2545333"/>
                  <a:gd name="connsiteX13" fmla="*/ 1614375 w 1700526"/>
                  <a:gd name="connsiteY13" fmla="*/ 538962 h 2545333"/>
                  <a:gd name="connsiteX14" fmla="*/ 407558 w 1700526"/>
                  <a:gd name="connsiteY14" fmla="*/ 113347 h 2545333"/>
                  <a:gd name="connsiteX15" fmla="*/ 59895 w 1700526"/>
                  <a:gd name="connsiteY15" fmla="*/ 132397 h 2545333"/>
                  <a:gd name="connsiteX16" fmla="*/ 59895 w 1700526"/>
                  <a:gd name="connsiteY16" fmla="*/ 446722 h 2545333"/>
                  <a:gd name="connsiteX17" fmla="*/ 88470 w 1700526"/>
                  <a:gd name="connsiteY17" fmla="*/ 156210 h 2545333"/>
                  <a:gd name="connsiteX18" fmla="*/ 407558 w 1700526"/>
                  <a:gd name="connsiteY18" fmla="*/ 113347 h 2545333"/>
                  <a:gd name="connsiteX19" fmla="*/ 939051 w 1700526"/>
                  <a:gd name="connsiteY19" fmla="*/ 52387 h 2545333"/>
                  <a:gd name="connsiteX20" fmla="*/ 889044 w 1700526"/>
                  <a:gd name="connsiteY20" fmla="*/ 69056 h 2545333"/>
                  <a:gd name="connsiteX21" fmla="*/ 889044 w 1700526"/>
                  <a:gd name="connsiteY21" fmla="*/ 103636 h 2545333"/>
                  <a:gd name="connsiteX22" fmla="*/ 1209494 w 1700526"/>
                  <a:gd name="connsiteY22" fmla="*/ 199929 h 2545333"/>
                  <a:gd name="connsiteX23" fmla="*/ 1205751 w 1700526"/>
                  <a:gd name="connsiteY23" fmla="*/ 161925 h 2545333"/>
                  <a:gd name="connsiteX24" fmla="*/ 939051 w 1700526"/>
                  <a:gd name="connsiteY24" fmla="*/ 52387 h 2545333"/>
                  <a:gd name="connsiteX25" fmla="*/ 939051 w 1700526"/>
                  <a:gd name="connsiteY25" fmla="*/ 0 h 2545333"/>
                  <a:gd name="connsiteX26" fmla="*/ 1215276 w 1700526"/>
                  <a:gd name="connsiteY26" fmla="*/ 119062 h 2545333"/>
                  <a:gd name="connsiteX27" fmla="*/ 1255757 w 1700526"/>
                  <a:gd name="connsiteY27" fmla="*/ 157163 h 2545333"/>
                  <a:gd name="connsiteX28" fmla="*/ 1255757 w 1700526"/>
                  <a:gd name="connsiteY28" fmla="*/ 213831 h 2545333"/>
                  <a:gd name="connsiteX29" fmla="*/ 1533554 w 1700526"/>
                  <a:gd name="connsiteY29" fmla="*/ 297308 h 2545333"/>
                  <a:gd name="connsiteX30" fmla="*/ 1550558 w 1700526"/>
                  <a:gd name="connsiteY30" fmla="*/ 375285 h 2545333"/>
                  <a:gd name="connsiteX31" fmla="*/ 1562758 w 1700526"/>
                  <a:gd name="connsiteY31" fmla="*/ 424788 h 2545333"/>
                  <a:gd name="connsiteX32" fmla="*/ 707595 w 1700526"/>
                  <a:gd name="connsiteY32" fmla="*/ 187642 h 2545333"/>
                  <a:gd name="connsiteX33" fmla="*/ 1568655 w 1700526"/>
                  <a:gd name="connsiteY33" fmla="*/ 469582 h 2545333"/>
                  <a:gd name="connsiteX34" fmla="*/ 1582522 w 1700526"/>
                  <a:gd name="connsiteY34" fmla="*/ 966472 h 2545333"/>
                  <a:gd name="connsiteX35" fmla="*/ 1560083 w 1700526"/>
                  <a:gd name="connsiteY35" fmla="*/ 1003935 h 2545333"/>
                  <a:gd name="connsiteX36" fmla="*/ 1474358 w 1700526"/>
                  <a:gd name="connsiteY36" fmla="*/ 1094422 h 2545333"/>
                  <a:gd name="connsiteX37" fmla="*/ 1360058 w 1700526"/>
                  <a:gd name="connsiteY37" fmla="*/ 1142047 h 2545333"/>
                  <a:gd name="connsiteX38" fmla="*/ 1202895 w 1700526"/>
                  <a:gd name="connsiteY38" fmla="*/ 1189672 h 2545333"/>
                  <a:gd name="connsiteX39" fmla="*/ 983820 w 1700526"/>
                  <a:gd name="connsiteY39" fmla="*/ 1251585 h 2545333"/>
                  <a:gd name="connsiteX40" fmla="*/ 745695 w 1700526"/>
                  <a:gd name="connsiteY40" fmla="*/ 1342072 h 2545333"/>
                  <a:gd name="connsiteX41" fmla="*/ 621870 w 1700526"/>
                  <a:gd name="connsiteY41" fmla="*/ 1427797 h 2545333"/>
                  <a:gd name="connsiteX42" fmla="*/ 602819 w 1700526"/>
                  <a:gd name="connsiteY42" fmla="*/ 1460905 h 2545333"/>
                  <a:gd name="connsiteX43" fmla="*/ 602819 w 1700526"/>
                  <a:gd name="connsiteY43" fmla="*/ 70485 h 2545333"/>
                  <a:gd name="connsiteX44" fmla="*/ 579008 w 1700526"/>
                  <a:gd name="connsiteY44" fmla="*/ 82391 h 2545333"/>
                  <a:gd name="connsiteX45" fmla="*/ 585775 w 1700526"/>
                  <a:gd name="connsiteY45" fmla="*/ 1502155 h 2545333"/>
                  <a:gd name="connsiteX46" fmla="*/ 574245 w 1700526"/>
                  <a:gd name="connsiteY46" fmla="*/ 1546860 h 2545333"/>
                  <a:gd name="connsiteX47" fmla="*/ 559958 w 1700526"/>
                  <a:gd name="connsiteY47" fmla="*/ 1732597 h 2545333"/>
                  <a:gd name="connsiteX48" fmla="*/ 581017 w 1700526"/>
                  <a:gd name="connsiteY48" fmla="*/ 1901895 h 2545333"/>
                  <a:gd name="connsiteX49" fmla="*/ 574244 w 1700526"/>
                  <a:gd name="connsiteY49" fmla="*/ 2470785 h 2545333"/>
                  <a:gd name="connsiteX50" fmla="*/ 221819 w 1700526"/>
                  <a:gd name="connsiteY50" fmla="*/ 2442210 h 2545333"/>
                  <a:gd name="connsiteX51" fmla="*/ 602819 w 1700526"/>
                  <a:gd name="connsiteY51" fmla="*/ 2499360 h 2545333"/>
                  <a:gd name="connsiteX52" fmla="*/ 602819 w 1700526"/>
                  <a:gd name="connsiteY52" fmla="*/ 1987531 h 2545333"/>
                  <a:gd name="connsiteX53" fmla="*/ 645683 w 1700526"/>
                  <a:gd name="connsiteY53" fmla="*/ 2089785 h 2545333"/>
                  <a:gd name="connsiteX54" fmla="*/ 750458 w 1700526"/>
                  <a:gd name="connsiteY54" fmla="*/ 2270760 h 2545333"/>
                  <a:gd name="connsiteX55" fmla="*/ 869520 w 1700526"/>
                  <a:gd name="connsiteY55" fmla="*/ 2423160 h 2545333"/>
                  <a:gd name="connsiteX56" fmla="*/ 928437 w 1700526"/>
                  <a:gd name="connsiteY56" fmla="*/ 2484818 h 2545333"/>
                  <a:gd name="connsiteX57" fmla="*/ 599860 w 1700526"/>
                  <a:gd name="connsiteY57" fmla="*/ 2545333 h 2545333"/>
                  <a:gd name="connsiteX58" fmla="*/ 32385 w 1700526"/>
                  <a:gd name="connsiteY58" fmla="*/ 2474403 h 2545333"/>
                  <a:gd name="connsiteX59" fmla="*/ 2328 w 1700526"/>
                  <a:gd name="connsiteY59" fmla="*/ 2443649 h 2545333"/>
                  <a:gd name="connsiteX60" fmla="*/ 0 w 1700526"/>
                  <a:gd name="connsiteY60" fmla="*/ 95355 h 2545333"/>
                  <a:gd name="connsiteX61" fmla="*/ 30645 w 1700526"/>
                  <a:gd name="connsiteY61" fmla="*/ 66357 h 2545333"/>
                  <a:gd name="connsiteX62" fmla="*/ 599860 w 1700526"/>
                  <a:gd name="connsiteY62" fmla="*/ 16737 h 2545333"/>
                  <a:gd name="connsiteX63" fmla="*/ 839752 w 1700526"/>
                  <a:gd name="connsiteY63" fmla="*/ 88823 h 2545333"/>
                  <a:gd name="connsiteX64" fmla="*/ 848563 w 1700526"/>
                  <a:gd name="connsiteY64" fmla="*/ 38100 h 2545333"/>
                  <a:gd name="connsiteX65" fmla="*/ 939051 w 1700526"/>
                  <a:gd name="connsiteY65" fmla="*/ 0 h 2545333"/>
                  <a:gd name="connsiteX0" fmla="*/ 1093358 w 1700526"/>
                  <a:gd name="connsiteY0" fmla="*/ 2265997 h 2545333"/>
                  <a:gd name="connsiteX1" fmla="*/ 1079070 w 1700526"/>
                  <a:gd name="connsiteY1" fmla="*/ 2351722 h 2545333"/>
                  <a:gd name="connsiteX2" fmla="*/ 1090574 w 1700526"/>
                  <a:gd name="connsiteY2" fmla="*/ 2454957 h 2545333"/>
                  <a:gd name="connsiteX3" fmla="*/ 1040168 w 1700526"/>
                  <a:gd name="connsiteY3" fmla="*/ 2464240 h 2545333"/>
                  <a:gd name="connsiteX4" fmla="*/ 1040970 w 1700526"/>
                  <a:gd name="connsiteY4" fmla="*/ 2451735 h 2545333"/>
                  <a:gd name="connsiteX5" fmla="*/ 1069545 w 1700526"/>
                  <a:gd name="connsiteY5" fmla="*/ 2323147 h 2545333"/>
                  <a:gd name="connsiteX6" fmla="*/ 1093358 w 1700526"/>
                  <a:gd name="connsiteY6" fmla="*/ 2265997 h 2545333"/>
                  <a:gd name="connsiteX7" fmla="*/ 1614375 w 1700526"/>
                  <a:gd name="connsiteY7" fmla="*/ 538962 h 2545333"/>
                  <a:gd name="connsiteX8" fmla="*/ 1669620 w 1700526"/>
                  <a:gd name="connsiteY8" fmla="*/ 613410 h 2545333"/>
                  <a:gd name="connsiteX9" fmla="*/ 1700526 w 1700526"/>
                  <a:gd name="connsiteY9" fmla="*/ 648587 h 2545333"/>
                  <a:gd name="connsiteX10" fmla="*/ 1700526 w 1700526"/>
                  <a:gd name="connsiteY10" fmla="*/ 743556 h 2545333"/>
                  <a:gd name="connsiteX11" fmla="*/ 1660095 w 1700526"/>
                  <a:gd name="connsiteY11" fmla="*/ 818197 h 2545333"/>
                  <a:gd name="connsiteX12" fmla="*/ 1614375 w 1700526"/>
                  <a:gd name="connsiteY12" fmla="*/ 907520 h 2545333"/>
                  <a:gd name="connsiteX13" fmla="*/ 1614375 w 1700526"/>
                  <a:gd name="connsiteY13" fmla="*/ 538962 h 2545333"/>
                  <a:gd name="connsiteX14" fmla="*/ 407558 w 1700526"/>
                  <a:gd name="connsiteY14" fmla="*/ 113347 h 2545333"/>
                  <a:gd name="connsiteX15" fmla="*/ 59895 w 1700526"/>
                  <a:gd name="connsiteY15" fmla="*/ 132397 h 2545333"/>
                  <a:gd name="connsiteX16" fmla="*/ 59895 w 1700526"/>
                  <a:gd name="connsiteY16" fmla="*/ 446722 h 2545333"/>
                  <a:gd name="connsiteX17" fmla="*/ 88470 w 1700526"/>
                  <a:gd name="connsiteY17" fmla="*/ 156210 h 2545333"/>
                  <a:gd name="connsiteX18" fmla="*/ 407558 w 1700526"/>
                  <a:gd name="connsiteY18" fmla="*/ 113347 h 2545333"/>
                  <a:gd name="connsiteX19" fmla="*/ 939051 w 1700526"/>
                  <a:gd name="connsiteY19" fmla="*/ 52387 h 2545333"/>
                  <a:gd name="connsiteX20" fmla="*/ 889044 w 1700526"/>
                  <a:gd name="connsiteY20" fmla="*/ 69056 h 2545333"/>
                  <a:gd name="connsiteX21" fmla="*/ 889044 w 1700526"/>
                  <a:gd name="connsiteY21" fmla="*/ 103636 h 2545333"/>
                  <a:gd name="connsiteX22" fmla="*/ 1209494 w 1700526"/>
                  <a:gd name="connsiteY22" fmla="*/ 199929 h 2545333"/>
                  <a:gd name="connsiteX23" fmla="*/ 1205751 w 1700526"/>
                  <a:gd name="connsiteY23" fmla="*/ 161925 h 2545333"/>
                  <a:gd name="connsiteX24" fmla="*/ 939051 w 1700526"/>
                  <a:gd name="connsiteY24" fmla="*/ 52387 h 2545333"/>
                  <a:gd name="connsiteX25" fmla="*/ 939051 w 1700526"/>
                  <a:gd name="connsiteY25" fmla="*/ 0 h 2545333"/>
                  <a:gd name="connsiteX26" fmla="*/ 1215276 w 1700526"/>
                  <a:gd name="connsiteY26" fmla="*/ 119062 h 2545333"/>
                  <a:gd name="connsiteX27" fmla="*/ 1255757 w 1700526"/>
                  <a:gd name="connsiteY27" fmla="*/ 157163 h 2545333"/>
                  <a:gd name="connsiteX28" fmla="*/ 1255757 w 1700526"/>
                  <a:gd name="connsiteY28" fmla="*/ 213831 h 2545333"/>
                  <a:gd name="connsiteX29" fmla="*/ 1533554 w 1700526"/>
                  <a:gd name="connsiteY29" fmla="*/ 297308 h 2545333"/>
                  <a:gd name="connsiteX30" fmla="*/ 1550558 w 1700526"/>
                  <a:gd name="connsiteY30" fmla="*/ 375285 h 2545333"/>
                  <a:gd name="connsiteX31" fmla="*/ 1562758 w 1700526"/>
                  <a:gd name="connsiteY31" fmla="*/ 424788 h 2545333"/>
                  <a:gd name="connsiteX32" fmla="*/ 707595 w 1700526"/>
                  <a:gd name="connsiteY32" fmla="*/ 187642 h 2545333"/>
                  <a:gd name="connsiteX33" fmla="*/ 1568655 w 1700526"/>
                  <a:gd name="connsiteY33" fmla="*/ 469582 h 2545333"/>
                  <a:gd name="connsiteX34" fmla="*/ 1582522 w 1700526"/>
                  <a:gd name="connsiteY34" fmla="*/ 966472 h 2545333"/>
                  <a:gd name="connsiteX35" fmla="*/ 1560083 w 1700526"/>
                  <a:gd name="connsiteY35" fmla="*/ 1003935 h 2545333"/>
                  <a:gd name="connsiteX36" fmla="*/ 1474358 w 1700526"/>
                  <a:gd name="connsiteY36" fmla="*/ 1094422 h 2545333"/>
                  <a:gd name="connsiteX37" fmla="*/ 1360058 w 1700526"/>
                  <a:gd name="connsiteY37" fmla="*/ 1142047 h 2545333"/>
                  <a:gd name="connsiteX38" fmla="*/ 1202895 w 1700526"/>
                  <a:gd name="connsiteY38" fmla="*/ 1189672 h 2545333"/>
                  <a:gd name="connsiteX39" fmla="*/ 983820 w 1700526"/>
                  <a:gd name="connsiteY39" fmla="*/ 1251585 h 2545333"/>
                  <a:gd name="connsiteX40" fmla="*/ 745695 w 1700526"/>
                  <a:gd name="connsiteY40" fmla="*/ 1342072 h 2545333"/>
                  <a:gd name="connsiteX41" fmla="*/ 621870 w 1700526"/>
                  <a:gd name="connsiteY41" fmla="*/ 1427797 h 2545333"/>
                  <a:gd name="connsiteX42" fmla="*/ 602819 w 1700526"/>
                  <a:gd name="connsiteY42" fmla="*/ 1460905 h 2545333"/>
                  <a:gd name="connsiteX43" fmla="*/ 602819 w 1700526"/>
                  <a:gd name="connsiteY43" fmla="*/ 70485 h 2545333"/>
                  <a:gd name="connsiteX44" fmla="*/ 579008 w 1700526"/>
                  <a:gd name="connsiteY44" fmla="*/ 82391 h 2545333"/>
                  <a:gd name="connsiteX45" fmla="*/ 585775 w 1700526"/>
                  <a:gd name="connsiteY45" fmla="*/ 1502155 h 2545333"/>
                  <a:gd name="connsiteX46" fmla="*/ 574245 w 1700526"/>
                  <a:gd name="connsiteY46" fmla="*/ 1546860 h 2545333"/>
                  <a:gd name="connsiteX47" fmla="*/ 559958 w 1700526"/>
                  <a:gd name="connsiteY47" fmla="*/ 1732597 h 2545333"/>
                  <a:gd name="connsiteX48" fmla="*/ 581017 w 1700526"/>
                  <a:gd name="connsiteY48" fmla="*/ 1901895 h 2545333"/>
                  <a:gd name="connsiteX49" fmla="*/ 574244 w 1700526"/>
                  <a:gd name="connsiteY49" fmla="*/ 2470785 h 2545333"/>
                  <a:gd name="connsiteX50" fmla="*/ 221819 w 1700526"/>
                  <a:gd name="connsiteY50" fmla="*/ 2442210 h 2545333"/>
                  <a:gd name="connsiteX51" fmla="*/ 602819 w 1700526"/>
                  <a:gd name="connsiteY51" fmla="*/ 2499360 h 2545333"/>
                  <a:gd name="connsiteX52" fmla="*/ 602819 w 1700526"/>
                  <a:gd name="connsiteY52" fmla="*/ 1987531 h 2545333"/>
                  <a:gd name="connsiteX53" fmla="*/ 645683 w 1700526"/>
                  <a:gd name="connsiteY53" fmla="*/ 2089785 h 2545333"/>
                  <a:gd name="connsiteX54" fmla="*/ 750458 w 1700526"/>
                  <a:gd name="connsiteY54" fmla="*/ 2270760 h 2545333"/>
                  <a:gd name="connsiteX55" fmla="*/ 869520 w 1700526"/>
                  <a:gd name="connsiteY55" fmla="*/ 2423160 h 2545333"/>
                  <a:gd name="connsiteX56" fmla="*/ 928437 w 1700526"/>
                  <a:gd name="connsiteY56" fmla="*/ 2484818 h 2545333"/>
                  <a:gd name="connsiteX57" fmla="*/ 599860 w 1700526"/>
                  <a:gd name="connsiteY57" fmla="*/ 2545333 h 2545333"/>
                  <a:gd name="connsiteX58" fmla="*/ 32385 w 1700526"/>
                  <a:gd name="connsiteY58" fmla="*/ 2474403 h 2545333"/>
                  <a:gd name="connsiteX59" fmla="*/ 2328 w 1700526"/>
                  <a:gd name="connsiteY59" fmla="*/ 2443649 h 2545333"/>
                  <a:gd name="connsiteX60" fmla="*/ 0 w 1700526"/>
                  <a:gd name="connsiteY60" fmla="*/ 95355 h 2545333"/>
                  <a:gd name="connsiteX61" fmla="*/ 30645 w 1700526"/>
                  <a:gd name="connsiteY61" fmla="*/ 66357 h 2545333"/>
                  <a:gd name="connsiteX62" fmla="*/ 599860 w 1700526"/>
                  <a:gd name="connsiteY62" fmla="*/ 16737 h 2545333"/>
                  <a:gd name="connsiteX63" fmla="*/ 839752 w 1700526"/>
                  <a:gd name="connsiteY63" fmla="*/ 88823 h 2545333"/>
                  <a:gd name="connsiteX64" fmla="*/ 848563 w 1700526"/>
                  <a:gd name="connsiteY64" fmla="*/ 38100 h 2545333"/>
                  <a:gd name="connsiteX65" fmla="*/ 939051 w 1700526"/>
                  <a:gd name="connsiteY65" fmla="*/ 0 h 2545333"/>
                  <a:gd name="connsiteX0" fmla="*/ 1093358 w 1700526"/>
                  <a:gd name="connsiteY0" fmla="*/ 2265997 h 2545333"/>
                  <a:gd name="connsiteX1" fmla="*/ 1079070 w 1700526"/>
                  <a:gd name="connsiteY1" fmla="*/ 2351722 h 2545333"/>
                  <a:gd name="connsiteX2" fmla="*/ 1090574 w 1700526"/>
                  <a:gd name="connsiteY2" fmla="*/ 2454957 h 2545333"/>
                  <a:gd name="connsiteX3" fmla="*/ 1040168 w 1700526"/>
                  <a:gd name="connsiteY3" fmla="*/ 2464240 h 2545333"/>
                  <a:gd name="connsiteX4" fmla="*/ 1040970 w 1700526"/>
                  <a:gd name="connsiteY4" fmla="*/ 2451735 h 2545333"/>
                  <a:gd name="connsiteX5" fmla="*/ 1069545 w 1700526"/>
                  <a:gd name="connsiteY5" fmla="*/ 2323147 h 2545333"/>
                  <a:gd name="connsiteX6" fmla="*/ 1093358 w 1700526"/>
                  <a:gd name="connsiteY6" fmla="*/ 2265997 h 2545333"/>
                  <a:gd name="connsiteX7" fmla="*/ 1614375 w 1700526"/>
                  <a:gd name="connsiteY7" fmla="*/ 538962 h 2545333"/>
                  <a:gd name="connsiteX8" fmla="*/ 1669620 w 1700526"/>
                  <a:gd name="connsiteY8" fmla="*/ 613410 h 2545333"/>
                  <a:gd name="connsiteX9" fmla="*/ 1700526 w 1700526"/>
                  <a:gd name="connsiteY9" fmla="*/ 648587 h 2545333"/>
                  <a:gd name="connsiteX10" fmla="*/ 1700526 w 1700526"/>
                  <a:gd name="connsiteY10" fmla="*/ 743556 h 2545333"/>
                  <a:gd name="connsiteX11" fmla="*/ 1660095 w 1700526"/>
                  <a:gd name="connsiteY11" fmla="*/ 818197 h 2545333"/>
                  <a:gd name="connsiteX12" fmla="*/ 1614375 w 1700526"/>
                  <a:gd name="connsiteY12" fmla="*/ 907520 h 2545333"/>
                  <a:gd name="connsiteX13" fmla="*/ 1614375 w 1700526"/>
                  <a:gd name="connsiteY13" fmla="*/ 538962 h 2545333"/>
                  <a:gd name="connsiteX14" fmla="*/ 407558 w 1700526"/>
                  <a:gd name="connsiteY14" fmla="*/ 113347 h 2545333"/>
                  <a:gd name="connsiteX15" fmla="*/ 59895 w 1700526"/>
                  <a:gd name="connsiteY15" fmla="*/ 132397 h 2545333"/>
                  <a:gd name="connsiteX16" fmla="*/ 59895 w 1700526"/>
                  <a:gd name="connsiteY16" fmla="*/ 446722 h 2545333"/>
                  <a:gd name="connsiteX17" fmla="*/ 88470 w 1700526"/>
                  <a:gd name="connsiteY17" fmla="*/ 156210 h 2545333"/>
                  <a:gd name="connsiteX18" fmla="*/ 407558 w 1700526"/>
                  <a:gd name="connsiteY18" fmla="*/ 113347 h 2545333"/>
                  <a:gd name="connsiteX19" fmla="*/ 939051 w 1700526"/>
                  <a:gd name="connsiteY19" fmla="*/ 52387 h 2545333"/>
                  <a:gd name="connsiteX20" fmla="*/ 889044 w 1700526"/>
                  <a:gd name="connsiteY20" fmla="*/ 69056 h 2545333"/>
                  <a:gd name="connsiteX21" fmla="*/ 889044 w 1700526"/>
                  <a:gd name="connsiteY21" fmla="*/ 103636 h 2545333"/>
                  <a:gd name="connsiteX22" fmla="*/ 1209494 w 1700526"/>
                  <a:gd name="connsiteY22" fmla="*/ 199929 h 2545333"/>
                  <a:gd name="connsiteX23" fmla="*/ 1205751 w 1700526"/>
                  <a:gd name="connsiteY23" fmla="*/ 161925 h 2545333"/>
                  <a:gd name="connsiteX24" fmla="*/ 939051 w 1700526"/>
                  <a:gd name="connsiteY24" fmla="*/ 52387 h 2545333"/>
                  <a:gd name="connsiteX25" fmla="*/ 939051 w 1700526"/>
                  <a:gd name="connsiteY25" fmla="*/ 0 h 2545333"/>
                  <a:gd name="connsiteX26" fmla="*/ 1215276 w 1700526"/>
                  <a:gd name="connsiteY26" fmla="*/ 119062 h 2545333"/>
                  <a:gd name="connsiteX27" fmla="*/ 1255757 w 1700526"/>
                  <a:gd name="connsiteY27" fmla="*/ 157163 h 2545333"/>
                  <a:gd name="connsiteX28" fmla="*/ 1255757 w 1700526"/>
                  <a:gd name="connsiteY28" fmla="*/ 213831 h 2545333"/>
                  <a:gd name="connsiteX29" fmla="*/ 1533554 w 1700526"/>
                  <a:gd name="connsiteY29" fmla="*/ 297308 h 2545333"/>
                  <a:gd name="connsiteX30" fmla="*/ 1550558 w 1700526"/>
                  <a:gd name="connsiteY30" fmla="*/ 375285 h 2545333"/>
                  <a:gd name="connsiteX31" fmla="*/ 1562758 w 1700526"/>
                  <a:gd name="connsiteY31" fmla="*/ 424788 h 2545333"/>
                  <a:gd name="connsiteX32" fmla="*/ 707595 w 1700526"/>
                  <a:gd name="connsiteY32" fmla="*/ 187642 h 2545333"/>
                  <a:gd name="connsiteX33" fmla="*/ 1568655 w 1700526"/>
                  <a:gd name="connsiteY33" fmla="*/ 469582 h 2545333"/>
                  <a:gd name="connsiteX34" fmla="*/ 1582522 w 1700526"/>
                  <a:gd name="connsiteY34" fmla="*/ 966472 h 2545333"/>
                  <a:gd name="connsiteX35" fmla="*/ 1560083 w 1700526"/>
                  <a:gd name="connsiteY35" fmla="*/ 1003935 h 2545333"/>
                  <a:gd name="connsiteX36" fmla="*/ 1474358 w 1700526"/>
                  <a:gd name="connsiteY36" fmla="*/ 1094422 h 2545333"/>
                  <a:gd name="connsiteX37" fmla="*/ 1360058 w 1700526"/>
                  <a:gd name="connsiteY37" fmla="*/ 1142047 h 2545333"/>
                  <a:gd name="connsiteX38" fmla="*/ 1202895 w 1700526"/>
                  <a:gd name="connsiteY38" fmla="*/ 1189672 h 2545333"/>
                  <a:gd name="connsiteX39" fmla="*/ 983820 w 1700526"/>
                  <a:gd name="connsiteY39" fmla="*/ 1251585 h 2545333"/>
                  <a:gd name="connsiteX40" fmla="*/ 745695 w 1700526"/>
                  <a:gd name="connsiteY40" fmla="*/ 1342072 h 2545333"/>
                  <a:gd name="connsiteX41" fmla="*/ 621870 w 1700526"/>
                  <a:gd name="connsiteY41" fmla="*/ 1427797 h 2545333"/>
                  <a:gd name="connsiteX42" fmla="*/ 602819 w 1700526"/>
                  <a:gd name="connsiteY42" fmla="*/ 1460905 h 2545333"/>
                  <a:gd name="connsiteX43" fmla="*/ 602819 w 1700526"/>
                  <a:gd name="connsiteY43" fmla="*/ 70485 h 2545333"/>
                  <a:gd name="connsiteX44" fmla="*/ 579008 w 1700526"/>
                  <a:gd name="connsiteY44" fmla="*/ 82391 h 2545333"/>
                  <a:gd name="connsiteX45" fmla="*/ 585775 w 1700526"/>
                  <a:gd name="connsiteY45" fmla="*/ 1502155 h 2545333"/>
                  <a:gd name="connsiteX46" fmla="*/ 574245 w 1700526"/>
                  <a:gd name="connsiteY46" fmla="*/ 1546860 h 2545333"/>
                  <a:gd name="connsiteX47" fmla="*/ 559958 w 1700526"/>
                  <a:gd name="connsiteY47" fmla="*/ 1732597 h 2545333"/>
                  <a:gd name="connsiteX48" fmla="*/ 581017 w 1700526"/>
                  <a:gd name="connsiteY48" fmla="*/ 1901895 h 2545333"/>
                  <a:gd name="connsiteX49" fmla="*/ 574244 w 1700526"/>
                  <a:gd name="connsiteY49" fmla="*/ 2470785 h 2545333"/>
                  <a:gd name="connsiteX50" fmla="*/ 221819 w 1700526"/>
                  <a:gd name="connsiteY50" fmla="*/ 2442210 h 2545333"/>
                  <a:gd name="connsiteX51" fmla="*/ 602819 w 1700526"/>
                  <a:gd name="connsiteY51" fmla="*/ 2499360 h 2545333"/>
                  <a:gd name="connsiteX52" fmla="*/ 602819 w 1700526"/>
                  <a:gd name="connsiteY52" fmla="*/ 1987531 h 2545333"/>
                  <a:gd name="connsiteX53" fmla="*/ 645683 w 1700526"/>
                  <a:gd name="connsiteY53" fmla="*/ 2089785 h 2545333"/>
                  <a:gd name="connsiteX54" fmla="*/ 750458 w 1700526"/>
                  <a:gd name="connsiteY54" fmla="*/ 2270760 h 2545333"/>
                  <a:gd name="connsiteX55" fmla="*/ 869520 w 1700526"/>
                  <a:gd name="connsiteY55" fmla="*/ 2423160 h 2545333"/>
                  <a:gd name="connsiteX56" fmla="*/ 928437 w 1700526"/>
                  <a:gd name="connsiteY56" fmla="*/ 2484818 h 2545333"/>
                  <a:gd name="connsiteX57" fmla="*/ 599860 w 1700526"/>
                  <a:gd name="connsiteY57" fmla="*/ 2545333 h 2545333"/>
                  <a:gd name="connsiteX58" fmla="*/ 32385 w 1700526"/>
                  <a:gd name="connsiteY58" fmla="*/ 2474403 h 2545333"/>
                  <a:gd name="connsiteX59" fmla="*/ 2328 w 1700526"/>
                  <a:gd name="connsiteY59" fmla="*/ 2443649 h 2545333"/>
                  <a:gd name="connsiteX60" fmla="*/ 0 w 1700526"/>
                  <a:gd name="connsiteY60" fmla="*/ 95355 h 2545333"/>
                  <a:gd name="connsiteX61" fmla="*/ 30645 w 1700526"/>
                  <a:gd name="connsiteY61" fmla="*/ 66357 h 2545333"/>
                  <a:gd name="connsiteX62" fmla="*/ 599860 w 1700526"/>
                  <a:gd name="connsiteY62" fmla="*/ 16737 h 2545333"/>
                  <a:gd name="connsiteX63" fmla="*/ 839752 w 1700526"/>
                  <a:gd name="connsiteY63" fmla="*/ 88823 h 2545333"/>
                  <a:gd name="connsiteX64" fmla="*/ 848563 w 1700526"/>
                  <a:gd name="connsiteY64" fmla="*/ 38100 h 2545333"/>
                  <a:gd name="connsiteX65" fmla="*/ 939051 w 1700526"/>
                  <a:gd name="connsiteY65" fmla="*/ 0 h 254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700526" h="2545333">
                    <a:moveTo>
                      <a:pt x="1093358" y="2265997"/>
                    </a:moveTo>
                    <a:cubicBezTo>
                      <a:pt x="1094945" y="2270759"/>
                      <a:pt x="1075101" y="2315209"/>
                      <a:pt x="1079070" y="2351722"/>
                    </a:cubicBezTo>
                    <a:cubicBezTo>
                      <a:pt x="1081934" y="2378070"/>
                      <a:pt x="1075705" y="2423019"/>
                      <a:pt x="1090574" y="2454957"/>
                    </a:cubicBezTo>
                    <a:lnTo>
                      <a:pt x="1040168" y="2464240"/>
                    </a:lnTo>
                    <a:cubicBezTo>
                      <a:pt x="1040435" y="2460072"/>
                      <a:pt x="1040703" y="2455903"/>
                      <a:pt x="1040970" y="2451735"/>
                    </a:cubicBezTo>
                    <a:cubicBezTo>
                      <a:pt x="1047320" y="2417604"/>
                      <a:pt x="1060814" y="2354103"/>
                      <a:pt x="1069545" y="2323147"/>
                    </a:cubicBezTo>
                    <a:cubicBezTo>
                      <a:pt x="1078276" y="2292191"/>
                      <a:pt x="1091771" y="2261235"/>
                      <a:pt x="1093358" y="2265997"/>
                    </a:cubicBezTo>
                    <a:close/>
                    <a:moveTo>
                      <a:pt x="1614375" y="538962"/>
                    </a:moveTo>
                    <a:cubicBezTo>
                      <a:pt x="1631979" y="566618"/>
                      <a:pt x="1653784" y="592823"/>
                      <a:pt x="1669620" y="613410"/>
                    </a:cubicBezTo>
                    <a:cubicBezTo>
                      <a:pt x="1679518" y="626277"/>
                      <a:pt x="1690375" y="638183"/>
                      <a:pt x="1700526" y="648587"/>
                    </a:cubicBezTo>
                    <a:lnTo>
                      <a:pt x="1700526" y="743556"/>
                    </a:lnTo>
                    <a:lnTo>
                      <a:pt x="1660095" y="818197"/>
                    </a:lnTo>
                    <a:cubicBezTo>
                      <a:pt x="1660095" y="818197"/>
                      <a:pt x="1638766" y="861346"/>
                      <a:pt x="1614375" y="907520"/>
                    </a:cubicBezTo>
                    <a:lnTo>
                      <a:pt x="1614375" y="538962"/>
                    </a:lnTo>
                    <a:close/>
                    <a:moveTo>
                      <a:pt x="407558" y="113347"/>
                    </a:moveTo>
                    <a:lnTo>
                      <a:pt x="59895" y="132397"/>
                    </a:lnTo>
                    <a:lnTo>
                      <a:pt x="59895" y="446722"/>
                    </a:lnTo>
                    <a:lnTo>
                      <a:pt x="88470" y="156210"/>
                    </a:lnTo>
                    <a:lnTo>
                      <a:pt x="407558" y="113347"/>
                    </a:lnTo>
                    <a:close/>
                    <a:moveTo>
                      <a:pt x="939051" y="52387"/>
                    </a:moveTo>
                    <a:cubicBezTo>
                      <a:pt x="910476" y="55561"/>
                      <a:pt x="905713" y="63500"/>
                      <a:pt x="889044" y="69056"/>
                    </a:cubicBezTo>
                    <a:lnTo>
                      <a:pt x="889044" y="103636"/>
                    </a:lnTo>
                    <a:lnTo>
                      <a:pt x="1209494" y="199929"/>
                    </a:lnTo>
                    <a:lnTo>
                      <a:pt x="1205751" y="161925"/>
                    </a:lnTo>
                    <a:lnTo>
                      <a:pt x="939051" y="52387"/>
                    </a:lnTo>
                    <a:close/>
                    <a:moveTo>
                      <a:pt x="939051" y="0"/>
                    </a:moveTo>
                    <a:lnTo>
                      <a:pt x="1215276" y="119062"/>
                    </a:lnTo>
                    <a:cubicBezTo>
                      <a:pt x="1245439" y="134143"/>
                      <a:pt x="1237501" y="134938"/>
                      <a:pt x="1255757" y="157163"/>
                    </a:cubicBezTo>
                    <a:lnTo>
                      <a:pt x="1255757" y="213831"/>
                    </a:lnTo>
                    <a:lnTo>
                      <a:pt x="1533554" y="297308"/>
                    </a:lnTo>
                    <a:cubicBezTo>
                      <a:pt x="1537391" y="324095"/>
                      <a:pt x="1544129" y="349074"/>
                      <a:pt x="1550558" y="375285"/>
                    </a:cubicBezTo>
                    <a:cubicBezTo>
                      <a:pt x="1554623" y="391855"/>
                      <a:pt x="1558317" y="408425"/>
                      <a:pt x="1562758" y="424788"/>
                    </a:cubicBezTo>
                    <a:lnTo>
                      <a:pt x="707595" y="187642"/>
                    </a:lnTo>
                    <a:lnTo>
                      <a:pt x="1568655" y="469582"/>
                    </a:lnTo>
                    <a:lnTo>
                      <a:pt x="1582522" y="966472"/>
                    </a:lnTo>
                    <a:cubicBezTo>
                      <a:pt x="1574135" y="981530"/>
                      <a:pt x="1566333" y="994641"/>
                      <a:pt x="1560083" y="1003935"/>
                    </a:cubicBezTo>
                    <a:cubicBezTo>
                      <a:pt x="1529127" y="1049973"/>
                      <a:pt x="1507695" y="1071403"/>
                      <a:pt x="1474358" y="1094422"/>
                    </a:cubicBezTo>
                    <a:cubicBezTo>
                      <a:pt x="1441021" y="1117441"/>
                      <a:pt x="1405302" y="1126172"/>
                      <a:pt x="1360058" y="1142047"/>
                    </a:cubicBezTo>
                    <a:cubicBezTo>
                      <a:pt x="1314814" y="1157922"/>
                      <a:pt x="1265601" y="1171416"/>
                      <a:pt x="1202895" y="1189672"/>
                    </a:cubicBezTo>
                    <a:cubicBezTo>
                      <a:pt x="1140189" y="1207928"/>
                      <a:pt x="1060020" y="1226185"/>
                      <a:pt x="983820" y="1251585"/>
                    </a:cubicBezTo>
                    <a:cubicBezTo>
                      <a:pt x="907620" y="1276985"/>
                      <a:pt x="806020" y="1312703"/>
                      <a:pt x="745695" y="1342072"/>
                    </a:cubicBezTo>
                    <a:cubicBezTo>
                      <a:pt x="685370" y="1371441"/>
                      <a:pt x="650445" y="1393666"/>
                      <a:pt x="621870" y="1427797"/>
                    </a:cubicBezTo>
                    <a:cubicBezTo>
                      <a:pt x="613094" y="1438280"/>
                      <a:pt x="606189" y="1448763"/>
                      <a:pt x="602819" y="1460905"/>
                    </a:cubicBezTo>
                    <a:lnTo>
                      <a:pt x="602819" y="70485"/>
                    </a:lnTo>
                    <a:cubicBezTo>
                      <a:pt x="582182" y="66516"/>
                      <a:pt x="573451" y="69691"/>
                      <a:pt x="579008" y="82391"/>
                    </a:cubicBezTo>
                    <a:cubicBezTo>
                      <a:pt x="581264" y="555646"/>
                      <a:pt x="583519" y="1028900"/>
                      <a:pt x="585775" y="1502155"/>
                    </a:cubicBezTo>
                    <a:lnTo>
                      <a:pt x="574245" y="1546860"/>
                    </a:lnTo>
                    <a:cubicBezTo>
                      <a:pt x="563926" y="1597660"/>
                      <a:pt x="557577" y="1667510"/>
                      <a:pt x="559958" y="1732597"/>
                    </a:cubicBezTo>
                    <a:cubicBezTo>
                      <a:pt x="561892" y="1785474"/>
                      <a:pt x="570114" y="1848306"/>
                      <a:pt x="581017" y="1901895"/>
                    </a:cubicBezTo>
                    <a:cubicBezTo>
                      <a:pt x="578759" y="2091525"/>
                      <a:pt x="576502" y="2281155"/>
                      <a:pt x="574244" y="2470785"/>
                    </a:cubicBezTo>
                    <a:lnTo>
                      <a:pt x="221819" y="2442210"/>
                    </a:lnTo>
                    <a:lnTo>
                      <a:pt x="602819" y="2499360"/>
                    </a:lnTo>
                    <a:lnTo>
                      <a:pt x="602819" y="1987531"/>
                    </a:lnTo>
                    <a:cubicBezTo>
                      <a:pt x="613747" y="2021836"/>
                      <a:pt x="627073" y="2051470"/>
                      <a:pt x="645683" y="2089785"/>
                    </a:cubicBezTo>
                    <a:cubicBezTo>
                      <a:pt x="672670" y="2145347"/>
                      <a:pt x="713152" y="2215198"/>
                      <a:pt x="750458" y="2270760"/>
                    </a:cubicBezTo>
                    <a:cubicBezTo>
                      <a:pt x="787764" y="2326322"/>
                      <a:pt x="832214" y="2381091"/>
                      <a:pt x="869520" y="2423160"/>
                    </a:cubicBezTo>
                    <a:cubicBezTo>
                      <a:pt x="889064" y="2445199"/>
                      <a:pt x="909479" y="2466803"/>
                      <a:pt x="928437" y="2484818"/>
                    </a:cubicBezTo>
                    <a:lnTo>
                      <a:pt x="599860" y="2545333"/>
                    </a:lnTo>
                    <a:lnTo>
                      <a:pt x="32385" y="2474403"/>
                    </a:lnTo>
                    <a:cubicBezTo>
                      <a:pt x="19170" y="2467485"/>
                      <a:pt x="8776" y="2456854"/>
                      <a:pt x="2328" y="2443649"/>
                    </a:cubicBezTo>
                    <a:lnTo>
                      <a:pt x="0" y="95355"/>
                    </a:lnTo>
                    <a:cubicBezTo>
                      <a:pt x="6831" y="82422"/>
                      <a:pt x="17426" y="72372"/>
                      <a:pt x="30645" y="66357"/>
                    </a:cubicBezTo>
                    <a:lnTo>
                      <a:pt x="599860" y="16737"/>
                    </a:lnTo>
                    <a:lnTo>
                      <a:pt x="839752" y="88823"/>
                    </a:lnTo>
                    <a:cubicBezTo>
                      <a:pt x="840354" y="68310"/>
                      <a:pt x="843220" y="48609"/>
                      <a:pt x="848563" y="38100"/>
                    </a:cubicBezTo>
                    <a:cubicBezTo>
                      <a:pt x="869201" y="15875"/>
                      <a:pt x="894601" y="793"/>
                      <a:pt x="93905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sp>
            <p:nvSpPr>
              <p:cNvPr id="24" name="Freeform 23"/>
              <p:cNvSpPr/>
              <p:nvPr/>
            </p:nvSpPr>
            <p:spPr>
              <a:xfrm>
                <a:off x="3801836" y="1172857"/>
                <a:ext cx="3331229" cy="3869060"/>
              </a:xfrm>
              <a:custGeom>
                <a:avLst/>
                <a:gdLst>
                  <a:gd name="connsiteX0" fmla="*/ 2716278 w 3331229"/>
                  <a:gd name="connsiteY0" fmla="*/ 3664253 h 3869060"/>
                  <a:gd name="connsiteX1" fmla="*/ 2155701 w 3331229"/>
                  <a:gd name="connsiteY1" fmla="*/ 3678876 h 3869060"/>
                  <a:gd name="connsiteX2" fmla="*/ 2209321 w 3331229"/>
                  <a:gd name="connsiteY2" fmla="*/ 3708123 h 3869060"/>
                  <a:gd name="connsiteX3" fmla="*/ 2716278 w 3331229"/>
                  <a:gd name="connsiteY3" fmla="*/ 3664253 h 3869060"/>
                  <a:gd name="connsiteX4" fmla="*/ 1508057 w 3331229"/>
                  <a:gd name="connsiteY4" fmla="*/ 3611535 h 3869060"/>
                  <a:gd name="connsiteX5" fmla="*/ 1495987 w 3331229"/>
                  <a:gd name="connsiteY5" fmla="*/ 3703355 h 3869060"/>
                  <a:gd name="connsiteX6" fmla="*/ 1440068 w 3331229"/>
                  <a:gd name="connsiteY6" fmla="*/ 3680017 h 3869060"/>
                  <a:gd name="connsiteX7" fmla="*/ 1463109 w 3331229"/>
                  <a:gd name="connsiteY7" fmla="*/ 3619012 h 3869060"/>
                  <a:gd name="connsiteX8" fmla="*/ 1508057 w 3331229"/>
                  <a:gd name="connsiteY8" fmla="*/ 3611535 h 3869060"/>
                  <a:gd name="connsiteX9" fmla="*/ 1861030 w 3331229"/>
                  <a:gd name="connsiteY9" fmla="*/ 3550757 h 3869060"/>
                  <a:gd name="connsiteX10" fmla="*/ 1906356 w 3331229"/>
                  <a:gd name="connsiteY10" fmla="*/ 3869060 h 3869060"/>
                  <a:gd name="connsiteX11" fmla="*/ 1892778 w 3331229"/>
                  <a:gd name="connsiteY11" fmla="*/ 3868958 h 3869060"/>
                  <a:gd name="connsiteX12" fmla="*/ 1538997 w 3331229"/>
                  <a:gd name="connsiteY12" fmla="*/ 3721305 h 3869060"/>
                  <a:gd name="connsiteX13" fmla="*/ 1551846 w 3331229"/>
                  <a:gd name="connsiteY13" fmla="*/ 3602744 h 3869060"/>
                  <a:gd name="connsiteX14" fmla="*/ 1644566 w 3331229"/>
                  <a:gd name="connsiteY14" fmla="*/ 3574740 h 3869060"/>
                  <a:gd name="connsiteX15" fmla="*/ 1813152 w 3331229"/>
                  <a:gd name="connsiteY15" fmla="*/ 3564243 h 3869060"/>
                  <a:gd name="connsiteX16" fmla="*/ 1861030 w 3331229"/>
                  <a:gd name="connsiteY16" fmla="*/ 3550757 h 3869060"/>
                  <a:gd name="connsiteX17" fmla="*/ 1840046 w 3331229"/>
                  <a:gd name="connsiteY17" fmla="*/ 3403400 h 3869060"/>
                  <a:gd name="connsiteX18" fmla="*/ 1854699 w 3331229"/>
                  <a:gd name="connsiteY18" fmla="*/ 3506298 h 3869060"/>
                  <a:gd name="connsiteX19" fmla="*/ 1703614 w 3331229"/>
                  <a:gd name="connsiteY19" fmla="*/ 3549956 h 3869060"/>
                  <a:gd name="connsiteX20" fmla="*/ 1693964 w 3331229"/>
                  <a:gd name="connsiteY20" fmla="*/ 3552204 h 3869060"/>
                  <a:gd name="connsiteX21" fmla="*/ 1840046 w 3331229"/>
                  <a:gd name="connsiteY21" fmla="*/ 3403400 h 3869060"/>
                  <a:gd name="connsiteX22" fmla="*/ 1838628 w 3331229"/>
                  <a:gd name="connsiteY22" fmla="*/ 3182112 h 3869060"/>
                  <a:gd name="connsiteX23" fmla="*/ 1867663 w 3331229"/>
                  <a:gd name="connsiteY23" fmla="*/ 3336975 h 3869060"/>
                  <a:gd name="connsiteX24" fmla="*/ 1838628 w 3331229"/>
                  <a:gd name="connsiteY24" fmla="*/ 3182112 h 3869060"/>
                  <a:gd name="connsiteX25" fmla="*/ 1601004 w 3331229"/>
                  <a:gd name="connsiteY25" fmla="*/ 3149134 h 3869060"/>
                  <a:gd name="connsiteX26" fmla="*/ 1807421 w 3331229"/>
                  <a:gd name="connsiteY26" fmla="*/ 3174289 h 3869060"/>
                  <a:gd name="connsiteX27" fmla="*/ 1839495 w 3331229"/>
                  <a:gd name="connsiteY27" fmla="*/ 3399531 h 3869060"/>
                  <a:gd name="connsiteX28" fmla="*/ 1765527 w 3331229"/>
                  <a:gd name="connsiteY28" fmla="*/ 3468993 h 3869060"/>
                  <a:gd name="connsiteX29" fmla="*/ 1556344 w 3331229"/>
                  <a:gd name="connsiteY29" fmla="*/ 3561237 h 3869060"/>
                  <a:gd name="connsiteX30" fmla="*/ 1601004 w 3331229"/>
                  <a:gd name="connsiteY30" fmla="*/ 3149134 h 3869060"/>
                  <a:gd name="connsiteX31" fmla="*/ 1895429 w 3331229"/>
                  <a:gd name="connsiteY31" fmla="*/ 2774153 h 3869060"/>
                  <a:gd name="connsiteX32" fmla="*/ 1923916 w 3331229"/>
                  <a:gd name="connsiteY32" fmla="*/ 2802639 h 3869060"/>
                  <a:gd name="connsiteX33" fmla="*/ 1895429 w 3331229"/>
                  <a:gd name="connsiteY33" fmla="*/ 2831125 h 3869060"/>
                  <a:gd name="connsiteX34" fmla="*/ 1866942 w 3331229"/>
                  <a:gd name="connsiteY34" fmla="*/ 2802639 h 3869060"/>
                  <a:gd name="connsiteX35" fmla="*/ 1895429 w 3331229"/>
                  <a:gd name="connsiteY35" fmla="*/ 2774153 h 3869060"/>
                  <a:gd name="connsiteX36" fmla="*/ 1478652 w 3331229"/>
                  <a:gd name="connsiteY36" fmla="*/ 2774153 h 3869060"/>
                  <a:gd name="connsiteX37" fmla="*/ 1507139 w 3331229"/>
                  <a:gd name="connsiteY37" fmla="*/ 2802639 h 3869060"/>
                  <a:gd name="connsiteX38" fmla="*/ 1478652 w 3331229"/>
                  <a:gd name="connsiteY38" fmla="*/ 2831125 h 3869060"/>
                  <a:gd name="connsiteX39" fmla="*/ 1450165 w 3331229"/>
                  <a:gd name="connsiteY39" fmla="*/ 2802639 h 3869060"/>
                  <a:gd name="connsiteX40" fmla="*/ 1478652 w 3331229"/>
                  <a:gd name="connsiteY40" fmla="*/ 2774153 h 3869060"/>
                  <a:gd name="connsiteX41" fmla="*/ 1894911 w 3331229"/>
                  <a:gd name="connsiteY41" fmla="*/ 2757579 h 3869060"/>
                  <a:gd name="connsiteX42" fmla="*/ 1853476 w 3331229"/>
                  <a:gd name="connsiteY42" fmla="*/ 2799013 h 3869060"/>
                  <a:gd name="connsiteX43" fmla="*/ 1894911 w 3331229"/>
                  <a:gd name="connsiteY43" fmla="*/ 2840448 h 3869060"/>
                  <a:gd name="connsiteX44" fmla="*/ 1936346 w 3331229"/>
                  <a:gd name="connsiteY44" fmla="*/ 2799013 h 3869060"/>
                  <a:gd name="connsiteX45" fmla="*/ 1894911 w 3331229"/>
                  <a:gd name="connsiteY45" fmla="*/ 2757579 h 3869060"/>
                  <a:gd name="connsiteX46" fmla="*/ 1478134 w 3331229"/>
                  <a:gd name="connsiteY46" fmla="*/ 2757579 h 3869060"/>
                  <a:gd name="connsiteX47" fmla="*/ 1436699 w 3331229"/>
                  <a:gd name="connsiteY47" fmla="*/ 2799013 h 3869060"/>
                  <a:gd name="connsiteX48" fmla="*/ 1478134 w 3331229"/>
                  <a:gd name="connsiteY48" fmla="*/ 2840448 h 3869060"/>
                  <a:gd name="connsiteX49" fmla="*/ 1519569 w 3331229"/>
                  <a:gd name="connsiteY49" fmla="*/ 2799013 h 3869060"/>
                  <a:gd name="connsiteX50" fmla="*/ 1478134 w 3331229"/>
                  <a:gd name="connsiteY50" fmla="*/ 2757579 h 3869060"/>
                  <a:gd name="connsiteX51" fmla="*/ 2428199 w 3331229"/>
                  <a:gd name="connsiteY51" fmla="*/ 2540148 h 3869060"/>
                  <a:gd name="connsiteX52" fmla="*/ 3330475 w 3331229"/>
                  <a:gd name="connsiteY52" fmla="*/ 2967187 h 3869060"/>
                  <a:gd name="connsiteX53" fmla="*/ 3115993 w 3331229"/>
                  <a:gd name="connsiteY53" fmla="*/ 3662627 h 3869060"/>
                  <a:gd name="connsiteX54" fmla="*/ 2869015 w 3331229"/>
                  <a:gd name="connsiteY54" fmla="*/ 3363653 h 3869060"/>
                  <a:gd name="connsiteX55" fmla="*/ 2986004 w 3331229"/>
                  <a:gd name="connsiteY55" fmla="*/ 3805615 h 3869060"/>
                  <a:gd name="connsiteX56" fmla="*/ 1967317 w 3331229"/>
                  <a:gd name="connsiteY56" fmla="*/ 3868494 h 3869060"/>
                  <a:gd name="connsiteX57" fmla="*/ 1905081 w 3331229"/>
                  <a:gd name="connsiteY57" fmla="*/ 3536552 h 3869060"/>
                  <a:gd name="connsiteX58" fmla="*/ 1970314 w 3331229"/>
                  <a:gd name="connsiteY58" fmla="*/ 3502331 h 3869060"/>
                  <a:gd name="connsiteX59" fmla="*/ 2098902 w 3331229"/>
                  <a:gd name="connsiteY59" fmla="*/ 3378506 h 3869060"/>
                  <a:gd name="connsiteX60" fmla="*/ 2113189 w 3331229"/>
                  <a:gd name="connsiteY60" fmla="*/ 3245156 h 3869060"/>
                  <a:gd name="connsiteX61" fmla="*/ 2060802 w 3331229"/>
                  <a:gd name="connsiteY61" fmla="*/ 3130856 h 3869060"/>
                  <a:gd name="connsiteX62" fmla="*/ 2051277 w 3331229"/>
                  <a:gd name="connsiteY62" fmla="*/ 2987981 h 3869060"/>
                  <a:gd name="connsiteX63" fmla="*/ 2103664 w 3331229"/>
                  <a:gd name="connsiteY63" fmla="*/ 2926068 h 3869060"/>
                  <a:gd name="connsiteX64" fmla="*/ 2275114 w 3331229"/>
                  <a:gd name="connsiteY64" fmla="*/ 2807006 h 3869060"/>
                  <a:gd name="connsiteX65" fmla="*/ 2408464 w 3331229"/>
                  <a:gd name="connsiteY65" fmla="*/ 2635556 h 3869060"/>
                  <a:gd name="connsiteX66" fmla="*/ 2428199 w 3331229"/>
                  <a:gd name="connsiteY66" fmla="*/ 2540148 h 3869060"/>
                  <a:gd name="connsiteX67" fmla="*/ 1821792 w 3331229"/>
                  <a:gd name="connsiteY67" fmla="*/ 2496790 h 3869060"/>
                  <a:gd name="connsiteX68" fmla="*/ 1721863 w 3331229"/>
                  <a:gd name="connsiteY68" fmla="*/ 2750269 h 3869060"/>
                  <a:gd name="connsiteX69" fmla="*/ 1660931 w 3331229"/>
                  <a:gd name="connsiteY69" fmla="*/ 2774641 h 3869060"/>
                  <a:gd name="connsiteX70" fmla="*/ 1734049 w 3331229"/>
                  <a:gd name="connsiteY70" fmla="*/ 2767330 h 3869060"/>
                  <a:gd name="connsiteX71" fmla="*/ 1821792 w 3331229"/>
                  <a:gd name="connsiteY71" fmla="*/ 2496790 h 3869060"/>
                  <a:gd name="connsiteX72" fmla="*/ 1035331 w 3331229"/>
                  <a:gd name="connsiteY72" fmla="*/ 2449210 h 3869060"/>
                  <a:gd name="connsiteX73" fmla="*/ 987425 w 3331229"/>
                  <a:gd name="connsiteY73" fmla="*/ 2514927 h 3869060"/>
                  <a:gd name="connsiteX74" fmla="*/ 1509102 w 3331229"/>
                  <a:gd name="connsiteY74" fmla="*/ 2902193 h 3869060"/>
                  <a:gd name="connsiteX75" fmla="*/ 1575625 w 3331229"/>
                  <a:gd name="connsiteY75" fmla="*/ 2771023 h 3869060"/>
                  <a:gd name="connsiteX76" fmla="*/ 1495098 w 3331229"/>
                  <a:gd name="connsiteY76" fmla="*/ 2883454 h 3869060"/>
                  <a:gd name="connsiteX77" fmla="*/ 1035331 w 3331229"/>
                  <a:gd name="connsiteY77" fmla="*/ 2449210 h 3869060"/>
                  <a:gd name="connsiteX78" fmla="*/ 2282794 w 3331229"/>
                  <a:gd name="connsiteY78" fmla="*/ 2434797 h 3869060"/>
                  <a:gd name="connsiteX79" fmla="*/ 1871350 w 3331229"/>
                  <a:gd name="connsiteY79" fmla="*/ 2892444 h 3869060"/>
                  <a:gd name="connsiteX80" fmla="*/ 1796607 w 3331229"/>
                  <a:gd name="connsiteY80" fmla="*/ 2775454 h 3869060"/>
                  <a:gd name="connsiteX81" fmla="*/ 1858351 w 3331229"/>
                  <a:gd name="connsiteY81" fmla="*/ 2911942 h 3869060"/>
                  <a:gd name="connsiteX82" fmla="*/ 2342560 w 3331229"/>
                  <a:gd name="connsiteY82" fmla="*/ 2508976 h 3869060"/>
                  <a:gd name="connsiteX83" fmla="*/ 2282794 w 3331229"/>
                  <a:gd name="connsiteY83" fmla="*/ 2434797 h 3869060"/>
                  <a:gd name="connsiteX84" fmla="*/ 1880855 w 3331229"/>
                  <a:gd name="connsiteY84" fmla="*/ 2396344 h 3869060"/>
                  <a:gd name="connsiteX85" fmla="*/ 1750879 w 3331229"/>
                  <a:gd name="connsiteY85" fmla="*/ 2777224 h 3869060"/>
                  <a:gd name="connsiteX86" fmla="*/ 1803263 w 3331229"/>
                  <a:gd name="connsiteY86" fmla="*/ 3145093 h 3869060"/>
                  <a:gd name="connsiteX87" fmla="*/ 1604470 w 3331229"/>
                  <a:gd name="connsiteY87" fmla="*/ 3117148 h 3869060"/>
                  <a:gd name="connsiteX88" fmla="*/ 1640912 w 3331229"/>
                  <a:gd name="connsiteY88" fmla="*/ 2780880 h 3869060"/>
                  <a:gd name="connsiteX89" fmla="*/ 1499951 w 3331229"/>
                  <a:gd name="connsiteY89" fmla="*/ 2415404 h 3869060"/>
                  <a:gd name="connsiteX90" fmla="*/ 1880855 w 3331229"/>
                  <a:gd name="connsiteY90" fmla="*/ 2396344 h 3869060"/>
                  <a:gd name="connsiteX91" fmla="*/ 2160575 w 3331229"/>
                  <a:gd name="connsiteY91" fmla="*/ 2219751 h 3869060"/>
                  <a:gd name="connsiteX92" fmla="*/ 2402834 w 3331229"/>
                  <a:gd name="connsiteY92" fmla="*/ 2525763 h 3869060"/>
                  <a:gd name="connsiteX93" fmla="*/ 2398939 w 3331229"/>
                  <a:gd name="connsiteY93" fmla="*/ 2535543 h 3869060"/>
                  <a:gd name="connsiteX94" fmla="*/ 2365602 w 3331229"/>
                  <a:gd name="connsiteY94" fmla="*/ 2640318 h 3869060"/>
                  <a:gd name="connsiteX95" fmla="*/ 2237014 w 3331229"/>
                  <a:gd name="connsiteY95" fmla="*/ 2787956 h 3869060"/>
                  <a:gd name="connsiteX96" fmla="*/ 2065564 w 3331229"/>
                  <a:gd name="connsiteY96" fmla="*/ 2940356 h 3869060"/>
                  <a:gd name="connsiteX97" fmla="*/ 2032227 w 3331229"/>
                  <a:gd name="connsiteY97" fmla="*/ 3097518 h 3869060"/>
                  <a:gd name="connsiteX98" fmla="*/ 2065564 w 3331229"/>
                  <a:gd name="connsiteY98" fmla="*/ 3307068 h 3869060"/>
                  <a:gd name="connsiteX99" fmla="*/ 1898877 w 3331229"/>
                  <a:gd name="connsiteY99" fmla="*/ 3483281 h 3869060"/>
                  <a:gd name="connsiteX100" fmla="*/ 1895430 w 3331229"/>
                  <a:gd name="connsiteY100" fmla="*/ 3485077 h 3869060"/>
                  <a:gd name="connsiteX101" fmla="*/ 1873960 w 3331229"/>
                  <a:gd name="connsiteY101" fmla="*/ 3370564 h 3869060"/>
                  <a:gd name="connsiteX102" fmla="*/ 1901259 w 3331229"/>
                  <a:gd name="connsiteY102" fmla="*/ 3349931 h 3869060"/>
                  <a:gd name="connsiteX103" fmla="*/ 1833269 w 3331229"/>
                  <a:gd name="connsiteY103" fmla="*/ 3153532 h 3869060"/>
                  <a:gd name="connsiteX104" fmla="*/ 1760860 w 3331229"/>
                  <a:gd name="connsiteY104" fmla="*/ 2767328 h 3869060"/>
                  <a:gd name="connsiteX105" fmla="*/ 1921924 w 3331229"/>
                  <a:gd name="connsiteY105" fmla="*/ 2378228 h 3869060"/>
                  <a:gd name="connsiteX106" fmla="*/ 2160575 w 3331229"/>
                  <a:gd name="connsiteY106" fmla="*/ 2219751 h 3869060"/>
                  <a:gd name="connsiteX107" fmla="*/ 1133664 w 3331229"/>
                  <a:gd name="connsiteY107" fmla="*/ 2187254 h 3869060"/>
                  <a:gd name="connsiteX108" fmla="*/ 1441077 w 3331229"/>
                  <a:gd name="connsiteY108" fmla="*/ 2391954 h 3869060"/>
                  <a:gd name="connsiteX109" fmla="*/ 1618521 w 3331229"/>
                  <a:gd name="connsiteY109" fmla="*/ 2771228 h 3869060"/>
                  <a:gd name="connsiteX110" fmla="*/ 1573489 w 3331229"/>
                  <a:gd name="connsiteY110" fmla="*/ 3113795 h 3869060"/>
                  <a:gd name="connsiteX111" fmla="*/ 1315471 w 3331229"/>
                  <a:gd name="connsiteY111" fmla="*/ 3057037 h 3869060"/>
                  <a:gd name="connsiteX112" fmla="*/ 943996 w 3331229"/>
                  <a:gd name="connsiteY112" fmla="*/ 2530781 h 3869060"/>
                  <a:gd name="connsiteX113" fmla="*/ 941615 w 3331229"/>
                  <a:gd name="connsiteY113" fmla="*/ 2561737 h 3869060"/>
                  <a:gd name="connsiteX114" fmla="*/ 1303565 w 3331229"/>
                  <a:gd name="connsiteY114" fmla="*/ 3099899 h 3869060"/>
                  <a:gd name="connsiteX115" fmla="*/ 1569168 w 3331229"/>
                  <a:gd name="connsiteY115" fmla="*/ 3146659 h 3869060"/>
                  <a:gd name="connsiteX116" fmla="*/ 1512433 w 3331229"/>
                  <a:gd name="connsiteY116" fmla="*/ 3578253 h 3869060"/>
                  <a:gd name="connsiteX117" fmla="*/ 1444059 w 3331229"/>
                  <a:gd name="connsiteY117" fmla="*/ 3604724 h 3869060"/>
                  <a:gd name="connsiteX118" fmla="*/ 1412735 w 3331229"/>
                  <a:gd name="connsiteY118" fmla="*/ 3668609 h 3869060"/>
                  <a:gd name="connsiteX119" fmla="*/ 1208314 w 3331229"/>
                  <a:gd name="connsiteY119" fmla="*/ 3583293 h 3869060"/>
                  <a:gd name="connsiteX120" fmla="*/ 534275 w 3331229"/>
                  <a:gd name="connsiteY120" fmla="*/ 3797898 h 3869060"/>
                  <a:gd name="connsiteX121" fmla="*/ 639706 w 3331229"/>
                  <a:gd name="connsiteY121" fmla="*/ 3344155 h 3869060"/>
                  <a:gd name="connsiteX122" fmla="*/ 347231 w 3331229"/>
                  <a:gd name="connsiteY122" fmla="*/ 3831613 h 3869060"/>
                  <a:gd name="connsiteX123" fmla="*/ 15759 w 3331229"/>
                  <a:gd name="connsiteY123" fmla="*/ 2947689 h 3869060"/>
                  <a:gd name="connsiteX124" fmla="*/ 932181 w 3331229"/>
                  <a:gd name="connsiteY124" fmla="*/ 2525225 h 3869060"/>
                  <a:gd name="connsiteX125" fmla="*/ 1133664 w 3331229"/>
                  <a:gd name="connsiteY125" fmla="*/ 2187254 h 3869060"/>
                  <a:gd name="connsiteX126" fmla="*/ 1577147 w 3331229"/>
                  <a:gd name="connsiteY126" fmla="*/ 22 h 3869060"/>
                  <a:gd name="connsiteX127" fmla="*/ 1751109 w 3331229"/>
                  <a:gd name="connsiteY127" fmla="*/ 27813 h 3869060"/>
                  <a:gd name="connsiteX128" fmla="*/ 1790105 w 3331229"/>
                  <a:gd name="connsiteY128" fmla="*/ 105806 h 3869060"/>
                  <a:gd name="connsiteX129" fmla="*/ 1911969 w 3331229"/>
                  <a:gd name="connsiteY129" fmla="*/ 71683 h 3869060"/>
                  <a:gd name="connsiteX130" fmla="*/ 2540790 w 3331229"/>
                  <a:gd name="connsiteY130" fmla="*/ 768749 h 3869060"/>
                  <a:gd name="connsiteX131" fmla="*/ 2404302 w 3331229"/>
                  <a:gd name="connsiteY131" fmla="*/ 1153840 h 3869060"/>
                  <a:gd name="connsiteX132" fmla="*/ 2501794 w 3331229"/>
                  <a:gd name="connsiteY132" fmla="*/ 1183088 h 3869060"/>
                  <a:gd name="connsiteX133" fmla="*/ 2399428 w 3331229"/>
                  <a:gd name="connsiteY133" fmla="*/ 1607177 h 3869060"/>
                  <a:gd name="connsiteX134" fmla="*/ 2321435 w 3331229"/>
                  <a:gd name="connsiteY134" fmla="*/ 1641299 h 3869060"/>
                  <a:gd name="connsiteX135" fmla="*/ 1760857 w 3331229"/>
                  <a:gd name="connsiteY135" fmla="*/ 2323740 h 3869060"/>
                  <a:gd name="connsiteX136" fmla="*/ 1556125 w 3331229"/>
                  <a:gd name="connsiteY136" fmla="*/ 2309117 h 3869060"/>
                  <a:gd name="connsiteX137" fmla="*/ 951677 w 3331229"/>
                  <a:gd name="connsiteY137" fmla="*/ 1621800 h 3869060"/>
                  <a:gd name="connsiteX138" fmla="*/ 771318 w 3331229"/>
                  <a:gd name="connsiteY138" fmla="*/ 1202586 h 3869060"/>
                  <a:gd name="connsiteX139" fmla="*/ 844436 w 3331229"/>
                  <a:gd name="connsiteY139" fmla="*/ 1148966 h 3869060"/>
                  <a:gd name="connsiteX140" fmla="*/ 717697 w 3331229"/>
                  <a:gd name="connsiteY140" fmla="*/ 744376 h 3869060"/>
                  <a:gd name="connsiteX141" fmla="*/ 1577147 w 3331229"/>
                  <a:gd name="connsiteY141" fmla="*/ 22 h 3869060"/>
                  <a:gd name="connsiteX0" fmla="*/ 2716278 w 3331229"/>
                  <a:gd name="connsiteY0" fmla="*/ 3664253 h 3869060"/>
                  <a:gd name="connsiteX1" fmla="*/ 2155701 w 3331229"/>
                  <a:gd name="connsiteY1" fmla="*/ 3678876 h 3869060"/>
                  <a:gd name="connsiteX2" fmla="*/ 2716278 w 3331229"/>
                  <a:gd name="connsiteY2" fmla="*/ 3664253 h 3869060"/>
                  <a:gd name="connsiteX3" fmla="*/ 1508057 w 3331229"/>
                  <a:gd name="connsiteY3" fmla="*/ 3611535 h 3869060"/>
                  <a:gd name="connsiteX4" fmla="*/ 1495987 w 3331229"/>
                  <a:gd name="connsiteY4" fmla="*/ 3703355 h 3869060"/>
                  <a:gd name="connsiteX5" fmla="*/ 1440068 w 3331229"/>
                  <a:gd name="connsiteY5" fmla="*/ 3680017 h 3869060"/>
                  <a:gd name="connsiteX6" fmla="*/ 1463109 w 3331229"/>
                  <a:gd name="connsiteY6" fmla="*/ 3619012 h 3869060"/>
                  <a:gd name="connsiteX7" fmla="*/ 1508057 w 3331229"/>
                  <a:gd name="connsiteY7" fmla="*/ 3611535 h 3869060"/>
                  <a:gd name="connsiteX8" fmla="*/ 1861030 w 3331229"/>
                  <a:gd name="connsiteY8" fmla="*/ 3550757 h 3869060"/>
                  <a:gd name="connsiteX9" fmla="*/ 1906356 w 3331229"/>
                  <a:gd name="connsiteY9" fmla="*/ 3869060 h 3869060"/>
                  <a:gd name="connsiteX10" fmla="*/ 1892778 w 3331229"/>
                  <a:gd name="connsiteY10" fmla="*/ 3868958 h 3869060"/>
                  <a:gd name="connsiteX11" fmla="*/ 1538997 w 3331229"/>
                  <a:gd name="connsiteY11" fmla="*/ 3721305 h 3869060"/>
                  <a:gd name="connsiteX12" fmla="*/ 1551846 w 3331229"/>
                  <a:gd name="connsiteY12" fmla="*/ 3602744 h 3869060"/>
                  <a:gd name="connsiteX13" fmla="*/ 1644566 w 3331229"/>
                  <a:gd name="connsiteY13" fmla="*/ 3574740 h 3869060"/>
                  <a:gd name="connsiteX14" fmla="*/ 1813152 w 3331229"/>
                  <a:gd name="connsiteY14" fmla="*/ 3564243 h 3869060"/>
                  <a:gd name="connsiteX15" fmla="*/ 1861030 w 3331229"/>
                  <a:gd name="connsiteY15" fmla="*/ 3550757 h 3869060"/>
                  <a:gd name="connsiteX16" fmla="*/ 1840046 w 3331229"/>
                  <a:gd name="connsiteY16" fmla="*/ 3403400 h 3869060"/>
                  <a:gd name="connsiteX17" fmla="*/ 1854699 w 3331229"/>
                  <a:gd name="connsiteY17" fmla="*/ 3506298 h 3869060"/>
                  <a:gd name="connsiteX18" fmla="*/ 1703614 w 3331229"/>
                  <a:gd name="connsiteY18" fmla="*/ 3549956 h 3869060"/>
                  <a:gd name="connsiteX19" fmla="*/ 1693964 w 3331229"/>
                  <a:gd name="connsiteY19" fmla="*/ 3552204 h 3869060"/>
                  <a:gd name="connsiteX20" fmla="*/ 1840046 w 3331229"/>
                  <a:gd name="connsiteY20" fmla="*/ 3403400 h 3869060"/>
                  <a:gd name="connsiteX21" fmla="*/ 1838628 w 3331229"/>
                  <a:gd name="connsiteY21" fmla="*/ 3182112 h 3869060"/>
                  <a:gd name="connsiteX22" fmla="*/ 1867663 w 3331229"/>
                  <a:gd name="connsiteY22" fmla="*/ 3336975 h 3869060"/>
                  <a:gd name="connsiteX23" fmla="*/ 1838628 w 3331229"/>
                  <a:gd name="connsiteY23" fmla="*/ 3182112 h 3869060"/>
                  <a:gd name="connsiteX24" fmla="*/ 1601004 w 3331229"/>
                  <a:gd name="connsiteY24" fmla="*/ 3149134 h 3869060"/>
                  <a:gd name="connsiteX25" fmla="*/ 1807421 w 3331229"/>
                  <a:gd name="connsiteY25" fmla="*/ 3174289 h 3869060"/>
                  <a:gd name="connsiteX26" fmla="*/ 1839495 w 3331229"/>
                  <a:gd name="connsiteY26" fmla="*/ 3399531 h 3869060"/>
                  <a:gd name="connsiteX27" fmla="*/ 1765527 w 3331229"/>
                  <a:gd name="connsiteY27" fmla="*/ 3468993 h 3869060"/>
                  <a:gd name="connsiteX28" fmla="*/ 1556344 w 3331229"/>
                  <a:gd name="connsiteY28" fmla="*/ 3561237 h 3869060"/>
                  <a:gd name="connsiteX29" fmla="*/ 1601004 w 3331229"/>
                  <a:gd name="connsiteY29" fmla="*/ 3149134 h 3869060"/>
                  <a:gd name="connsiteX30" fmla="*/ 1895429 w 3331229"/>
                  <a:gd name="connsiteY30" fmla="*/ 2774153 h 3869060"/>
                  <a:gd name="connsiteX31" fmla="*/ 1923916 w 3331229"/>
                  <a:gd name="connsiteY31" fmla="*/ 2802639 h 3869060"/>
                  <a:gd name="connsiteX32" fmla="*/ 1895429 w 3331229"/>
                  <a:gd name="connsiteY32" fmla="*/ 2831125 h 3869060"/>
                  <a:gd name="connsiteX33" fmla="*/ 1866942 w 3331229"/>
                  <a:gd name="connsiteY33" fmla="*/ 2802639 h 3869060"/>
                  <a:gd name="connsiteX34" fmla="*/ 1895429 w 3331229"/>
                  <a:gd name="connsiteY34" fmla="*/ 2774153 h 3869060"/>
                  <a:gd name="connsiteX35" fmla="*/ 1478652 w 3331229"/>
                  <a:gd name="connsiteY35" fmla="*/ 2774153 h 3869060"/>
                  <a:gd name="connsiteX36" fmla="*/ 1507139 w 3331229"/>
                  <a:gd name="connsiteY36" fmla="*/ 2802639 h 3869060"/>
                  <a:gd name="connsiteX37" fmla="*/ 1478652 w 3331229"/>
                  <a:gd name="connsiteY37" fmla="*/ 2831125 h 3869060"/>
                  <a:gd name="connsiteX38" fmla="*/ 1450165 w 3331229"/>
                  <a:gd name="connsiteY38" fmla="*/ 2802639 h 3869060"/>
                  <a:gd name="connsiteX39" fmla="*/ 1478652 w 3331229"/>
                  <a:gd name="connsiteY39" fmla="*/ 2774153 h 3869060"/>
                  <a:gd name="connsiteX40" fmla="*/ 1894911 w 3331229"/>
                  <a:gd name="connsiteY40" fmla="*/ 2757579 h 3869060"/>
                  <a:gd name="connsiteX41" fmla="*/ 1853476 w 3331229"/>
                  <a:gd name="connsiteY41" fmla="*/ 2799013 h 3869060"/>
                  <a:gd name="connsiteX42" fmla="*/ 1894911 w 3331229"/>
                  <a:gd name="connsiteY42" fmla="*/ 2840448 h 3869060"/>
                  <a:gd name="connsiteX43" fmla="*/ 1936346 w 3331229"/>
                  <a:gd name="connsiteY43" fmla="*/ 2799013 h 3869060"/>
                  <a:gd name="connsiteX44" fmla="*/ 1894911 w 3331229"/>
                  <a:gd name="connsiteY44" fmla="*/ 2757579 h 3869060"/>
                  <a:gd name="connsiteX45" fmla="*/ 1478134 w 3331229"/>
                  <a:gd name="connsiteY45" fmla="*/ 2757579 h 3869060"/>
                  <a:gd name="connsiteX46" fmla="*/ 1436699 w 3331229"/>
                  <a:gd name="connsiteY46" fmla="*/ 2799013 h 3869060"/>
                  <a:gd name="connsiteX47" fmla="*/ 1478134 w 3331229"/>
                  <a:gd name="connsiteY47" fmla="*/ 2840448 h 3869060"/>
                  <a:gd name="connsiteX48" fmla="*/ 1519569 w 3331229"/>
                  <a:gd name="connsiteY48" fmla="*/ 2799013 h 3869060"/>
                  <a:gd name="connsiteX49" fmla="*/ 1478134 w 3331229"/>
                  <a:gd name="connsiteY49" fmla="*/ 2757579 h 3869060"/>
                  <a:gd name="connsiteX50" fmla="*/ 2428199 w 3331229"/>
                  <a:gd name="connsiteY50" fmla="*/ 2540148 h 3869060"/>
                  <a:gd name="connsiteX51" fmla="*/ 3330475 w 3331229"/>
                  <a:gd name="connsiteY51" fmla="*/ 2967187 h 3869060"/>
                  <a:gd name="connsiteX52" fmla="*/ 3115993 w 3331229"/>
                  <a:gd name="connsiteY52" fmla="*/ 3662627 h 3869060"/>
                  <a:gd name="connsiteX53" fmla="*/ 2869015 w 3331229"/>
                  <a:gd name="connsiteY53" fmla="*/ 3363653 h 3869060"/>
                  <a:gd name="connsiteX54" fmla="*/ 2986004 w 3331229"/>
                  <a:gd name="connsiteY54" fmla="*/ 3805615 h 3869060"/>
                  <a:gd name="connsiteX55" fmla="*/ 1967317 w 3331229"/>
                  <a:gd name="connsiteY55" fmla="*/ 3868494 h 3869060"/>
                  <a:gd name="connsiteX56" fmla="*/ 1905081 w 3331229"/>
                  <a:gd name="connsiteY56" fmla="*/ 3536552 h 3869060"/>
                  <a:gd name="connsiteX57" fmla="*/ 1970314 w 3331229"/>
                  <a:gd name="connsiteY57" fmla="*/ 3502331 h 3869060"/>
                  <a:gd name="connsiteX58" fmla="*/ 2098902 w 3331229"/>
                  <a:gd name="connsiteY58" fmla="*/ 3378506 h 3869060"/>
                  <a:gd name="connsiteX59" fmla="*/ 2113189 w 3331229"/>
                  <a:gd name="connsiteY59" fmla="*/ 3245156 h 3869060"/>
                  <a:gd name="connsiteX60" fmla="*/ 2060802 w 3331229"/>
                  <a:gd name="connsiteY60" fmla="*/ 3130856 h 3869060"/>
                  <a:gd name="connsiteX61" fmla="*/ 2051277 w 3331229"/>
                  <a:gd name="connsiteY61" fmla="*/ 2987981 h 3869060"/>
                  <a:gd name="connsiteX62" fmla="*/ 2103664 w 3331229"/>
                  <a:gd name="connsiteY62" fmla="*/ 2926068 h 3869060"/>
                  <a:gd name="connsiteX63" fmla="*/ 2275114 w 3331229"/>
                  <a:gd name="connsiteY63" fmla="*/ 2807006 h 3869060"/>
                  <a:gd name="connsiteX64" fmla="*/ 2408464 w 3331229"/>
                  <a:gd name="connsiteY64" fmla="*/ 2635556 h 3869060"/>
                  <a:gd name="connsiteX65" fmla="*/ 2428199 w 3331229"/>
                  <a:gd name="connsiteY65" fmla="*/ 2540148 h 3869060"/>
                  <a:gd name="connsiteX66" fmla="*/ 1821792 w 3331229"/>
                  <a:gd name="connsiteY66" fmla="*/ 2496790 h 3869060"/>
                  <a:gd name="connsiteX67" fmla="*/ 1721863 w 3331229"/>
                  <a:gd name="connsiteY67" fmla="*/ 2750269 h 3869060"/>
                  <a:gd name="connsiteX68" fmla="*/ 1660931 w 3331229"/>
                  <a:gd name="connsiteY68" fmla="*/ 2774641 h 3869060"/>
                  <a:gd name="connsiteX69" fmla="*/ 1734049 w 3331229"/>
                  <a:gd name="connsiteY69" fmla="*/ 2767330 h 3869060"/>
                  <a:gd name="connsiteX70" fmla="*/ 1821792 w 3331229"/>
                  <a:gd name="connsiteY70" fmla="*/ 2496790 h 3869060"/>
                  <a:gd name="connsiteX71" fmla="*/ 1035331 w 3331229"/>
                  <a:gd name="connsiteY71" fmla="*/ 2449210 h 3869060"/>
                  <a:gd name="connsiteX72" fmla="*/ 987425 w 3331229"/>
                  <a:gd name="connsiteY72" fmla="*/ 2514927 h 3869060"/>
                  <a:gd name="connsiteX73" fmla="*/ 1509102 w 3331229"/>
                  <a:gd name="connsiteY73" fmla="*/ 2902193 h 3869060"/>
                  <a:gd name="connsiteX74" fmla="*/ 1575625 w 3331229"/>
                  <a:gd name="connsiteY74" fmla="*/ 2771023 h 3869060"/>
                  <a:gd name="connsiteX75" fmla="*/ 1495098 w 3331229"/>
                  <a:gd name="connsiteY75" fmla="*/ 2883454 h 3869060"/>
                  <a:gd name="connsiteX76" fmla="*/ 1035331 w 3331229"/>
                  <a:gd name="connsiteY76" fmla="*/ 2449210 h 3869060"/>
                  <a:gd name="connsiteX77" fmla="*/ 2282794 w 3331229"/>
                  <a:gd name="connsiteY77" fmla="*/ 2434797 h 3869060"/>
                  <a:gd name="connsiteX78" fmla="*/ 1871350 w 3331229"/>
                  <a:gd name="connsiteY78" fmla="*/ 2892444 h 3869060"/>
                  <a:gd name="connsiteX79" fmla="*/ 1796607 w 3331229"/>
                  <a:gd name="connsiteY79" fmla="*/ 2775454 h 3869060"/>
                  <a:gd name="connsiteX80" fmla="*/ 1858351 w 3331229"/>
                  <a:gd name="connsiteY80" fmla="*/ 2911942 h 3869060"/>
                  <a:gd name="connsiteX81" fmla="*/ 2342560 w 3331229"/>
                  <a:gd name="connsiteY81" fmla="*/ 2508976 h 3869060"/>
                  <a:gd name="connsiteX82" fmla="*/ 2282794 w 3331229"/>
                  <a:gd name="connsiteY82" fmla="*/ 2434797 h 3869060"/>
                  <a:gd name="connsiteX83" fmla="*/ 1880855 w 3331229"/>
                  <a:gd name="connsiteY83" fmla="*/ 2396344 h 3869060"/>
                  <a:gd name="connsiteX84" fmla="*/ 1750879 w 3331229"/>
                  <a:gd name="connsiteY84" fmla="*/ 2777224 h 3869060"/>
                  <a:gd name="connsiteX85" fmla="*/ 1803263 w 3331229"/>
                  <a:gd name="connsiteY85" fmla="*/ 3145093 h 3869060"/>
                  <a:gd name="connsiteX86" fmla="*/ 1604470 w 3331229"/>
                  <a:gd name="connsiteY86" fmla="*/ 3117148 h 3869060"/>
                  <a:gd name="connsiteX87" fmla="*/ 1640912 w 3331229"/>
                  <a:gd name="connsiteY87" fmla="*/ 2780880 h 3869060"/>
                  <a:gd name="connsiteX88" fmla="*/ 1499951 w 3331229"/>
                  <a:gd name="connsiteY88" fmla="*/ 2415404 h 3869060"/>
                  <a:gd name="connsiteX89" fmla="*/ 1880855 w 3331229"/>
                  <a:gd name="connsiteY89" fmla="*/ 2396344 h 3869060"/>
                  <a:gd name="connsiteX90" fmla="*/ 2160575 w 3331229"/>
                  <a:gd name="connsiteY90" fmla="*/ 2219751 h 3869060"/>
                  <a:gd name="connsiteX91" fmla="*/ 2402834 w 3331229"/>
                  <a:gd name="connsiteY91" fmla="*/ 2525763 h 3869060"/>
                  <a:gd name="connsiteX92" fmla="*/ 2398939 w 3331229"/>
                  <a:gd name="connsiteY92" fmla="*/ 2535543 h 3869060"/>
                  <a:gd name="connsiteX93" fmla="*/ 2365602 w 3331229"/>
                  <a:gd name="connsiteY93" fmla="*/ 2640318 h 3869060"/>
                  <a:gd name="connsiteX94" fmla="*/ 2237014 w 3331229"/>
                  <a:gd name="connsiteY94" fmla="*/ 2787956 h 3869060"/>
                  <a:gd name="connsiteX95" fmla="*/ 2065564 w 3331229"/>
                  <a:gd name="connsiteY95" fmla="*/ 2940356 h 3869060"/>
                  <a:gd name="connsiteX96" fmla="*/ 2032227 w 3331229"/>
                  <a:gd name="connsiteY96" fmla="*/ 3097518 h 3869060"/>
                  <a:gd name="connsiteX97" fmla="*/ 2065564 w 3331229"/>
                  <a:gd name="connsiteY97" fmla="*/ 3307068 h 3869060"/>
                  <a:gd name="connsiteX98" fmla="*/ 1898877 w 3331229"/>
                  <a:gd name="connsiteY98" fmla="*/ 3483281 h 3869060"/>
                  <a:gd name="connsiteX99" fmla="*/ 1895430 w 3331229"/>
                  <a:gd name="connsiteY99" fmla="*/ 3485077 h 3869060"/>
                  <a:gd name="connsiteX100" fmla="*/ 1873960 w 3331229"/>
                  <a:gd name="connsiteY100" fmla="*/ 3370564 h 3869060"/>
                  <a:gd name="connsiteX101" fmla="*/ 1901259 w 3331229"/>
                  <a:gd name="connsiteY101" fmla="*/ 3349931 h 3869060"/>
                  <a:gd name="connsiteX102" fmla="*/ 1833269 w 3331229"/>
                  <a:gd name="connsiteY102" fmla="*/ 3153532 h 3869060"/>
                  <a:gd name="connsiteX103" fmla="*/ 1760860 w 3331229"/>
                  <a:gd name="connsiteY103" fmla="*/ 2767328 h 3869060"/>
                  <a:gd name="connsiteX104" fmla="*/ 1921924 w 3331229"/>
                  <a:gd name="connsiteY104" fmla="*/ 2378228 h 3869060"/>
                  <a:gd name="connsiteX105" fmla="*/ 2160575 w 3331229"/>
                  <a:gd name="connsiteY105" fmla="*/ 2219751 h 3869060"/>
                  <a:gd name="connsiteX106" fmla="*/ 1133664 w 3331229"/>
                  <a:gd name="connsiteY106" fmla="*/ 2187254 h 3869060"/>
                  <a:gd name="connsiteX107" fmla="*/ 1441077 w 3331229"/>
                  <a:gd name="connsiteY107" fmla="*/ 2391954 h 3869060"/>
                  <a:gd name="connsiteX108" fmla="*/ 1618521 w 3331229"/>
                  <a:gd name="connsiteY108" fmla="*/ 2771228 h 3869060"/>
                  <a:gd name="connsiteX109" fmla="*/ 1573489 w 3331229"/>
                  <a:gd name="connsiteY109" fmla="*/ 3113795 h 3869060"/>
                  <a:gd name="connsiteX110" fmla="*/ 1315471 w 3331229"/>
                  <a:gd name="connsiteY110" fmla="*/ 3057037 h 3869060"/>
                  <a:gd name="connsiteX111" fmla="*/ 943996 w 3331229"/>
                  <a:gd name="connsiteY111" fmla="*/ 2530781 h 3869060"/>
                  <a:gd name="connsiteX112" fmla="*/ 941615 w 3331229"/>
                  <a:gd name="connsiteY112" fmla="*/ 2561737 h 3869060"/>
                  <a:gd name="connsiteX113" fmla="*/ 1303565 w 3331229"/>
                  <a:gd name="connsiteY113" fmla="*/ 3099899 h 3869060"/>
                  <a:gd name="connsiteX114" fmla="*/ 1569168 w 3331229"/>
                  <a:gd name="connsiteY114" fmla="*/ 3146659 h 3869060"/>
                  <a:gd name="connsiteX115" fmla="*/ 1512433 w 3331229"/>
                  <a:gd name="connsiteY115" fmla="*/ 3578253 h 3869060"/>
                  <a:gd name="connsiteX116" fmla="*/ 1444059 w 3331229"/>
                  <a:gd name="connsiteY116" fmla="*/ 3604724 h 3869060"/>
                  <a:gd name="connsiteX117" fmla="*/ 1412735 w 3331229"/>
                  <a:gd name="connsiteY117" fmla="*/ 3668609 h 3869060"/>
                  <a:gd name="connsiteX118" fmla="*/ 1208314 w 3331229"/>
                  <a:gd name="connsiteY118" fmla="*/ 3583293 h 3869060"/>
                  <a:gd name="connsiteX119" fmla="*/ 534275 w 3331229"/>
                  <a:gd name="connsiteY119" fmla="*/ 3797898 h 3869060"/>
                  <a:gd name="connsiteX120" fmla="*/ 639706 w 3331229"/>
                  <a:gd name="connsiteY120" fmla="*/ 3344155 h 3869060"/>
                  <a:gd name="connsiteX121" fmla="*/ 347231 w 3331229"/>
                  <a:gd name="connsiteY121" fmla="*/ 3831613 h 3869060"/>
                  <a:gd name="connsiteX122" fmla="*/ 15759 w 3331229"/>
                  <a:gd name="connsiteY122" fmla="*/ 2947689 h 3869060"/>
                  <a:gd name="connsiteX123" fmla="*/ 932181 w 3331229"/>
                  <a:gd name="connsiteY123" fmla="*/ 2525225 h 3869060"/>
                  <a:gd name="connsiteX124" fmla="*/ 1133664 w 3331229"/>
                  <a:gd name="connsiteY124" fmla="*/ 2187254 h 3869060"/>
                  <a:gd name="connsiteX125" fmla="*/ 1577147 w 3331229"/>
                  <a:gd name="connsiteY125" fmla="*/ 22 h 3869060"/>
                  <a:gd name="connsiteX126" fmla="*/ 1751109 w 3331229"/>
                  <a:gd name="connsiteY126" fmla="*/ 27813 h 3869060"/>
                  <a:gd name="connsiteX127" fmla="*/ 1790105 w 3331229"/>
                  <a:gd name="connsiteY127" fmla="*/ 105806 h 3869060"/>
                  <a:gd name="connsiteX128" fmla="*/ 1911969 w 3331229"/>
                  <a:gd name="connsiteY128" fmla="*/ 71683 h 3869060"/>
                  <a:gd name="connsiteX129" fmla="*/ 2540790 w 3331229"/>
                  <a:gd name="connsiteY129" fmla="*/ 768749 h 3869060"/>
                  <a:gd name="connsiteX130" fmla="*/ 2404302 w 3331229"/>
                  <a:gd name="connsiteY130" fmla="*/ 1153840 h 3869060"/>
                  <a:gd name="connsiteX131" fmla="*/ 2501794 w 3331229"/>
                  <a:gd name="connsiteY131" fmla="*/ 1183088 h 3869060"/>
                  <a:gd name="connsiteX132" fmla="*/ 2399428 w 3331229"/>
                  <a:gd name="connsiteY132" fmla="*/ 1607177 h 3869060"/>
                  <a:gd name="connsiteX133" fmla="*/ 2321435 w 3331229"/>
                  <a:gd name="connsiteY133" fmla="*/ 1641299 h 3869060"/>
                  <a:gd name="connsiteX134" fmla="*/ 1760857 w 3331229"/>
                  <a:gd name="connsiteY134" fmla="*/ 2323740 h 3869060"/>
                  <a:gd name="connsiteX135" fmla="*/ 1556125 w 3331229"/>
                  <a:gd name="connsiteY135" fmla="*/ 2309117 h 3869060"/>
                  <a:gd name="connsiteX136" fmla="*/ 951677 w 3331229"/>
                  <a:gd name="connsiteY136" fmla="*/ 1621800 h 3869060"/>
                  <a:gd name="connsiteX137" fmla="*/ 771318 w 3331229"/>
                  <a:gd name="connsiteY137" fmla="*/ 1202586 h 3869060"/>
                  <a:gd name="connsiteX138" fmla="*/ 844436 w 3331229"/>
                  <a:gd name="connsiteY138" fmla="*/ 1148966 h 3869060"/>
                  <a:gd name="connsiteX139" fmla="*/ 717697 w 3331229"/>
                  <a:gd name="connsiteY139" fmla="*/ 744376 h 3869060"/>
                  <a:gd name="connsiteX140" fmla="*/ 1577147 w 3331229"/>
                  <a:gd name="connsiteY140" fmla="*/ 22 h 3869060"/>
                  <a:gd name="connsiteX0" fmla="*/ 1508057 w 3331229"/>
                  <a:gd name="connsiteY0" fmla="*/ 3611535 h 3869060"/>
                  <a:gd name="connsiteX1" fmla="*/ 1495987 w 3331229"/>
                  <a:gd name="connsiteY1" fmla="*/ 3703355 h 3869060"/>
                  <a:gd name="connsiteX2" fmla="*/ 1440068 w 3331229"/>
                  <a:gd name="connsiteY2" fmla="*/ 3680017 h 3869060"/>
                  <a:gd name="connsiteX3" fmla="*/ 1463109 w 3331229"/>
                  <a:gd name="connsiteY3" fmla="*/ 3619012 h 3869060"/>
                  <a:gd name="connsiteX4" fmla="*/ 1508057 w 3331229"/>
                  <a:gd name="connsiteY4" fmla="*/ 3611535 h 3869060"/>
                  <a:gd name="connsiteX5" fmla="*/ 1861030 w 3331229"/>
                  <a:gd name="connsiteY5" fmla="*/ 3550757 h 3869060"/>
                  <a:gd name="connsiteX6" fmla="*/ 1906356 w 3331229"/>
                  <a:gd name="connsiteY6" fmla="*/ 3869060 h 3869060"/>
                  <a:gd name="connsiteX7" fmla="*/ 1892778 w 3331229"/>
                  <a:gd name="connsiteY7" fmla="*/ 3868958 h 3869060"/>
                  <a:gd name="connsiteX8" fmla="*/ 1538997 w 3331229"/>
                  <a:gd name="connsiteY8" fmla="*/ 3721305 h 3869060"/>
                  <a:gd name="connsiteX9" fmla="*/ 1551846 w 3331229"/>
                  <a:gd name="connsiteY9" fmla="*/ 3602744 h 3869060"/>
                  <a:gd name="connsiteX10" fmla="*/ 1644566 w 3331229"/>
                  <a:gd name="connsiteY10" fmla="*/ 3574740 h 3869060"/>
                  <a:gd name="connsiteX11" fmla="*/ 1813152 w 3331229"/>
                  <a:gd name="connsiteY11" fmla="*/ 3564243 h 3869060"/>
                  <a:gd name="connsiteX12" fmla="*/ 1861030 w 3331229"/>
                  <a:gd name="connsiteY12" fmla="*/ 3550757 h 3869060"/>
                  <a:gd name="connsiteX13" fmla="*/ 1840046 w 3331229"/>
                  <a:gd name="connsiteY13" fmla="*/ 3403400 h 3869060"/>
                  <a:gd name="connsiteX14" fmla="*/ 1854699 w 3331229"/>
                  <a:gd name="connsiteY14" fmla="*/ 3506298 h 3869060"/>
                  <a:gd name="connsiteX15" fmla="*/ 1703614 w 3331229"/>
                  <a:gd name="connsiteY15" fmla="*/ 3549956 h 3869060"/>
                  <a:gd name="connsiteX16" fmla="*/ 1693964 w 3331229"/>
                  <a:gd name="connsiteY16" fmla="*/ 3552204 h 3869060"/>
                  <a:gd name="connsiteX17" fmla="*/ 1840046 w 3331229"/>
                  <a:gd name="connsiteY17" fmla="*/ 3403400 h 3869060"/>
                  <a:gd name="connsiteX18" fmla="*/ 1838628 w 3331229"/>
                  <a:gd name="connsiteY18" fmla="*/ 3182112 h 3869060"/>
                  <a:gd name="connsiteX19" fmla="*/ 1867663 w 3331229"/>
                  <a:gd name="connsiteY19" fmla="*/ 3336975 h 3869060"/>
                  <a:gd name="connsiteX20" fmla="*/ 1838628 w 3331229"/>
                  <a:gd name="connsiteY20" fmla="*/ 3182112 h 3869060"/>
                  <a:gd name="connsiteX21" fmla="*/ 1601004 w 3331229"/>
                  <a:gd name="connsiteY21" fmla="*/ 3149134 h 3869060"/>
                  <a:gd name="connsiteX22" fmla="*/ 1807421 w 3331229"/>
                  <a:gd name="connsiteY22" fmla="*/ 3174289 h 3869060"/>
                  <a:gd name="connsiteX23" fmla="*/ 1839495 w 3331229"/>
                  <a:gd name="connsiteY23" fmla="*/ 3399531 h 3869060"/>
                  <a:gd name="connsiteX24" fmla="*/ 1765527 w 3331229"/>
                  <a:gd name="connsiteY24" fmla="*/ 3468993 h 3869060"/>
                  <a:gd name="connsiteX25" fmla="*/ 1556344 w 3331229"/>
                  <a:gd name="connsiteY25" fmla="*/ 3561237 h 3869060"/>
                  <a:gd name="connsiteX26" fmla="*/ 1601004 w 3331229"/>
                  <a:gd name="connsiteY26" fmla="*/ 3149134 h 3869060"/>
                  <a:gd name="connsiteX27" fmla="*/ 1895429 w 3331229"/>
                  <a:gd name="connsiteY27" fmla="*/ 2774153 h 3869060"/>
                  <a:gd name="connsiteX28" fmla="*/ 1923916 w 3331229"/>
                  <a:gd name="connsiteY28" fmla="*/ 2802639 h 3869060"/>
                  <a:gd name="connsiteX29" fmla="*/ 1895429 w 3331229"/>
                  <a:gd name="connsiteY29" fmla="*/ 2831125 h 3869060"/>
                  <a:gd name="connsiteX30" fmla="*/ 1866942 w 3331229"/>
                  <a:gd name="connsiteY30" fmla="*/ 2802639 h 3869060"/>
                  <a:gd name="connsiteX31" fmla="*/ 1895429 w 3331229"/>
                  <a:gd name="connsiteY31" fmla="*/ 2774153 h 3869060"/>
                  <a:gd name="connsiteX32" fmla="*/ 1478652 w 3331229"/>
                  <a:gd name="connsiteY32" fmla="*/ 2774153 h 3869060"/>
                  <a:gd name="connsiteX33" fmla="*/ 1507139 w 3331229"/>
                  <a:gd name="connsiteY33" fmla="*/ 2802639 h 3869060"/>
                  <a:gd name="connsiteX34" fmla="*/ 1478652 w 3331229"/>
                  <a:gd name="connsiteY34" fmla="*/ 2831125 h 3869060"/>
                  <a:gd name="connsiteX35" fmla="*/ 1450165 w 3331229"/>
                  <a:gd name="connsiteY35" fmla="*/ 2802639 h 3869060"/>
                  <a:gd name="connsiteX36" fmla="*/ 1478652 w 3331229"/>
                  <a:gd name="connsiteY36" fmla="*/ 2774153 h 3869060"/>
                  <a:gd name="connsiteX37" fmla="*/ 1894911 w 3331229"/>
                  <a:gd name="connsiteY37" fmla="*/ 2757579 h 3869060"/>
                  <a:gd name="connsiteX38" fmla="*/ 1853476 w 3331229"/>
                  <a:gd name="connsiteY38" fmla="*/ 2799013 h 3869060"/>
                  <a:gd name="connsiteX39" fmla="*/ 1894911 w 3331229"/>
                  <a:gd name="connsiteY39" fmla="*/ 2840448 h 3869060"/>
                  <a:gd name="connsiteX40" fmla="*/ 1936346 w 3331229"/>
                  <a:gd name="connsiteY40" fmla="*/ 2799013 h 3869060"/>
                  <a:gd name="connsiteX41" fmla="*/ 1894911 w 3331229"/>
                  <a:gd name="connsiteY41" fmla="*/ 2757579 h 3869060"/>
                  <a:gd name="connsiteX42" fmla="*/ 1478134 w 3331229"/>
                  <a:gd name="connsiteY42" fmla="*/ 2757579 h 3869060"/>
                  <a:gd name="connsiteX43" fmla="*/ 1436699 w 3331229"/>
                  <a:gd name="connsiteY43" fmla="*/ 2799013 h 3869060"/>
                  <a:gd name="connsiteX44" fmla="*/ 1478134 w 3331229"/>
                  <a:gd name="connsiteY44" fmla="*/ 2840448 h 3869060"/>
                  <a:gd name="connsiteX45" fmla="*/ 1519569 w 3331229"/>
                  <a:gd name="connsiteY45" fmla="*/ 2799013 h 3869060"/>
                  <a:gd name="connsiteX46" fmla="*/ 1478134 w 3331229"/>
                  <a:gd name="connsiteY46" fmla="*/ 2757579 h 3869060"/>
                  <a:gd name="connsiteX47" fmla="*/ 2428199 w 3331229"/>
                  <a:gd name="connsiteY47" fmla="*/ 2540148 h 3869060"/>
                  <a:gd name="connsiteX48" fmla="*/ 3330475 w 3331229"/>
                  <a:gd name="connsiteY48" fmla="*/ 2967187 h 3869060"/>
                  <a:gd name="connsiteX49" fmla="*/ 3115993 w 3331229"/>
                  <a:gd name="connsiteY49" fmla="*/ 3662627 h 3869060"/>
                  <a:gd name="connsiteX50" fmla="*/ 2869015 w 3331229"/>
                  <a:gd name="connsiteY50" fmla="*/ 3363653 h 3869060"/>
                  <a:gd name="connsiteX51" fmla="*/ 2986004 w 3331229"/>
                  <a:gd name="connsiteY51" fmla="*/ 3805615 h 3869060"/>
                  <a:gd name="connsiteX52" fmla="*/ 1967317 w 3331229"/>
                  <a:gd name="connsiteY52" fmla="*/ 3868494 h 3869060"/>
                  <a:gd name="connsiteX53" fmla="*/ 1905081 w 3331229"/>
                  <a:gd name="connsiteY53" fmla="*/ 3536552 h 3869060"/>
                  <a:gd name="connsiteX54" fmla="*/ 1970314 w 3331229"/>
                  <a:gd name="connsiteY54" fmla="*/ 3502331 h 3869060"/>
                  <a:gd name="connsiteX55" fmla="*/ 2098902 w 3331229"/>
                  <a:gd name="connsiteY55" fmla="*/ 3378506 h 3869060"/>
                  <a:gd name="connsiteX56" fmla="*/ 2113189 w 3331229"/>
                  <a:gd name="connsiteY56" fmla="*/ 3245156 h 3869060"/>
                  <a:gd name="connsiteX57" fmla="*/ 2060802 w 3331229"/>
                  <a:gd name="connsiteY57" fmla="*/ 3130856 h 3869060"/>
                  <a:gd name="connsiteX58" fmla="*/ 2051277 w 3331229"/>
                  <a:gd name="connsiteY58" fmla="*/ 2987981 h 3869060"/>
                  <a:gd name="connsiteX59" fmla="*/ 2103664 w 3331229"/>
                  <a:gd name="connsiteY59" fmla="*/ 2926068 h 3869060"/>
                  <a:gd name="connsiteX60" fmla="*/ 2275114 w 3331229"/>
                  <a:gd name="connsiteY60" fmla="*/ 2807006 h 3869060"/>
                  <a:gd name="connsiteX61" fmla="*/ 2408464 w 3331229"/>
                  <a:gd name="connsiteY61" fmla="*/ 2635556 h 3869060"/>
                  <a:gd name="connsiteX62" fmla="*/ 2428199 w 3331229"/>
                  <a:gd name="connsiteY62" fmla="*/ 2540148 h 3869060"/>
                  <a:gd name="connsiteX63" fmla="*/ 1821792 w 3331229"/>
                  <a:gd name="connsiteY63" fmla="*/ 2496790 h 3869060"/>
                  <a:gd name="connsiteX64" fmla="*/ 1721863 w 3331229"/>
                  <a:gd name="connsiteY64" fmla="*/ 2750269 h 3869060"/>
                  <a:gd name="connsiteX65" fmla="*/ 1660931 w 3331229"/>
                  <a:gd name="connsiteY65" fmla="*/ 2774641 h 3869060"/>
                  <a:gd name="connsiteX66" fmla="*/ 1734049 w 3331229"/>
                  <a:gd name="connsiteY66" fmla="*/ 2767330 h 3869060"/>
                  <a:gd name="connsiteX67" fmla="*/ 1821792 w 3331229"/>
                  <a:gd name="connsiteY67" fmla="*/ 2496790 h 3869060"/>
                  <a:gd name="connsiteX68" fmla="*/ 1035331 w 3331229"/>
                  <a:gd name="connsiteY68" fmla="*/ 2449210 h 3869060"/>
                  <a:gd name="connsiteX69" fmla="*/ 987425 w 3331229"/>
                  <a:gd name="connsiteY69" fmla="*/ 2514927 h 3869060"/>
                  <a:gd name="connsiteX70" fmla="*/ 1509102 w 3331229"/>
                  <a:gd name="connsiteY70" fmla="*/ 2902193 h 3869060"/>
                  <a:gd name="connsiteX71" fmla="*/ 1575625 w 3331229"/>
                  <a:gd name="connsiteY71" fmla="*/ 2771023 h 3869060"/>
                  <a:gd name="connsiteX72" fmla="*/ 1495098 w 3331229"/>
                  <a:gd name="connsiteY72" fmla="*/ 2883454 h 3869060"/>
                  <a:gd name="connsiteX73" fmla="*/ 1035331 w 3331229"/>
                  <a:gd name="connsiteY73" fmla="*/ 2449210 h 3869060"/>
                  <a:gd name="connsiteX74" fmla="*/ 2282794 w 3331229"/>
                  <a:gd name="connsiteY74" fmla="*/ 2434797 h 3869060"/>
                  <a:gd name="connsiteX75" fmla="*/ 1871350 w 3331229"/>
                  <a:gd name="connsiteY75" fmla="*/ 2892444 h 3869060"/>
                  <a:gd name="connsiteX76" fmla="*/ 1796607 w 3331229"/>
                  <a:gd name="connsiteY76" fmla="*/ 2775454 h 3869060"/>
                  <a:gd name="connsiteX77" fmla="*/ 1858351 w 3331229"/>
                  <a:gd name="connsiteY77" fmla="*/ 2911942 h 3869060"/>
                  <a:gd name="connsiteX78" fmla="*/ 2342560 w 3331229"/>
                  <a:gd name="connsiteY78" fmla="*/ 2508976 h 3869060"/>
                  <a:gd name="connsiteX79" fmla="*/ 2282794 w 3331229"/>
                  <a:gd name="connsiteY79" fmla="*/ 2434797 h 3869060"/>
                  <a:gd name="connsiteX80" fmla="*/ 1880855 w 3331229"/>
                  <a:gd name="connsiteY80" fmla="*/ 2396344 h 3869060"/>
                  <a:gd name="connsiteX81" fmla="*/ 1750879 w 3331229"/>
                  <a:gd name="connsiteY81" fmla="*/ 2777224 h 3869060"/>
                  <a:gd name="connsiteX82" fmla="*/ 1803263 w 3331229"/>
                  <a:gd name="connsiteY82" fmla="*/ 3145093 h 3869060"/>
                  <a:gd name="connsiteX83" fmla="*/ 1604470 w 3331229"/>
                  <a:gd name="connsiteY83" fmla="*/ 3117148 h 3869060"/>
                  <a:gd name="connsiteX84" fmla="*/ 1640912 w 3331229"/>
                  <a:gd name="connsiteY84" fmla="*/ 2780880 h 3869060"/>
                  <a:gd name="connsiteX85" fmla="*/ 1499951 w 3331229"/>
                  <a:gd name="connsiteY85" fmla="*/ 2415404 h 3869060"/>
                  <a:gd name="connsiteX86" fmla="*/ 1880855 w 3331229"/>
                  <a:gd name="connsiteY86" fmla="*/ 2396344 h 3869060"/>
                  <a:gd name="connsiteX87" fmla="*/ 2160575 w 3331229"/>
                  <a:gd name="connsiteY87" fmla="*/ 2219751 h 3869060"/>
                  <a:gd name="connsiteX88" fmla="*/ 2402834 w 3331229"/>
                  <a:gd name="connsiteY88" fmla="*/ 2525763 h 3869060"/>
                  <a:gd name="connsiteX89" fmla="*/ 2398939 w 3331229"/>
                  <a:gd name="connsiteY89" fmla="*/ 2535543 h 3869060"/>
                  <a:gd name="connsiteX90" fmla="*/ 2365602 w 3331229"/>
                  <a:gd name="connsiteY90" fmla="*/ 2640318 h 3869060"/>
                  <a:gd name="connsiteX91" fmla="*/ 2237014 w 3331229"/>
                  <a:gd name="connsiteY91" fmla="*/ 2787956 h 3869060"/>
                  <a:gd name="connsiteX92" fmla="*/ 2065564 w 3331229"/>
                  <a:gd name="connsiteY92" fmla="*/ 2940356 h 3869060"/>
                  <a:gd name="connsiteX93" fmla="*/ 2032227 w 3331229"/>
                  <a:gd name="connsiteY93" fmla="*/ 3097518 h 3869060"/>
                  <a:gd name="connsiteX94" fmla="*/ 2065564 w 3331229"/>
                  <a:gd name="connsiteY94" fmla="*/ 3307068 h 3869060"/>
                  <a:gd name="connsiteX95" fmla="*/ 1898877 w 3331229"/>
                  <a:gd name="connsiteY95" fmla="*/ 3483281 h 3869060"/>
                  <a:gd name="connsiteX96" fmla="*/ 1895430 w 3331229"/>
                  <a:gd name="connsiteY96" fmla="*/ 3485077 h 3869060"/>
                  <a:gd name="connsiteX97" fmla="*/ 1873960 w 3331229"/>
                  <a:gd name="connsiteY97" fmla="*/ 3370564 h 3869060"/>
                  <a:gd name="connsiteX98" fmla="*/ 1901259 w 3331229"/>
                  <a:gd name="connsiteY98" fmla="*/ 3349931 h 3869060"/>
                  <a:gd name="connsiteX99" fmla="*/ 1833269 w 3331229"/>
                  <a:gd name="connsiteY99" fmla="*/ 3153532 h 3869060"/>
                  <a:gd name="connsiteX100" fmla="*/ 1760860 w 3331229"/>
                  <a:gd name="connsiteY100" fmla="*/ 2767328 h 3869060"/>
                  <a:gd name="connsiteX101" fmla="*/ 1921924 w 3331229"/>
                  <a:gd name="connsiteY101" fmla="*/ 2378228 h 3869060"/>
                  <a:gd name="connsiteX102" fmla="*/ 2160575 w 3331229"/>
                  <a:gd name="connsiteY102" fmla="*/ 2219751 h 3869060"/>
                  <a:gd name="connsiteX103" fmla="*/ 1133664 w 3331229"/>
                  <a:gd name="connsiteY103" fmla="*/ 2187254 h 3869060"/>
                  <a:gd name="connsiteX104" fmla="*/ 1441077 w 3331229"/>
                  <a:gd name="connsiteY104" fmla="*/ 2391954 h 3869060"/>
                  <a:gd name="connsiteX105" fmla="*/ 1618521 w 3331229"/>
                  <a:gd name="connsiteY105" fmla="*/ 2771228 h 3869060"/>
                  <a:gd name="connsiteX106" fmla="*/ 1573489 w 3331229"/>
                  <a:gd name="connsiteY106" fmla="*/ 3113795 h 3869060"/>
                  <a:gd name="connsiteX107" fmla="*/ 1315471 w 3331229"/>
                  <a:gd name="connsiteY107" fmla="*/ 3057037 h 3869060"/>
                  <a:gd name="connsiteX108" fmla="*/ 943996 w 3331229"/>
                  <a:gd name="connsiteY108" fmla="*/ 2530781 h 3869060"/>
                  <a:gd name="connsiteX109" fmla="*/ 941615 w 3331229"/>
                  <a:gd name="connsiteY109" fmla="*/ 2561737 h 3869060"/>
                  <a:gd name="connsiteX110" fmla="*/ 1303565 w 3331229"/>
                  <a:gd name="connsiteY110" fmla="*/ 3099899 h 3869060"/>
                  <a:gd name="connsiteX111" fmla="*/ 1569168 w 3331229"/>
                  <a:gd name="connsiteY111" fmla="*/ 3146659 h 3869060"/>
                  <a:gd name="connsiteX112" fmla="*/ 1512433 w 3331229"/>
                  <a:gd name="connsiteY112" fmla="*/ 3578253 h 3869060"/>
                  <a:gd name="connsiteX113" fmla="*/ 1444059 w 3331229"/>
                  <a:gd name="connsiteY113" fmla="*/ 3604724 h 3869060"/>
                  <a:gd name="connsiteX114" fmla="*/ 1412735 w 3331229"/>
                  <a:gd name="connsiteY114" fmla="*/ 3668609 h 3869060"/>
                  <a:gd name="connsiteX115" fmla="*/ 1208314 w 3331229"/>
                  <a:gd name="connsiteY115" fmla="*/ 3583293 h 3869060"/>
                  <a:gd name="connsiteX116" fmla="*/ 534275 w 3331229"/>
                  <a:gd name="connsiteY116" fmla="*/ 3797898 h 3869060"/>
                  <a:gd name="connsiteX117" fmla="*/ 639706 w 3331229"/>
                  <a:gd name="connsiteY117" fmla="*/ 3344155 h 3869060"/>
                  <a:gd name="connsiteX118" fmla="*/ 347231 w 3331229"/>
                  <a:gd name="connsiteY118" fmla="*/ 3831613 h 3869060"/>
                  <a:gd name="connsiteX119" fmla="*/ 15759 w 3331229"/>
                  <a:gd name="connsiteY119" fmla="*/ 2947689 h 3869060"/>
                  <a:gd name="connsiteX120" fmla="*/ 932181 w 3331229"/>
                  <a:gd name="connsiteY120" fmla="*/ 2525225 h 3869060"/>
                  <a:gd name="connsiteX121" fmla="*/ 1133664 w 3331229"/>
                  <a:gd name="connsiteY121" fmla="*/ 2187254 h 3869060"/>
                  <a:gd name="connsiteX122" fmla="*/ 1577147 w 3331229"/>
                  <a:gd name="connsiteY122" fmla="*/ 22 h 3869060"/>
                  <a:gd name="connsiteX123" fmla="*/ 1751109 w 3331229"/>
                  <a:gd name="connsiteY123" fmla="*/ 27813 h 3869060"/>
                  <a:gd name="connsiteX124" fmla="*/ 1790105 w 3331229"/>
                  <a:gd name="connsiteY124" fmla="*/ 105806 h 3869060"/>
                  <a:gd name="connsiteX125" fmla="*/ 1911969 w 3331229"/>
                  <a:gd name="connsiteY125" fmla="*/ 71683 h 3869060"/>
                  <a:gd name="connsiteX126" fmla="*/ 2540790 w 3331229"/>
                  <a:gd name="connsiteY126" fmla="*/ 768749 h 3869060"/>
                  <a:gd name="connsiteX127" fmla="*/ 2404302 w 3331229"/>
                  <a:gd name="connsiteY127" fmla="*/ 1153840 h 3869060"/>
                  <a:gd name="connsiteX128" fmla="*/ 2501794 w 3331229"/>
                  <a:gd name="connsiteY128" fmla="*/ 1183088 h 3869060"/>
                  <a:gd name="connsiteX129" fmla="*/ 2399428 w 3331229"/>
                  <a:gd name="connsiteY129" fmla="*/ 1607177 h 3869060"/>
                  <a:gd name="connsiteX130" fmla="*/ 2321435 w 3331229"/>
                  <a:gd name="connsiteY130" fmla="*/ 1641299 h 3869060"/>
                  <a:gd name="connsiteX131" fmla="*/ 1760857 w 3331229"/>
                  <a:gd name="connsiteY131" fmla="*/ 2323740 h 3869060"/>
                  <a:gd name="connsiteX132" fmla="*/ 1556125 w 3331229"/>
                  <a:gd name="connsiteY132" fmla="*/ 2309117 h 3869060"/>
                  <a:gd name="connsiteX133" fmla="*/ 951677 w 3331229"/>
                  <a:gd name="connsiteY133" fmla="*/ 1621800 h 3869060"/>
                  <a:gd name="connsiteX134" fmla="*/ 771318 w 3331229"/>
                  <a:gd name="connsiteY134" fmla="*/ 1202586 h 3869060"/>
                  <a:gd name="connsiteX135" fmla="*/ 844436 w 3331229"/>
                  <a:gd name="connsiteY135" fmla="*/ 1148966 h 3869060"/>
                  <a:gd name="connsiteX136" fmla="*/ 717697 w 3331229"/>
                  <a:gd name="connsiteY136" fmla="*/ 744376 h 3869060"/>
                  <a:gd name="connsiteX137" fmla="*/ 1577147 w 3331229"/>
                  <a:gd name="connsiteY137" fmla="*/ 22 h 3869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331229" h="3869060">
                    <a:moveTo>
                      <a:pt x="1508057" y="3611535"/>
                    </a:moveTo>
                    <a:lnTo>
                      <a:pt x="1495987" y="3703355"/>
                    </a:lnTo>
                    <a:lnTo>
                      <a:pt x="1440068" y="3680017"/>
                    </a:lnTo>
                    <a:cubicBezTo>
                      <a:pt x="1436561" y="3647800"/>
                      <a:pt x="1442311" y="3633944"/>
                      <a:pt x="1463109" y="3619012"/>
                    </a:cubicBezTo>
                    <a:lnTo>
                      <a:pt x="1508057" y="3611535"/>
                    </a:lnTo>
                    <a:close/>
                    <a:moveTo>
                      <a:pt x="1861030" y="3550757"/>
                    </a:moveTo>
                    <a:lnTo>
                      <a:pt x="1906356" y="3869060"/>
                    </a:lnTo>
                    <a:lnTo>
                      <a:pt x="1892778" y="3868958"/>
                    </a:lnTo>
                    <a:lnTo>
                      <a:pt x="1538997" y="3721305"/>
                    </a:lnTo>
                    <a:lnTo>
                      <a:pt x="1551846" y="3602744"/>
                    </a:lnTo>
                    <a:cubicBezTo>
                      <a:pt x="1588171" y="3594717"/>
                      <a:pt x="1618787" y="3585571"/>
                      <a:pt x="1644566" y="3574740"/>
                    </a:cubicBezTo>
                    <a:cubicBezTo>
                      <a:pt x="1696697" y="3574680"/>
                      <a:pt x="1771960" y="3571967"/>
                      <a:pt x="1813152" y="3564243"/>
                    </a:cubicBezTo>
                    <a:cubicBezTo>
                      <a:pt x="1830482" y="3560994"/>
                      <a:pt x="1846511" y="3557213"/>
                      <a:pt x="1861030" y="3550757"/>
                    </a:cubicBezTo>
                    <a:close/>
                    <a:moveTo>
                      <a:pt x="1840046" y="3403400"/>
                    </a:moveTo>
                    <a:lnTo>
                      <a:pt x="1854699" y="3506298"/>
                    </a:lnTo>
                    <a:cubicBezTo>
                      <a:pt x="1802344" y="3529013"/>
                      <a:pt x="1743494" y="3538299"/>
                      <a:pt x="1703614" y="3549956"/>
                    </a:cubicBezTo>
                    <a:cubicBezTo>
                      <a:pt x="1700518" y="3550861"/>
                      <a:pt x="1697325" y="3551735"/>
                      <a:pt x="1693964" y="3552204"/>
                    </a:cubicBezTo>
                    <a:cubicBezTo>
                      <a:pt x="1777023" y="3507797"/>
                      <a:pt x="1798599" y="3451785"/>
                      <a:pt x="1840046" y="3403400"/>
                    </a:cubicBezTo>
                    <a:close/>
                    <a:moveTo>
                      <a:pt x="1838628" y="3182112"/>
                    </a:moveTo>
                    <a:cubicBezTo>
                      <a:pt x="1920908" y="3206476"/>
                      <a:pt x="1953276" y="3250671"/>
                      <a:pt x="1867663" y="3336975"/>
                    </a:cubicBezTo>
                    <a:lnTo>
                      <a:pt x="1838628" y="3182112"/>
                    </a:lnTo>
                    <a:close/>
                    <a:moveTo>
                      <a:pt x="1601004" y="3149134"/>
                    </a:moveTo>
                    <a:cubicBezTo>
                      <a:pt x="1675206" y="3154629"/>
                      <a:pt x="1749516" y="3160919"/>
                      <a:pt x="1807421" y="3174289"/>
                    </a:cubicBezTo>
                    <a:lnTo>
                      <a:pt x="1839495" y="3399531"/>
                    </a:lnTo>
                    <a:cubicBezTo>
                      <a:pt x="1825257" y="3421921"/>
                      <a:pt x="1801010" y="3447047"/>
                      <a:pt x="1765527" y="3468993"/>
                    </a:cubicBezTo>
                    <a:cubicBezTo>
                      <a:pt x="1716650" y="3499223"/>
                      <a:pt x="1643637" y="3527845"/>
                      <a:pt x="1556344" y="3561237"/>
                    </a:cubicBezTo>
                    <a:lnTo>
                      <a:pt x="1601004" y="3149134"/>
                    </a:lnTo>
                    <a:close/>
                    <a:moveTo>
                      <a:pt x="1895429" y="2774153"/>
                    </a:moveTo>
                    <a:cubicBezTo>
                      <a:pt x="1911162" y="2774153"/>
                      <a:pt x="1923916" y="2786906"/>
                      <a:pt x="1923916" y="2802639"/>
                    </a:cubicBezTo>
                    <a:cubicBezTo>
                      <a:pt x="1923916" y="2818371"/>
                      <a:pt x="1911162" y="2831125"/>
                      <a:pt x="1895429" y="2831125"/>
                    </a:cubicBezTo>
                    <a:cubicBezTo>
                      <a:pt x="1879696" y="2831125"/>
                      <a:pt x="1866942" y="2818371"/>
                      <a:pt x="1866942" y="2802639"/>
                    </a:cubicBezTo>
                    <a:cubicBezTo>
                      <a:pt x="1866942" y="2786906"/>
                      <a:pt x="1879696" y="2774153"/>
                      <a:pt x="1895429" y="2774153"/>
                    </a:cubicBezTo>
                    <a:close/>
                    <a:moveTo>
                      <a:pt x="1478652" y="2774153"/>
                    </a:moveTo>
                    <a:cubicBezTo>
                      <a:pt x="1494385" y="2774153"/>
                      <a:pt x="1507139" y="2786906"/>
                      <a:pt x="1507139" y="2802639"/>
                    </a:cubicBezTo>
                    <a:cubicBezTo>
                      <a:pt x="1507139" y="2818371"/>
                      <a:pt x="1494385" y="2831125"/>
                      <a:pt x="1478652" y="2831125"/>
                    </a:cubicBezTo>
                    <a:cubicBezTo>
                      <a:pt x="1462919" y="2831125"/>
                      <a:pt x="1450165" y="2818371"/>
                      <a:pt x="1450165" y="2802639"/>
                    </a:cubicBezTo>
                    <a:cubicBezTo>
                      <a:pt x="1450165" y="2786906"/>
                      <a:pt x="1462919" y="2774153"/>
                      <a:pt x="1478652" y="2774153"/>
                    </a:cubicBezTo>
                    <a:close/>
                    <a:moveTo>
                      <a:pt x="1894911" y="2757579"/>
                    </a:moveTo>
                    <a:cubicBezTo>
                      <a:pt x="1872027" y="2757579"/>
                      <a:pt x="1853476" y="2776129"/>
                      <a:pt x="1853476" y="2799013"/>
                    </a:cubicBezTo>
                    <a:cubicBezTo>
                      <a:pt x="1853476" y="2821897"/>
                      <a:pt x="1872027" y="2840448"/>
                      <a:pt x="1894911" y="2840448"/>
                    </a:cubicBezTo>
                    <a:cubicBezTo>
                      <a:pt x="1917795" y="2840448"/>
                      <a:pt x="1936346" y="2821897"/>
                      <a:pt x="1936346" y="2799013"/>
                    </a:cubicBezTo>
                    <a:cubicBezTo>
                      <a:pt x="1936346" y="2776129"/>
                      <a:pt x="1917795" y="2757579"/>
                      <a:pt x="1894911" y="2757579"/>
                    </a:cubicBezTo>
                    <a:close/>
                    <a:moveTo>
                      <a:pt x="1478134" y="2757579"/>
                    </a:moveTo>
                    <a:cubicBezTo>
                      <a:pt x="1455250" y="2757579"/>
                      <a:pt x="1436699" y="2776129"/>
                      <a:pt x="1436699" y="2799013"/>
                    </a:cubicBezTo>
                    <a:cubicBezTo>
                      <a:pt x="1436699" y="2821897"/>
                      <a:pt x="1455250" y="2840448"/>
                      <a:pt x="1478134" y="2840448"/>
                    </a:cubicBezTo>
                    <a:cubicBezTo>
                      <a:pt x="1501018" y="2840448"/>
                      <a:pt x="1519569" y="2821897"/>
                      <a:pt x="1519569" y="2799013"/>
                    </a:cubicBezTo>
                    <a:cubicBezTo>
                      <a:pt x="1519569" y="2776129"/>
                      <a:pt x="1501018" y="2757579"/>
                      <a:pt x="1478134" y="2757579"/>
                    </a:cubicBezTo>
                    <a:close/>
                    <a:moveTo>
                      <a:pt x="2428199" y="2540148"/>
                    </a:moveTo>
                    <a:cubicBezTo>
                      <a:pt x="2737422" y="2679198"/>
                      <a:pt x="3235516" y="2733606"/>
                      <a:pt x="3330475" y="2967187"/>
                    </a:cubicBezTo>
                    <a:cubicBezTo>
                      <a:pt x="3336974" y="3253596"/>
                      <a:pt x="3304477" y="3306025"/>
                      <a:pt x="3115993" y="3662627"/>
                    </a:cubicBezTo>
                    <a:cubicBezTo>
                      <a:pt x="3025868" y="3461578"/>
                      <a:pt x="2990337" y="3455512"/>
                      <a:pt x="2869015" y="3363653"/>
                    </a:cubicBezTo>
                    <a:cubicBezTo>
                      <a:pt x="2962606" y="3534371"/>
                      <a:pt x="3009402" y="3564703"/>
                      <a:pt x="2986004" y="3805615"/>
                    </a:cubicBezTo>
                    <a:cubicBezTo>
                      <a:pt x="2636669" y="3844451"/>
                      <a:pt x="2309106" y="3863952"/>
                      <a:pt x="1967317" y="3868494"/>
                    </a:cubicBezTo>
                    <a:lnTo>
                      <a:pt x="1905081" y="3536552"/>
                    </a:lnTo>
                    <a:lnTo>
                      <a:pt x="1970314" y="3502331"/>
                    </a:lnTo>
                    <a:cubicBezTo>
                      <a:pt x="2017939" y="3471375"/>
                      <a:pt x="2075090" y="3421368"/>
                      <a:pt x="2098902" y="3378506"/>
                    </a:cubicBezTo>
                    <a:cubicBezTo>
                      <a:pt x="2122715" y="3335643"/>
                      <a:pt x="2119539" y="3286431"/>
                      <a:pt x="2113189" y="3245156"/>
                    </a:cubicBezTo>
                    <a:cubicBezTo>
                      <a:pt x="2106839" y="3203881"/>
                      <a:pt x="2071121" y="3173718"/>
                      <a:pt x="2060802" y="3130856"/>
                    </a:cubicBezTo>
                    <a:cubicBezTo>
                      <a:pt x="2050483" y="3087994"/>
                      <a:pt x="2044133" y="3022112"/>
                      <a:pt x="2051277" y="2987981"/>
                    </a:cubicBezTo>
                    <a:cubicBezTo>
                      <a:pt x="2058421" y="2953850"/>
                      <a:pt x="2066358" y="2956230"/>
                      <a:pt x="2103664" y="2926068"/>
                    </a:cubicBezTo>
                    <a:cubicBezTo>
                      <a:pt x="2140970" y="2895906"/>
                      <a:pt x="2224314" y="2855425"/>
                      <a:pt x="2275114" y="2807006"/>
                    </a:cubicBezTo>
                    <a:cubicBezTo>
                      <a:pt x="2325914" y="2758587"/>
                      <a:pt x="2383064" y="2689531"/>
                      <a:pt x="2408464" y="2635556"/>
                    </a:cubicBezTo>
                    <a:cubicBezTo>
                      <a:pt x="2421925" y="2606952"/>
                      <a:pt x="2426915" y="2570545"/>
                      <a:pt x="2428199" y="2540148"/>
                    </a:cubicBezTo>
                    <a:close/>
                    <a:moveTo>
                      <a:pt x="1821792" y="2496790"/>
                    </a:moveTo>
                    <a:lnTo>
                      <a:pt x="1721863" y="2750269"/>
                    </a:lnTo>
                    <a:lnTo>
                      <a:pt x="1660931" y="2774641"/>
                    </a:lnTo>
                    <a:lnTo>
                      <a:pt x="1734049" y="2767330"/>
                    </a:lnTo>
                    <a:lnTo>
                      <a:pt x="1821792" y="2496790"/>
                    </a:lnTo>
                    <a:close/>
                    <a:moveTo>
                      <a:pt x="1035331" y="2449210"/>
                    </a:moveTo>
                    <a:cubicBezTo>
                      <a:pt x="1003820" y="2480441"/>
                      <a:pt x="1018936" y="2483696"/>
                      <a:pt x="987425" y="2514927"/>
                    </a:cubicBezTo>
                    <a:cubicBezTo>
                      <a:pt x="1085458" y="2641935"/>
                      <a:pt x="1229007" y="2797048"/>
                      <a:pt x="1509102" y="2902193"/>
                    </a:cubicBezTo>
                    <a:lnTo>
                      <a:pt x="1575625" y="2771023"/>
                    </a:lnTo>
                    <a:lnTo>
                      <a:pt x="1495098" y="2883454"/>
                    </a:lnTo>
                    <a:cubicBezTo>
                      <a:pt x="1276857" y="2757490"/>
                      <a:pt x="1168294" y="2704852"/>
                      <a:pt x="1035331" y="2449210"/>
                    </a:cubicBezTo>
                    <a:close/>
                    <a:moveTo>
                      <a:pt x="2282794" y="2434797"/>
                    </a:moveTo>
                    <a:cubicBezTo>
                      <a:pt x="2229292" y="2682720"/>
                      <a:pt x="2073916" y="2761372"/>
                      <a:pt x="1871350" y="2892444"/>
                    </a:cubicBezTo>
                    <a:lnTo>
                      <a:pt x="1796607" y="2775454"/>
                    </a:lnTo>
                    <a:lnTo>
                      <a:pt x="1858351" y="2911942"/>
                    </a:lnTo>
                    <a:cubicBezTo>
                      <a:pt x="2118329" y="2802534"/>
                      <a:pt x="2251568" y="2641132"/>
                      <a:pt x="2342560" y="2508976"/>
                    </a:cubicBezTo>
                    <a:lnTo>
                      <a:pt x="2282794" y="2434797"/>
                    </a:lnTo>
                    <a:close/>
                    <a:moveTo>
                      <a:pt x="1880855" y="2396344"/>
                    </a:moveTo>
                    <a:lnTo>
                      <a:pt x="1750879" y="2777224"/>
                    </a:lnTo>
                    <a:lnTo>
                      <a:pt x="1803263" y="3145093"/>
                    </a:lnTo>
                    <a:cubicBezTo>
                      <a:pt x="1745457" y="3131681"/>
                      <a:pt x="1675084" y="3124533"/>
                      <a:pt x="1604470" y="3117148"/>
                    </a:cubicBezTo>
                    <a:lnTo>
                      <a:pt x="1640912" y="2780880"/>
                    </a:lnTo>
                    <a:lnTo>
                      <a:pt x="1499951" y="2415404"/>
                    </a:lnTo>
                    <a:cubicBezTo>
                      <a:pt x="1618034" y="2455339"/>
                      <a:pt x="1742081" y="2454502"/>
                      <a:pt x="1880855" y="2396344"/>
                    </a:cubicBezTo>
                    <a:close/>
                    <a:moveTo>
                      <a:pt x="2160575" y="2219751"/>
                    </a:moveTo>
                    <a:lnTo>
                      <a:pt x="2402834" y="2525763"/>
                    </a:lnTo>
                    <a:lnTo>
                      <a:pt x="2398939" y="2535543"/>
                    </a:lnTo>
                    <a:cubicBezTo>
                      <a:pt x="2388620" y="2561737"/>
                      <a:pt x="2392590" y="2598249"/>
                      <a:pt x="2365602" y="2640318"/>
                    </a:cubicBezTo>
                    <a:cubicBezTo>
                      <a:pt x="2338615" y="2682387"/>
                      <a:pt x="2287020" y="2737950"/>
                      <a:pt x="2237014" y="2787956"/>
                    </a:cubicBezTo>
                    <a:cubicBezTo>
                      <a:pt x="2187008" y="2837962"/>
                      <a:pt x="2099695" y="2888762"/>
                      <a:pt x="2065564" y="2940356"/>
                    </a:cubicBezTo>
                    <a:cubicBezTo>
                      <a:pt x="2031433" y="2991950"/>
                      <a:pt x="2032227" y="3036399"/>
                      <a:pt x="2032227" y="3097518"/>
                    </a:cubicBezTo>
                    <a:cubicBezTo>
                      <a:pt x="2032227" y="3158637"/>
                      <a:pt x="2087789" y="3242774"/>
                      <a:pt x="2065564" y="3307068"/>
                    </a:cubicBezTo>
                    <a:cubicBezTo>
                      <a:pt x="2043339" y="3371362"/>
                      <a:pt x="1959202" y="3442800"/>
                      <a:pt x="1898877" y="3483281"/>
                    </a:cubicBezTo>
                    <a:cubicBezTo>
                      <a:pt x="1897807" y="3484000"/>
                      <a:pt x="1896729" y="3484709"/>
                      <a:pt x="1895430" y="3485077"/>
                    </a:cubicBezTo>
                    <a:lnTo>
                      <a:pt x="1873960" y="3370564"/>
                    </a:lnTo>
                    <a:cubicBezTo>
                      <a:pt x="1881430" y="3362619"/>
                      <a:pt x="1890744" y="3356106"/>
                      <a:pt x="1901259" y="3349931"/>
                    </a:cubicBezTo>
                    <a:cubicBezTo>
                      <a:pt x="1976783" y="3234756"/>
                      <a:pt x="1929546" y="3181711"/>
                      <a:pt x="1833269" y="3153532"/>
                    </a:cubicBezTo>
                    <a:lnTo>
                      <a:pt x="1760860" y="2767328"/>
                    </a:lnTo>
                    <a:lnTo>
                      <a:pt x="1921924" y="2378228"/>
                    </a:lnTo>
                    <a:cubicBezTo>
                      <a:pt x="1996756" y="2342621"/>
                      <a:pt x="2075774" y="2290491"/>
                      <a:pt x="2160575" y="2219751"/>
                    </a:cubicBezTo>
                    <a:close/>
                    <a:moveTo>
                      <a:pt x="1133664" y="2187254"/>
                    </a:moveTo>
                    <a:cubicBezTo>
                      <a:pt x="1237143" y="2276460"/>
                      <a:pt x="1337095" y="2349445"/>
                      <a:pt x="1441077" y="2391954"/>
                    </a:cubicBezTo>
                    <a:lnTo>
                      <a:pt x="1618521" y="2771228"/>
                    </a:lnTo>
                    <a:lnTo>
                      <a:pt x="1573489" y="3113795"/>
                    </a:lnTo>
                    <a:cubicBezTo>
                      <a:pt x="1472025" y="3103435"/>
                      <a:pt x="1373792" y="3090684"/>
                      <a:pt x="1315471" y="3057037"/>
                    </a:cubicBezTo>
                    <a:cubicBezTo>
                      <a:pt x="1239271" y="2956231"/>
                      <a:pt x="1020196" y="2631587"/>
                      <a:pt x="943996" y="2530781"/>
                    </a:cubicBezTo>
                    <a:lnTo>
                      <a:pt x="941615" y="2561737"/>
                    </a:lnTo>
                    <a:cubicBezTo>
                      <a:pt x="1117033" y="2826849"/>
                      <a:pt x="1263877" y="3087199"/>
                      <a:pt x="1303565" y="3099899"/>
                    </a:cubicBezTo>
                    <a:cubicBezTo>
                      <a:pt x="1344515" y="3130002"/>
                      <a:pt x="1453844" y="3138423"/>
                      <a:pt x="1569168" y="3146659"/>
                    </a:cubicBezTo>
                    <a:lnTo>
                      <a:pt x="1512433" y="3578253"/>
                    </a:lnTo>
                    <a:lnTo>
                      <a:pt x="1444059" y="3604724"/>
                    </a:lnTo>
                    <a:cubicBezTo>
                      <a:pt x="1418713" y="3619087"/>
                      <a:pt x="1413601" y="3642893"/>
                      <a:pt x="1412735" y="3668609"/>
                    </a:cubicBezTo>
                    <a:lnTo>
                      <a:pt x="1208314" y="3583293"/>
                    </a:lnTo>
                    <a:lnTo>
                      <a:pt x="534275" y="3797898"/>
                    </a:lnTo>
                    <a:cubicBezTo>
                      <a:pt x="504539" y="3716726"/>
                      <a:pt x="516650" y="3617611"/>
                      <a:pt x="639706" y="3344155"/>
                    </a:cubicBezTo>
                    <a:cubicBezTo>
                      <a:pt x="490218" y="3461145"/>
                      <a:pt x="418725" y="3532639"/>
                      <a:pt x="347231" y="3831613"/>
                    </a:cubicBezTo>
                    <a:cubicBezTo>
                      <a:pt x="165246" y="3575968"/>
                      <a:pt x="-62234" y="3417815"/>
                      <a:pt x="15759" y="2947689"/>
                    </a:cubicBezTo>
                    <a:cubicBezTo>
                      <a:pt x="113251" y="2729958"/>
                      <a:pt x="745864" y="2651964"/>
                      <a:pt x="932181" y="2525225"/>
                    </a:cubicBezTo>
                    <a:lnTo>
                      <a:pt x="1133664" y="2187254"/>
                    </a:lnTo>
                    <a:close/>
                    <a:moveTo>
                      <a:pt x="1577147" y="22"/>
                    </a:moveTo>
                    <a:cubicBezTo>
                      <a:pt x="1637623" y="520"/>
                      <a:pt x="1696270" y="9330"/>
                      <a:pt x="1751109" y="27813"/>
                    </a:cubicBezTo>
                    <a:cubicBezTo>
                      <a:pt x="1752734" y="79808"/>
                      <a:pt x="1763295" y="98494"/>
                      <a:pt x="1790105" y="105806"/>
                    </a:cubicBezTo>
                    <a:cubicBezTo>
                      <a:pt x="1816914" y="113118"/>
                      <a:pt x="1816103" y="86308"/>
                      <a:pt x="1911969" y="71683"/>
                    </a:cubicBezTo>
                    <a:cubicBezTo>
                      <a:pt x="2098828" y="16438"/>
                      <a:pt x="2661029" y="429153"/>
                      <a:pt x="2540790" y="768749"/>
                    </a:cubicBezTo>
                    <a:lnTo>
                      <a:pt x="2404302" y="1153840"/>
                    </a:lnTo>
                    <a:cubicBezTo>
                      <a:pt x="2456297" y="1144091"/>
                      <a:pt x="2474170" y="1119718"/>
                      <a:pt x="2501794" y="1183088"/>
                    </a:cubicBezTo>
                    <a:cubicBezTo>
                      <a:pt x="2467672" y="1324451"/>
                      <a:pt x="2457923" y="1485312"/>
                      <a:pt x="2399428" y="1607177"/>
                    </a:cubicBezTo>
                    <a:cubicBezTo>
                      <a:pt x="2378305" y="1638049"/>
                      <a:pt x="2347432" y="1629925"/>
                      <a:pt x="2321435" y="1641299"/>
                    </a:cubicBezTo>
                    <a:cubicBezTo>
                      <a:pt x="2329558" y="2000393"/>
                      <a:pt x="2040333" y="2164504"/>
                      <a:pt x="1760857" y="2323740"/>
                    </a:cubicBezTo>
                    <a:cubicBezTo>
                      <a:pt x="1668240" y="2338363"/>
                      <a:pt x="1638992" y="2348113"/>
                      <a:pt x="1556125" y="2309117"/>
                    </a:cubicBezTo>
                    <a:cubicBezTo>
                      <a:pt x="1018296" y="2084885"/>
                      <a:pt x="982549" y="1777787"/>
                      <a:pt x="951677" y="1621800"/>
                    </a:cubicBezTo>
                    <a:cubicBezTo>
                      <a:pt x="818438" y="1652672"/>
                      <a:pt x="743695" y="1210710"/>
                      <a:pt x="771318" y="1202586"/>
                    </a:cubicBezTo>
                    <a:cubicBezTo>
                      <a:pt x="795690" y="1184713"/>
                      <a:pt x="839562" y="1186338"/>
                      <a:pt x="844436" y="1148966"/>
                    </a:cubicBezTo>
                    <a:cubicBezTo>
                      <a:pt x="792441" y="1023852"/>
                      <a:pt x="735571" y="884115"/>
                      <a:pt x="717697" y="744376"/>
                    </a:cubicBezTo>
                    <a:cubicBezTo>
                      <a:pt x="640923" y="400311"/>
                      <a:pt x="1153820" y="-3467"/>
                      <a:pt x="1577147" y="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sp>
            <p:nvSpPr>
              <p:cNvPr id="25" name="Freeform 24"/>
              <p:cNvSpPr/>
              <p:nvPr/>
            </p:nvSpPr>
            <p:spPr>
              <a:xfrm>
                <a:off x="4419600" y="4826000"/>
                <a:ext cx="1155700" cy="520700"/>
              </a:xfrm>
              <a:custGeom>
                <a:avLst/>
                <a:gdLst/>
                <a:ahLst/>
                <a:cxnLst/>
                <a:rect l="l" t="t" r="r" b="b"/>
                <a:pathLst>
                  <a:path w="1155700" h="520700">
                    <a:moveTo>
                      <a:pt x="887413" y="167791"/>
                    </a:moveTo>
                    <a:lnTo>
                      <a:pt x="1026319" y="226441"/>
                    </a:lnTo>
                    <a:lnTo>
                      <a:pt x="841111" y="319045"/>
                    </a:lnTo>
                    <a:lnTo>
                      <a:pt x="692945" y="244962"/>
                    </a:lnTo>
                    <a:close/>
                    <a:moveTo>
                      <a:pt x="221455" y="158750"/>
                    </a:moveTo>
                    <a:lnTo>
                      <a:pt x="195262" y="163513"/>
                    </a:lnTo>
                    <a:cubicBezTo>
                      <a:pt x="313531" y="223838"/>
                      <a:pt x="555624" y="334169"/>
                      <a:pt x="673893" y="394494"/>
                    </a:cubicBezTo>
                    <a:lnTo>
                      <a:pt x="697705" y="387350"/>
                    </a:lnTo>
                    <a:close/>
                    <a:moveTo>
                      <a:pt x="890588" y="155047"/>
                    </a:moveTo>
                    <a:lnTo>
                      <a:pt x="657225" y="247651"/>
                    </a:lnTo>
                    <a:lnTo>
                      <a:pt x="835025" y="336551"/>
                    </a:lnTo>
                    <a:lnTo>
                      <a:pt x="1057275" y="225426"/>
                    </a:lnTo>
                    <a:close/>
                    <a:moveTo>
                      <a:pt x="504826" y="65881"/>
                    </a:moveTo>
                    <a:lnTo>
                      <a:pt x="488157" y="73025"/>
                    </a:lnTo>
                    <a:cubicBezTo>
                      <a:pt x="542926" y="102394"/>
                      <a:pt x="669132" y="157956"/>
                      <a:pt x="723901" y="187325"/>
                    </a:cubicBezTo>
                    <a:lnTo>
                      <a:pt x="754857" y="173038"/>
                    </a:lnTo>
                    <a:close/>
                    <a:moveTo>
                      <a:pt x="566738" y="46831"/>
                    </a:moveTo>
                    <a:lnTo>
                      <a:pt x="550069" y="53975"/>
                    </a:lnTo>
                    <a:cubicBezTo>
                      <a:pt x="604838" y="83344"/>
                      <a:pt x="731044" y="138906"/>
                      <a:pt x="785813" y="168275"/>
                    </a:cubicBezTo>
                    <a:lnTo>
                      <a:pt x="816769" y="153988"/>
                    </a:lnTo>
                    <a:close/>
                    <a:moveTo>
                      <a:pt x="590550" y="0"/>
                    </a:moveTo>
                    <a:lnTo>
                      <a:pt x="1155700" y="228600"/>
                    </a:lnTo>
                    <a:lnTo>
                      <a:pt x="558800" y="520700"/>
                    </a:lnTo>
                    <a:lnTo>
                      <a:pt x="0" y="1841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sp>
            <p:nvSpPr>
              <p:cNvPr id="26" name="Freeform 17"/>
              <p:cNvSpPr>
                <a:spLocks/>
              </p:cNvSpPr>
              <p:nvPr/>
            </p:nvSpPr>
            <p:spPr bwMode="auto">
              <a:xfrm>
                <a:off x="5817393" y="4764882"/>
                <a:ext cx="181955" cy="140205"/>
              </a:xfrm>
              <a:custGeom>
                <a:avLst/>
                <a:gdLst>
                  <a:gd name="T0" fmla="*/ 0 w 1168"/>
                  <a:gd name="T1" fmla="*/ 900 h 900"/>
                  <a:gd name="T2" fmla="*/ 198 w 1168"/>
                  <a:gd name="T3" fmla="*/ 0 h 900"/>
                  <a:gd name="T4" fmla="*/ 556 w 1168"/>
                  <a:gd name="T5" fmla="*/ 0 h 900"/>
                  <a:gd name="T6" fmla="*/ 572 w 1168"/>
                  <a:gd name="T7" fmla="*/ 502 h 900"/>
                  <a:gd name="T8" fmla="*/ 812 w 1168"/>
                  <a:gd name="T9" fmla="*/ 0 h 900"/>
                  <a:gd name="T10" fmla="*/ 1168 w 1168"/>
                  <a:gd name="T11" fmla="*/ 0 h 900"/>
                  <a:gd name="T12" fmla="*/ 968 w 1168"/>
                  <a:gd name="T13" fmla="*/ 900 h 900"/>
                  <a:gd name="T14" fmla="*/ 710 w 1168"/>
                  <a:gd name="T15" fmla="*/ 900 h 900"/>
                  <a:gd name="T16" fmla="*/ 816 w 1168"/>
                  <a:gd name="T17" fmla="*/ 416 h 900"/>
                  <a:gd name="T18" fmla="*/ 576 w 1168"/>
                  <a:gd name="T19" fmla="*/ 900 h 900"/>
                  <a:gd name="T20" fmla="*/ 390 w 1168"/>
                  <a:gd name="T21" fmla="*/ 900 h 900"/>
                  <a:gd name="T22" fmla="*/ 380 w 1168"/>
                  <a:gd name="T23" fmla="*/ 416 h 900"/>
                  <a:gd name="T24" fmla="*/ 260 w 1168"/>
                  <a:gd name="T25" fmla="*/ 900 h 900"/>
                  <a:gd name="T26" fmla="*/ 0 w 1168"/>
                  <a:gd name="T27" fmla="*/ 900 h 900"/>
                  <a:gd name="T28" fmla="*/ 0 w 1168"/>
                  <a:gd name="T29" fmla="*/ 90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8" h="900">
                    <a:moveTo>
                      <a:pt x="0" y="900"/>
                    </a:moveTo>
                    <a:lnTo>
                      <a:pt x="198" y="0"/>
                    </a:lnTo>
                    <a:lnTo>
                      <a:pt x="556" y="0"/>
                    </a:lnTo>
                    <a:lnTo>
                      <a:pt x="572" y="502"/>
                    </a:lnTo>
                    <a:lnTo>
                      <a:pt x="812" y="0"/>
                    </a:lnTo>
                    <a:lnTo>
                      <a:pt x="1168" y="0"/>
                    </a:lnTo>
                    <a:lnTo>
                      <a:pt x="968" y="900"/>
                    </a:lnTo>
                    <a:lnTo>
                      <a:pt x="710" y="900"/>
                    </a:lnTo>
                    <a:lnTo>
                      <a:pt x="816" y="416"/>
                    </a:lnTo>
                    <a:lnTo>
                      <a:pt x="576" y="900"/>
                    </a:lnTo>
                    <a:lnTo>
                      <a:pt x="390" y="900"/>
                    </a:lnTo>
                    <a:lnTo>
                      <a:pt x="380" y="416"/>
                    </a:lnTo>
                    <a:lnTo>
                      <a:pt x="260" y="900"/>
                    </a:lnTo>
                    <a:lnTo>
                      <a:pt x="0" y="900"/>
                    </a:lnTo>
                    <a:lnTo>
                      <a:pt x="0" y="9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27" name="Freeform 18"/>
              <p:cNvSpPr>
                <a:spLocks/>
              </p:cNvSpPr>
              <p:nvPr/>
            </p:nvSpPr>
            <p:spPr bwMode="auto">
              <a:xfrm>
                <a:off x="6004334" y="4764882"/>
                <a:ext cx="42373" cy="23056"/>
              </a:xfrm>
              <a:custGeom>
                <a:avLst/>
                <a:gdLst>
                  <a:gd name="T0" fmla="*/ 0 w 272"/>
                  <a:gd name="T1" fmla="*/ 148 h 148"/>
                  <a:gd name="T2" fmla="*/ 240 w 272"/>
                  <a:gd name="T3" fmla="*/ 148 h 148"/>
                  <a:gd name="T4" fmla="*/ 272 w 272"/>
                  <a:gd name="T5" fmla="*/ 0 h 148"/>
                  <a:gd name="T6" fmla="*/ 32 w 272"/>
                  <a:gd name="T7" fmla="*/ 0 h 148"/>
                  <a:gd name="T8" fmla="*/ 0 w 272"/>
                  <a:gd name="T9" fmla="*/ 148 h 148"/>
                  <a:gd name="T10" fmla="*/ 0 w 272"/>
                  <a:gd name="T11" fmla="*/ 148 h 148"/>
                </a:gdLst>
                <a:ahLst/>
                <a:cxnLst>
                  <a:cxn ang="0">
                    <a:pos x="T0" y="T1"/>
                  </a:cxn>
                  <a:cxn ang="0">
                    <a:pos x="T2" y="T3"/>
                  </a:cxn>
                  <a:cxn ang="0">
                    <a:pos x="T4" y="T5"/>
                  </a:cxn>
                  <a:cxn ang="0">
                    <a:pos x="T6" y="T7"/>
                  </a:cxn>
                  <a:cxn ang="0">
                    <a:pos x="T8" y="T9"/>
                  </a:cxn>
                  <a:cxn ang="0">
                    <a:pos x="T10" y="T11"/>
                  </a:cxn>
                </a:cxnLst>
                <a:rect l="0" t="0" r="r" b="b"/>
                <a:pathLst>
                  <a:path w="272" h="148">
                    <a:moveTo>
                      <a:pt x="0" y="148"/>
                    </a:moveTo>
                    <a:lnTo>
                      <a:pt x="240" y="148"/>
                    </a:lnTo>
                    <a:lnTo>
                      <a:pt x="272" y="0"/>
                    </a:lnTo>
                    <a:lnTo>
                      <a:pt x="32" y="0"/>
                    </a:lnTo>
                    <a:lnTo>
                      <a:pt x="0" y="148"/>
                    </a:lnTo>
                    <a:lnTo>
                      <a:pt x="0"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28" name="Freeform 19"/>
              <p:cNvSpPr>
                <a:spLocks/>
              </p:cNvSpPr>
              <p:nvPr/>
            </p:nvSpPr>
            <p:spPr bwMode="auto">
              <a:xfrm>
                <a:off x="5977850" y="4801335"/>
                <a:ext cx="61067" cy="103752"/>
              </a:xfrm>
              <a:custGeom>
                <a:avLst/>
                <a:gdLst>
                  <a:gd name="T0" fmla="*/ 244 w 392"/>
                  <a:gd name="T1" fmla="*/ 666 h 666"/>
                  <a:gd name="T2" fmla="*/ 0 w 392"/>
                  <a:gd name="T3" fmla="*/ 666 h 666"/>
                  <a:gd name="T4" fmla="*/ 148 w 392"/>
                  <a:gd name="T5" fmla="*/ 0 h 666"/>
                  <a:gd name="T6" fmla="*/ 392 w 392"/>
                  <a:gd name="T7" fmla="*/ 0 h 666"/>
                  <a:gd name="T8" fmla="*/ 244 w 392"/>
                  <a:gd name="T9" fmla="*/ 666 h 666"/>
                  <a:gd name="T10" fmla="*/ 244 w 392"/>
                  <a:gd name="T11" fmla="*/ 666 h 666"/>
                </a:gdLst>
                <a:ahLst/>
                <a:cxnLst>
                  <a:cxn ang="0">
                    <a:pos x="T0" y="T1"/>
                  </a:cxn>
                  <a:cxn ang="0">
                    <a:pos x="T2" y="T3"/>
                  </a:cxn>
                  <a:cxn ang="0">
                    <a:pos x="T4" y="T5"/>
                  </a:cxn>
                  <a:cxn ang="0">
                    <a:pos x="T6" y="T7"/>
                  </a:cxn>
                  <a:cxn ang="0">
                    <a:pos x="T8" y="T9"/>
                  </a:cxn>
                  <a:cxn ang="0">
                    <a:pos x="T10" y="T11"/>
                  </a:cxn>
                </a:cxnLst>
                <a:rect l="0" t="0" r="r" b="b"/>
                <a:pathLst>
                  <a:path w="392" h="666">
                    <a:moveTo>
                      <a:pt x="244" y="666"/>
                    </a:moveTo>
                    <a:lnTo>
                      <a:pt x="0" y="666"/>
                    </a:lnTo>
                    <a:lnTo>
                      <a:pt x="148" y="0"/>
                    </a:lnTo>
                    <a:lnTo>
                      <a:pt x="392" y="0"/>
                    </a:lnTo>
                    <a:lnTo>
                      <a:pt x="244" y="666"/>
                    </a:lnTo>
                    <a:lnTo>
                      <a:pt x="244" y="6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29" name="Freeform 20"/>
              <p:cNvSpPr>
                <a:spLocks/>
              </p:cNvSpPr>
              <p:nvPr/>
            </p:nvSpPr>
            <p:spPr bwMode="auto">
              <a:xfrm>
                <a:off x="6135503" y="4799466"/>
                <a:ext cx="89108" cy="105621"/>
              </a:xfrm>
              <a:custGeom>
                <a:avLst/>
                <a:gdLst>
                  <a:gd name="T0" fmla="*/ 150 w 572"/>
                  <a:gd name="T1" fmla="*/ 12 h 678"/>
                  <a:gd name="T2" fmla="*/ 366 w 572"/>
                  <a:gd name="T3" fmla="*/ 12 h 678"/>
                  <a:gd name="T4" fmla="*/ 348 w 572"/>
                  <a:gd name="T5" fmla="*/ 94 h 678"/>
                  <a:gd name="T6" fmla="*/ 348 w 572"/>
                  <a:gd name="T7" fmla="*/ 94 h 678"/>
                  <a:gd name="T8" fmla="*/ 358 w 572"/>
                  <a:gd name="T9" fmla="*/ 80 h 678"/>
                  <a:gd name="T10" fmla="*/ 370 w 572"/>
                  <a:gd name="T11" fmla="*/ 68 h 678"/>
                  <a:gd name="T12" fmla="*/ 384 w 572"/>
                  <a:gd name="T13" fmla="*/ 58 h 678"/>
                  <a:gd name="T14" fmla="*/ 398 w 572"/>
                  <a:gd name="T15" fmla="*/ 48 h 678"/>
                  <a:gd name="T16" fmla="*/ 412 w 572"/>
                  <a:gd name="T17" fmla="*/ 40 h 678"/>
                  <a:gd name="T18" fmla="*/ 426 w 572"/>
                  <a:gd name="T19" fmla="*/ 32 h 678"/>
                  <a:gd name="T20" fmla="*/ 458 w 572"/>
                  <a:gd name="T21" fmla="*/ 18 h 678"/>
                  <a:gd name="T22" fmla="*/ 458 w 572"/>
                  <a:gd name="T23" fmla="*/ 18 h 678"/>
                  <a:gd name="T24" fmla="*/ 486 w 572"/>
                  <a:gd name="T25" fmla="*/ 10 h 678"/>
                  <a:gd name="T26" fmla="*/ 514 w 572"/>
                  <a:gd name="T27" fmla="*/ 6 h 678"/>
                  <a:gd name="T28" fmla="*/ 542 w 572"/>
                  <a:gd name="T29" fmla="*/ 2 h 678"/>
                  <a:gd name="T30" fmla="*/ 572 w 572"/>
                  <a:gd name="T31" fmla="*/ 0 h 678"/>
                  <a:gd name="T32" fmla="*/ 516 w 572"/>
                  <a:gd name="T33" fmla="*/ 218 h 678"/>
                  <a:gd name="T34" fmla="*/ 516 w 572"/>
                  <a:gd name="T35" fmla="*/ 218 h 678"/>
                  <a:gd name="T36" fmla="*/ 504 w 572"/>
                  <a:gd name="T37" fmla="*/ 216 h 678"/>
                  <a:gd name="T38" fmla="*/ 482 w 572"/>
                  <a:gd name="T39" fmla="*/ 216 h 678"/>
                  <a:gd name="T40" fmla="*/ 466 w 572"/>
                  <a:gd name="T41" fmla="*/ 218 h 678"/>
                  <a:gd name="T42" fmla="*/ 450 w 572"/>
                  <a:gd name="T43" fmla="*/ 220 h 678"/>
                  <a:gd name="T44" fmla="*/ 432 w 572"/>
                  <a:gd name="T45" fmla="*/ 226 h 678"/>
                  <a:gd name="T46" fmla="*/ 414 w 572"/>
                  <a:gd name="T47" fmla="*/ 234 h 678"/>
                  <a:gd name="T48" fmla="*/ 394 w 572"/>
                  <a:gd name="T49" fmla="*/ 244 h 678"/>
                  <a:gd name="T50" fmla="*/ 376 w 572"/>
                  <a:gd name="T51" fmla="*/ 258 h 678"/>
                  <a:gd name="T52" fmla="*/ 356 w 572"/>
                  <a:gd name="T53" fmla="*/ 276 h 678"/>
                  <a:gd name="T54" fmla="*/ 338 w 572"/>
                  <a:gd name="T55" fmla="*/ 298 h 678"/>
                  <a:gd name="T56" fmla="*/ 322 w 572"/>
                  <a:gd name="T57" fmla="*/ 326 h 678"/>
                  <a:gd name="T58" fmla="*/ 306 w 572"/>
                  <a:gd name="T59" fmla="*/ 358 h 678"/>
                  <a:gd name="T60" fmla="*/ 294 w 572"/>
                  <a:gd name="T61" fmla="*/ 396 h 678"/>
                  <a:gd name="T62" fmla="*/ 282 w 572"/>
                  <a:gd name="T63" fmla="*/ 440 h 678"/>
                  <a:gd name="T64" fmla="*/ 228 w 572"/>
                  <a:gd name="T65" fmla="*/ 678 h 678"/>
                  <a:gd name="T66" fmla="*/ 0 w 572"/>
                  <a:gd name="T67" fmla="*/ 678 h 678"/>
                  <a:gd name="T68" fmla="*/ 150 w 572"/>
                  <a:gd name="T69" fmla="*/ 12 h 678"/>
                  <a:gd name="T70" fmla="*/ 150 w 572"/>
                  <a:gd name="T71" fmla="*/ 1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2" h="678">
                    <a:moveTo>
                      <a:pt x="150" y="12"/>
                    </a:moveTo>
                    <a:lnTo>
                      <a:pt x="366" y="12"/>
                    </a:lnTo>
                    <a:lnTo>
                      <a:pt x="348" y="94"/>
                    </a:lnTo>
                    <a:lnTo>
                      <a:pt x="348" y="94"/>
                    </a:lnTo>
                    <a:lnTo>
                      <a:pt x="358" y="80"/>
                    </a:lnTo>
                    <a:lnTo>
                      <a:pt x="370" y="68"/>
                    </a:lnTo>
                    <a:lnTo>
                      <a:pt x="384" y="58"/>
                    </a:lnTo>
                    <a:lnTo>
                      <a:pt x="398" y="48"/>
                    </a:lnTo>
                    <a:lnTo>
                      <a:pt x="412" y="40"/>
                    </a:lnTo>
                    <a:lnTo>
                      <a:pt x="426" y="32"/>
                    </a:lnTo>
                    <a:lnTo>
                      <a:pt x="458" y="18"/>
                    </a:lnTo>
                    <a:lnTo>
                      <a:pt x="458" y="18"/>
                    </a:lnTo>
                    <a:lnTo>
                      <a:pt x="486" y="10"/>
                    </a:lnTo>
                    <a:lnTo>
                      <a:pt x="514" y="6"/>
                    </a:lnTo>
                    <a:lnTo>
                      <a:pt x="542" y="2"/>
                    </a:lnTo>
                    <a:lnTo>
                      <a:pt x="572" y="0"/>
                    </a:lnTo>
                    <a:lnTo>
                      <a:pt x="516" y="218"/>
                    </a:lnTo>
                    <a:lnTo>
                      <a:pt x="516" y="218"/>
                    </a:lnTo>
                    <a:lnTo>
                      <a:pt x="504" y="216"/>
                    </a:lnTo>
                    <a:lnTo>
                      <a:pt x="482" y="216"/>
                    </a:lnTo>
                    <a:lnTo>
                      <a:pt x="466" y="218"/>
                    </a:lnTo>
                    <a:lnTo>
                      <a:pt x="450" y="220"/>
                    </a:lnTo>
                    <a:lnTo>
                      <a:pt x="432" y="226"/>
                    </a:lnTo>
                    <a:lnTo>
                      <a:pt x="414" y="234"/>
                    </a:lnTo>
                    <a:lnTo>
                      <a:pt x="394" y="244"/>
                    </a:lnTo>
                    <a:lnTo>
                      <a:pt x="376" y="258"/>
                    </a:lnTo>
                    <a:lnTo>
                      <a:pt x="356" y="276"/>
                    </a:lnTo>
                    <a:lnTo>
                      <a:pt x="338" y="298"/>
                    </a:lnTo>
                    <a:lnTo>
                      <a:pt x="322" y="326"/>
                    </a:lnTo>
                    <a:lnTo>
                      <a:pt x="306" y="358"/>
                    </a:lnTo>
                    <a:lnTo>
                      <a:pt x="294" y="396"/>
                    </a:lnTo>
                    <a:lnTo>
                      <a:pt x="282" y="440"/>
                    </a:lnTo>
                    <a:lnTo>
                      <a:pt x="228" y="678"/>
                    </a:lnTo>
                    <a:lnTo>
                      <a:pt x="0" y="678"/>
                    </a:lnTo>
                    <a:lnTo>
                      <a:pt x="150" y="12"/>
                    </a:lnTo>
                    <a:lnTo>
                      <a:pt x="15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30" name="Freeform 21"/>
              <p:cNvSpPr>
                <a:spLocks/>
              </p:cNvSpPr>
              <p:nvPr/>
            </p:nvSpPr>
            <p:spPr bwMode="auto">
              <a:xfrm>
                <a:off x="6031440" y="4798531"/>
                <a:ext cx="113722" cy="109672"/>
              </a:xfrm>
              <a:custGeom>
                <a:avLst/>
                <a:gdLst>
                  <a:gd name="T0" fmla="*/ 690 w 730"/>
                  <a:gd name="T1" fmla="*/ 438 h 704"/>
                  <a:gd name="T2" fmla="*/ 674 w 730"/>
                  <a:gd name="T3" fmla="*/ 482 h 704"/>
                  <a:gd name="T4" fmla="*/ 648 w 730"/>
                  <a:gd name="T5" fmla="*/ 526 h 704"/>
                  <a:gd name="T6" fmla="*/ 610 w 730"/>
                  <a:gd name="T7" fmla="*/ 574 h 704"/>
                  <a:gd name="T8" fmla="*/ 556 w 730"/>
                  <a:gd name="T9" fmla="*/ 624 h 704"/>
                  <a:gd name="T10" fmla="*/ 504 w 730"/>
                  <a:gd name="T11" fmla="*/ 656 h 704"/>
                  <a:gd name="T12" fmla="*/ 464 w 730"/>
                  <a:gd name="T13" fmla="*/ 674 h 704"/>
                  <a:gd name="T14" fmla="*/ 418 w 730"/>
                  <a:gd name="T15" fmla="*/ 688 h 704"/>
                  <a:gd name="T16" fmla="*/ 366 w 730"/>
                  <a:gd name="T17" fmla="*/ 698 h 704"/>
                  <a:gd name="T18" fmla="*/ 310 w 730"/>
                  <a:gd name="T19" fmla="*/ 702 h 704"/>
                  <a:gd name="T20" fmla="*/ 280 w 730"/>
                  <a:gd name="T21" fmla="*/ 704 h 704"/>
                  <a:gd name="T22" fmla="*/ 202 w 730"/>
                  <a:gd name="T23" fmla="*/ 694 h 704"/>
                  <a:gd name="T24" fmla="*/ 138 w 730"/>
                  <a:gd name="T25" fmla="*/ 670 h 704"/>
                  <a:gd name="T26" fmla="*/ 86 w 730"/>
                  <a:gd name="T27" fmla="*/ 632 h 704"/>
                  <a:gd name="T28" fmla="*/ 46 w 730"/>
                  <a:gd name="T29" fmla="*/ 586 h 704"/>
                  <a:gd name="T30" fmla="*/ 20 w 730"/>
                  <a:gd name="T31" fmla="*/ 530 h 704"/>
                  <a:gd name="T32" fmla="*/ 4 w 730"/>
                  <a:gd name="T33" fmla="*/ 470 h 704"/>
                  <a:gd name="T34" fmla="*/ 0 w 730"/>
                  <a:gd name="T35" fmla="*/ 404 h 704"/>
                  <a:gd name="T36" fmla="*/ 8 w 730"/>
                  <a:gd name="T37" fmla="*/ 338 h 704"/>
                  <a:gd name="T38" fmla="*/ 28 w 730"/>
                  <a:gd name="T39" fmla="*/ 272 h 704"/>
                  <a:gd name="T40" fmla="*/ 58 w 730"/>
                  <a:gd name="T41" fmla="*/ 208 h 704"/>
                  <a:gd name="T42" fmla="*/ 100 w 730"/>
                  <a:gd name="T43" fmla="*/ 150 h 704"/>
                  <a:gd name="T44" fmla="*/ 150 w 730"/>
                  <a:gd name="T45" fmla="*/ 98 h 704"/>
                  <a:gd name="T46" fmla="*/ 212 w 730"/>
                  <a:gd name="T47" fmla="*/ 54 h 704"/>
                  <a:gd name="T48" fmla="*/ 284 w 730"/>
                  <a:gd name="T49" fmla="*/ 22 h 704"/>
                  <a:gd name="T50" fmla="*/ 366 w 730"/>
                  <a:gd name="T51" fmla="*/ 4 h 704"/>
                  <a:gd name="T52" fmla="*/ 456 w 730"/>
                  <a:gd name="T53" fmla="*/ 0 h 704"/>
                  <a:gd name="T54" fmla="*/ 484 w 730"/>
                  <a:gd name="T55" fmla="*/ 2 h 704"/>
                  <a:gd name="T56" fmla="*/ 530 w 730"/>
                  <a:gd name="T57" fmla="*/ 10 h 704"/>
                  <a:gd name="T58" fmla="*/ 572 w 730"/>
                  <a:gd name="T59" fmla="*/ 22 h 704"/>
                  <a:gd name="T60" fmla="*/ 606 w 730"/>
                  <a:gd name="T61" fmla="*/ 36 h 704"/>
                  <a:gd name="T62" fmla="*/ 636 w 730"/>
                  <a:gd name="T63" fmla="*/ 56 h 704"/>
                  <a:gd name="T64" fmla="*/ 670 w 730"/>
                  <a:gd name="T65" fmla="*/ 88 h 704"/>
                  <a:gd name="T66" fmla="*/ 702 w 730"/>
                  <a:gd name="T67" fmla="*/ 134 h 704"/>
                  <a:gd name="T68" fmla="*/ 720 w 730"/>
                  <a:gd name="T69" fmla="*/ 180 h 704"/>
                  <a:gd name="T70" fmla="*/ 728 w 730"/>
                  <a:gd name="T71" fmla="*/ 222 h 704"/>
                  <a:gd name="T72" fmla="*/ 730 w 730"/>
                  <a:gd name="T73" fmla="*/ 266 h 704"/>
                  <a:gd name="T74" fmla="*/ 480 w 730"/>
                  <a:gd name="T75" fmla="*/ 266 h 704"/>
                  <a:gd name="T76" fmla="*/ 482 w 730"/>
                  <a:gd name="T77" fmla="*/ 244 h 704"/>
                  <a:gd name="T78" fmla="*/ 476 w 730"/>
                  <a:gd name="T79" fmla="*/ 208 h 704"/>
                  <a:gd name="T80" fmla="*/ 468 w 730"/>
                  <a:gd name="T81" fmla="*/ 188 h 704"/>
                  <a:gd name="T82" fmla="*/ 456 w 730"/>
                  <a:gd name="T83" fmla="*/ 172 h 704"/>
                  <a:gd name="T84" fmla="*/ 438 w 730"/>
                  <a:gd name="T85" fmla="*/ 162 h 704"/>
                  <a:gd name="T86" fmla="*/ 412 w 730"/>
                  <a:gd name="T87" fmla="*/ 158 h 704"/>
                  <a:gd name="T88" fmla="*/ 398 w 730"/>
                  <a:gd name="T89" fmla="*/ 160 h 704"/>
                  <a:gd name="T90" fmla="*/ 370 w 730"/>
                  <a:gd name="T91" fmla="*/ 168 h 704"/>
                  <a:gd name="T92" fmla="*/ 346 w 730"/>
                  <a:gd name="T93" fmla="*/ 184 h 704"/>
                  <a:gd name="T94" fmla="*/ 322 w 730"/>
                  <a:gd name="T95" fmla="*/ 206 h 704"/>
                  <a:gd name="T96" fmla="*/ 292 w 730"/>
                  <a:gd name="T97" fmla="*/ 246 h 704"/>
                  <a:gd name="T98" fmla="*/ 260 w 730"/>
                  <a:gd name="T99" fmla="*/ 312 h 704"/>
                  <a:gd name="T100" fmla="*/ 242 w 730"/>
                  <a:gd name="T101" fmla="*/ 380 h 704"/>
                  <a:gd name="T102" fmla="*/ 240 w 730"/>
                  <a:gd name="T103" fmla="*/ 446 h 704"/>
                  <a:gd name="T104" fmla="*/ 246 w 730"/>
                  <a:gd name="T105" fmla="*/ 474 h 704"/>
                  <a:gd name="T106" fmla="*/ 256 w 730"/>
                  <a:gd name="T107" fmla="*/ 498 h 704"/>
                  <a:gd name="T108" fmla="*/ 272 w 730"/>
                  <a:gd name="T109" fmla="*/ 516 h 704"/>
                  <a:gd name="T110" fmla="*/ 294 w 730"/>
                  <a:gd name="T111" fmla="*/ 528 h 704"/>
                  <a:gd name="T112" fmla="*/ 322 w 730"/>
                  <a:gd name="T113" fmla="*/ 534 h 704"/>
                  <a:gd name="T114" fmla="*/ 336 w 730"/>
                  <a:gd name="T115" fmla="*/ 532 h 704"/>
                  <a:gd name="T116" fmla="*/ 360 w 730"/>
                  <a:gd name="T117" fmla="*/ 526 h 704"/>
                  <a:gd name="T118" fmla="*/ 380 w 730"/>
                  <a:gd name="T119" fmla="*/ 514 h 704"/>
                  <a:gd name="T120" fmla="*/ 406 w 730"/>
                  <a:gd name="T121" fmla="*/ 490 h 704"/>
                  <a:gd name="T122" fmla="*/ 428 w 730"/>
                  <a:gd name="T123" fmla="*/ 458 h 704"/>
                  <a:gd name="T124" fmla="*/ 690 w 730"/>
                  <a:gd name="T125" fmla="*/ 43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0" h="704">
                    <a:moveTo>
                      <a:pt x="690" y="438"/>
                    </a:moveTo>
                    <a:lnTo>
                      <a:pt x="690" y="438"/>
                    </a:lnTo>
                    <a:lnTo>
                      <a:pt x="686" y="450"/>
                    </a:lnTo>
                    <a:lnTo>
                      <a:pt x="674" y="482"/>
                    </a:lnTo>
                    <a:lnTo>
                      <a:pt x="662" y="502"/>
                    </a:lnTo>
                    <a:lnTo>
                      <a:pt x="648" y="526"/>
                    </a:lnTo>
                    <a:lnTo>
                      <a:pt x="632" y="550"/>
                    </a:lnTo>
                    <a:lnTo>
                      <a:pt x="610" y="574"/>
                    </a:lnTo>
                    <a:lnTo>
                      <a:pt x="586" y="600"/>
                    </a:lnTo>
                    <a:lnTo>
                      <a:pt x="556" y="624"/>
                    </a:lnTo>
                    <a:lnTo>
                      <a:pt x="524" y="646"/>
                    </a:lnTo>
                    <a:lnTo>
                      <a:pt x="504" y="656"/>
                    </a:lnTo>
                    <a:lnTo>
                      <a:pt x="484" y="666"/>
                    </a:lnTo>
                    <a:lnTo>
                      <a:pt x="464" y="674"/>
                    </a:lnTo>
                    <a:lnTo>
                      <a:pt x="442" y="682"/>
                    </a:lnTo>
                    <a:lnTo>
                      <a:pt x="418" y="688"/>
                    </a:lnTo>
                    <a:lnTo>
                      <a:pt x="394" y="694"/>
                    </a:lnTo>
                    <a:lnTo>
                      <a:pt x="366" y="698"/>
                    </a:lnTo>
                    <a:lnTo>
                      <a:pt x="340" y="702"/>
                    </a:lnTo>
                    <a:lnTo>
                      <a:pt x="310" y="702"/>
                    </a:lnTo>
                    <a:lnTo>
                      <a:pt x="280" y="704"/>
                    </a:lnTo>
                    <a:lnTo>
                      <a:pt x="280" y="704"/>
                    </a:lnTo>
                    <a:lnTo>
                      <a:pt x="240" y="700"/>
                    </a:lnTo>
                    <a:lnTo>
                      <a:pt x="202" y="694"/>
                    </a:lnTo>
                    <a:lnTo>
                      <a:pt x="168" y="682"/>
                    </a:lnTo>
                    <a:lnTo>
                      <a:pt x="138" y="670"/>
                    </a:lnTo>
                    <a:lnTo>
                      <a:pt x="110" y="652"/>
                    </a:lnTo>
                    <a:lnTo>
                      <a:pt x="86" y="632"/>
                    </a:lnTo>
                    <a:lnTo>
                      <a:pt x="64" y="610"/>
                    </a:lnTo>
                    <a:lnTo>
                      <a:pt x="46" y="586"/>
                    </a:lnTo>
                    <a:lnTo>
                      <a:pt x="32" y="558"/>
                    </a:lnTo>
                    <a:lnTo>
                      <a:pt x="20" y="530"/>
                    </a:lnTo>
                    <a:lnTo>
                      <a:pt x="10" y="500"/>
                    </a:lnTo>
                    <a:lnTo>
                      <a:pt x="4" y="470"/>
                    </a:lnTo>
                    <a:lnTo>
                      <a:pt x="0" y="438"/>
                    </a:lnTo>
                    <a:lnTo>
                      <a:pt x="0" y="404"/>
                    </a:lnTo>
                    <a:lnTo>
                      <a:pt x="4" y="372"/>
                    </a:lnTo>
                    <a:lnTo>
                      <a:pt x="8" y="338"/>
                    </a:lnTo>
                    <a:lnTo>
                      <a:pt x="16" y="304"/>
                    </a:lnTo>
                    <a:lnTo>
                      <a:pt x="28" y="272"/>
                    </a:lnTo>
                    <a:lnTo>
                      <a:pt x="42" y="240"/>
                    </a:lnTo>
                    <a:lnTo>
                      <a:pt x="58" y="208"/>
                    </a:lnTo>
                    <a:lnTo>
                      <a:pt x="78" y="178"/>
                    </a:lnTo>
                    <a:lnTo>
                      <a:pt x="100" y="150"/>
                    </a:lnTo>
                    <a:lnTo>
                      <a:pt x="124" y="122"/>
                    </a:lnTo>
                    <a:lnTo>
                      <a:pt x="150" y="98"/>
                    </a:lnTo>
                    <a:lnTo>
                      <a:pt x="180" y="74"/>
                    </a:lnTo>
                    <a:lnTo>
                      <a:pt x="212" y="54"/>
                    </a:lnTo>
                    <a:lnTo>
                      <a:pt x="248" y="36"/>
                    </a:lnTo>
                    <a:lnTo>
                      <a:pt x="284" y="22"/>
                    </a:lnTo>
                    <a:lnTo>
                      <a:pt x="324" y="10"/>
                    </a:lnTo>
                    <a:lnTo>
                      <a:pt x="366" y="4"/>
                    </a:lnTo>
                    <a:lnTo>
                      <a:pt x="410" y="0"/>
                    </a:lnTo>
                    <a:lnTo>
                      <a:pt x="456" y="0"/>
                    </a:lnTo>
                    <a:lnTo>
                      <a:pt x="456" y="0"/>
                    </a:lnTo>
                    <a:lnTo>
                      <a:pt x="484" y="2"/>
                    </a:lnTo>
                    <a:lnTo>
                      <a:pt x="508" y="6"/>
                    </a:lnTo>
                    <a:lnTo>
                      <a:pt x="530" y="10"/>
                    </a:lnTo>
                    <a:lnTo>
                      <a:pt x="552" y="14"/>
                    </a:lnTo>
                    <a:lnTo>
                      <a:pt x="572" y="22"/>
                    </a:lnTo>
                    <a:lnTo>
                      <a:pt x="590" y="28"/>
                    </a:lnTo>
                    <a:lnTo>
                      <a:pt x="606" y="36"/>
                    </a:lnTo>
                    <a:lnTo>
                      <a:pt x="622" y="46"/>
                    </a:lnTo>
                    <a:lnTo>
                      <a:pt x="636" y="56"/>
                    </a:lnTo>
                    <a:lnTo>
                      <a:pt x="648" y="66"/>
                    </a:lnTo>
                    <a:lnTo>
                      <a:pt x="670" y="88"/>
                    </a:lnTo>
                    <a:lnTo>
                      <a:pt x="688" y="110"/>
                    </a:lnTo>
                    <a:lnTo>
                      <a:pt x="702" y="134"/>
                    </a:lnTo>
                    <a:lnTo>
                      <a:pt x="712" y="158"/>
                    </a:lnTo>
                    <a:lnTo>
                      <a:pt x="720" y="180"/>
                    </a:lnTo>
                    <a:lnTo>
                      <a:pt x="726" y="202"/>
                    </a:lnTo>
                    <a:lnTo>
                      <a:pt x="728" y="222"/>
                    </a:lnTo>
                    <a:lnTo>
                      <a:pt x="730" y="252"/>
                    </a:lnTo>
                    <a:lnTo>
                      <a:pt x="730" y="266"/>
                    </a:lnTo>
                    <a:lnTo>
                      <a:pt x="480" y="266"/>
                    </a:lnTo>
                    <a:lnTo>
                      <a:pt x="480" y="266"/>
                    </a:lnTo>
                    <a:lnTo>
                      <a:pt x="480" y="258"/>
                    </a:lnTo>
                    <a:lnTo>
                      <a:pt x="482" y="244"/>
                    </a:lnTo>
                    <a:lnTo>
                      <a:pt x="480" y="226"/>
                    </a:lnTo>
                    <a:lnTo>
                      <a:pt x="476" y="208"/>
                    </a:lnTo>
                    <a:lnTo>
                      <a:pt x="474" y="198"/>
                    </a:lnTo>
                    <a:lnTo>
                      <a:pt x="468" y="188"/>
                    </a:lnTo>
                    <a:lnTo>
                      <a:pt x="464" y="180"/>
                    </a:lnTo>
                    <a:lnTo>
                      <a:pt x="456" y="172"/>
                    </a:lnTo>
                    <a:lnTo>
                      <a:pt x="448" y="166"/>
                    </a:lnTo>
                    <a:lnTo>
                      <a:pt x="438" y="162"/>
                    </a:lnTo>
                    <a:lnTo>
                      <a:pt x="426" y="160"/>
                    </a:lnTo>
                    <a:lnTo>
                      <a:pt x="412" y="158"/>
                    </a:lnTo>
                    <a:lnTo>
                      <a:pt x="412" y="158"/>
                    </a:lnTo>
                    <a:lnTo>
                      <a:pt x="398" y="160"/>
                    </a:lnTo>
                    <a:lnTo>
                      <a:pt x="384" y="164"/>
                    </a:lnTo>
                    <a:lnTo>
                      <a:pt x="370" y="168"/>
                    </a:lnTo>
                    <a:lnTo>
                      <a:pt x="358" y="176"/>
                    </a:lnTo>
                    <a:lnTo>
                      <a:pt x="346" y="184"/>
                    </a:lnTo>
                    <a:lnTo>
                      <a:pt x="334" y="194"/>
                    </a:lnTo>
                    <a:lnTo>
                      <a:pt x="322" y="206"/>
                    </a:lnTo>
                    <a:lnTo>
                      <a:pt x="312" y="218"/>
                    </a:lnTo>
                    <a:lnTo>
                      <a:pt x="292" y="246"/>
                    </a:lnTo>
                    <a:lnTo>
                      <a:pt x="274" y="278"/>
                    </a:lnTo>
                    <a:lnTo>
                      <a:pt x="260" y="312"/>
                    </a:lnTo>
                    <a:lnTo>
                      <a:pt x="250" y="346"/>
                    </a:lnTo>
                    <a:lnTo>
                      <a:pt x="242" y="380"/>
                    </a:lnTo>
                    <a:lnTo>
                      <a:pt x="238" y="414"/>
                    </a:lnTo>
                    <a:lnTo>
                      <a:pt x="240" y="446"/>
                    </a:lnTo>
                    <a:lnTo>
                      <a:pt x="242" y="460"/>
                    </a:lnTo>
                    <a:lnTo>
                      <a:pt x="246" y="474"/>
                    </a:lnTo>
                    <a:lnTo>
                      <a:pt x="250" y="486"/>
                    </a:lnTo>
                    <a:lnTo>
                      <a:pt x="256" y="498"/>
                    </a:lnTo>
                    <a:lnTo>
                      <a:pt x="264" y="508"/>
                    </a:lnTo>
                    <a:lnTo>
                      <a:pt x="272" y="516"/>
                    </a:lnTo>
                    <a:lnTo>
                      <a:pt x="282" y="524"/>
                    </a:lnTo>
                    <a:lnTo>
                      <a:pt x="294" y="528"/>
                    </a:lnTo>
                    <a:lnTo>
                      <a:pt x="306" y="532"/>
                    </a:lnTo>
                    <a:lnTo>
                      <a:pt x="322" y="534"/>
                    </a:lnTo>
                    <a:lnTo>
                      <a:pt x="322" y="534"/>
                    </a:lnTo>
                    <a:lnTo>
                      <a:pt x="336" y="532"/>
                    </a:lnTo>
                    <a:lnTo>
                      <a:pt x="348" y="530"/>
                    </a:lnTo>
                    <a:lnTo>
                      <a:pt x="360" y="526"/>
                    </a:lnTo>
                    <a:lnTo>
                      <a:pt x="370" y="522"/>
                    </a:lnTo>
                    <a:lnTo>
                      <a:pt x="380" y="514"/>
                    </a:lnTo>
                    <a:lnTo>
                      <a:pt x="390" y="508"/>
                    </a:lnTo>
                    <a:lnTo>
                      <a:pt x="406" y="490"/>
                    </a:lnTo>
                    <a:lnTo>
                      <a:pt x="418" y="474"/>
                    </a:lnTo>
                    <a:lnTo>
                      <a:pt x="428" y="458"/>
                    </a:lnTo>
                    <a:lnTo>
                      <a:pt x="438" y="438"/>
                    </a:lnTo>
                    <a:lnTo>
                      <a:pt x="690" y="438"/>
                    </a:lnTo>
                    <a:lnTo>
                      <a:pt x="690" y="4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31" name="Freeform 22"/>
              <p:cNvSpPr>
                <a:spLocks noEditPoints="1"/>
              </p:cNvSpPr>
              <p:nvPr/>
            </p:nvSpPr>
            <p:spPr bwMode="auto">
              <a:xfrm>
                <a:off x="6427131" y="4797285"/>
                <a:ext cx="116838" cy="111229"/>
              </a:xfrm>
              <a:custGeom>
                <a:avLst/>
                <a:gdLst>
                  <a:gd name="T0" fmla="*/ 300 w 750"/>
                  <a:gd name="T1" fmla="*/ 714 h 714"/>
                  <a:gd name="T2" fmla="*/ 216 w 750"/>
                  <a:gd name="T3" fmla="*/ 702 h 714"/>
                  <a:gd name="T4" fmla="*/ 146 w 750"/>
                  <a:gd name="T5" fmla="*/ 676 h 714"/>
                  <a:gd name="T6" fmla="*/ 90 w 750"/>
                  <a:gd name="T7" fmla="*/ 638 h 714"/>
                  <a:gd name="T8" fmla="*/ 48 w 750"/>
                  <a:gd name="T9" fmla="*/ 590 h 714"/>
                  <a:gd name="T10" fmla="*/ 20 w 750"/>
                  <a:gd name="T11" fmla="*/ 534 h 714"/>
                  <a:gd name="T12" fmla="*/ 4 w 750"/>
                  <a:gd name="T13" fmla="*/ 472 h 714"/>
                  <a:gd name="T14" fmla="*/ 0 w 750"/>
                  <a:gd name="T15" fmla="*/ 406 h 714"/>
                  <a:gd name="T16" fmla="*/ 10 w 750"/>
                  <a:gd name="T17" fmla="*/ 340 h 714"/>
                  <a:gd name="T18" fmla="*/ 30 w 750"/>
                  <a:gd name="T19" fmla="*/ 274 h 714"/>
                  <a:gd name="T20" fmla="*/ 60 w 750"/>
                  <a:gd name="T21" fmla="*/ 210 h 714"/>
                  <a:gd name="T22" fmla="*/ 102 w 750"/>
                  <a:gd name="T23" fmla="*/ 150 h 714"/>
                  <a:gd name="T24" fmla="*/ 154 w 750"/>
                  <a:gd name="T25" fmla="*/ 98 h 714"/>
                  <a:gd name="T26" fmla="*/ 216 w 750"/>
                  <a:gd name="T27" fmla="*/ 54 h 714"/>
                  <a:gd name="T28" fmla="*/ 288 w 750"/>
                  <a:gd name="T29" fmla="*/ 22 h 714"/>
                  <a:gd name="T30" fmla="*/ 370 w 750"/>
                  <a:gd name="T31" fmla="*/ 4 h 714"/>
                  <a:gd name="T32" fmla="*/ 460 w 750"/>
                  <a:gd name="T33" fmla="*/ 0 h 714"/>
                  <a:gd name="T34" fmla="*/ 502 w 750"/>
                  <a:gd name="T35" fmla="*/ 4 h 714"/>
                  <a:gd name="T36" fmla="*/ 576 w 750"/>
                  <a:gd name="T37" fmla="*/ 22 h 714"/>
                  <a:gd name="T38" fmla="*/ 636 w 750"/>
                  <a:gd name="T39" fmla="*/ 54 h 714"/>
                  <a:gd name="T40" fmla="*/ 684 w 750"/>
                  <a:gd name="T41" fmla="*/ 98 h 714"/>
                  <a:gd name="T42" fmla="*/ 718 w 750"/>
                  <a:gd name="T43" fmla="*/ 150 h 714"/>
                  <a:gd name="T44" fmla="*/ 740 w 750"/>
                  <a:gd name="T45" fmla="*/ 210 h 714"/>
                  <a:gd name="T46" fmla="*/ 750 w 750"/>
                  <a:gd name="T47" fmla="*/ 272 h 714"/>
                  <a:gd name="T48" fmla="*/ 748 w 750"/>
                  <a:gd name="T49" fmla="*/ 340 h 714"/>
                  <a:gd name="T50" fmla="*/ 734 w 750"/>
                  <a:gd name="T51" fmla="*/ 406 h 714"/>
                  <a:gd name="T52" fmla="*/ 708 w 750"/>
                  <a:gd name="T53" fmla="*/ 470 h 714"/>
                  <a:gd name="T54" fmla="*/ 672 w 750"/>
                  <a:gd name="T55" fmla="*/ 532 h 714"/>
                  <a:gd name="T56" fmla="*/ 626 w 750"/>
                  <a:gd name="T57" fmla="*/ 588 h 714"/>
                  <a:gd name="T58" fmla="*/ 570 w 750"/>
                  <a:gd name="T59" fmla="*/ 636 h 714"/>
                  <a:gd name="T60" fmla="*/ 504 w 750"/>
                  <a:gd name="T61" fmla="*/ 674 h 714"/>
                  <a:gd name="T62" fmla="*/ 430 w 750"/>
                  <a:gd name="T63" fmla="*/ 702 h 714"/>
                  <a:gd name="T64" fmla="*/ 346 w 750"/>
                  <a:gd name="T65" fmla="*/ 714 h 714"/>
                  <a:gd name="T66" fmla="*/ 300 w 750"/>
                  <a:gd name="T67" fmla="*/ 714 h 714"/>
                  <a:gd name="T68" fmla="*/ 442 w 750"/>
                  <a:gd name="T69" fmla="*/ 156 h 714"/>
                  <a:gd name="T70" fmla="*/ 414 w 750"/>
                  <a:gd name="T71" fmla="*/ 154 h 714"/>
                  <a:gd name="T72" fmla="*/ 384 w 750"/>
                  <a:gd name="T73" fmla="*/ 162 h 714"/>
                  <a:gd name="T74" fmla="*/ 358 w 750"/>
                  <a:gd name="T75" fmla="*/ 176 h 714"/>
                  <a:gd name="T76" fmla="*/ 332 w 750"/>
                  <a:gd name="T77" fmla="*/ 198 h 714"/>
                  <a:gd name="T78" fmla="*/ 310 w 750"/>
                  <a:gd name="T79" fmla="*/ 226 h 714"/>
                  <a:gd name="T80" fmla="*/ 274 w 750"/>
                  <a:gd name="T81" fmla="*/ 290 h 714"/>
                  <a:gd name="T82" fmla="*/ 250 w 750"/>
                  <a:gd name="T83" fmla="*/ 362 h 714"/>
                  <a:gd name="T84" fmla="*/ 244 w 750"/>
                  <a:gd name="T85" fmla="*/ 434 h 714"/>
                  <a:gd name="T86" fmla="*/ 246 w 750"/>
                  <a:gd name="T87" fmla="*/ 466 h 714"/>
                  <a:gd name="T88" fmla="*/ 256 w 750"/>
                  <a:gd name="T89" fmla="*/ 494 h 714"/>
                  <a:gd name="T90" fmla="*/ 268 w 750"/>
                  <a:gd name="T91" fmla="*/ 516 h 714"/>
                  <a:gd name="T92" fmla="*/ 288 w 750"/>
                  <a:gd name="T93" fmla="*/ 534 h 714"/>
                  <a:gd name="T94" fmla="*/ 314 w 750"/>
                  <a:gd name="T95" fmla="*/ 544 h 714"/>
                  <a:gd name="T96" fmla="*/ 330 w 750"/>
                  <a:gd name="T97" fmla="*/ 546 h 714"/>
                  <a:gd name="T98" fmla="*/ 360 w 750"/>
                  <a:gd name="T99" fmla="*/ 544 h 714"/>
                  <a:gd name="T100" fmla="*/ 390 w 750"/>
                  <a:gd name="T101" fmla="*/ 532 h 714"/>
                  <a:gd name="T102" fmla="*/ 416 w 750"/>
                  <a:gd name="T103" fmla="*/ 514 h 714"/>
                  <a:gd name="T104" fmla="*/ 440 w 750"/>
                  <a:gd name="T105" fmla="*/ 490 h 714"/>
                  <a:gd name="T106" fmla="*/ 472 w 750"/>
                  <a:gd name="T107" fmla="*/ 446 h 714"/>
                  <a:gd name="T108" fmla="*/ 502 w 750"/>
                  <a:gd name="T109" fmla="*/ 376 h 714"/>
                  <a:gd name="T110" fmla="*/ 516 w 750"/>
                  <a:gd name="T111" fmla="*/ 302 h 714"/>
                  <a:gd name="T112" fmla="*/ 516 w 750"/>
                  <a:gd name="T113" fmla="*/ 250 h 714"/>
                  <a:gd name="T114" fmla="*/ 510 w 750"/>
                  <a:gd name="T115" fmla="*/ 220 h 714"/>
                  <a:gd name="T116" fmla="*/ 498 w 750"/>
                  <a:gd name="T117" fmla="*/ 194 h 714"/>
                  <a:gd name="T118" fmla="*/ 480 w 750"/>
                  <a:gd name="T119" fmla="*/ 174 h 714"/>
                  <a:gd name="T120" fmla="*/ 456 w 750"/>
                  <a:gd name="T121" fmla="*/ 160 h 714"/>
                  <a:gd name="T122" fmla="*/ 442 w 750"/>
                  <a:gd name="T123" fmla="*/ 15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0" h="714">
                    <a:moveTo>
                      <a:pt x="300" y="714"/>
                    </a:moveTo>
                    <a:lnTo>
                      <a:pt x="300" y="714"/>
                    </a:lnTo>
                    <a:lnTo>
                      <a:pt x="256" y="710"/>
                    </a:lnTo>
                    <a:lnTo>
                      <a:pt x="216" y="702"/>
                    </a:lnTo>
                    <a:lnTo>
                      <a:pt x="180" y="690"/>
                    </a:lnTo>
                    <a:lnTo>
                      <a:pt x="146" y="676"/>
                    </a:lnTo>
                    <a:lnTo>
                      <a:pt x="116" y="658"/>
                    </a:lnTo>
                    <a:lnTo>
                      <a:pt x="90" y="638"/>
                    </a:lnTo>
                    <a:lnTo>
                      <a:pt x="68" y="616"/>
                    </a:lnTo>
                    <a:lnTo>
                      <a:pt x="48" y="590"/>
                    </a:lnTo>
                    <a:lnTo>
                      <a:pt x="32" y="562"/>
                    </a:lnTo>
                    <a:lnTo>
                      <a:pt x="20" y="534"/>
                    </a:lnTo>
                    <a:lnTo>
                      <a:pt x="10" y="504"/>
                    </a:lnTo>
                    <a:lnTo>
                      <a:pt x="4" y="472"/>
                    </a:lnTo>
                    <a:lnTo>
                      <a:pt x="0" y="440"/>
                    </a:lnTo>
                    <a:lnTo>
                      <a:pt x="0" y="406"/>
                    </a:lnTo>
                    <a:lnTo>
                      <a:pt x="4" y="374"/>
                    </a:lnTo>
                    <a:lnTo>
                      <a:pt x="10" y="340"/>
                    </a:lnTo>
                    <a:lnTo>
                      <a:pt x="18" y="306"/>
                    </a:lnTo>
                    <a:lnTo>
                      <a:pt x="30" y="274"/>
                    </a:lnTo>
                    <a:lnTo>
                      <a:pt x="44" y="240"/>
                    </a:lnTo>
                    <a:lnTo>
                      <a:pt x="60" y="210"/>
                    </a:lnTo>
                    <a:lnTo>
                      <a:pt x="80" y="178"/>
                    </a:lnTo>
                    <a:lnTo>
                      <a:pt x="102" y="150"/>
                    </a:lnTo>
                    <a:lnTo>
                      <a:pt x="128" y="122"/>
                    </a:lnTo>
                    <a:lnTo>
                      <a:pt x="154" y="98"/>
                    </a:lnTo>
                    <a:lnTo>
                      <a:pt x="184" y="74"/>
                    </a:lnTo>
                    <a:lnTo>
                      <a:pt x="216" y="54"/>
                    </a:lnTo>
                    <a:lnTo>
                      <a:pt x="252" y="36"/>
                    </a:lnTo>
                    <a:lnTo>
                      <a:pt x="288" y="22"/>
                    </a:lnTo>
                    <a:lnTo>
                      <a:pt x="328" y="10"/>
                    </a:lnTo>
                    <a:lnTo>
                      <a:pt x="370" y="4"/>
                    </a:lnTo>
                    <a:lnTo>
                      <a:pt x="414" y="0"/>
                    </a:lnTo>
                    <a:lnTo>
                      <a:pt x="460" y="0"/>
                    </a:lnTo>
                    <a:lnTo>
                      <a:pt x="460" y="0"/>
                    </a:lnTo>
                    <a:lnTo>
                      <a:pt x="502" y="4"/>
                    </a:lnTo>
                    <a:lnTo>
                      <a:pt x="540" y="12"/>
                    </a:lnTo>
                    <a:lnTo>
                      <a:pt x="576" y="22"/>
                    </a:lnTo>
                    <a:lnTo>
                      <a:pt x="608" y="38"/>
                    </a:lnTo>
                    <a:lnTo>
                      <a:pt x="636" y="54"/>
                    </a:lnTo>
                    <a:lnTo>
                      <a:pt x="662" y="76"/>
                    </a:lnTo>
                    <a:lnTo>
                      <a:pt x="684" y="98"/>
                    </a:lnTo>
                    <a:lnTo>
                      <a:pt x="702" y="124"/>
                    </a:lnTo>
                    <a:lnTo>
                      <a:pt x="718" y="150"/>
                    </a:lnTo>
                    <a:lnTo>
                      <a:pt x="730" y="180"/>
                    </a:lnTo>
                    <a:lnTo>
                      <a:pt x="740" y="210"/>
                    </a:lnTo>
                    <a:lnTo>
                      <a:pt x="746" y="240"/>
                    </a:lnTo>
                    <a:lnTo>
                      <a:pt x="750" y="272"/>
                    </a:lnTo>
                    <a:lnTo>
                      <a:pt x="750" y="306"/>
                    </a:lnTo>
                    <a:lnTo>
                      <a:pt x="748" y="340"/>
                    </a:lnTo>
                    <a:lnTo>
                      <a:pt x="742" y="372"/>
                    </a:lnTo>
                    <a:lnTo>
                      <a:pt x="734" y="406"/>
                    </a:lnTo>
                    <a:lnTo>
                      <a:pt x="722" y="438"/>
                    </a:lnTo>
                    <a:lnTo>
                      <a:pt x="708" y="470"/>
                    </a:lnTo>
                    <a:lnTo>
                      <a:pt x="692" y="502"/>
                    </a:lnTo>
                    <a:lnTo>
                      <a:pt x="672" y="532"/>
                    </a:lnTo>
                    <a:lnTo>
                      <a:pt x="652" y="562"/>
                    </a:lnTo>
                    <a:lnTo>
                      <a:pt x="626" y="588"/>
                    </a:lnTo>
                    <a:lnTo>
                      <a:pt x="600" y="614"/>
                    </a:lnTo>
                    <a:lnTo>
                      <a:pt x="570" y="636"/>
                    </a:lnTo>
                    <a:lnTo>
                      <a:pt x="538" y="656"/>
                    </a:lnTo>
                    <a:lnTo>
                      <a:pt x="504" y="674"/>
                    </a:lnTo>
                    <a:lnTo>
                      <a:pt x="468" y="690"/>
                    </a:lnTo>
                    <a:lnTo>
                      <a:pt x="430" y="702"/>
                    </a:lnTo>
                    <a:lnTo>
                      <a:pt x="388" y="710"/>
                    </a:lnTo>
                    <a:lnTo>
                      <a:pt x="346" y="714"/>
                    </a:lnTo>
                    <a:lnTo>
                      <a:pt x="300" y="714"/>
                    </a:lnTo>
                    <a:lnTo>
                      <a:pt x="300" y="714"/>
                    </a:lnTo>
                    <a:close/>
                    <a:moveTo>
                      <a:pt x="442" y="156"/>
                    </a:moveTo>
                    <a:lnTo>
                      <a:pt x="442" y="156"/>
                    </a:lnTo>
                    <a:lnTo>
                      <a:pt x="428" y="154"/>
                    </a:lnTo>
                    <a:lnTo>
                      <a:pt x="414" y="154"/>
                    </a:lnTo>
                    <a:lnTo>
                      <a:pt x="398" y="158"/>
                    </a:lnTo>
                    <a:lnTo>
                      <a:pt x="384" y="162"/>
                    </a:lnTo>
                    <a:lnTo>
                      <a:pt x="370" y="168"/>
                    </a:lnTo>
                    <a:lnTo>
                      <a:pt x="358" y="176"/>
                    </a:lnTo>
                    <a:lnTo>
                      <a:pt x="344" y="186"/>
                    </a:lnTo>
                    <a:lnTo>
                      <a:pt x="332" y="198"/>
                    </a:lnTo>
                    <a:lnTo>
                      <a:pt x="322" y="212"/>
                    </a:lnTo>
                    <a:lnTo>
                      <a:pt x="310" y="226"/>
                    </a:lnTo>
                    <a:lnTo>
                      <a:pt x="290" y="256"/>
                    </a:lnTo>
                    <a:lnTo>
                      <a:pt x="274" y="290"/>
                    </a:lnTo>
                    <a:lnTo>
                      <a:pt x="260" y="326"/>
                    </a:lnTo>
                    <a:lnTo>
                      <a:pt x="250" y="362"/>
                    </a:lnTo>
                    <a:lnTo>
                      <a:pt x="244" y="398"/>
                    </a:lnTo>
                    <a:lnTo>
                      <a:pt x="244" y="434"/>
                    </a:lnTo>
                    <a:lnTo>
                      <a:pt x="244" y="450"/>
                    </a:lnTo>
                    <a:lnTo>
                      <a:pt x="246" y="466"/>
                    </a:lnTo>
                    <a:lnTo>
                      <a:pt x="250" y="480"/>
                    </a:lnTo>
                    <a:lnTo>
                      <a:pt x="256" y="494"/>
                    </a:lnTo>
                    <a:lnTo>
                      <a:pt x="262" y="506"/>
                    </a:lnTo>
                    <a:lnTo>
                      <a:pt x="268" y="516"/>
                    </a:lnTo>
                    <a:lnTo>
                      <a:pt x="278" y="526"/>
                    </a:lnTo>
                    <a:lnTo>
                      <a:pt x="288" y="534"/>
                    </a:lnTo>
                    <a:lnTo>
                      <a:pt x="300" y="540"/>
                    </a:lnTo>
                    <a:lnTo>
                      <a:pt x="314" y="544"/>
                    </a:lnTo>
                    <a:lnTo>
                      <a:pt x="314" y="544"/>
                    </a:lnTo>
                    <a:lnTo>
                      <a:pt x="330" y="546"/>
                    </a:lnTo>
                    <a:lnTo>
                      <a:pt x="346" y="546"/>
                    </a:lnTo>
                    <a:lnTo>
                      <a:pt x="360" y="544"/>
                    </a:lnTo>
                    <a:lnTo>
                      <a:pt x="376" y="538"/>
                    </a:lnTo>
                    <a:lnTo>
                      <a:pt x="390" y="532"/>
                    </a:lnTo>
                    <a:lnTo>
                      <a:pt x="404" y="524"/>
                    </a:lnTo>
                    <a:lnTo>
                      <a:pt x="416" y="514"/>
                    </a:lnTo>
                    <a:lnTo>
                      <a:pt x="428" y="502"/>
                    </a:lnTo>
                    <a:lnTo>
                      <a:pt x="440" y="490"/>
                    </a:lnTo>
                    <a:lnTo>
                      <a:pt x="452" y="476"/>
                    </a:lnTo>
                    <a:lnTo>
                      <a:pt x="472" y="446"/>
                    </a:lnTo>
                    <a:lnTo>
                      <a:pt x="488" y="412"/>
                    </a:lnTo>
                    <a:lnTo>
                      <a:pt x="502" y="376"/>
                    </a:lnTo>
                    <a:lnTo>
                      <a:pt x="512" y="338"/>
                    </a:lnTo>
                    <a:lnTo>
                      <a:pt x="516" y="302"/>
                    </a:lnTo>
                    <a:lnTo>
                      <a:pt x="518" y="268"/>
                    </a:lnTo>
                    <a:lnTo>
                      <a:pt x="516" y="250"/>
                    </a:lnTo>
                    <a:lnTo>
                      <a:pt x="514" y="236"/>
                    </a:lnTo>
                    <a:lnTo>
                      <a:pt x="510" y="220"/>
                    </a:lnTo>
                    <a:lnTo>
                      <a:pt x="504" y="206"/>
                    </a:lnTo>
                    <a:lnTo>
                      <a:pt x="498" y="194"/>
                    </a:lnTo>
                    <a:lnTo>
                      <a:pt x="490" y="184"/>
                    </a:lnTo>
                    <a:lnTo>
                      <a:pt x="480" y="174"/>
                    </a:lnTo>
                    <a:lnTo>
                      <a:pt x="470" y="166"/>
                    </a:lnTo>
                    <a:lnTo>
                      <a:pt x="456" y="160"/>
                    </a:lnTo>
                    <a:lnTo>
                      <a:pt x="442" y="156"/>
                    </a:lnTo>
                    <a:lnTo>
                      <a:pt x="44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32" name="Freeform 23"/>
              <p:cNvSpPr>
                <a:spLocks/>
              </p:cNvSpPr>
              <p:nvPr/>
            </p:nvSpPr>
            <p:spPr bwMode="auto">
              <a:xfrm>
                <a:off x="6540853" y="4765817"/>
                <a:ext cx="134597" cy="139582"/>
              </a:xfrm>
              <a:custGeom>
                <a:avLst/>
                <a:gdLst>
                  <a:gd name="T0" fmla="*/ 482 w 864"/>
                  <a:gd name="T1" fmla="*/ 130 h 896"/>
                  <a:gd name="T2" fmla="*/ 442 w 864"/>
                  <a:gd name="T3" fmla="*/ 134 h 896"/>
                  <a:gd name="T4" fmla="*/ 416 w 864"/>
                  <a:gd name="T5" fmla="*/ 148 h 896"/>
                  <a:gd name="T6" fmla="*/ 402 w 864"/>
                  <a:gd name="T7" fmla="*/ 172 h 896"/>
                  <a:gd name="T8" fmla="*/ 392 w 864"/>
                  <a:gd name="T9" fmla="*/ 206 h 896"/>
                  <a:gd name="T10" fmla="*/ 530 w 864"/>
                  <a:gd name="T11" fmla="*/ 228 h 896"/>
                  <a:gd name="T12" fmla="*/ 786 w 864"/>
                  <a:gd name="T13" fmla="*/ 66 h 896"/>
                  <a:gd name="T14" fmla="*/ 864 w 864"/>
                  <a:gd name="T15" fmla="*/ 228 h 896"/>
                  <a:gd name="T16" fmla="*/ 718 w 864"/>
                  <a:gd name="T17" fmla="*/ 382 h 896"/>
                  <a:gd name="T18" fmla="*/ 656 w 864"/>
                  <a:gd name="T19" fmla="*/ 674 h 896"/>
                  <a:gd name="T20" fmla="*/ 650 w 864"/>
                  <a:gd name="T21" fmla="*/ 710 h 896"/>
                  <a:gd name="T22" fmla="*/ 652 w 864"/>
                  <a:gd name="T23" fmla="*/ 722 h 896"/>
                  <a:gd name="T24" fmla="*/ 660 w 864"/>
                  <a:gd name="T25" fmla="*/ 730 h 896"/>
                  <a:gd name="T26" fmla="*/ 690 w 864"/>
                  <a:gd name="T27" fmla="*/ 738 h 896"/>
                  <a:gd name="T28" fmla="*/ 742 w 864"/>
                  <a:gd name="T29" fmla="*/ 738 h 896"/>
                  <a:gd name="T30" fmla="*/ 720 w 864"/>
                  <a:gd name="T31" fmla="*/ 890 h 896"/>
                  <a:gd name="T32" fmla="*/ 688 w 864"/>
                  <a:gd name="T33" fmla="*/ 892 h 896"/>
                  <a:gd name="T34" fmla="*/ 616 w 864"/>
                  <a:gd name="T35" fmla="*/ 896 h 896"/>
                  <a:gd name="T36" fmla="*/ 530 w 864"/>
                  <a:gd name="T37" fmla="*/ 890 h 896"/>
                  <a:gd name="T38" fmla="*/ 492 w 864"/>
                  <a:gd name="T39" fmla="*/ 880 h 896"/>
                  <a:gd name="T40" fmla="*/ 462 w 864"/>
                  <a:gd name="T41" fmla="*/ 866 h 896"/>
                  <a:gd name="T42" fmla="*/ 450 w 864"/>
                  <a:gd name="T43" fmla="*/ 858 h 896"/>
                  <a:gd name="T44" fmla="*/ 430 w 864"/>
                  <a:gd name="T45" fmla="*/ 834 h 896"/>
                  <a:gd name="T46" fmla="*/ 418 w 864"/>
                  <a:gd name="T47" fmla="*/ 798 h 896"/>
                  <a:gd name="T48" fmla="*/ 416 w 864"/>
                  <a:gd name="T49" fmla="*/ 748 h 896"/>
                  <a:gd name="T50" fmla="*/ 494 w 864"/>
                  <a:gd name="T51" fmla="*/ 382 h 896"/>
                  <a:gd name="T52" fmla="*/ 250 w 864"/>
                  <a:gd name="T53" fmla="*/ 894 h 896"/>
                  <a:gd name="T54" fmla="*/ 124 w 864"/>
                  <a:gd name="T55" fmla="*/ 382 h 896"/>
                  <a:gd name="T56" fmla="*/ 34 w 864"/>
                  <a:gd name="T57" fmla="*/ 228 h 896"/>
                  <a:gd name="T58" fmla="*/ 154 w 864"/>
                  <a:gd name="T59" fmla="*/ 228 h 896"/>
                  <a:gd name="T60" fmla="*/ 178 w 864"/>
                  <a:gd name="T61" fmla="*/ 142 h 896"/>
                  <a:gd name="T62" fmla="*/ 200 w 864"/>
                  <a:gd name="T63" fmla="*/ 96 h 896"/>
                  <a:gd name="T64" fmla="*/ 228 w 864"/>
                  <a:gd name="T65" fmla="*/ 56 h 896"/>
                  <a:gd name="T66" fmla="*/ 248 w 864"/>
                  <a:gd name="T67" fmla="*/ 40 h 896"/>
                  <a:gd name="T68" fmla="*/ 280 w 864"/>
                  <a:gd name="T69" fmla="*/ 20 h 896"/>
                  <a:gd name="T70" fmla="*/ 320 w 864"/>
                  <a:gd name="T71" fmla="*/ 8 h 896"/>
                  <a:gd name="T72" fmla="*/ 362 w 864"/>
                  <a:gd name="T73" fmla="*/ 2 h 896"/>
                  <a:gd name="T74" fmla="*/ 446 w 864"/>
                  <a:gd name="T75" fmla="*/ 0 h 896"/>
                  <a:gd name="T76" fmla="*/ 510 w 864"/>
                  <a:gd name="T77" fmla="*/ 4 h 896"/>
                  <a:gd name="T78" fmla="*/ 482 w 864"/>
                  <a:gd name="T79" fmla="*/ 1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64" h="896">
                    <a:moveTo>
                      <a:pt x="482" y="130"/>
                    </a:moveTo>
                    <a:lnTo>
                      <a:pt x="482" y="130"/>
                    </a:lnTo>
                    <a:lnTo>
                      <a:pt x="460" y="130"/>
                    </a:lnTo>
                    <a:lnTo>
                      <a:pt x="442" y="134"/>
                    </a:lnTo>
                    <a:lnTo>
                      <a:pt x="428" y="140"/>
                    </a:lnTo>
                    <a:lnTo>
                      <a:pt x="416" y="148"/>
                    </a:lnTo>
                    <a:lnTo>
                      <a:pt x="408" y="160"/>
                    </a:lnTo>
                    <a:lnTo>
                      <a:pt x="402" y="172"/>
                    </a:lnTo>
                    <a:lnTo>
                      <a:pt x="396" y="188"/>
                    </a:lnTo>
                    <a:lnTo>
                      <a:pt x="392" y="206"/>
                    </a:lnTo>
                    <a:lnTo>
                      <a:pt x="388" y="228"/>
                    </a:lnTo>
                    <a:lnTo>
                      <a:pt x="530" y="228"/>
                    </a:lnTo>
                    <a:lnTo>
                      <a:pt x="564" y="66"/>
                    </a:lnTo>
                    <a:lnTo>
                      <a:pt x="786" y="66"/>
                    </a:lnTo>
                    <a:lnTo>
                      <a:pt x="752" y="228"/>
                    </a:lnTo>
                    <a:lnTo>
                      <a:pt x="864" y="228"/>
                    </a:lnTo>
                    <a:lnTo>
                      <a:pt x="832" y="382"/>
                    </a:lnTo>
                    <a:lnTo>
                      <a:pt x="718" y="382"/>
                    </a:lnTo>
                    <a:lnTo>
                      <a:pt x="656" y="674"/>
                    </a:lnTo>
                    <a:lnTo>
                      <a:pt x="656" y="674"/>
                    </a:lnTo>
                    <a:lnTo>
                      <a:pt x="650" y="696"/>
                    </a:lnTo>
                    <a:lnTo>
                      <a:pt x="650" y="710"/>
                    </a:lnTo>
                    <a:lnTo>
                      <a:pt x="652" y="722"/>
                    </a:lnTo>
                    <a:lnTo>
                      <a:pt x="652" y="722"/>
                    </a:lnTo>
                    <a:lnTo>
                      <a:pt x="656" y="726"/>
                    </a:lnTo>
                    <a:lnTo>
                      <a:pt x="660" y="730"/>
                    </a:lnTo>
                    <a:lnTo>
                      <a:pt x="672" y="736"/>
                    </a:lnTo>
                    <a:lnTo>
                      <a:pt x="690" y="738"/>
                    </a:lnTo>
                    <a:lnTo>
                      <a:pt x="708" y="740"/>
                    </a:lnTo>
                    <a:lnTo>
                      <a:pt x="742" y="738"/>
                    </a:lnTo>
                    <a:lnTo>
                      <a:pt x="758" y="738"/>
                    </a:lnTo>
                    <a:lnTo>
                      <a:pt x="720" y="890"/>
                    </a:lnTo>
                    <a:lnTo>
                      <a:pt x="720" y="890"/>
                    </a:lnTo>
                    <a:lnTo>
                      <a:pt x="688" y="892"/>
                    </a:lnTo>
                    <a:lnTo>
                      <a:pt x="656" y="894"/>
                    </a:lnTo>
                    <a:lnTo>
                      <a:pt x="616" y="896"/>
                    </a:lnTo>
                    <a:lnTo>
                      <a:pt x="572" y="894"/>
                    </a:lnTo>
                    <a:lnTo>
                      <a:pt x="530" y="890"/>
                    </a:lnTo>
                    <a:lnTo>
                      <a:pt x="510" y="886"/>
                    </a:lnTo>
                    <a:lnTo>
                      <a:pt x="492" y="880"/>
                    </a:lnTo>
                    <a:lnTo>
                      <a:pt x="476" y="874"/>
                    </a:lnTo>
                    <a:lnTo>
                      <a:pt x="462" y="866"/>
                    </a:lnTo>
                    <a:lnTo>
                      <a:pt x="462" y="866"/>
                    </a:lnTo>
                    <a:lnTo>
                      <a:pt x="450" y="858"/>
                    </a:lnTo>
                    <a:lnTo>
                      <a:pt x="440" y="848"/>
                    </a:lnTo>
                    <a:lnTo>
                      <a:pt x="430" y="834"/>
                    </a:lnTo>
                    <a:lnTo>
                      <a:pt x="422" y="818"/>
                    </a:lnTo>
                    <a:lnTo>
                      <a:pt x="418" y="798"/>
                    </a:lnTo>
                    <a:lnTo>
                      <a:pt x="414" y="776"/>
                    </a:lnTo>
                    <a:lnTo>
                      <a:pt x="416" y="748"/>
                    </a:lnTo>
                    <a:lnTo>
                      <a:pt x="420" y="718"/>
                    </a:lnTo>
                    <a:lnTo>
                      <a:pt x="494" y="382"/>
                    </a:lnTo>
                    <a:lnTo>
                      <a:pt x="362" y="382"/>
                    </a:lnTo>
                    <a:lnTo>
                      <a:pt x="250" y="894"/>
                    </a:lnTo>
                    <a:lnTo>
                      <a:pt x="12" y="894"/>
                    </a:lnTo>
                    <a:lnTo>
                      <a:pt x="124" y="382"/>
                    </a:lnTo>
                    <a:lnTo>
                      <a:pt x="0" y="382"/>
                    </a:lnTo>
                    <a:lnTo>
                      <a:pt x="34" y="228"/>
                    </a:lnTo>
                    <a:lnTo>
                      <a:pt x="154" y="228"/>
                    </a:lnTo>
                    <a:lnTo>
                      <a:pt x="154" y="228"/>
                    </a:lnTo>
                    <a:lnTo>
                      <a:pt x="170" y="168"/>
                    </a:lnTo>
                    <a:lnTo>
                      <a:pt x="178" y="142"/>
                    </a:lnTo>
                    <a:lnTo>
                      <a:pt x="188" y="118"/>
                    </a:lnTo>
                    <a:lnTo>
                      <a:pt x="200" y="96"/>
                    </a:lnTo>
                    <a:lnTo>
                      <a:pt x="214" y="76"/>
                    </a:lnTo>
                    <a:lnTo>
                      <a:pt x="228" y="56"/>
                    </a:lnTo>
                    <a:lnTo>
                      <a:pt x="248" y="40"/>
                    </a:lnTo>
                    <a:lnTo>
                      <a:pt x="248" y="40"/>
                    </a:lnTo>
                    <a:lnTo>
                      <a:pt x="262" y="30"/>
                    </a:lnTo>
                    <a:lnTo>
                      <a:pt x="280" y="20"/>
                    </a:lnTo>
                    <a:lnTo>
                      <a:pt x="298" y="14"/>
                    </a:lnTo>
                    <a:lnTo>
                      <a:pt x="320" y="8"/>
                    </a:lnTo>
                    <a:lnTo>
                      <a:pt x="340" y="4"/>
                    </a:lnTo>
                    <a:lnTo>
                      <a:pt x="362" y="2"/>
                    </a:lnTo>
                    <a:lnTo>
                      <a:pt x="406" y="0"/>
                    </a:lnTo>
                    <a:lnTo>
                      <a:pt x="446" y="0"/>
                    </a:lnTo>
                    <a:lnTo>
                      <a:pt x="478" y="0"/>
                    </a:lnTo>
                    <a:lnTo>
                      <a:pt x="510" y="4"/>
                    </a:lnTo>
                    <a:lnTo>
                      <a:pt x="482" y="130"/>
                    </a:lnTo>
                    <a:lnTo>
                      <a:pt x="482"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33" name="Freeform 24"/>
              <p:cNvSpPr>
                <a:spLocks/>
              </p:cNvSpPr>
              <p:nvPr/>
            </p:nvSpPr>
            <p:spPr bwMode="auto">
              <a:xfrm>
                <a:off x="6204048" y="4796973"/>
                <a:ext cx="223082" cy="111853"/>
              </a:xfrm>
              <a:custGeom>
                <a:avLst/>
                <a:gdLst/>
                <a:ahLst/>
                <a:cxnLst/>
                <a:rect l="l" t="t" r="r" b="b"/>
                <a:pathLst>
                  <a:path w="223082" h="111853">
                    <a:moveTo>
                      <a:pt x="64184" y="24303"/>
                    </a:moveTo>
                    <a:lnTo>
                      <a:pt x="62003" y="24615"/>
                    </a:lnTo>
                    <a:lnTo>
                      <a:pt x="59822" y="25550"/>
                    </a:lnTo>
                    <a:lnTo>
                      <a:pt x="57641" y="26484"/>
                    </a:lnTo>
                    <a:lnTo>
                      <a:pt x="55460" y="27730"/>
                    </a:lnTo>
                    <a:lnTo>
                      <a:pt x="53591" y="29288"/>
                    </a:lnTo>
                    <a:lnTo>
                      <a:pt x="51721" y="31158"/>
                    </a:lnTo>
                    <a:lnTo>
                      <a:pt x="49852" y="33027"/>
                    </a:lnTo>
                    <a:lnTo>
                      <a:pt x="48294" y="35208"/>
                    </a:lnTo>
                    <a:lnTo>
                      <a:pt x="45178" y="40193"/>
                    </a:lnTo>
                    <a:lnTo>
                      <a:pt x="42686" y="45490"/>
                    </a:lnTo>
                    <a:lnTo>
                      <a:pt x="40505" y="51098"/>
                    </a:lnTo>
                    <a:lnTo>
                      <a:pt x="38947" y="56706"/>
                    </a:lnTo>
                    <a:lnTo>
                      <a:pt x="38012" y="62314"/>
                    </a:lnTo>
                    <a:lnTo>
                      <a:pt x="38012" y="67611"/>
                    </a:lnTo>
                    <a:lnTo>
                      <a:pt x="38012" y="70103"/>
                    </a:lnTo>
                    <a:lnTo>
                      <a:pt x="38324" y="72596"/>
                    </a:lnTo>
                    <a:lnTo>
                      <a:pt x="38947" y="74777"/>
                    </a:lnTo>
                    <a:lnTo>
                      <a:pt x="39882" y="76958"/>
                    </a:lnTo>
                    <a:lnTo>
                      <a:pt x="40816" y="78827"/>
                    </a:lnTo>
                    <a:lnTo>
                      <a:pt x="41751" y="80697"/>
                    </a:lnTo>
                    <a:lnTo>
                      <a:pt x="43309" y="82255"/>
                    </a:lnTo>
                    <a:lnTo>
                      <a:pt x="44867" y="83501"/>
                    </a:lnTo>
                    <a:lnTo>
                      <a:pt x="46736" y="84436"/>
                    </a:lnTo>
                    <a:lnTo>
                      <a:pt x="48917" y="85059"/>
                    </a:lnTo>
                    <a:lnTo>
                      <a:pt x="51410" y="85370"/>
                    </a:lnTo>
                    <a:lnTo>
                      <a:pt x="53902" y="85059"/>
                    </a:lnTo>
                    <a:lnTo>
                      <a:pt x="56083" y="84747"/>
                    </a:lnTo>
                    <a:lnTo>
                      <a:pt x="58264" y="84124"/>
                    </a:lnTo>
                    <a:lnTo>
                      <a:pt x="60445" y="83189"/>
                    </a:lnTo>
                    <a:lnTo>
                      <a:pt x="62626" y="81943"/>
                    </a:lnTo>
                    <a:lnTo>
                      <a:pt x="64807" y="80385"/>
                    </a:lnTo>
                    <a:lnTo>
                      <a:pt x="66676" y="78516"/>
                    </a:lnTo>
                    <a:lnTo>
                      <a:pt x="68546" y="76646"/>
                    </a:lnTo>
                    <a:lnTo>
                      <a:pt x="70104" y="74465"/>
                    </a:lnTo>
                    <a:lnTo>
                      <a:pt x="73219" y="69480"/>
                    </a:lnTo>
                    <a:lnTo>
                      <a:pt x="75712" y="64184"/>
                    </a:lnTo>
                    <a:lnTo>
                      <a:pt x="77893" y="58576"/>
                    </a:lnTo>
                    <a:lnTo>
                      <a:pt x="79451" y="52967"/>
                    </a:lnTo>
                    <a:lnTo>
                      <a:pt x="80074" y="47359"/>
                    </a:lnTo>
                    <a:lnTo>
                      <a:pt x="80385" y="41751"/>
                    </a:lnTo>
                    <a:lnTo>
                      <a:pt x="80074" y="39258"/>
                    </a:lnTo>
                    <a:lnTo>
                      <a:pt x="79762" y="36766"/>
                    </a:lnTo>
                    <a:lnTo>
                      <a:pt x="79139" y="34585"/>
                    </a:lnTo>
                    <a:lnTo>
                      <a:pt x="78204" y="32404"/>
                    </a:lnTo>
                    <a:lnTo>
                      <a:pt x="77270" y="30535"/>
                    </a:lnTo>
                    <a:lnTo>
                      <a:pt x="76023" y="28665"/>
                    </a:lnTo>
                    <a:lnTo>
                      <a:pt x="74465" y="27107"/>
                    </a:lnTo>
                    <a:lnTo>
                      <a:pt x="72908" y="26173"/>
                    </a:lnTo>
                    <a:lnTo>
                      <a:pt x="70727" y="25238"/>
                    </a:lnTo>
                    <a:lnTo>
                      <a:pt x="68546" y="24615"/>
                    </a:lnTo>
                    <a:lnTo>
                      <a:pt x="66365" y="24303"/>
                    </a:lnTo>
                    <a:close/>
                    <a:moveTo>
                      <a:pt x="173232" y="0"/>
                    </a:moveTo>
                    <a:lnTo>
                      <a:pt x="178217" y="0"/>
                    </a:lnTo>
                    <a:lnTo>
                      <a:pt x="183202" y="0"/>
                    </a:lnTo>
                    <a:lnTo>
                      <a:pt x="187564" y="312"/>
                    </a:lnTo>
                    <a:lnTo>
                      <a:pt x="191926" y="935"/>
                    </a:lnTo>
                    <a:lnTo>
                      <a:pt x="195664" y="1558"/>
                    </a:lnTo>
                    <a:lnTo>
                      <a:pt x="199092" y="2181"/>
                    </a:lnTo>
                    <a:lnTo>
                      <a:pt x="202519" y="3116"/>
                    </a:lnTo>
                    <a:lnTo>
                      <a:pt x="205323" y="4051"/>
                    </a:lnTo>
                    <a:lnTo>
                      <a:pt x="207815" y="5297"/>
                    </a:lnTo>
                    <a:lnTo>
                      <a:pt x="210308" y="6543"/>
                    </a:lnTo>
                    <a:lnTo>
                      <a:pt x="212489" y="7789"/>
                    </a:lnTo>
                    <a:lnTo>
                      <a:pt x="214358" y="9036"/>
                    </a:lnTo>
                    <a:lnTo>
                      <a:pt x="215916" y="10594"/>
                    </a:lnTo>
                    <a:lnTo>
                      <a:pt x="218720" y="13709"/>
                    </a:lnTo>
                    <a:lnTo>
                      <a:pt x="220590" y="16513"/>
                    </a:lnTo>
                    <a:lnTo>
                      <a:pt x="221836" y="19629"/>
                    </a:lnTo>
                    <a:lnTo>
                      <a:pt x="222771" y="22745"/>
                    </a:lnTo>
                    <a:lnTo>
                      <a:pt x="223082" y="25549"/>
                    </a:lnTo>
                    <a:lnTo>
                      <a:pt x="223082" y="28353"/>
                    </a:lnTo>
                    <a:lnTo>
                      <a:pt x="222771" y="32403"/>
                    </a:lnTo>
                    <a:lnTo>
                      <a:pt x="222771" y="34584"/>
                    </a:lnTo>
                    <a:lnTo>
                      <a:pt x="186940" y="34584"/>
                    </a:lnTo>
                    <a:lnTo>
                      <a:pt x="187252" y="32403"/>
                    </a:lnTo>
                    <a:lnTo>
                      <a:pt x="187252" y="30222"/>
                    </a:lnTo>
                    <a:lnTo>
                      <a:pt x="186629" y="27730"/>
                    </a:lnTo>
                    <a:lnTo>
                      <a:pt x="186317" y="26484"/>
                    </a:lnTo>
                    <a:lnTo>
                      <a:pt x="185383" y="25237"/>
                    </a:lnTo>
                    <a:lnTo>
                      <a:pt x="184448" y="24303"/>
                    </a:lnTo>
                    <a:lnTo>
                      <a:pt x="183202" y="23368"/>
                    </a:lnTo>
                    <a:lnTo>
                      <a:pt x="181644" y="22433"/>
                    </a:lnTo>
                    <a:lnTo>
                      <a:pt x="179463" y="21810"/>
                    </a:lnTo>
                    <a:lnTo>
                      <a:pt x="177282" y="21187"/>
                    </a:lnTo>
                    <a:lnTo>
                      <a:pt x="174478" y="21187"/>
                    </a:lnTo>
                    <a:lnTo>
                      <a:pt x="171674" y="21187"/>
                    </a:lnTo>
                    <a:lnTo>
                      <a:pt x="169493" y="21810"/>
                    </a:lnTo>
                    <a:lnTo>
                      <a:pt x="167312" y="22433"/>
                    </a:lnTo>
                    <a:lnTo>
                      <a:pt x="165442" y="23368"/>
                    </a:lnTo>
                    <a:lnTo>
                      <a:pt x="164196" y="24303"/>
                    </a:lnTo>
                    <a:lnTo>
                      <a:pt x="162950" y="25549"/>
                    </a:lnTo>
                    <a:lnTo>
                      <a:pt x="162015" y="26795"/>
                    </a:lnTo>
                    <a:lnTo>
                      <a:pt x="161704" y="28353"/>
                    </a:lnTo>
                    <a:lnTo>
                      <a:pt x="161704" y="29599"/>
                    </a:lnTo>
                    <a:lnTo>
                      <a:pt x="162015" y="31157"/>
                    </a:lnTo>
                    <a:lnTo>
                      <a:pt x="162950" y="32403"/>
                    </a:lnTo>
                    <a:lnTo>
                      <a:pt x="163885" y="33961"/>
                    </a:lnTo>
                    <a:lnTo>
                      <a:pt x="165442" y="35207"/>
                    </a:lnTo>
                    <a:lnTo>
                      <a:pt x="167623" y="36454"/>
                    </a:lnTo>
                    <a:lnTo>
                      <a:pt x="170116" y="37388"/>
                    </a:lnTo>
                    <a:lnTo>
                      <a:pt x="172920" y="38012"/>
                    </a:lnTo>
                    <a:lnTo>
                      <a:pt x="188810" y="41439"/>
                    </a:lnTo>
                    <a:lnTo>
                      <a:pt x="196287" y="43308"/>
                    </a:lnTo>
                    <a:lnTo>
                      <a:pt x="200026" y="44555"/>
                    </a:lnTo>
                    <a:lnTo>
                      <a:pt x="203454" y="45801"/>
                    </a:lnTo>
                    <a:lnTo>
                      <a:pt x="206569" y="47670"/>
                    </a:lnTo>
                    <a:lnTo>
                      <a:pt x="209373" y="49540"/>
                    </a:lnTo>
                    <a:lnTo>
                      <a:pt x="211866" y="52032"/>
                    </a:lnTo>
                    <a:lnTo>
                      <a:pt x="214358" y="54836"/>
                    </a:lnTo>
                    <a:lnTo>
                      <a:pt x="216228" y="57952"/>
                    </a:lnTo>
                    <a:lnTo>
                      <a:pt x="217474" y="61691"/>
                    </a:lnTo>
                    <a:lnTo>
                      <a:pt x="218720" y="65741"/>
                    </a:lnTo>
                    <a:lnTo>
                      <a:pt x="219032" y="70415"/>
                    </a:lnTo>
                    <a:lnTo>
                      <a:pt x="219032" y="74465"/>
                    </a:lnTo>
                    <a:lnTo>
                      <a:pt x="218409" y="77269"/>
                    </a:lnTo>
                    <a:lnTo>
                      <a:pt x="217786" y="80385"/>
                    </a:lnTo>
                    <a:lnTo>
                      <a:pt x="216539" y="83501"/>
                    </a:lnTo>
                    <a:lnTo>
                      <a:pt x="214982" y="87239"/>
                    </a:lnTo>
                    <a:lnTo>
                      <a:pt x="213112" y="90667"/>
                    </a:lnTo>
                    <a:lnTo>
                      <a:pt x="210308" y="94405"/>
                    </a:lnTo>
                    <a:lnTo>
                      <a:pt x="207192" y="97833"/>
                    </a:lnTo>
                    <a:lnTo>
                      <a:pt x="203142" y="101260"/>
                    </a:lnTo>
                    <a:lnTo>
                      <a:pt x="198468" y="104376"/>
                    </a:lnTo>
                    <a:lnTo>
                      <a:pt x="195664" y="105622"/>
                    </a:lnTo>
                    <a:lnTo>
                      <a:pt x="192860" y="106868"/>
                    </a:lnTo>
                    <a:lnTo>
                      <a:pt x="189745" y="108114"/>
                    </a:lnTo>
                    <a:lnTo>
                      <a:pt x="186317" y="109049"/>
                    </a:lnTo>
                    <a:lnTo>
                      <a:pt x="182579" y="109984"/>
                    </a:lnTo>
                    <a:lnTo>
                      <a:pt x="178840" y="110607"/>
                    </a:lnTo>
                    <a:lnTo>
                      <a:pt x="174789" y="111230"/>
                    </a:lnTo>
                    <a:lnTo>
                      <a:pt x="170116" y="111542"/>
                    </a:lnTo>
                    <a:lnTo>
                      <a:pt x="165442" y="111853"/>
                    </a:lnTo>
                    <a:lnTo>
                      <a:pt x="160769" y="111853"/>
                    </a:lnTo>
                    <a:lnTo>
                      <a:pt x="151733" y="111542"/>
                    </a:lnTo>
                    <a:lnTo>
                      <a:pt x="143944" y="110607"/>
                    </a:lnTo>
                    <a:lnTo>
                      <a:pt x="137090" y="109049"/>
                    </a:lnTo>
                    <a:lnTo>
                      <a:pt x="131170" y="107491"/>
                    </a:lnTo>
                    <a:lnTo>
                      <a:pt x="126185" y="105310"/>
                    </a:lnTo>
                    <a:lnTo>
                      <a:pt x="121823" y="103129"/>
                    </a:lnTo>
                    <a:lnTo>
                      <a:pt x="118396" y="100637"/>
                    </a:lnTo>
                    <a:lnTo>
                      <a:pt x="115280" y="97833"/>
                    </a:lnTo>
                    <a:lnTo>
                      <a:pt x="113099" y="95029"/>
                    </a:lnTo>
                    <a:lnTo>
                      <a:pt x="111230" y="92224"/>
                    </a:lnTo>
                    <a:lnTo>
                      <a:pt x="109983" y="89109"/>
                    </a:lnTo>
                    <a:lnTo>
                      <a:pt x="109049" y="86305"/>
                    </a:lnTo>
                    <a:lnTo>
                      <a:pt x="108737" y="83501"/>
                    </a:lnTo>
                    <a:lnTo>
                      <a:pt x="108426" y="81008"/>
                    </a:lnTo>
                    <a:lnTo>
                      <a:pt x="108426" y="78515"/>
                    </a:lnTo>
                    <a:lnTo>
                      <a:pt x="108737" y="76334"/>
                    </a:lnTo>
                    <a:lnTo>
                      <a:pt x="106868" y="80073"/>
                    </a:lnTo>
                    <a:lnTo>
                      <a:pt x="104687" y="83501"/>
                    </a:lnTo>
                    <a:lnTo>
                      <a:pt x="102194" y="86928"/>
                    </a:lnTo>
                    <a:lnTo>
                      <a:pt x="99390" y="90043"/>
                    </a:lnTo>
                    <a:lnTo>
                      <a:pt x="96274" y="93159"/>
                    </a:lnTo>
                    <a:lnTo>
                      <a:pt x="92847" y="95963"/>
                    </a:lnTo>
                    <a:lnTo>
                      <a:pt x="89420" y="98767"/>
                    </a:lnTo>
                    <a:lnTo>
                      <a:pt x="85370" y="101571"/>
                    </a:lnTo>
                    <a:lnTo>
                      <a:pt x="81319" y="103752"/>
                    </a:lnTo>
                    <a:lnTo>
                      <a:pt x="76957" y="105933"/>
                    </a:lnTo>
                    <a:lnTo>
                      <a:pt x="72595" y="107491"/>
                    </a:lnTo>
                    <a:lnTo>
                      <a:pt x="67610" y="109049"/>
                    </a:lnTo>
                    <a:lnTo>
                      <a:pt x="62625" y="110295"/>
                    </a:lnTo>
                    <a:lnTo>
                      <a:pt x="57640" y="110919"/>
                    </a:lnTo>
                    <a:lnTo>
                      <a:pt x="52032" y="111230"/>
                    </a:lnTo>
                    <a:lnTo>
                      <a:pt x="46424" y="111230"/>
                    </a:lnTo>
                    <a:lnTo>
                      <a:pt x="39569" y="110919"/>
                    </a:lnTo>
                    <a:lnTo>
                      <a:pt x="33338" y="109672"/>
                    </a:lnTo>
                    <a:lnTo>
                      <a:pt x="27730" y="107803"/>
                    </a:lnTo>
                    <a:lnTo>
                      <a:pt x="22745" y="105622"/>
                    </a:lnTo>
                    <a:lnTo>
                      <a:pt x="18071" y="103129"/>
                    </a:lnTo>
                    <a:lnTo>
                      <a:pt x="14021" y="100014"/>
                    </a:lnTo>
                    <a:lnTo>
                      <a:pt x="10594" y="96275"/>
                    </a:lnTo>
                    <a:lnTo>
                      <a:pt x="7478" y="92536"/>
                    </a:lnTo>
                    <a:lnTo>
                      <a:pt x="4985" y="88174"/>
                    </a:lnTo>
                    <a:lnTo>
                      <a:pt x="3116" y="83812"/>
                    </a:lnTo>
                    <a:lnTo>
                      <a:pt x="1558" y="79139"/>
                    </a:lnTo>
                    <a:lnTo>
                      <a:pt x="623" y="74153"/>
                    </a:lnTo>
                    <a:lnTo>
                      <a:pt x="0" y="69168"/>
                    </a:lnTo>
                    <a:lnTo>
                      <a:pt x="0" y="63872"/>
                    </a:lnTo>
                    <a:lnTo>
                      <a:pt x="312" y="58575"/>
                    </a:lnTo>
                    <a:lnTo>
                      <a:pt x="1247" y="53590"/>
                    </a:lnTo>
                    <a:lnTo>
                      <a:pt x="2804" y="48293"/>
                    </a:lnTo>
                    <a:lnTo>
                      <a:pt x="4362" y="42997"/>
                    </a:lnTo>
                    <a:lnTo>
                      <a:pt x="6855" y="38012"/>
                    </a:lnTo>
                    <a:lnTo>
                      <a:pt x="9347" y="33026"/>
                    </a:lnTo>
                    <a:lnTo>
                      <a:pt x="12463" y="28353"/>
                    </a:lnTo>
                    <a:lnTo>
                      <a:pt x="15890" y="23991"/>
                    </a:lnTo>
                    <a:lnTo>
                      <a:pt x="19941" y="19629"/>
                    </a:lnTo>
                    <a:lnTo>
                      <a:pt x="23991" y="15579"/>
                    </a:lnTo>
                    <a:lnTo>
                      <a:pt x="28664" y="12151"/>
                    </a:lnTo>
                    <a:lnTo>
                      <a:pt x="33649" y="9036"/>
                    </a:lnTo>
                    <a:lnTo>
                      <a:pt x="39258" y="6232"/>
                    </a:lnTo>
                    <a:lnTo>
                      <a:pt x="44866" y="3739"/>
                    </a:lnTo>
                    <a:lnTo>
                      <a:pt x="51097" y="2181"/>
                    </a:lnTo>
                    <a:lnTo>
                      <a:pt x="57640" y="935"/>
                    </a:lnTo>
                    <a:lnTo>
                      <a:pt x="64495" y="312"/>
                    </a:lnTo>
                    <a:lnTo>
                      <a:pt x="71349" y="312"/>
                    </a:lnTo>
                    <a:lnTo>
                      <a:pt x="77892" y="935"/>
                    </a:lnTo>
                    <a:lnTo>
                      <a:pt x="83812" y="2181"/>
                    </a:lnTo>
                    <a:lnTo>
                      <a:pt x="89108" y="3739"/>
                    </a:lnTo>
                    <a:lnTo>
                      <a:pt x="94093" y="5920"/>
                    </a:lnTo>
                    <a:lnTo>
                      <a:pt x="98455" y="8413"/>
                    </a:lnTo>
                    <a:lnTo>
                      <a:pt x="102194" y="11528"/>
                    </a:lnTo>
                    <a:lnTo>
                      <a:pt x="105621" y="14956"/>
                    </a:lnTo>
                    <a:lnTo>
                      <a:pt x="108737" y="18694"/>
                    </a:lnTo>
                    <a:lnTo>
                      <a:pt x="111230" y="22433"/>
                    </a:lnTo>
                    <a:lnTo>
                      <a:pt x="113099" y="26795"/>
                    </a:lnTo>
                    <a:lnTo>
                      <a:pt x="114657" y="31157"/>
                    </a:lnTo>
                    <a:lnTo>
                      <a:pt x="115903" y="35831"/>
                    </a:lnTo>
                    <a:lnTo>
                      <a:pt x="116526" y="40504"/>
                    </a:lnTo>
                    <a:lnTo>
                      <a:pt x="116838" y="45489"/>
                    </a:lnTo>
                    <a:lnTo>
                      <a:pt x="116526" y="50474"/>
                    </a:lnTo>
                    <a:lnTo>
                      <a:pt x="116215" y="55148"/>
                    </a:lnTo>
                    <a:lnTo>
                      <a:pt x="115592" y="58264"/>
                    </a:lnTo>
                    <a:lnTo>
                      <a:pt x="114968" y="59821"/>
                    </a:lnTo>
                    <a:lnTo>
                      <a:pt x="114345" y="60756"/>
                    </a:lnTo>
                    <a:lnTo>
                      <a:pt x="113722" y="61068"/>
                    </a:lnTo>
                    <a:lnTo>
                      <a:pt x="78827" y="72596"/>
                    </a:lnTo>
                    <a:lnTo>
                      <a:pt x="149552" y="72284"/>
                    </a:lnTo>
                    <a:lnTo>
                      <a:pt x="149241" y="72907"/>
                    </a:lnTo>
                    <a:lnTo>
                      <a:pt x="148929" y="74777"/>
                    </a:lnTo>
                    <a:lnTo>
                      <a:pt x="148618" y="77269"/>
                    </a:lnTo>
                    <a:lnTo>
                      <a:pt x="148929" y="78827"/>
                    </a:lnTo>
                    <a:lnTo>
                      <a:pt x="149241" y="80073"/>
                    </a:lnTo>
                    <a:lnTo>
                      <a:pt x="149864" y="81631"/>
                    </a:lnTo>
                    <a:lnTo>
                      <a:pt x="150799" y="83189"/>
                    </a:lnTo>
                    <a:lnTo>
                      <a:pt x="152045" y="84435"/>
                    </a:lnTo>
                    <a:lnTo>
                      <a:pt x="153603" y="85682"/>
                    </a:lnTo>
                    <a:lnTo>
                      <a:pt x="155784" y="86616"/>
                    </a:lnTo>
                    <a:lnTo>
                      <a:pt x="158588" y="87551"/>
                    </a:lnTo>
                    <a:lnTo>
                      <a:pt x="161704" y="87862"/>
                    </a:lnTo>
                    <a:lnTo>
                      <a:pt x="165442" y="88174"/>
                    </a:lnTo>
                    <a:lnTo>
                      <a:pt x="168246" y="87862"/>
                    </a:lnTo>
                    <a:lnTo>
                      <a:pt x="170739" y="87239"/>
                    </a:lnTo>
                    <a:lnTo>
                      <a:pt x="173232" y="86616"/>
                    </a:lnTo>
                    <a:lnTo>
                      <a:pt x="175101" y="85370"/>
                    </a:lnTo>
                    <a:lnTo>
                      <a:pt x="176659" y="83812"/>
                    </a:lnTo>
                    <a:lnTo>
                      <a:pt x="177905" y="82254"/>
                    </a:lnTo>
                    <a:lnTo>
                      <a:pt x="178840" y="80696"/>
                    </a:lnTo>
                    <a:lnTo>
                      <a:pt x="179463" y="78827"/>
                    </a:lnTo>
                    <a:lnTo>
                      <a:pt x="179463" y="76958"/>
                    </a:lnTo>
                    <a:lnTo>
                      <a:pt x="179151" y="75400"/>
                    </a:lnTo>
                    <a:lnTo>
                      <a:pt x="178217" y="73530"/>
                    </a:lnTo>
                    <a:lnTo>
                      <a:pt x="176970" y="71973"/>
                    </a:lnTo>
                    <a:lnTo>
                      <a:pt x="175101" y="70415"/>
                    </a:lnTo>
                    <a:lnTo>
                      <a:pt x="172920" y="68857"/>
                    </a:lnTo>
                    <a:lnTo>
                      <a:pt x="169804" y="67922"/>
                    </a:lnTo>
                    <a:lnTo>
                      <a:pt x="166377" y="66987"/>
                    </a:lnTo>
                    <a:lnTo>
                      <a:pt x="161392" y="66053"/>
                    </a:lnTo>
                    <a:lnTo>
                      <a:pt x="155161" y="64495"/>
                    </a:lnTo>
                    <a:lnTo>
                      <a:pt x="151422" y="63560"/>
                    </a:lnTo>
                    <a:lnTo>
                      <a:pt x="147683" y="62314"/>
                    </a:lnTo>
                    <a:lnTo>
                      <a:pt x="143944" y="60756"/>
                    </a:lnTo>
                    <a:lnTo>
                      <a:pt x="140205" y="58887"/>
                    </a:lnTo>
                    <a:lnTo>
                      <a:pt x="136467" y="56706"/>
                    </a:lnTo>
                    <a:lnTo>
                      <a:pt x="133039" y="54213"/>
                    </a:lnTo>
                    <a:lnTo>
                      <a:pt x="130235" y="51409"/>
                    </a:lnTo>
                    <a:lnTo>
                      <a:pt x="127743" y="48293"/>
                    </a:lnTo>
                    <a:lnTo>
                      <a:pt x="126496" y="46424"/>
                    </a:lnTo>
                    <a:lnTo>
                      <a:pt x="125873" y="44555"/>
                    </a:lnTo>
                    <a:lnTo>
                      <a:pt x="124939" y="42685"/>
                    </a:lnTo>
                    <a:lnTo>
                      <a:pt x="124315" y="40504"/>
                    </a:lnTo>
                    <a:lnTo>
                      <a:pt x="124004" y="38323"/>
                    </a:lnTo>
                    <a:lnTo>
                      <a:pt x="124004" y="35831"/>
                    </a:lnTo>
                    <a:lnTo>
                      <a:pt x="124004" y="33338"/>
                    </a:lnTo>
                    <a:lnTo>
                      <a:pt x="124315" y="30846"/>
                    </a:lnTo>
                    <a:lnTo>
                      <a:pt x="124939" y="26795"/>
                    </a:lnTo>
                    <a:lnTo>
                      <a:pt x="126496" y="22745"/>
                    </a:lnTo>
                    <a:lnTo>
                      <a:pt x="128054" y="19317"/>
                    </a:lnTo>
                    <a:lnTo>
                      <a:pt x="130235" y="16202"/>
                    </a:lnTo>
                    <a:lnTo>
                      <a:pt x="133039" y="13398"/>
                    </a:lnTo>
                    <a:lnTo>
                      <a:pt x="135843" y="10905"/>
                    </a:lnTo>
                    <a:lnTo>
                      <a:pt x="138959" y="8413"/>
                    </a:lnTo>
                    <a:lnTo>
                      <a:pt x="142698" y="6543"/>
                    </a:lnTo>
                    <a:lnTo>
                      <a:pt x="146437" y="4985"/>
                    </a:lnTo>
                    <a:lnTo>
                      <a:pt x="150487" y="3428"/>
                    </a:lnTo>
                    <a:lnTo>
                      <a:pt x="154849" y="2181"/>
                    </a:lnTo>
                    <a:lnTo>
                      <a:pt x="159211" y="1247"/>
                    </a:lnTo>
                    <a:lnTo>
                      <a:pt x="163885" y="623"/>
                    </a:lnTo>
                    <a:lnTo>
                      <a:pt x="168558" y="3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sp>
            <p:nvSpPr>
              <p:cNvPr id="34" name="Freeform 26"/>
              <p:cNvSpPr>
                <a:spLocks noEditPoints="1"/>
              </p:cNvSpPr>
              <p:nvPr/>
            </p:nvSpPr>
            <p:spPr bwMode="auto">
              <a:xfrm>
                <a:off x="6682928" y="4801024"/>
                <a:ext cx="27106" cy="27106"/>
              </a:xfrm>
              <a:custGeom>
                <a:avLst/>
                <a:gdLst>
                  <a:gd name="T0" fmla="*/ 86 w 174"/>
                  <a:gd name="T1" fmla="*/ 0 h 174"/>
                  <a:gd name="T2" fmla="*/ 124 w 174"/>
                  <a:gd name="T3" fmla="*/ 8 h 174"/>
                  <a:gd name="T4" fmla="*/ 152 w 174"/>
                  <a:gd name="T5" fmla="*/ 28 h 174"/>
                  <a:gd name="T6" fmla="*/ 168 w 174"/>
                  <a:gd name="T7" fmla="*/ 56 h 174"/>
                  <a:gd name="T8" fmla="*/ 174 w 174"/>
                  <a:gd name="T9" fmla="*/ 86 h 174"/>
                  <a:gd name="T10" fmla="*/ 168 w 174"/>
                  <a:gd name="T11" fmla="*/ 118 h 174"/>
                  <a:gd name="T12" fmla="*/ 152 w 174"/>
                  <a:gd name="T13" fmla="*/ 146 h 174"/>
                  <a:gd name="T14" fmla="*/ 124 w 174"/>
                  <a:gd name="T15" fmla="*/ 166 h 174"/>
                  <a:gd name="T16" fmla="*/ 86 w 174"/>
                  <a:gd name="T17" fmla="*/ 174 h 174"/>
                  <a:gd name="T18" fmla="*/ 66 w 174"/>
                  <a:gd name="T19" fmla="*/ 172 h 174"/>
                  <a:gd name="T20" fmla="*/ 34 w 174"/>
                  <a:gd name="T21" fmla="*/ 158 h 174"/>
                  <a:gd name="T22" fmla="*/ 12 w 174"/>
                  <a:gd name="T23" fmla="*/ 134 h 174"/>
                  <a:gd name="T24" fmla="*/ 2 w 174"/>
                  <a:gd name="T25" fmla="*/ 104 h 174"/>
                  <a:gd name="T26" fmla="*/ 2 w 174"/>
                  <a:gd name="T27" fmla="*/ 70 h 174"/>
                  <a:gd name="T28" fmla="*/ 12 w 174"/>
                  <a:gd name="T29" fmla="*/ 40 h 174"/>
                  <a:gd name="T30" fmla="*/ 34 w 174"/>
                  <a:gd name="T31" fmla="*/ 16 h 174"/>
                  <a:gd name="T32" fmla="*/ 66 w 174"/>
                  <a:gd name="T33" fmla="*/ 2 h 174"/>
                  <a:gd name="T34" fmla="*/ 86 w 174"/>
                  <a:gd name="T35" fmla="*/ 0 h 174"/>
                  <a:gd name="T36" fmla="*/ 86 w 174"/>
                  <a:gd name="T37" fmla="*/ 16 h 174"/>
                  <a:gd name="T38" fmla="*/ 54 w 174"/>
                  <a:gd name="T39" fmla="*/ 22 h 174"/>
                  <a:gd name="T40" fmla="*/ 32 w 174"/>
                  <a:gd name="T41" fmla="*/ 38 h 174"/>
                  <a:gd name="T42" fmla="*/ 18 w 174"/>
                  <a:gd name="T43" fmla="*/ 60 h 174"/>
                  <a:gd name="T44" fmla="*/ 14 w 174"/>
                  <a:gd name="T45" fmla="*/ 86 h 174"/>
                  <a:gd name="T46" fmla="*/ 18 w 174"/>
                  <a:gd name="T47" fmla="*/ 112 h 174"/>
                  <a:gd name="T48" fmla="*/ 32 w 174"/>
                  <a:gd name="T49" fmla="*/ 134 h 174"/>
                  <a:gd name="T50" fmla="*/ 54 w 174"/>
                  <a:gd name="T51" fmla="*/ 150 h 174"/>
                  <a:gd name="T52" fmla="*/ 86 w 174"/>
                  <a:gd name="T53" fmla="*/ 156 h 174"/>
                  <a:gd name="T54" fmla="*/ 104 w 174"/>
                  <a:gd name="T55" fmla="*/ 156 h 174"/>
                  <a:gd name="T56" fmla="*/ 132 w 174"/>
                  <a:gd name="T57" fmla="*/ 144 h 174"/>
                  <a:gd name="T58" fmla="*/ 150 w 174"/>
                  <a:gd name="T59" fmla="*/ 124 h 174"/>
                  <a:gd name="T60" fmla="*/ 158 w 174"/>
                  <a:gd name="T61" fmla="*/ 100 h 174"/>
                  <a:gd name="T62" fmla="*/ 158 w 174"/>
                  <a:gd name="T63" fmla="*/ 74 h 174"/>
                  <a:gd name="T64" fmla="*/ 150 w 174"/>
                  <a:gd name="T65" fmla="*/ 48 h 174"/>
                  <a:gd name="T66" fmla="*/ 132 w 174"/>
                  <a:gd name="T67" fmla="*/ 30 h 174"/>
                  <a:gd name="T68" fmla="*/ 104 w 174"/>
                  <a:gd name="T69" fmla="*/ 18 h 174"/>
                  <a:gd name="T70" fmla="*/ 86 w 174"/>
                  <a:gd name="T71" fmla="*/ 16 h 174"/>
                  <a:gd name="T72" fmla="*/ 120 w 174"/>
                  <a:gd name="T73" fmla="*/ 132 h 174"/>
                  <a:gd name="T74" fmla="*/ 84 w 174"/>
                  <a:gd name="T75" fmla="*/ 96 h 174"/>
                  <a:gd name="T76" fmla="*/ 68 w 174"/>
                  <a:gd name="T77" fmla="*/ 134 h 174"/>
                  <a:gd name="T78" fmla="*/ 64 w 174"/>
                  <a:gd name="T79" fmla="*/ 42 h 174"/>
                  <a:gd name="T80" fmla="*/ 106 w 174"/>
                  <a:gd name="T81" fmla="*/ 42 h 174"/>
                  <a:gd name="T82" fmla="*/ 118 w 174"/>
                  <a:gd name="T83" fmla="*/ 48 h 174"/>
                  <a:gd name="T84" fmla="*/ 126 w 174"/>
                  <a:gd name="T85" fmla="*/ 56 h 174"/>
                  <a:gd name="T86" fmla="*/ 128 w 174"/>
                  <a:gd name="T87" fmla="*/ 70 h 174"/>
                  <a:gd name="T88" fmla="*/ 126 w 174"/>
                  <a:gd name="T89" fmla="*/ 80 h 174"/>
                  <a:gd name="T90" fmla="*/ 118 w 174"/>
                  <a:gd name="T91" fmla="*/ 90 h 174"/>
                  <a:gd name="T92" fmla="*/ 106 w 174"/>
                  <a:gd name="T93" fmla="*/ 96 h 174"/>
                  <a:gd name="T94" fmla="*/ 102 w 174"/>
                  <a:gd name="T95" fmla="*/ 96 h 174"/>
                  <a:gd name="T96" fmla="*/ 80 w 174"/>
                  <a:gd name="T97" fmla="*/ 54 h 174"/>
                  <a:gd name="T98" fmla="*/ 94 w 174"/>
                  <a:gd name="T99" fmla="*/ 84 h 174"/>
                  <a:gd name="T100" fmla="*/ 96 w 174"/>
                  <a:gd name="T101" fmla="*/ 84 h 174"/>
                  <a:gd name="T102" fmla="*/ 108 w 174"/>
                  <a:gd name="T103" fmla="*/ 78 h 174"/>
                  <a:gd name="T104" fmla="*/ 112 w 174"/>
                  <a:gd name="T105" fmla="*/ 70 h 174"/>
                  <a:gd name="T106" fmla="*/ 112 w 174"/>
                  <a:gd name="T107" fmla="*/ 64 h 174"/>
                  <a:gd name="T108" fmla="*/ 104 w 174"/>
                  <a:gd name="T109" fmla="*/ 56 h 174"/>
                  <a:gd name="T110" fmla="*/ 98 w 174"/>
                  <a:gd name="T111" fmla="*/ 5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4" h="174">
                    <a:moveTo>
                      <a:pt x="86" y="0"/>
                    </a:moveTo>
                    <a:lnTo>
                      <a:pt x="86" y="0"/>
                    </a:lnTo>
                    <a:lnTo>
                      <a:pt x="106" y="2"/>
                    </a:lnTo>
                    <a:lnTo>
                      <a:pt x="124" y="8"/>
                    </a:lnTo>
                    <a:lnTo>
                      <a:pt x="140" y="16"/>
                    </a:lnTo>
                    <a:lnTo>
                      <a:pt x="152" y="28"/>
                    </a:lnTo>
                    <a:lnTo>
                      <a:pt x="162" y="40"/>
                    </a:lnTo>
                    <a:lnTo>
                      <a:pt x="168" y="56"/>
                    </a:lnTo>
                    <a:lnTo>
                      <a:pt x="172" y="70"/>
                    </a:lnTo>
                    <a:lnTo>
                      <a:pt x="174" y="86"/>
                    </a:lnTo>
                    <a:lnTo>
                      <a:pt x="172" y="104"/>
                    </a:lnTo>
                    <a:lnTo>
                      <a:pt x="168" y="118"/>
                    </a:lnTo>
                    <a:lnTo>
                      <a:pt x="162" y="134"/>
                    </a:lnTo>
                    <a:lnTo>
                      <a:pt x="152" y="146"/>
                    </a:lnTo>
                    <a:lnTo>
                      <a:pt x="140" y="158"/>
                    </a:lnTo>
                    <a:lnTo>
                      <a:pt x="124" y="166"/>
                    </a:lnTo>
                    <a:lnTo>
                      <a:pt x="106" y="172"/>
                    </a:lnTo>
                    <a:lnTo>
                      <a:pt x="86" y="174"/>
                    </a:lnTo>
                    <a:lnTo>
                      <a:pt x="86" y="174"/>
                    </a:lnTo>
                    <a:lnTo>
                      <a:pt x="66" y="172"/>
                    </a:lnTo>
                    <a:lnTo>
                      <a:pt x="48" y="166"/>
                    </a:lnTo>
                    <a:lnTo>
                      <a:pt x="34" y="158"/>
                    </a:lnTo>
                    <a:lnTo>
                      <a:pt x="22" y="146"/>
                    </a:lnTo>
                    <a:lnTo>
                      <a:pt x="12" y="134"/>
                    </a:lnTo>
                    <a:lnTo>
                      <a:pt x="6" y="118"/>
                    </a:lnTo>
                    <a:lnTo>
                      <a:pt x="2" y="104"/>
                    </a:lnTo>
                    <a:lnTo>
                      <a:pt x="0" y="86"/>
                    </a:lnTo>
                    <a:lnTo>
                      <a:pt x="2" y="70"/>
                    </a:lnTo>
                    <a:lnTo>
                      <a:pt x="6" y="56"/>
                    </a:lnTo>
                    <a:lnTo>
                      <a:pt x="12" y="40"/>
                    </a:lnTo>
                    <a:lnTo>
                      <a:pt x="22" y="28"/>
                    </a:lnTo>
                    <a:lnTo>
                      <a:pt x="34" y="16"/>
                    </a:lnTo>
                    <a:lnTo>
                      <a:pt x="48" y="8"/>
                    </a:lnTo>
                    <a:lnTo>
                      <a:pt x="66" y="2"/>
                    </a:lnTo>
                    <a:lnTo>
                      <a:pt x="86" y="0"/>
                    </a:lnTo>
                    <a:lnTo>
                      <a:pt x="86" y="0"/>
                    </a:lnTo>
                    <a:close/>
                    <a:moveTo>
                      <a:pt x="86" y="16"/>
                    </a:moveTo>
                    <a:lnTo>
                      <a:pt x="86" y="16"/>
                    </a:lnTo>
                    <a:lnTo>
                      <a:pt x="70" y="18"/>
                    </a:lnTo>
                    <a:lnTo>
                      <a:pt x="54" y="22"/>
                    </a:lnTo>
                    <a:lnTo>
                      <a:pt x="42" y="30"/>
                    </a:lnTo>
                    <a:lnTo>
                      <a:pt x="32" y="38"/>
                    </a:lnTo>
                    <a:lnTo>
                      <a:pt x="24" y="48"/>
                    </a:lnTo>
                    <a:lnTo>
                      <a:pt x="18" y="60"/>
                    </a:lnTo>
                    <a:lnTo>
                      <a:pt x="16" y="74"/>
                    </a:lnTo>
                    <a:lnTo>
                      <a:pt x="14" y="86"/>
                    </a:lnTo>
                    <a:lnTo>
                      <a:pt x="16" y="100"/>
                    </a:lnTo>
                    <a:lnTo>
                      <a:pt x="18" y="112"/>
                    </a:lnTo>
                    <a:lnTo>
                      <a:pt x="24" y="124"/>
                    </a:lnTo>
                    <a:lnTo>
                      <a:pt x="32" y="134"/>
                    </a:lnTo>
                    <a:lnTo>
                      <a:pt x="42" y="144"/>
                    </a:lnTo>
                    <a:lnTo>
                      <a:pt x="54" y="150"/>
                    </a:lnTo>
                    <a:lnTo>
                      <a:pt x="70" y="156"/>
                    </a:lnTo>
                    <a:lnTo>
                      <a:pt x="86" y="156"/>
                    </a:lnTo>
                    <a:lnTo>
                      <a:pt x="86" y="156"/>
                    </a:lnTo>
                    <a:lnTo>
                      <a:pt x="104" y="156"/>
                    </a:lnTo>
                    <a:lnTo>
                      <a:pt x="118" y="150"/>
                    </a:lnTo>
                    <a:lnTo>
                      <a:pt x="132" y="144"/>
                    </a:lnTo>
                    <a:lnTo>
                      <a:pt x="142" y="134"/>
                    </a:lnTo>
                    <a:lnTo>
                      <a:pt x="150" y="124"/>
                    </a:lnTo>
                    <a:lnTo>
                      <a:pt x="156" y="112"/>
                    </a:lnTo>
                    <a:lnTo>
                      <a:pt x="158" y="100"/>
                    </a:lnTo>
                    <a:lnTo>
                      <a:pt x="160" y="86"/>
                    </a:lnTo>
                    <a:lnTo>
                      <a:pt x="158" y="74"/>
                    </a:lnTo>
                    <a:lnTo>
                      <a:pt x="156" y="60"/>
                    </a:lnTo>
                    <a:lnTo>
                      <a:pt x="150" y="48"/>
                    </a:lnTo>
                    <a:lnTo>
                      <a:pt x="142" y="38"/>
                    </a:lnTo>
                    <a:lnTo>
                      <a:pt x="132" y="30"/>
                    </a:lnTo>
                    <a:lnTo>
                      <a:pt x="118" y="22"/>
                    </a:lnTo>
                    <a:lnTo>
                      <a:pt x="104" y="18"/>
                    </a:lnTo>
                    <a:lnTo>
                      <a:pt x="86" y="16"/>
                    </a:lnTo>
                    <a:lnTo>
                      <a:pt x="86" y="16"/>
                    </a:lnTo>
                    <a:close/>
                    <a:moveTo>
                      <a:pt x="102" y="96"/>
                    </a:moveTo>
                    <a:lnTo>
                      <a:pt x="120" y="132"/>
                    </a:lnTo>
                    <a:lnTo>
                      <a:pt x="98" y="132"/>
                    </a:lnTo>
                    <a:lnTo>
                      <a:pt x="84" y="96"/>
                    </a:lnTo>
                    <a:lnTo>
                      <a:pt x="72" y="96"/>
                    </a:lnTo>
                    <a:lnTo>
                      <a:pt x="68" y="134"/>
                    </a:lnTo>
                    <a:lnTo>
                      <a:pt x="50" y="134"/>
                    </a:lnTo>
                    <a:lnTo>
                      <a:pt x="64" y="42"/>
                    </a:lnTo>
                    <a:lnTo>
                      <a:pt x="106" y="42"/>
                    </a:lnTo>
                    <a:lnTo>
                      <a:pt x="106" y="42"/>
                    </a:lnTo>
                    <a:lnTo>
                      <a:pt x="110" y="44"/>
                    </a:lnTo>
                    <a:lnTo>
                      <a:pt x="118" y="48"/>
                    </a:lnTo>
                    <a:lnTo>
                      <a:pt x="122" y="52"/>
                    </a:lnTo>
                    <a:lnTo>
                      <a:pt x="126" y="56"/>
                    </a:lnTo>
                    <a:lnTo>
                      <a:pt x="128" y="62"/>
                    </a:lnTo>
                    <a:lnTo>
                      <a:pt x="128" y="70"/>
                    </a:lnTo>
                    <a:lnTo>
                      <a:pt x="128" y="70"/>
                    </a:lnTo>
                    <a:lnTo>
                      <a:pt x="126" y="80"/>
                    </a:lnTo>
                    <a:lnTo>
                      <a:pt x="122" y="86"/>
                    </a:lnTo>
                    <a:lnTo>
                      <a:pt x="118" y="90"/>
                    </a:lnTo>
                    <a:lnTo>
                      <a:pt x="114" y="94"/>
                    </a:lnTo>
                    <a:lnTo>
                      <a:pt x="106" y="96"/>
                    </a:lnTo>
                    <a:lnTo>
                      <a:pt x="102" y="96"/>
                    </a:lnTo>
                    <a:lnTo>
                      <a:pt x="102" y="96"/>
                    </a:lnTo>
                    <a:close/>
                    <a:moveTo>
                      <a:pt x="98" y="54"/>
                    </a:moveTo>
                    <a:lnTo>
                      <a:pt x="80" y="54"/>
                    </a:lnTo>
                    <a:lnTo>
                      <a:pt x="76" y="84"/>
                    </a:lnTo>
                    <a:lnTo>
                      <a:pt x="94" y="84"/>
                    </a:lnTo>
                    <a:lnTo>
                      <a:pt x="94" y="84"/>
                    </a:lnTo>
                    <a:lnTo>
                      <a:pt x="96" y="84"/>
                    </a:lnTo>
                    <a:lnTo>
                      <a:pt x="102" y="84"/>
                    </a:lnTo>
                    <a:lnTo>
                      <a:pt x="108" y="78"/>
                    </a:lnTo>
                    <a:lnTo>
                      <a:pt x="110" y="74"/>
                    </a:lnTo>
                    <a:lnTo>
                      <a:pt x="112" y="70"/>
                    </a:lnTo>
                    <a:lnTo>
                      <a:pt x="112" y="70"/>
                    </a:lnTo>
                    <a:lnTo>
                      <a:pt x="112" y="64"/>
                    </a:lnTo>
                    <a:lnTo>
                      <a:pt x="110" y="60"/>
                    </a:lnTo>
                    <a:lnTo>
                      <a:pt x="104" y="56"/>
                    </a:lnTo>
                    <a:lnTo>
                      <a:pt x="100" y="54"/>
                    </a:lnTo>
                    <a:lnTo>
                      <a:pt x="98" y="54"/>
                    </a:lnTo>
                    <a:lnTo>
                      <a:pt x="98"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solidFill>
                    <a:srgbClr val="FFFFFF"/>
                  </a:solidFill>
                </a:endParaRPr>
              </a:p>
            </p:txBody>
          </p:sp>
        </p:grpSp>
      </p:grpSp>
      <p:grpSp>
        <p:nvGrpSpPr>
          <p:cNvPr id="8" name="Group 7"/>
          <p:cNvGrpSpPr/>
          <p:nvPr/>
        </p:nvGrpSpPr>
        <p:grpSpPr>
          <a:xfrm>
            <a:off x="8105252" y="1637110"/>
            <a:ext cx="2285405" cy="2743200"/>
            <a:chOff x="8105252" y="1637110"/>
            <a:chExt cx="2285405" cy="2743200"/>
          </a:xfrm>
        </p:grpSpPr>
        <p:sp>
          <p:nvSpPr>
            <p:cNvPr id="48" name="TextBox 47"/>
            <p:cNvSpPr txBox="1"/>
            <p:nvPr>
              <p:custDataLst>
                <p:tags r:id="rId7"/>
              </p:custDataLst>
            </p:nvPr>
          </p:nvSpPr>
          <p:spPr>
            <a:xfrm>
              <a:off x="8105252" y="1637110"/>
              <a:ext cx="2285405" cy="2743200"/>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1303020" rtlCol="0" anchor="t" anchorCtr="0">
              <a:noAutofit/>
            </a:bodyPr>
            <a:lstStyle>
              <a:defPPr>
                <a:defRPr lang="en-US"/>
              </a:defPPr>
              <a:lvl1pPr indent="-396875" algn="ctr">
                <a:lnSpc>
                  <a:spcPct val="90000"/>
                </a:lnSpc>
                <a:spcBef>
                  <a:spcPct val="20000"/>
                </a:spcBef>
                <a:buClr>
                  <a:srgbClr val="777777"/>
                </a:buClr>
                <a:defRPr sz="2000" b="1"/>
              </a:lvl1pPr>
            </a:lstStyle>
            <a:p>
              <a:pPr>
                <a:lnSpc>
                  <a:spcPct val="100000"/>
                </a:lnSpc>
                <a:spcBef>
                  <a:spcPts val="900"/>
                </a:spcBef>
              </a:pPr>
              <a:r>
                <a:rPr lang="en-US" sz="1600" dirty="0">
                  <a:solidFill>
                    <a:srgbClr val="FF8B00"/>
                  </a:solidFill>
                </a:rPr>
                <a:t>Visual</a:t>
              </a:r>
              <a:r>
                <a:rPr lang="en-US" sz="1600" b="0" dirty="0">
                  <a:solidFill>
                    <a:srgbClr val="FFFFFF"/>
                  </a:solidFill>
                </a:rPr>
                <a:t> </a:t>
              </a:r>
              <a:r>
                <a:rPr lang="en-US" sz="1600" dirty="0">
                  <a:solidFill>
                    <a:srgbClr val="FF8B00"/>
                  </a:solidFill>
                </a:rPr>
                <a:t>data</a:t>
              </a:r>
              <a:r>
                <a:rPr lang="en-US" sz="1600" b="0" dirty="0">
                  <a:solidFill>
                    <a:srgbClr val="FFFFFF"/>
                  </a:solidFill>
                </a:rPr>
                <a:t> representation</a:t>
              </a:r>
            </a:p>
            <a:p>
              <a:pPr>
                <a:lnSpc>
                  <a:spcPct val="100000"/>
                </a:lnSpc>
                <a:spcBef>
                  <a:spcPts val="900"/>
                </a:spcBef>
              </a:pP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Highly </a:t>
              </a:r>
              <a:r>
                <a:rPr lang="en-US" sz="1600" dirty="0">
                  <a:solidFill>
                    <a:srgbClr val="FF8B00"/>
                  </a:solidFill>
                  <a:sym typeface="Wingdings" pitchFamily="2" charset="2"/>
                </a:rPr>
                <a:t>Interactive</a:t>
              </a:r>
            </a:p>
            <a:p>
              <a:pPr>
                <a:lnSpc>
                  <a:spcPct val="100000"/>
                </a:lnSpc>
                <a:spcBef>
                  <a:spcPts val="900"/>
                </a:spcBef>
              </a:pPr>
              <a:r>
                <a:rPr lang="en-US" sz="1600" dirty="0">
                  <a:solidFill>
                    <a:srgbClr val="FF8B00"/>
                  </a:solidFill>
                  <a:sym typeface="Wingdings" pitchFamily="2" charset="2"/>
                </a:rPr>
                <a:t>Rich</a:t>
              </a:r>
              <a:r>
                <a:rPr lang="en-US" sz="1600" dirty="0">
                  <a:solidFill>
                    <a:srgbClr val="FF8B00"/>
                  </a:solidFill>
                  <a:effectLst>
                    <a:outerShdw blurRad="711200" algn="tl">
                      <a:srgbClr val="FFFFFF">
                        <a:alpha val="39000"/>
                      </a:srgbClr>
                    </a:outerShdw>
                  </a:effectLst>
                  <a:sym typeface="Wingdings" pitchFamily="2" charset="2"/>
                </a:rPr>
                <a:t> </a:t>
              </a:r>
              <a:r>
                <a:rPr lang="en-US" sz="1600" dirty="0">
                  <a:solidFill>
                    <a:srgbClr val="FF8B00"/>
                  </a:solidFill>
                  <a:sym typeface="Wingdings" pitchFamily="2" charset="2"/>
                </a:rPr>
                <a:t>Presentation</a:t>
              </a:r>
            </a:p>
          </p:txBody>
        </p:sp>
        <p:sp>
          <p:nvSpPr>
            <p:cNvPr id="44" name="TextBox 43"/>
            <p:cNvSpPr txBox="1"/>
            <p:nvPr>
              <p:custDataLst>
                <p:tags r:id="rId8"/>
              </p:custDataLst>
            </p:nvPr>
          </p:nvSpPr>
          <p:spPr>
            <a:xfrm>
              <a:off x="8105252" y="1637110"/>
              <a:ext cx="2285405" cy="342900"/>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b="1" kern="0">
                  <a:ln>
                    <a:solidFill>
                      <a:srgbClr val="FFFFFF">
                        <a:alpha val="0"/>
                      </a:srgbClr>
                    </a:solidFill>
                  </a:ln>
                  <a:latin typeface="Segoe Condensed" pitchFamily="34" charset="0"/>
                </a:defRPr>
              </a:lvl1pPr>
            </a:lstStyle>
            <a:p>
              <a:r>
                <a:rPr lang="en-US" sz="1600" dirty="0">
                  <a:latin typeface="+mj-lt"/>
                </a:rPr>
                <a:t>End Users</a:t>
              </a:r>
            </a:p>
          </p:txBody>
        </p:sp>
        <p:grpSp>
          <p:nvGrpSpPr>
            <p:cNvPr id="39" name="Group 38"/>
            <p:cNvGrpSpPr/>
            <p:nvPr/>
          </p:nvGrpSpPr>
          <p:grpSpPr>
            <a:xfrm>
              <a:off x="8754939" y="2107454"/>
              <a:ext cx="986033" cy="701982"/>
              <a:chOff x="5326857" y="2779521"/>
              <a:chExt cx="2283619" cy="2167129"/>
            </a:xfrm>
            <a:solidFill>
              <a:schemeClr val="tx1"/>
            </a:solidFill>
          </p:grpSpPr>
          <p:sp>
            <p:nvSpPr>
              <p:cNvPr id="46"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1011445 h 1083469"/>
                  <a:gd name="connsiteX6" fmla="*/ 977729 w 1147085"/>
                  <a:gd name="connsiteY6" fmla="*/ 857154 h 1083469"/>
                  <a:gd name="connsiteX7" fmla="*/ 977729 w 1147085"/>
                  <a:gd name="connsiteY7" fmla="*/ 916854 h 1083469"/>
                  <a:gd name="connsiteX8" fmla="*/ 123825 w 1147085"/>
                  <a:gd name="connsiteY8" fmla="*/ 1083469 h 1083469"/>
                  <a:gd name="connsiteX9" fmla="*/ 0 w 1147085"/>
                  <a:gd name="connsiteY9" fmla="*/ 114300 h 1083469"/>
                  <a:gd name="connsiteX10" fmla="*/ 1090612 w 1147085"/>
                  <a:gd name="connsiteY10" fmla="*/ 0 h 108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6" name="Group 5"/>
          <p:cNvGrpSpPr/>
          <p:nvPr/>
        </p:nvGrpSpPr>
        <p:grpSpPr>
          <a:xfrm>
            <a:off x="4174673" y="1637110"/>
            <a:ext cx="3841646" cy="2743200"/>
            <a:chOff x="4174673" y="1637110"/>
            <a:chExt cx="3841646" cy="2743200"/>
          </a:xfrm>
        </p:grpSpPr>
        <p:sp>
          <p:nvSpPr>
            <p:cNvPr id="47" name="TextBox 46"/>
            <p:cNvSpPr txBox="1"/>
            <p:nvPr>
              <p:custDataLst>
                <p:tags r:id="rId4"/>
              </p:custDataLst>
            </p:nvPr>
          </p:nvSpPr>
          <p:spPr>
            <a:xfrm>
              <a:off x="4174673" y="1637110"/>
              <a:ext cx="3839480" cy="2743200"/>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1303020" rtlCol="0" anchor="t" anchorCtr="0">
              <a:noAutofit/>
            </a:bodyPr>
            <a:lstStyle>
              <a:defPPr>
                <a:defRPr lang="en-US"/>
              </a:defPPr>
              <a:lvl1pPr indent="-396875" algn="ctr">
                <a:lnSpc>
                  <a:spcPct val="90000"/>
                </a:lnSpc>
                <a:spcBef>
                  <a:spcPct val="20000"/>
                </a:spcBef>
                <a:buClr>
                  <a:srgbClr val="777777"/>
                </a:buClr>
                <a:defRPr sz="2000" b="1"/>
              </a:lvl1pPr>
            </a:lstStyle>
            <a:p>
              <a:pPr>
                <a:lnSpc>
                  <a:spcPct val="100000"/>
                </a:lnSpc>
                <a:spcBef>
                  <a:spcPts val="900"/>
                </a:spcBef>
                <a:buClr>
                  <a:srgbClr val="FFFFFF"/>
                </a:buClr>
                <a:buSzPct val="100000"/>
                <a:defRPr/>
              </a:pPr>
              <a:r>
                <a:rPr lang="en-US" sz="1600" dirty="0">
                  <a:solidFill>
                    <a:srgbClr val="FF8B00"/>
                  </a:solidFill>
                  <a:sym typeface="Wingdings" pitchFamily="2" charset="2"/>
                </a:rPr>
                <a:t>Productive</a:t>
              </a: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 Authoring</a:t>
              </a:r>
            </a:p>
            <a:p>
              <a:pPr>
                <a:lnSpc>
                  <a:spcPct val="100000"/>
                </a:lnSpc>
                <a:spcBef>
                  <a:spcPts val="900"/>
                </a:spcBef>
                <a:buClr>
                  <a:srgbClr val="FFFFFF"/>
                </a:buClr>
                <a:buSzPct val="100000"/>
                <a:defRPr/>
              </a:pP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Re-use of </a:t>
              </a:r>
              <a:r>
                <a:rPr lang="en-US" sz="1600" dirty="0">
                  <a:solidFill>
                    <a:srgbClr val="FF8B00"/>
                  </a:solidFill>
                  <a:sym typeface="Wingdings" pitchFamily="2" charset="2"/>
                </a:rPr>
                <a:t>insights</a:t>
              </a:r>
            </a:p>
            <a:p>
              <a:pPr>
                <a:lnSpc>
                  <a:spcPct val="100000"/>
                </a:lnSpc>
                <a:spcBef>
                  <a:spcPts val="900"/>
                </a:spcBef>
                <a:buClr>
                  <a:srgbClr val="FFFFFF"/>
                </a:buClr>
                <a:buSzPct val="100000"/>
                <a:defRPr/>
              </a:pPr>
              <a:r>
                <a:rPr lang="en-US" sz="1600" dirty="0">
                  <a:solidFill>
                    <a:srgbClr val="FF8B00"/>
                  </a:solidFill>
                  <a:sym typeface="Wingdings" pitchFamily="2" charset="2"/>
                </a:rPr>
                <a:t>Flexible</a:t>
              </a:r>
              <a:r>
                <a:rPr lang="en-US" sz="1600" b="0" dirty="0">
                  <a:solidFill>
                    <a:srgbClr val="FFFFFF"/>
                  </a:solidFill>
                  <a:effectLst>
                    <a:outerShdw blurRad="50800" dist="38100" dir="2700000" algn="tl" rotWithShape="0">
                      <a:prstClr val="black">
                        <a:alpha val="40000"/>
                      </a:prstClr>
                    </a:outerShdw>
                  </a:effectLst>
                  <a:ea typeface="Segoe UI" pitchFamily="34" charset="0"/>
                  <a:cs typeface="Segoe UI" pitchFamily="34" charset="0"/>
                  <a:sym typeface="Wingdings" pitchFamily="2" charset="2"/>
                </a:rPr>
                <a:t> layout</a:t>
              </a:r>
            </a:p>
          </p:txBody>
        </p:sp>
        <p:sp>
          <p:nvSpPr>
            <p:cNvPr id="35" name="Freeform 34"/>
            <p:cNvSpPr/>
            <p:nvPr/>
          </p:nvSpPr>
          <p:spPr>
            <a:xfrm flipH="1">
              <a:off x="5090425" y="2108540"/>
              <a:ext cx="899473" cy="682229"/>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grpSp>
          <p:nvGrpSpPr>
            <p:cNvPr id="36" name="Group 35"/>
            <p:cNvGrpSpPr/>
            <p:nvPr/>
          </p:nvGrpSpPr>
          <p:grpSpPr>
            <a:xfrm>
              <a:off x="6331234" y="2089871"/>
              <a:ext cx="923750" cy="719567"/>
              <a:chOff x="768804" y="653779"/>
              <a:chExt cx="2917371" cy="3029243"/>
            </a:xfrm>
            <a:solidFill>
              <a:schemeClr val="tx1"/>
            </a:solidFill>
          </p:grpSpPr>
          <p:sp>
            <p:nvSpPr>
              <p:cNvPr id="37" name="Freeform 36"/>
              <p:cNvSpPr/>
              <p:nvPr/>
            </p:nvSpPr>
            <p:spPr>
              <a:xfrm>
                <a:off x="1782365" y="653779"/>
                <a:ext cx="1903810" cy="2396969"/>
              </a:xfrm>
              <a:custGeom>
                <a:avLst/>
                <a:gdLst/>
                <a:ahLst/>
                <a:cxnLst/>
                <a:rect l="l" t="t" r="r" b="b"/>
                <a:pathLst>
                  <a:path w="1903810" h="2396969">
                    <a:moveTo>
                      <a:pt x="875983" y="2104947"/>
                    </a:moveTo>
                    <a:cubicBezTo>
                      <a:pt x="889891" y="2104947"/>
                      <a:pt x="901166" y="2116222"/>
                      <a:pt x="901166" y="2130130"/>
                    </a:cubicBezTo>
                    <a:cubicBezTo>
                      <a:pt x="901166" y="2144038"/>
                      <a:pt x="889891" y="2155313"/>
                      <a:pt x="875983" y="2155313"/>
                    </a:cubicBezTo>
                    <a:cubicBezTo>
                      <a:pt x="862075" y="2155313"/>
                      <a:pt x="850800" y="2144038"/>
                      <a:pt x="850800" y="2130130"/>
                    </a:cubicBezTo>
                    <a:cubicBezTo>
                      <a:pt x="850800" y="2116222"/>
                      <a:pt x="862075" y="2104947"/>
                      <a:pt x="875983" y="2104947"/>
                    </a:cubicBezTo>
                    <a:close/>
                    <a:moveTo>
                      <a:pt x="880046" y="2093475"/>
                    </a:moveTo>
                    <a:cubicBezTo>
                      <a:pt x="857729" y="2093475"/>
                      <a:pt x="839638" y="2111567"/>
                      <a:pt x="839638" y="2133884"/>
                    </a:cubicBezTo>
                    <a:cubicBezTo>
                      <a:pt x="839638" y="2156201"/>
                      <a:pt x="857729" y="2174292"/>
                      <a:pt x="880046" y="2174292"/>
                    </a:cubicBezTo>
                    <a:cubicBezTo>
                      <a:pt x="902363" y="2174292"/>
                      <a:pt x="920454" y="2156201"/>
                      <a:pt x="920454" y="2133884"/>
                    </a:cubicBezTo>
                    <a:cubicBezTo>
                      <a:pt x="920454" y="2111567"/>
                      <a:pt x="902363" y="2093475"/>
                      <a:pt x="880046" y="2093475"/>
                    </a:cubicBezTo>
                    <a:close/>
                    <a:moveTo>
                      <a:pt x="646048" y="1585312"/>
                    </a:moveTo>
                    <a:cubicBezTo>
                      <a:pt x="765009" y="1656689"/>
                      <a:pt x="940052" y="1692378"/>
                      <a:pt x="1125292" y="1592960"/>
                    </a:cubicBezTo>
                    <a:lnTo>
                      <a:pt x="1089604" y="1671984"/>
                    </a:lnTo>
                    <a:lnTo>
                      <a:pt x="880572" y="1977885"/>
                    </a:lnTo>
                    <a:lnTo>
                      <a:pt x="671539" y="1661787"/>
                    </a:lnTo>
                    <a:close/>
                    <a:moveTo>
                      <a:pt x="603689" y="1487934"/>
                    </a:moveTo>
                    <a:lnTo>
                      <a:pt x="649453" y="1671984"/>
                    </a:lnTo>
                    <a:lnTo>
                      <a:pt x="876153" y="2015613"/>
                    </a:lnTo>
                    <a:lnTo>
                      <a:pt x="1116919" y="1680142"/>
                    </a:lnTo>
                    <a:lnTo>
                      <a:pt x="1174385" y="1492522"/>
                    </a:lnTo>
                    <a:cubicBezTo>
                      <a:pt x="1346014" y="1544186"/>
                      <a:pt x="1669770" y="1575455"/>
                      <a:pt x="1689273" y="1647512"/>
                    </a:cubicBezTo>
                    <a:cubicBezTo>
                      <a:pt x="1772488" y="1775311"/>
                      <a:pt x="1832298" y="2041784"/>
                      <a:pt x="1903810" y="2238920"/>
                    </a:cubicBezTo>
                    <a:lnTo>
                      <a:pt x="1751992" y="2396969"/>
                    </a:lnTo>
                    <a:cubicBezTo>
                      <a:pt x="1764994" y="2254215"/>
                      <a:pt x="1760614" y="2187427"/>
                      <a:pt x="1633192" y="2060988"/>
                    </a:cubicBezTo>
                    <a:cubicBezTo>
                      <a:pt x="1717025" y="2173111"/>
                      <a:pt x="1717957" y="2270617"/>
                      <a:pt x="1699470" y="2347922"/>
                    </a:cubicBezTo>
                    <a:lnTo>
                      <a:pt x="706039" y="2148250"/>
                    </a:lnTo>
                    <a:lnTo>
                      <a:pt x="621917" y="1799013"/>
                    </a:lnTo>
                    <a:lnTo>
                      <a:pt x="0" y="1711727"/>
                    </a:lnTo>
                    <a:cubicBezTo>
                      <a:pt x="11777" y="1679146"/>
                      <a:pt x="23746" y="1654081"/>
                      <a:pt x="36004" y="1639355"/>
                    </a:cubicBezTo>
                    <a:cubicBezTo>
                      <a:pt x="95815" y="1556422"/>
                      <a:pt x="422958" y="1534159"/>
                      <a:pt x="603689" y="1487934"/>
                    </a:cubicBezTo>
                    <a:close/>
                    <a:moveTo>
                      <a:pt x="1093852" y="1236076"/>
                    </a:moveTo>
                    <a:cubicBezTo>
                      <a:pt x="1060430" y="1451340"/>
                      <a:pt x="1080115" y="1462245"/>
                      <a:pt x="1109572" y="1556848"/>
                    </a:cubicBezTo>
                    <a:cubicBezTo>
                      <a:pt x="940477" y="1638421"/>
                      <a:pt x="845733" y="1613779"/>
                      <a:pt x="668141" y="1557697"/>
                    </a:cubicBezTo>
                    <a:cubicBezTo>
                      <a:pt x="710060" y="1425706"/>
                      <a:pt x="699297" y="1349373"/>
                      <a:pt x="671539" y="1254770"/>
                    </a:cubicBezTo>
                    <a:lnTo>
                      <a:pt x="711794" y="1275405"/>
                    </a:lnTo>
                    <a:cubicBezTo>
                      <a:pt x="732903" y="1290967"/>
                      <a:pt x="756166" y="1307340"/>
                      <a:pt x="767954" y="1315515"/>
                    </a:cubicBezTo>
                    <a:cubicBezTo>
                      <a:pt x="792560" y="1332581"/>
                      <a:pt x="796926" y="1335756"/>
                      <a:pt x="815579" y="1341709"/>
                    </a:cubicBezTo>
                    <a:cubicBezTo>
                      <a:pt x="834232" y="1347662"/>
                      <a:pt x="859632" y="1351234"/>
                      <a:pt x="879873" y="1351234"/>
                    </a:cubicBezTo>
                    <a:cubicBezTo>
                      <a:pt x="900114" y="1351234"/>
                      <a:pt x="917179" y="1349250"/>
                      <a:pt x="937023" y="1341709"/>
                    </a:cubicBezTo>
                    <a:cubicBezTo>
                      <a:pt x="956867" y="1334168"/>
                      <a:pt x="975123" y="1323056"/>
                      <a:pt x="998935" y="1305990"/>
                    </a:cubicBezTo>
                    <a:cubicBezTo>
                      <a:pt x="1011371" y="1297077"/>
                      <a:pt x="1032143" y="1281237"/>
                      <a:pt x="1049513" y="1267076"/>
                    </a:cubicBezTo>
                    <a:cubicBezTo>
                      <a:pt x="1063614" y="1258021"/>
                      <a:pt x="1078248" y="1247577"/>
                      <a:pt x="1093852" y="1236076"/>
                    </a:cubicBezTo>
                    <a:close/>
                    <a:moveTo>
                      <a:pt x="823416" y="563"/>
                    </a:moveTo>
                    <a:cubicBezTo>
                      <a:pt x="874625" y="3337"/>
                      <a:pt x="924758" y="16509"/>
                      <a:pt x="969794" y="43062"/>
                    </a:cubicBezTo>
                    <a:cubicBezTo>
                      <a:pt x="1012280" y="24368"/>
                      <a:pt x="1054767" y="-1973"/>
                      <a:pt x="1224711" y="129735"/>
                    </a:cubicBezTo>
                    <a:cubicBezTo>
                      <a:pt x="1437143" y="309026"/>
                      <a:pt x="1356419" y="485769"/>
                      <a:pt x="1349621" y="659962"/>
                    </a:cubicBezTo>
                    <a:cubicBezTo>
                      <a:pt x="1358344" y="817748"/>
                      <a:pt x="1281727" y="927322"/>
                      <a:pt x="1254961" y="1028864"/>
                    </a:cubicBezTo>
                    <a:cubicBezTo>
                      <a:pt x="1240091" y="1123608"/>
                      <a:pt x="1261051" y="1192561"/>
                      <a:pt x="1285892" y="1256979"/>
                    </a:cubicBezTo>
                    <a:cubicBezTo>
                      <a:pt x="1307135" y="1353847"/>
                      <a:pt x="1460935" y="1463802"/>
                      <a:pt x="1575647" y="1508837"/>
                    </a:cubicBezTo>
                    <a:cubicBezTo>
                      <a:pt x="1575228" y="1509416"/>
                      <a:pt x="1574804" y="1509994"/>
                      <a:pt x="1574228" y="1510461"/>
                    </a:cubicBezTo>
                    <a:cubicBezTo>
                      <a:pt x="1447201" y="1502926"/>
                      <a:pt x="1385485" y="1499323"/>
                      <a:pt x="1306794" y="1429934"/>
                    </a:cubicBezTo>
                    <a:cubicBezTo>
                      <a:pt x="1357452" y="1485471"/>
                      <a:pt x="1421036" y="1516896"/>
                      <a:pt x="1475620" y="1534304"/>
                    </a:cubicBezTo>
                    <a:lnTo>
                      <a:pt x="1160216" y="1460525"/>
                    </a:lnTo>
                    <a:lnTo>
                      <a:pt x="1136440" y="1538110"/>
                    </a:lnTo>
                    <a:cubicBezTo>
                      <a:pt x="1107464" y="1435291"/>
                      <a:pt x="1090028" y="1385894"/>
                      <a:pt x="1123821" y="1130387"/>
                    </a:cubicBezTo>
                    <a:cubicBezTo>
                      <a:pt x="1157642" y="1063780"/>
                      <a:pt x="1194915" y="1019025"/>
                      <a:pt x="1223946" y="912452"/>
                    </a:cubicBezTo>
                    <a:cubicBezTo>
                      <a:pt x="1238816" y="914576"/>
                      <a:pt x="1246038" y="914151"/>
                      <a:pt x="1257085" y="915001"/>
                    </a:cubicBezTo>
                    <a:cubicBezTo>
                      <a:pt x="1263033" y="918825"/>
                      <a:pt x="1295748" y="849996"/>
                      <a:pt x="1316991" y="758226"/>
                    </a:cubicBezTo>
                    <a:cubicBezTo>
                      <a:pt x="1327187" y="713191"/>
                      <a:pt x="1351404" y="635017"/>
                      <a:pt x="1297872" y="619297"/>
                    </a:cubicBezTo>
                    <a:lnTo>
                      <a:pt x="1266614" y="616617"/>
                    </a:lnTo>
                    <a:lnTo>
                      <a:pt x="1254513" y="556284"/>
                    </a:lnTo>
                    <a:cubicBezTo>
                      <a:pt x="1257127" y="572582"/>
                      <a:pt x="1258711" y="590007"/>
                      <a:pt x="1259145" y="608632"/>
                    </a:cubicBezTo>
                    <a:lnTo>
                      <a:pt x="1262844" y="616294"/>
                    </a:lnTo>
                    <a:lnTo>
                      <a:pt x="1259632" y="616019"/>
                    </a:lnTo>
                    <a:cubicBezTo>
                      <a:pt x="1260161" y="619832"/>
                      <a:pt x="1260293" y="623710"/>
                      <a:pt x="1260399" y="627636"/>
                    </a:cubicBezTo>
                    <a:cubicBezTo>
                      <a:pt x="1276544" y="628337"/>
                      <a:pt x="1291413" y="618840"/>
                      <a:pt x="1308833" y="629737"/>
                    </a:cubicBezTo>
                    <a:cubicBezTo>
                      <a:pt x="1336025" y="646328"/>
                      <a:pt x="1310958" y="781456"/>
                      <a:pt x="1260399" y="882169"/>
                    </a:cubicBezTo>
                    <a:cubicBezTo>
                      <a:pt x="1246803" y="902728"/>
                      <a:pt x="1242129" y="896520"/>
                      <a:pt x="1219612" y="890313"/>
                    </a:cubicBezTo>
                    <a:cubicBezTo>
                      <a:pt x="1182649" y="1003410"/>
                      <a:pt x="1141862" y="1149078"/>
                      <a:pt x="934104" y="1275746"/>
                    </a:cubicBezTo>
                    <a:cubicBezTo>
                      <a:pt x="912437" y="1301985"/>
                      <a:pt x="828314" y="1297009"/>
                      <a:pt x="814294" y="1279819"/>
                    </a:cubicBezTo>
                    <a:cubicBezTo>
                      <a:pt x="577645" y="1165365"/>
                      <a:pt x="519440" y="993910"/>
                      <a:pt x="482901" y="884884"/>
                    </a:cubicBezTo>
                    <a:cubicBezTo>
                      <a:pt x="468456" y="880360"/>
                      <a:pt x="457834" y="896230"/>
                      <a:pt x="439565" y="871312"/>
                    </a:cubicBezTo>
                    <a:cubicBezTo>
                      <a:pt x="366064" y="757608"/>
                      <a:pt x="358841" y="661749"/>
                      <a:pt x="375836" y="648737"/>
                    </a:cubicBezTo>
                    <a:cubicBezTo>
                      <a:pt x="391980" y="638785"/>
                      <a:pt x="401752" y="636480"/>
                      <a:pt x="422995" y="639273"/>
                    </a:cubicBezTo>
                    <a:cubicBezTo>
                      <a:pt x="437015" y="355564"/>
                      <a:pt x="943026" y="423640"/>
                      <a:pt x="946851" y="162873"/>
                    </a:cubicBezTo>
                    <a:cubicBezTo>
                      <a:pt x="1035188" y="293813"/>
                      <a:pt x="1191816" y="298190"/>
                      <a:pt x="1242980" y="497075"/>
                    </a:cubicBezTo>
                    <a:cubicBezTo>
                      <a:pt x="1231455" y="435864"/>
                      <a:pt x="1217589" y="378837"/>
                      <a:pt x="1193356" y="352908"/>
                    </a:cubicBezTo>
                    <a:cubicBezTo>
                      <a:pt x="1164040" y="290878"/>
                      <a:pt x="957557" y="193160"/>
                      <a:pt x="956283" y="151523"/>
                    </a:cubicBezTo>
                    <a:cubicBezTo>
                      <a:pt x="948635" y="87794"/>
                      <a:pt x="966480" y="80146"/>
                      <a:pt x="971578" y="44458"/>
                    </a:cubicBezTo>
                    <a:cubicBezTo>
                      <a:pt x="962231" y="83545"/>
                      <a:pt x="942687" y="75473"/>
                      <a:pt x="943537" y="161720"/>
                    </a:cubicBezTo>
                    <a:lnTo>
                      <a:pt x="945480" y="168381"/>
                    </a:lnTo>
                    <a:cubicBezTo>
                      <a:pt x="944823" y="165115"/>
                      <a:pt x="943592" y="161963"/>
                      <a:pt x="942262" y="158746"/>
                    </a:cubicBezTo>
                    <a:cubicBezTo>
                      <a:pt x="917026" y="369978"/>
                      <a:pt x="441277" y="358424"/>
                      <a:pt x="425056" y="624044"/>
                    </a:cubicBezTo>
                    <a:lnTo>
                      <a:pt x="417132" y="625669"/>
                    </a:lnTo>
                    <a:lnTo>
                      <a:pt x="368698" y="637141"/>
                    </a:lnTo>
                    <a:cubicBezTo>
                      <a:pt x="342356" y="663907"/>
                      <a:pt x="366998" y="787542"/>
                      <a:pt x="438800" y="885685"/>
                    </a:cubicBezTo>
                    <a:cubicBezTo>
                      <a:pt x="448572" y="904379"/>
                      <a:pt x="463442" y="900131"/>
                      <a:pt x="475763" y="907353"/>
                    </a:cubicBezTo>
                    <a:cubicBezTo>
                      <a:pt x="499131" y="957487"/>
                      <a:pt x="522498" y="1015268"/>
                      <a:pt x="545865" y="1057754"/>
                    </a:cubicBezTo>
                    <a:cubicBezTo>
                      <a:pt x="578580" y="1107888"/>
                      <a:pt x="606196" y="1137629"/>
                      <a:pt x="636361" y="1177566"/>
                    </a:cubicBezTo>
                    <a:lnTo>
                      <a:pt x="648064" y="1190439"/>
                    </a:lnTo>
                    <a:cubicBezTo>
                      <a:pt x="669838" y="1291774"/>
                      <a:pt x="671744" y="1395950"/>
                      <a:pt x="639315" y="1531026"/>
                    </a:cubicBezTo>
                    <a:lnTo>
                      <a:pt x="619792" y="1460525"/>
                    </a:lnTo>
                    <a:lnTo>
                      <a:pt x="370355" y="1513236"/>
                    </a:lnTo>
                    <a:cubicBezTo>
                      <a:pt x="402229" y="1496726"/>
                      <a:pt x="433219" y="1473829"/>
                      <a:pt x="460468" y="1443955"/>
                    </a:cubicBezTo>
                    <a:cubicBezTo>
                      <a:pt x="383609" y="1511727"/>
                      <a:pt x="322945" y="1516742"/>
                      <a:pt x="201804" y="1523951"/>
                    </a:cubicBezTo>
                    <a:cubicBezTo>
                      <a:pt x="200963" y="1523288"/>
                      <a:pt x="200436" y="1522436"/>
                      <a:pt x="199944" y="1521583"/>
                    </a:cubicBezTo>
                    <a:cubicBezTo>
                      <a:pt x="285766" y="1479096"/>
                      <a:pt x="448913" y="1488444"/>
                      <a:pt x="478653" y="1234376"/>
                    </a:cubicBezTo>
                    <a:cubicBezTo>
                      <a:pt x="504145" y="1092047"/>
                      <a:pt x="315081" y="889387"/>
                      <a:pt x="332501" y="629372"/>
                    </a:cubicBezTo>
                    <a:cubicBezTo>
                      <a:pt x="338449" y="405045"/>
                      <a:pt x="380085" y="246996"/>
                      <a:pt x="442115" y="175619"/>
                    </a:cubicBezTo>
                    <a:cubicBezTo>
                      <a:pt x="506482" y="77477"/>
                      <a:pt x="669788" y="-7762"/>
                      <a:pt x="823416" y="5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sp>
            <p:nvSpPr>
              <p:cNvPr id="38" name="Freeform 37"/>
              <p:cNvSpPr/>
              <p:nvPr/>
            </p:nvSpPr>
            <p:spPr>
              <a:xfrm>
                <a:off x="768804" y="2244608"/>
                <a:ext cx="2698725" cy="1438414"/>
              </a:xfrm>
              <a:custGeom>
                <a:avLst/>
                <a:gdLst/>
                <a:ahLst/>
                <a:cxnLst/>
                <a:rect l="l" t="t" r="r" b="b"/>
                <a:pathLst>
                  <a:path w="5041900" h="2687320">
                    <a:moveTo>
                      <a:pt x="3811019" y="2324020"/>
                    </a:moveTo>
                    <a:cubicBezTo>
                      <a:pt x="3797894" y="2323818"/>
                      <a:pt x="3781259" y="2327188"/>
                      <a:pt x="3764226" y="2334179"/>
                    </a:cubicBezTo>
                    <a:cubicBezTo>
                      <a:pt x="3730159" y="2348161"/>
                      <a:pt x="3707401" y="2371330"/>
                      <a:pt x="3713393" y="2385930"/>
                    </a:cubicBezTo>
                    <a:cubicBezTo>
                      <a:pt x="3719386" y="2400530"/>
                      <a:pt x="3751859" y="2401031"/>
                      <a:pt x="3785925" y="2387049"/>
                    </a:cubicBezTo>
                    <a:cubicBezTo>
                      <a:pt x="3819991" y="2373067"/>
                      <a:pt x="3842750" y="2349898"/>
                      <a:pt x="3836757" y="2335298"/>
                    </a:cubicBezTo>
                    <a:cubicBezTo>
                      <a:pt x="3833761" y="2327998"/>
                      <a:pt x="3824145" y="2324223"/>
                      <a:pt x="3811019" y="2324020"/>
                    </a:cubicBezTo>
                    <a:close/>
                    <a:moveTo>
                      <a:pt x="3977706" y="2224008"/>
                    </a:moveTo>
                    <a:cubicBezTo>
                      <a:pt x="3964581" y="2223806"/>
                      <a:pt x="3947946" y="2227176"/>
                      <a:pt x="3930913" y="2234167"/>
                    </a:cubicBezTo>
                    <a:cubicBezTo>
                      <a:pt x="3896846" y="2248149"/>
                      <a:pt x="3874088" y="2271318"/>
                      <a:pt x="3880080" y="2285918"/>
                    </a:cubicBezTo>
                    <a:cubicBezTo>
                      <a:pt x="3886073" y="2300518"/>
                      <a:pt x="3918546" y="2301019"/>
                      <a:pt x="3952612" y="2287037"/>
                    </a:cubicBezTo>
                    <a:cubicBezTo>
                      <a:pt x="3986678" y="2273055"/>
                      <a:pt x="4009437" y="2249886"/>
                      <a:pt x="4003444" y="2235286"/>
                    </a:cubicBezTo>
                    <a:cubicBezTo>
                      <a:pt x="4000448" y="2227986"/>
                      <a:pt x="3990832" y="2224211"/>
                      <a:pt x="3977706" y="2224008"/>
                    </a:cubicBezTo>
                    <a:close/>
                    <a:moveTo>
                      <a:pt x="3335431" y="2172198"/>
                    </a:moveTo>
                    <a:lnTo>
                      <a:pt x="3330410" y="2174926"/>
                    </a:lnTo>
                    <a:lnTo>
                      <a:pt x="3338121" y="2206556"/>
                    </a:lnTo>
                    <a:lnTo>
                      <a:pt x="3342857" y="2205412"/>
                    </a:lnTo>
                    <a:close/>
                    <a:moveTo>
                      <a:pt x="998538" y="2027239"/>
                    </a:moveTo>
                    <a:lnTo>
                      <a:pt x="1003301" y="2108201"/>
                    </a:lnTo>
                    <a:lnTo>
                      <a:pt x="1331913" y="2184401"/>
                    </a:lnTo>
                    <a:lnTo>
                      <a:pt x="1331913" y="2108201"/>
                    </a:lnTo>
                    <a:close/>
                    <a:moveTo>
                      <a:pt x="565150" y="1922464"/>
                    </a:moveTo>
                    <a:lnTo>
                      <a:pt x="569913" y="2003426"/>
                    </a:lnTo>
                    <a:lnTo>
                      <a:pt x="898525" y="2079626"/>
                    </a:lnTo>
                    <a:lnTo>
                      <a:pt x="898525" y="2003426"/>
                    </a:lnTo>
                    <a:close/>
                    <a:moveTo>
                      <a:pt x="3937000" y="1673225"/>
                    </a:moveTo>
                    <a:lnTo>
                      <a:pt x="3730625" y="1771650"/>
                    </a:lnTo>
                    <a:lnTo>
                      <a:pt x="3317875" y="1679575"/>
                    </a:lnTo>
                    <a:lnTo>
                      <a:pt x="3698875" y="1781175"/>
                    </a:lnTo>
                    <a:lnTo>
                      <a:pt x="3479800" y="1882775"/>
                    </a:lnTo>
                    <a:lnTo>
                      <a:pt x="3327400" y="1841500"/>
                    </a:lnTo>
                    <a:lnTo>
                      <a:pt x="3454400" y="1895475"/>
                    </a:lnTo>
                    <a:lnTo>
                      <a:pt x="3349625" y="1936750"/>
                    </a:lnTo>
                    <a:lnTo>
                      <a:pt x="3355975" y="1968500"/>
                    </a:lnTo>
                    <a:lnTo>
                      <a:pt x="3476625" y="1911350"/>
                    </a:lnTo>
                    <a:lnTo>
                      <a:pt x="3613150" y="1955800"/>
                    </a:lnTo>
                    <a:lnTo>
                      <a:pt x="3502025" y="1901825"/>
                    </a:lnTo>
                    <a:lnTo>
                      <a:pt x="3717925" y="1797050"/>
                    </a:lnTo>
                    <a:lnTo>
                      <a:pt x="3889375" y="1835150"/>
                    </a:lnTo>
                    <a:lnTo>
                      <a:pt x="3748881" y="1783556"/>
                    </a:lnTo>
                    <a:close/>
                    <a:moveTo>
                      <a:pt x="3217900" y="1415136"/>
                    </a:moveTo>
                    <a:lnTo>
                      <a:pt x="3230468" y="1468238"/>
                    </a:lnTo>
                    <a:lnTo>
                      <a:pt x="4248150" y="1676400"/>
                    </a:lnTo>
                    <a:lnTo>
                      <a:pt x="3390050" y="2142529"/>
                    </a:lnTo>
                    <a:lnTo>
                      <a:pt x="3401578" y="2191238"/>
                    </a:lnTo>
                    <a:lnTo>
                      <a:pt x="3403600" y="2190750"/>
                    </a:lnTo>
                    <a:lnTo>
                      <a:pt x="4362450" y="1663700"/>
                    </a:lnTo>
                    <a:close/>
                    <a:moveTo>
                      <a:pt x="3141123" y="1398462"/>
                    </a:moveTo>
                    <a:lnTo>
                      <a:pt x="3154337" y="1452666"/>
                    </a:lnTo>
                    <a:lnTo>
                      <a:pt x="3175513" y="1456997"/>
                    </a:lnTo>
                    <a:lnTo>
                      <a:pt x="3163512" y="1403325"/>
                    </a:lnTo>
                    <a:close/>
                    <a:moveTo>
                      <a:pt x="3141978" y="1307015"/>
                    </a:moveTo>
                    <a:lnTo>
                      <a:pt x="3124354" y="1329674"/>
                    </a:lnTo>
                    <a:lnTo>
                      <a:pt x="3129419" y="1350452"/>
                    </a:lnTo>
                    <a:lnTo>
                      <a:pt x="3152938" y="1356033"/>
                    </a:lnTo>
                    <a:close/>
                    <a:moveTo>
                      <a:pt x="3104335" y="1247557"/>
                    </a:moveTo>
                    <a:lnTo>
                      <a:pt x="3109966" y="1270657"/>
                    </a:lnTo>
                    <a:lnTo>
                      <a:pt x="3134509" y="1273614"/>
                    </a:lnTo>
                    <a:lnTo>
                      <a:pt x="3129188" y="1249816"/>
                    </a:lnTo>
                    <a:close/>
                    <a:moveTo>
                      <a:pt x="3352800" y="1206500"/>
                    </a:moveTo>
                    <a:lnTo>
                      <a:pt x="3185161" y="1276801"/>
                    </a:lnTo>
                    <a:lnTo>
                      <a:pt x="3196328" y="1323986"/>
                    </a:lnTo>
                    <a:lnTo>
                      <a:pt x="3217648" y="1296574"/>
                    </a:lnTo>
                    <a:lnTo>
                      <a:pt x="3367848" y="1233587"/>
                    </a:lnTo>
                    <a:lnTo>
                      <a:pt x="3648869" y="1296574"/>
                    </a:lnTo>
                    <a:lnTo>
                      <a:pt x="3469597" y="1408013"/>
                    </a:lnTo>
                    <a:lnTo>
                      <a:pt x="3201139" y="1344312"/>
                    </a:lnTo>
                    <a:lnTo>
                      <a:pt x="3206946" y="1368848"/>
                    </a:lnTo>
                    <a:lnTo>
                      <a:pt x="3486150" y="1435100"/>
                    </a:lnTo>
                    <a:lnTo>
                      <a:pt x="3721100" y="1289050"/>
                    </a:lnTo>
                    <a:close/>
                    <a:moveTo>
                      <a:pt x="3111036" y="1168633"/>
                    </a:moveTo>
                    <a:lnTo>
                      <a:pt x="3087913" y="1180194"/>
                    </a:lnTo>
                    <a:lnTo>
                      <a:pt x="3092654" y="1199641"/>
                    </a:lnTo>
                    <a:lnTo>
                      <a:pt x="3115512" y="1188651"/>
                    </a:lnTo>
                    <a:close/>
                    <a:moveTo>
                      <a:pt x="3158477" y="1164052"/>
                    </a:moveTo>
                    <a:lnTo>
                      <a:pt x="3163756" y="1186356"/>
                    </a:lnTo>
                    <a:lnTo>
                      <a:pt x="3246438" y="1205706"/>
                    </a:lnTo>
                    <a:lnTo>
                      <a:pt x="3175577" y="1236306"/>
                    </a:lnTo>
                    <a:lnTo>
                      <a:pt x="3180712" y="1258001"/>
                    </a:lnTo>
                    <a:lnTo>
                      <a:pt x="3310731" y="1198563"/>
                    </a:lnTo>
                    <a:close/>
                    <a:moveTo>
                      <a:pt x="1702082" y="1154113"/>
                    </a:moveTo>
                    <a:cubicBezTo>
                      <a:pt x="1626682" y="1154113"/>
                      <a:pt x="1565557" y="1215238"/>
                      <a:pt x="1565557" y="1290638"/>
                    </a:cubicBezTo>
                    <a:cubicBezTo>
                      <a:pt x="1565557" y="1366039"/>
                      <a:pt x="1626682" y="1427163"/>
                      <a:pt x="1702082" y="1427163"/>
                    </a:cubicBezTo>
                    <a:cubicBezTo>
                      <a:pt x="1714831" y="1427163"/>
                      <a:pt x="1727171" y="1425416"/>
                      <a:pt x="1738713" y="1421560"/>
                    </a:cubicBezTo>
                    <a:cubicBezTo>
                      <a:pt x="1737668" y="1421865"/>
                      <a:pt x="1736612" y="1421878"/>
                      <a:pt x="1735553" y="1421878"/>
                    </a:cubicBezTo>
                    <a:cubicBezTo>
                      <a:pt x="1669881" y="1421878"/>
                      <a:pt x="1616644" y="1368641"/>
                      <a:pt x="1616644" y="1302970"/>
                    </a:cubicBezTo>
                    <a:cubicBezTo>
                      <a:pt x="1616644" y="1237298"/>
                      <a:pt x="1669881" y="1184061"/>
                      <a:pt x="1735553" y="1184061"/>
                    </a:cubicBezTo>
                    <a:cubicBezTo>
                      <a:pt x="1766824" y="1184061"/>
                      <a:pt x="1795276" y="1196132"/>
                      <a:pt x="1816273" y="1216115"/>
                    </a:cubicBezTo>
                    <a:cubicBezTo>
                      <a:pt x="1792052" y="1178741"/>
                      <a:pt x="1749943" y="1154113"/>
                      <a:pt x="1702082" y="1154113"/>
                    </a:cubicBezTo>
                    <a:close/>
                    <a:moveTo>
                      <a:pt x="2932113" y="560389"/>
                    </a:moveTo>
                    <a:lnTo>
                      <a:pt x="3313113" y="2413001"/>
                    </a:lnTo>
                    <a:lnTo>
                      <a:pt x="2822575" y="2327276"/>
                    </a:lnTo>
                    <a:lnTo>
                      <a:pt x="3365500" y="2455864"/>
                    </a:lnTo>
                    <a:close/>
                    <a:moveTo>
                      <a:pt x="146050" y="0"/>
                    </a:moveTo>
                    <a:lnTo>
                      <a:pt x="2997200" y="482600"/>
                    </a:lnTo>
                    <a:lnTo>
                      <a:pt x="3142738" y="1097549"/>
                    </a:lnTo>
                    <a:lnTo>
                      <a:pt x="5032375" y="1470025"/>
                    </a:lnTo>
                    <a:lnTo>
                      <a:pt x="4572259" y="1753174"/>
                    </a:lnTo>
                    <a:lnTo>
                      <a:pt x="3451225" y="2413001"/>
                    </a:lnTo>
                    <a:lnTo>
                      <a:pt x="3108325" y="965201"/>
                    </a:lnTo>
                    <a:lnTo>
                      <a:pt x="3432175" y="2427289"/>
                    </a:lnTo>
                    <a:lnTo>
                      <a:pt x="3413125" y="2493964"/>
                    </a:lnTo>
                    <a:lnTo>
                      <a:pt x="5037138" y="1479551"/>
                    </a:lnTo>
                    <a:lnTo>
                      <a:pt x="4991246" y="1506563"/>
                    </a:lnTo>
                    <a:lnTo>
                      <a:pt x="5041900" y="1475740"/>
                    </a:lnTo>
                    <a:lnTo>
                      <a:pt x="5041900" y="1597660"/>
                    </a:lnTo>
                    <a:lnTo>
                      <a:pt x="3441700" y="2687320"/>
                    </a:lnTo>
                    <a:lnTo>
                      <a:pt x="454660" y="2032000"/>
                    </a:lnTo>
                    <a:lnTo>
                      <a:pt x="454660" y="1856740"/>
                    </a:lnTo>
                    <a:lnTo>
                      <a:pt x="512379" y="1868432"/>
                    </a:lnTo>
                    <a:lnTo>
                      <a:pt x="512763" y="1870076"/>
                    </a:lnTo>
                    <a:lnTo>
                      <a:pt x="3375025" y="2498726"/>
                    </a:lnTo>
                    <a:lnTo>
                      <a:pt x="541338" y="1841501"/>
                    </a:lnTo>
                    <a:lnTo>
                      <a:pt x="341313" y="1136651"/>
                    </a:lnTo>
                    <a:lnTo>
                      <a:pt x="512040" y="1866982"/>
                    </a:lnTo>
                    <a:lnTo>
                      <a:pt x="457994" y="1855788"/>
                    </a:lnTo>
                    <a:lnTo>
                      <a:pt x="10319" y="36513"/>
                    </a:lnTo>
                    <a:cubicBezTo>
                      <a:pt x="497682" y="131763"/>
                      <a:pt x="1934369" y="328613"/>
                      <a:pt x="2934494" y="550863"/>
                    </a:cubicBezTo>
                    <a:lnTo>
                      <a:pt x="3063981" y="1082025"/>
                    </a:lnTo>
                    <a:lnTo>
                      <a:pt x="3092947" y="1087734"/>
                    </a:lnTo>
                    <a:lnTo>
                      <a:pt x="2965449" y="517525"/>
                    </a:lnTo>
                    <a:lnTo>
                      <a:pt x="0" y="254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FFFF"/>
                  </a:solidFill>
                </a:endParaRPr>
              </a:p>
            </p:txBody>
          </p:sp>
        </p:grpSp>
        <p:sp>
          <p:nvSpPr>
            <p:cNvPr id="60" name="TextBox 59"/>
            <p:cNvSpPr txBox="1"/>
            <p:nvPr>
              <p:custDataLst>
                <p:tags r:id="rId5"/>
              </p:custDataLst>
            </p:nvPr>
          </p:nvSpPr>
          <p:spPr>
            <a:xfrm>
              <a:off x="4176840" y="1637110"/>
              <a:ext cx="1917573" cy="342900"/>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b="1" kern="0">
                  <a:ln>
                    <a:solidFill>
                      <a:srgbClr val="FFFFFF">
                        <a:alpha val="0"/>
                      </a:srgbClr>
                    </a:solidFill>
                  </a:ln>
                  <a:latin typeface="Segoe Condensed" pitchFamily="34" charset="0"/>
                </a:defRPr>
              </a:lvl1pPr>
            </a:lstStyle>
            <a:p>
              <a:r>
                <a:rPr lang="en-US" sz="1600" dirty="0">
                  <a:latin typeface="+mj-lt"/>
                </a:rPr>
                <a:t>IT Pros</a:t>
              </a:r>
            </a:p>
          </p:txBody>
        </p:sp>
        <p:sp>
          <p:nvSpPr>
            <p:cNvPr id="61" name="TextBox 60"/>
            <p:cNvSpPr txBox="1"/>
            <p:nvPr>
              <p:custDataLst>
                <p:tags r:id="rId6"/>
              </p:custDataLst>
            </p:nvPr>
          </p:nvSpPr>
          <p:spPr>
            <a:xfrm>
              <a:off x="6096002" y="1637110"/>
              <a:ext cx="1920317" cy="342900"/>
            </a:xfrm>
            <a:prstGeom prst="rect">
              <a:avLst/>
            </a:prstGeom>
            <a:solidFill>
              <a:schemeClr val="accent5"/>
            </a:solid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b="1" kern="0">
                  <a:ln>
                    <a:solidFill>
                      <a:srgbClr val="FFFFFF">
                        <a:alpha val="0"/>
                      </a:srgbClr>
                    </a:solidFill>
                  </a:ln>
                  <a:latin typeface="Segoe Condensed" pitchFamily="34" charset="0"/>
                </a:defRPr>
              </a:lvl1pPr>
            </a:lstStyle>
            <a:p>
              <a:r>
                <a:rPr lang="en-US" sz="1600" dirty="0">
                  <a:latin typeface="+mj-lt"/>
                </a:rPr>
                <a:t>Power Users</a:t>
              </a:r>
            </a:p>
          </p:txBody>
        </p:sp>
        <p:cxnSp>
          <p:nvCxnSpPr>
            <p:cNvPr id="5" name="Straight Connector 4"/>
            <p:cNvCxnSpPr/>
            <p:nvPr/>
          </p:nvCxnSpPr>
          <p:spPr>
            <a:xfrm>
              <a:off x="6096000" y="1637110"/>
              <a:ext cx="0" cy="3429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669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anim calcmode="lin" valueType="num">
                                      <p:cBhvr>
                                        <p:cTn id="28" dur="2000" fill="hold"/>
                                        <p:tgtEl>
                                          <p:spTgt spid="10"/>
                                        </p:tgtEl>
                                        <p:attrNameLst>
                                          <p:attrName>ppt_w</p:attrName>
                                        </p:attrNameLst>
                                      </p:cBhvr>
                                      <p:tavLst>
                                        <p:tav tm="0" fmla="#ppt_w*sin(2.5*pi*$)">
                                          <p:val>
                                            <p:fltVal val="0"/>
                                          </p:val>
                                        </p:tav>
                                        <p:tav tm="100000">
                                          <p:val>
                                            <p:fltVal val="1"/>
                                          </p:val>
                                        </p:tav>
                                      </p:tavLst>
                                    </p:anim>
                                    <p:anim calcmode="lin" valueType="num">
                                      <p:cBhvr>
                                        <p:cTn id="2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192" y="857251"/>
          <a:ext cx="158709" cy="119063"/>
        </p:xfrm>
        <a:graphic>
          <a:graphicData uri="http://schemas.openxmlformats.org/presentationml/2006/ole">
            <mc:AlternateContent xmlns:mc="http://schemas.openxmlformats.org/markup-compatibility/2006">
              <mc:Choice xmlns:v="urn:schemas-microsoft-com:vml" Requires="v">
                <p:oleObj spid="_x0000_s2068"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25192" y="857251"/>
                        <a:ext cx="158709" cy="119063"/>
                      </a:xfrm>
                      <a:prstGeom prst="rect">
                        <a:avLst/>
                      </a:prstGeom>
                    </p:spPr>
                  </p:pic>
                </p:oleObj>
              </mc:Fallback>
            </mc:AlternateContent>
          </a:graphicData>
        </a:graphic>
      </p:graphicFrame>
      <p:sp>
        <p:nvSpPr>
          <p:cNvPr id="40" name="TextBox 39"/>
          <p:cNvSpPr txBox="1"/>
          <p:nvPr>
            <p:custDataLst>
              <p:tags r:id="rId3"/>
            </p:custDataLst>
          </p:nvPr>
        </p:nvSpPr>
        <p:spPr>
          <a:xfrm>
            <a:off x="3902013" y="1774031"/>
            <a:ext cx="4387977" cy="3771900"/>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bIns="68580" rtlCol="0" anchor="t" anchorCtr="0">
            <a:noAutofit/>
          </a:bodyPr>
          <a:lstStyle>
            <a:defPPr>
              <a:defRPr lang="en-US"/>
            </a:defPPr>
            <a:lvl1pPr indent="-396875" algn="ctr">
              <a:lnSpc>
                <a:spcPct val="90000"/>
              </a:lnSpc>
              <a:spcBef>
                <a:spcPct val="20000"/>
              </a:spcBef>
              <a:buClr>
                <a:srgbClr val="777777"/>
              </a:buClr>
              <a:defRPr sz="2000" b="1"/>
            </a:lvl1pPr>
          </a:lstStyle>
          <a:p>
            <a:pPr indent="0">
              <a:lnSpc>
                <a:spcPct val="100000"/>
              </a:lnSpc>
              <a:spcBef>
                <a:spcPts val="900"/>
              </a:spcBef>
              <a:buClr>
                <a:srgbClr val="FFFFFF"/>
              </a:buClr>
              <a:buSzPct val="100000"/>
              <a:defRPr/>
            </a:pPr>
            <a:r>
              <a:rPr lang="en-US" sz="1500" dirty="0">
                <a:solidFill>
                  <a:srgbClr val="FF8B00"/>
                </a:solidFill>
                <a:effectLst>
                  <a:outerShdw blurRad="711200" algn="tl">
                    <a:srgbClr val="FFFFFF">
                      <a:alpha val="39000"/>
                    </a:srgbClr>
                  </a:outerShdw>
                </a:effectLst>
                <a:latin typeface="Segoe Condensed" pitchFamily="34" charset="0"/>
                <a:sym typeface="Wingdings" pitchFamily="2" charset="2"/>
              </a:rPr>
              <a:t>SharePoint Farm</a:t>
            </a:r>
          </a:p>
        </p:txBody>
      </p:sp>
      <p:grpSp>
        <p:nvGrpSpPr>
          <p:cNvPr id="5" name="Group 4"/>
          <p:cNvGrpSpPr/>
          <p:nvPr/>
        </p:nvGrpSpPr>
        <p:grpSpPr>
          <a:xfrm>
            <a:off x="4039137" y="2159793"/>
            <a:ext cx="1828324" cy="3291840"/>
            <a:chOff x="4039137" y="2159793"/>
            <a:chExt cx="1828324" cy="3291840"/>
          </a:xfrm>
        </p:grpSpPr>
        <p:sp>
          <p:nvSpPr>
            <p:cNvPr id="44" name="TextBox 43"/>
            <p:cNvSpPr txBox="1"/>
            <p:nvPr>
              <p:custDataLst>
                <p:tags r:id="rId23"/>
              </p:custDataLst>
            </p:nvPr>
          </p:nvSpPr>
          <p:spPr>
            <a:xfrm>
              <a:off x="4039137" y="2159793"/>
              <a:ext cx="1828324" cy="3291840"/>
            </a:xfrm>
            <a:prstGeom prst="rect">
              <a:avLst/>
            </a:prstGeom>
            <a:solidFill>
              <a:schemeClr val="bg1"/>
            </a:solidFill>
            <a:ln w="6350" cap="flat" cmpd="sng" algn="ctr">
              <a:noFill/>
              <a:prstDash val="solid"/>
              <a:headEnd type="none" w="med" len="med"/>
              <a:tailEnd type="none" w="med" len="med"/>
            </a:ln>
            <a:effectLst/>
          </p:spPr>
          <p:txBody>
            <a:bodyPr wrap="square" tIns="68580" bIns="68580" rtlCol="0" anchor="t" anchorCtr="0">
              <a:noAutofit/>
            </a:bodyPr>
            <a:lstStyle>
              <a:defPPr>
                <a:defRPr lang="en-US"/>
              </a:defPPr>
              <a:lvl1pPr indent="-396875" algn="ctr">
                <a:lnSpc>
                  <a:spcPct val="90000"/>
                </a:lnSpc>
                <a:spcBef>
                  <a:spcPct val="20000"/>
                </a:spcBef>
                <a:buClr>
                  <a:srgbClr val="777777"/>
                </a:buClr>
                <a:defRPr sz="2000" b="1"/>
              </a:lvl1pPr>
            </a:lstStyle>
            <a:p>
              <a:pPr>
                <a:lnSpc>
                  <a:spcPct val="100000"/>
                </a:lnSpc>
                <a:spcBef>
                  <a:spcPts val="900"/>
                </a:spcBef>
                <a:buClr>
                  <a:srgbClr val="FFFFFF"/>
                </a:buClr>
                <a:buSzPct val="100000"/>
                <a:defRPr/>
              </a:pPr>
              <a:r>
                <a:rPr lang="en-US" sz="1350" dirty="0">
                  <a:solidFill>
                    <a:srgbClr val="FFFFFF"/>
                  </a:solidFill>
                  <a:sym typeface="Wingdings" pitchFamily="2" charset="2"/>
                </a:rPr>
                <a:t>Web Front End</a:t>
              </a:r>
            </a:p>
          </p:txBody>
        </p:sp>
        <p:sp>
          <p:nvSpPr>
            <p:cNvPr id="47" name="TextBox 46"/>
            <p:cNvSpPr txBox="1"/>
            <p:nvPr>
              <p:custDataLst>
                <p:tags r:id="rId24"/>
              </p:custDataLst>
            </p:nvPr>
          </p:nvSpPr>
          <p:spPr>
            <a:xfrm>
              <a:off x="4130553" y="2510257"/>
              <a:ext cx="1645492" cy="930711"/>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600" dirty="0">
                  <a:ln>
                    <a:solidFill>
                      <a:srgbClr val="FFFFFF">
                        <a:alpha val="0"/>
                      </a:srgbClr>
                    </a:solidFill>
                  </a:ln>
                  <a:solidFill>
                    <a:srgbClr val="FFFFFF"/>
                  </a:solidFill>
                  <a:latin typeface="Segoe UI Light" pitchFamily="34" charset="0"/>
                </a:rPr>
                <a:t>SSRS </a:t>
              </a:r>
              <a:r>
                <a:rPr lang="en-US" sz="1600" dirty="0" err="1">
                  <a:ln>
                    <a:solidFill>
                      <a:srgbClr val="FFFFFF">
                        <a:alpha val="0"/>
                      </a:srgbClr>
                    </a:solidFill>
                  </a:ln>
                  <a:solidFill>
                    <a:srgbClr val="FFFFFF"/>
                  </a:solidFill>
                  <a:latin typeface="Segoe UI Light" pitchFamily="34" charset="0"/>
                </a:rPr>
                <a:t>Addin</a:t>
              </a:r>
              <a:r>
                <a:rPr lang="en-US" sz="1600" dirty="0">
                  <a:ln>
                    <a:solidFill>
                      <a:srgbClr val="FFFFFF">
                        <a:alpha val="0"/>
                      </a:srgbClr>
                    </a:solidFill>
                  </a:ln>
                  <a:solidFill>
                    <a:srgbClr val="FFFFFF"/>
                  </a:solidFill>
                  <a:latin typeface="Segoe UI Light" pitchFamily="34" charset="0"/>
                </a:rPr>
                <a:t> for SharePoint</a:t>
              </a:r>
            </a:p>
          </p:txBody>
        </p:sp>
        <p:sp>
          <p:nvSpPr>
            <p:cNvPr id="48" name="TextBox 47"/>
            <p:cNvSpPr txBox="1"/>
            <p:nvPr>
              <p:custDataLst>
                <p:tags r:id="rId25"/>
              </p:custDataLst>
            </p:nvPr>
          </p:nvSpPr>
          <p:spPr>
            <a:xfrm>
              <a:off x="4130553" y="4262882"/>
              <a:ext cx="1645492" cy="531971"/>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350" dirty="0" err="1">
                  <a:ln>
                    <a:solidFill>
                      <a:srgbClr val="FFFFFF">
                        <a:alpha val="0"/>
                      </a:srgbClr>
                    </a:solidFill>
                  </a:ln>
                  <a:solidFill>
                    <a:srgbClr val="FFFFFF"/>
                  </a:solidFill>
                  <a:latin typeface="Segoe UI Light" pitchFamily="34" charset="0"/>
                </a:rPr>
                <a:t>PowerPivot</a:t>
              </a:r>
              <a:endParaRPr lang="en-US" sz="1350" dirty="0">
                <a:ln>
                  <a:solidFill>
                    <a:srgbClr val="FFFFFF">
                      <a:alpha val="0"/>
                    </a:srgbClr>
                  </a:solidFill>
                </a:ln>
                <a:solidFill>
                  <a:srgbClr val="FFFFFF"/>
                </a:solidFill>
                <a:latin typeface="Segoe UI Light" pitchFamily="34" charset="0"/>
              </a:endParaRPr>
            </a:p>
            <a:p>
              <a:r>
                <a:rPr lang="en-US" sz="1350" dirty="0">
                  <a:ln>
                    <a:solidFill>
                      <a:srgbClr val="FFFFFF">
                        <a:alpha val="0"/>
                      </a:srgbClr>
                    </a:solidFill>
                  </a:ln>
                  <a:solidFill>
                    <a:srgbClr val="FFFFFF"/>
                  </a:solidFill>
                  <a:latin typeface="Segoe UI Light" pitchFamily="34" charset="0"/>
                </a:rPr>
                <a:t>Web Service</a:t>
              </a:r>
            </a:p>
          </p:txBody>
        </p:sp>
      </p:grpSp>
      <p:sp>
        <p:nvSpPr>
          <p:cNvPr id="4" name="Left-Right Arrow 3"/>
          <p:cNvSpPr/>
          <p:nvPr>
            <p:custDataLst>
              <p:tags r:id="rId4"/>
            </p:custDataLst>
          </p:nvPr>
        </p:nvSpPr>
        <p:spPr bwMode="auto">
          <a:xfrm>
            <a:off x="5789491" y="2698805"/>
            <a:ext cx="546592" cy="283948"/>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grpSp>
        <p:nvGrpSpPr>
          <p:cNvPr id="6" name="Group 5"/>
          <p:cNvGrpSpPr/>
          <p:nvPr/>
        </p:nvGrpSpPr>
        <p:grpSpPr>
          <a:xfrm>
            <a:off x="6324542" y="2159793"/>
            <a:ext cx="1828324" cy="3291840"/>
            <a:chOff x="6324542" y="2159793"/>
            <a:chExt cx="1828324" cy="3291840"/>
          </a:xfrm>
        </p:grpSpPr>
        <p:sp>
          <p:nvSpPr>
            <p:cNvPr id="45" name="TextBox 44"/>
            <p:cNvSpPr txBox="1"/>
            <p:nvPr>
              <p:custDataLst>
                <p:tags r:id="rId17"/>
              </p:custDataLst>
            </p:nvPr>
          </p:nvSpPr>
          <p:spPr>
            <a:xfrm>
              <a:off x="6324542" y="2159793"/>
              <a:ext cx="1828324" cy="3291840"/>
            </a:xfrm>
            <a:prstGeom prst="rect">
              <a:avLst/>
            </a:prstGeom>
            <a:solidFill>
              <a:schemeClr val="bg1"/>
            </a:solidFill>
            <a:ln w="6350" cap="flat" cmpd="sng" algn="ctr">
              <a:noFill/>
              <a:prstDash val="solid"/>
              <a:headEnd type="none" w="med" len="med"/>
              <a:tailEnd type="none" w="med" len="med"/>
            </a:ln>
            <a:effectLst/>
          </p:spPr>
          <p:txBody>
            <a:bodyPr wrap="square" tIns="68580" bIns="68580" rtlCol="0" anchor="t" anchorCtr="0">
              <a:noAutofit/>
            </a:bodyPr>
            <a:lstStyle>
              <a:defPPr>
                <a:defRPr lang="en-US"/>
              </a:defPPr>
              <a:lvl1pPr indent="-396875" algn="ctr">
                <a:lnSpc>
                  <a:spcPct val="90000"/>
                </a:lnSpc>
                <a:spcBef>
                  <a:spcPct val="20000"/>
                </a:spcBef>
                <a:buClr>
                  <a:srgbClr val="777777"/>
                </a:buClr>
                <a:defRPr sz="2000" b="1"/>
              </a:lvl1pPr>
            </a:lstStyle>
            <a:p>
              <a:pPr>
                <a:lnSpc>
                  <a:spcPct val="100000"/>
                </a:lnSpc>
                <a:spcBef>
                  <a:spcPts val="900"/>
                </a:spcBef>
                <a:buClr>
                  <a:srgbClr val="FFFFFF"/>
                </a:buClr>
                <a:buSzPct val="100000"/>
                <a:defRPr/>
              </a:pPr>
              <a:r>
                <a:rPr lang="en-US" sz="1350" dirty="0">
                  <a:solidFill>
                    <a:srgbClr val="FFFFFF"/>
                  </a:solidFill>
                  <a:sym typeface="Wingdings" pitchFamily="2" charset="2"/>
                </a:rPr>
                <a:t>App Server</a:t>
              </a:r>
            </a:p>
          </p:txBody>
        </p:sp>
        <p:sp>
          <p:nvSpPr>
            <p:cNvPr id="49" name="TextBox 48"/>
            <p:cNvSpPr txBox="1"/>
            <p:nvPr>
              <p:custDataLst>
                <p:tags r:id="rId18"/>
              </p:custDataLst>
            </p:nvPr>
          </p:nvSpPr>
          <p:spPr>
            <a:xfrm>
              <a:off x="6415958" y="2510259"/>
              <a:ext cx="1645492" cy="531971"/>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350" dirty="0">
                  <a:ln>
                    <a:solidFill>
                      <a:srgbClr val="FFFFFF">
                        <a:alpha val="0"/>
                      </a:srgbClr>
                    </a:solidFill>
                  </a:ln>
                  <a:solidFill>
                    <a:srgbClr val="FFFFFF"/>
                  </a:solidFill>
                  <a:latin typeface="Segoe UI Light" pitchFamily="34" charset="0"/>
                </a:rPr>
                <a:t>RS Shared Service</a:t>
              </a:r>
            </a:p>
          </p:txBody>
        </p:sp>
        <p:sp>
          <p:nvSpPr>
            <p:cNvPr id="50" name="TextBox 49"/>
            <p:cNvSpPr txBox="1"/>
            <p:nvPr>
              <p:custDataLst>
                <p:tags r:id="rId19"/>
              </p:custDataLst>
            </p:nvPr>
          </p:nvSpPr>
          <p:spPr>
            <a:xfrm>
              <a:off x="6415958" y="3693188"/>
              <a:ext cx="1645492" cy="531971"/>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350" dirty="0" err="1">
                  <a:ln>
                    <a:solidFill>
                      <a:srgbClr val="FFFFFF">
                        <a:alpha val="0"/>
                      </a:srgbClr>
                    </a:solidFill>
                  </a:ln>
                  <a:solidFill>
                    <a:srgbClr val="FFFFFF"/>
                  </a:solidFill>
                  <a:latin typeface="Segoe UI Light" pitchFamily="34" charset="0"/>
                </a:rPr>
                <a:t>PowerPivot</a:t>
              </a:r>
              <a:endParaRPr lang="en-US" sz="1350" dirty="0">
                <a:ln>
                  <a:solidFill>
                    <a:srgbClr val="FFFFFF">
                      <a:alpha val="0"/>
                    </a:srgbClr>
                  </a:solidFill>
                </a:ln>
                <a:solidFill>
                  <a:srgbClr val="FFFFFF"/>
                </a:solidFill>
                <a:latin typeface="Segoe UI Light" pitchFamily="34" charset="0"/>
              </a:endParaRPr>
            </a:p>
            <a:p>
              <a:r>
                <a:rPr lang="en-US" sz="1350" dirty="0">
                  <a:ln>
                    <a:solidFill>
                      <a:srgbClr val="FFFFFF">
                        <a:alpha val="0"/>
                      </a:srgbClr>
                    </a:solidFill>
                  </a:ln>
                  <a:solidFill>
                    <a:srgbClr val="FFFFFF"/>
                  </a:solidFill>
                  <a:latin typeface="Segoe UI Light" pitchFamily="34" charset="0"/>
                </a:rPr>
                <a:t>System Service</a:t>
              </a:r>
            </a:p>
          </p:txBody>
        </p:sp>
        <p:sp>
          <p:nvSpPr>
            <p:cNvPr id="51" name="TextBox 50"/>
            <p:cNvSpPr txBox="1"/>
            <p:nvPr>
              <p:custDataLst>
                <p:tags r:id="rId20"/>
              </p:custDataLst>
            </p:nvPr>
          </p:nvSpPr>
          <p:spPr>
            <a:xfrm>
              <a:off x="6415958" y="4832577"/>
              <a:ext cx="1645492" cy="531971"/>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350" dirty="0">
                  <a:ln>
                    <a:solidFill>
                      <a:srgbClr val="FFFFFF">
                        <a:alpha val="0"/>
                      </a:srgbClr>
                    </a:solidFill>
                  </a:ln>
                  <a:solidFill>
                    <a:srgbClr val="FFFFFF"/>
                  </a:solidFill>
                  <a:latin typeface="Segoe UI Light" pitchFamily="34" charset="0"/>
                </a:rPr>
                <a:t>Analysis Services SP Integrated</a:t>
              </a:r>
            </a:p>
          </p:txBody>
        </p:sp>
        <p:sp>
          <p:nvSpPr>
            <p:cNvPr id="59" name="Left-Right Arrow 58"/>
            <p:cNvSpPr/>
            <p:nvPr>
              <p:custDataLst>
                <p:tags r:id="rId21"/>
              </p:custDataLst>
            </p:nvPr>
          </p:nvSpPr>
          <p:spPr bwMode="auto">
            <a:xfrm rot="5400000">
              <a:off x="7010091" y="3252355"/>
              <a:ext cx="548640" cy="274249"/>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sp>
          <p:nvSpPr>
            <p:cNvPr id="60" name="Left-Right Arrow 59"/>
            <p:cNvSpPr/>
            <p:nvPr>
              <p:custDataLst>
                <p:tags r:id="rId22"/>
              </p:custDataLst>
            </p:nvPr>
          </p:nvSpPr>
          <p:spPr bwMode="auto">
            <a:xfrm rot="5400000">
              <a:off x="7010091" y="4391743"/>
              <a:ext cx="548640" cy="274249"/>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grpSp>
      <p:sp>
        <p:nvSpPr>
          <p:cNvPr id="62" name="Left-Right Arrow 61"/>
          <p:cNvSpPr/>
          <p:nvPr>
            <p:custDataLst>
              <p:tags r:id="rId5"/>
            </p:custDataLst>
          </p:nvPr>
        </p:nvSpPr>
        <p:spPr bwMode="auto">
          <a:xfrm>
            <a:off x="3375733" y="2502693"/>
            <a:ext cx="639914" cy="205740"/>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sp>
        <p:nvSpPr>
          <p:cNvPr id="69" name="Left-Right Arrow 68"/>
          <p:cNvSpPr/>
          <p:nvPr>
            <p:custDataLst>
              <p:tags r:id="rId6"/>
            </p:custDataLst>
          </p:nvPr>
        </p:nvSpPr>
        <p:spPr bwMode="auto">
          <a:xfrm>
            <a:off x="3262099" y="4834413"/>
            <a:ext cx="639914" cy="205740"/>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sp>
        <p:nvSpPr>
          <p:cNvPr id="70" name="Left-Right Arrow 69"/>
          <p:cNvSpPr/>
          <p:nvPr>
            <p:custDataLst>
              <p:tags r:id="rId7"/>
            </p:custDataLst>
          </p:nvPr>
        </p:nvSpPr>
        <p:spPr bwMode="auto">
          <a:xfrm>
            <a:off x="8094823" y="3822011"/>
            <a:ext cx="731330" cy="274320"/>
          </a:xfrm>
          <a:prstGeom prst="leftRightArrow">
            <a:avLst>
              <a:gd name="adj1" fmla="val 47916"/>
              <a:gd name="adj2" fmla="val 44271"/>
            </a:avLst>
          </a:prstGeom>
          <a:solidFill>
            <a:schemeClr val="tx1">
              <a:lumMod val="85000"/>
            </a:schemeClr>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grpSp>
        <p:nvGrpSpPr>
          <p:cNvPr id="10" name="Group 9"/>
          <p:cNvGrpSpPr/>
          <p:nvPr/>
        </p:nvGrpSpPr>
        <p:grpSpPr>
          <a:xfrm>
            <a:off x="1704041" y="2159793"/>
            <a:ext cx="1645492" cy="822960"/>
            <a:chOff x="1798170" y="2159793"/>
            <a:chExt cx="1645492" cy="822960"/>
          </a:xfrm>
        </p:grpSpPr>
        <p:sp>
          <p:nvSpPr>
            <p:cNvPr id="67" name="TextBox 66"/>
            <p:cNvSpPr txBox="1"/>
            <p:nvPr>
              <p:custDataLst>
                <p:tags r:id="rId16"/>
              </p:custDataLst>
            </p:nvPr>
          </p:nvSpPr>
          <p:spPr>
            <a:xfrm>
              <a:off x="1798170" y="2159793"/>
              <a:ext cx="1645492" cy="822960"/>
            </a:xfrm>
            <a:prstGeom prst="rect">
              <a:avLst/>
            </a:prstGeom>
            <a:solidFill>
              <a:schemeClr val="bg1"/>
            </a:solidFill>
            <a:ln w="6350" cap="flat" cmpd="sng" algn="ctr">
              <a:noFill/>
              <a:prstDash val="solid"/>
              <a:headEnd type="none" w="med" len="med"/>
              <a:tailEnd type="none" w="med" len="med"/>
            </a:ln>
            <a:effectLst/>
          </p:spPr>
          <p:txBody>
            <a:bodyPr wrap="square" rtlCol="0" anchor="b" anchorCtr="0">
              <a:noAutofit/>
            </a:bodyPr>
            <a:lstStyle>
              <a:defPPr>
                <a:defRPr lang="en-US"/>
              </a:defPPr>
              <a:lvl1pPr indent="-396875" algn="ctr">
                <a:lnSpc>
                  <a:spcPct val="90000"/>
                </a:lnSpc>
                <a:spcBef>
                  <a:spcPct val="20000"/>
                </a:spcBef>
                <a:buClr>
                  <a:srgbClr val="777777"/>
                </a:buClr>
                <a:defRPr sz="2000" b="1"/>
              </a:lvl1pPr>
            </a:lstStyle>
            <a:p>
              <a:r>
                <a:rPr lang="en-US" sz="1050" dirty="0">
                  <a:solidFill>
                    <a:srgbClr val="FFFFFF"/>
                  </a:solidFill>
                </a:rPr>
                <a:t>Power View client</a:t>
              </a:r>
            </a:p>
          </p:txBody>
        </p:sp>
        <p:pic>
          <p:nvPicPr>
            <p:cNvPr id="73" name="Picture 3" descr="F:\Bada\Logos\Microsoft\internet_explorer.png"/>
            <p:cNvPicPr>
              <a:picLocks noChangeAspect="1" noChangeArrowheads="1"/>
            </p:cNvPicPr>
            <p:nvPr/>
          </p:nvPicPr>
          <p:blipFill>
            <a:blip r:embed="rId29" cstate="print">
              <a:extLst>
                <a:ext uri="{BEBA8EAE-BF5A-486C-A8C5-ECC9F3942E4B}">
                  <a14:imgProps xmlns:a14="http://schemas.microsoft.com/office/drawing/2010/main">
                    <a14:imgLayer r:embed="rId3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817315" y="2230147"/>
              <a:ext cx="493499" cy="371738"/>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p:cNvGrpSpPr/>
            <p:nvPr/>
          </p:nvGrpSpPr>
          <p:grpSpPr>
            <a:xfrm>
              <a:off x="1970675" y="2223607"/>
              <a:ext cx="675207" cy="384815"/>
              <a:chOff x="10353900" y="1273012"/>
              <a:chExt cx="675383" cy="513086"/>
            </a:xfrm>
          </p:grpSpPr>
          <p:sp>
            <p:nvSpPr>
              <p:cNvPr id="75" name="Freeform 5"/>
              <p:cNvSpPr>
                <a:spLocks/>
              </p:cNvSpPr>
              <p:nvPr/>
            </p:nvSpPr>
            <p:spPr bwMode="black">
              <a:xfrm>
                <a:off x="10636554" y="1273012"/>
                <a:ext cx="386091" cy="390462"/>
              </a:xfrm>
              <a:custGeom>
                <a:avLst/>
                <a:gdLst>
                  <a:gd name="T0" fmla="*/ 65 w 294"/>
                  <a:gd name="T1" fmla="*/ 149 h 305"/>
                  <a:gd name="T2" fmla="*/ 0 w 294"/>
                  <a:gd name="T3" fmla="*/ 221 h 305"/>
                  <a:gd name="T4" fmla="*/ 82 w 294"/>
                  <a:gd name="T5" fmla="*/ 260 h 305"/>
                  <a:gd name="T6" fmla="*/ 222 w 294"/>
                  <a:gd name="T7" fmla="*/ 305 h 305"/>
                  <a:gd name="T8" fmla="*/ 215 w 294"/>
                  <a:gd name="T9" fmla="*/ 253 h 305"/>
                  <a:gd name="T10" fmla="*/ 211 w 294"/>
                  <a:gd name="T11" fmla="*/ 238 h 305"/>
                  <a:gd name="T12" fmla="*/ 281 w 294"/>
                  <a:gd name="T13" fmla="*/ 174 h 305"/>
                  <a:gd name="T14" fmla="*/ 281 w 294"/>
                  <a:gd name="T15" fmla="*/ 166 h 305"/>
                  <a:gd name="T16" fmla="*/ 208 w 294"/>
                  <a:gd name="T17" fmla="*/ 225 h 305"/>
                  <a:gd name="T18" fmla="*/ 173 w 294"/>
                  <a:gd name="T19" fmla="*/ 167 h 305"/>
                  <a:gd name="T20" fmla="*/ 133 w 294"/>
                  <a:gd name="T21" fmla="*/ 148 h 305"/>
                  <a:gd name="T22" fmla="*/ 165 w 294"/>
                  <a:gd name="T23" fmla="*/ 121 h 305"/>
                  <a:gd name="T24" fmla="*/ 177 w 294"/>
                  <a:gd name="T25" fmla="*/ 78 h 305"/>
                  <a:gd name="T26" fmla="*/ 99 w 294"/>
                  <a:gd name="T27" fmla="*/ 0 h 305"/>
                  <a:gd name="T28" fmla="*/ 21 w 294"/>
                  <a:gd name="T29" fmla="*/ 78 h 305"/>
                  <a:gd name="T30" fmla="*/ 34 w 294"/>
                  <a:gd name="T31" fmla="*/ 121 h 305"/>
                  <a:gd name="T32" fmla="*/ 65 w 294"/>
                  <a:gd name="T33" fmla="*/ 14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4" h="305">
                    <a:moveTo>
                      <a:pt x="65" y="149"/>
                    </a:moveTo>
                    <a:cubicBezTo>
                      <a:pt x="26" y="163"/>
                      <a:pt x="9" y="195"/>
                      <a:pt x="0" y="221"/>
                    </a:cubicBezTo>
                    <a:cubicBezTo>
                      <a:pt x="27" y="234"/>
                      <a:pt x="55" y="249"/>
                      <a:pt x="82" y="260"/>
                    </a:cubicBezTo>
                    <a:cubicBezTo>
                      <a:pt x="130" y="282"/>
                      <a:pt x="171" y="296"/>
                      <a:pt x="222" y="305"/>
                    </a:cubicBezTo>
                    <a:cubicBezTo>
                      <a:pt x="221" y="290"/>
                      <a:pt x="219" y="272"/>
                      <a:pt x="215" y="253"/>
                    </a:cubicBezTo>
                    <a:cubicBezTo>
                      <a:pt x="214" y="248"/>
                      <a:pt x="212" y="243"/>
                      <a:pt x="211" y="238"/>
                    </a:cubicBezTo>
                    <a:cubicBezTo>
                      <a:pt x="248" y="223"/>
                      <a:pt x="270" y="193"/>
                      <a:pt x="281" y="174"/>
                    </a:cubicBezTo>
                    <a:cubicBezTo>
                      <a:pt x="294" y="151"/>
                      <a:pt x="283" y="163"/>
                      <a:pt x="281" y="166"/>
                    </a:cubicBezTo>
                    <a:cubicBezTo>
                      <a:pt x="252" y="203"/>
                      <a:pt x="226" y="218"/>
                      <a:pt x="208" y="225"/>
                    </a:cubicBezTo>
                    <a:cubicBezTo>
                      <a:pt x="200" y="200"/>
                      <a:pt x="191" y="184"/>
                      <a:pt x="173" y="167"/>
                    </a:cubicBezTo>
                    <a:cubicBezTo>
                      <a:pt x="160" y="156"/>
                      <a:pt x="145" y="150"/>
                      <a:pt x="133" y="148"/>
                    </a:cubicBezTo>
                    <a:cubicBezTo>
                      <a:pt x="146" y="142"/>
                      <a:pt x="157" y="133"/>
                      <a:pt x="165" y="121"/>
                    </a:cubicBezTo>
                    <a:cubicBezTo>
                      <a:pt x="173" y="108"/>
                      <a:pt x="177" y="93"/>
                      <a:pt x="177" y="78"/>
                    </a:cubicBezTo>
                    <a:cubicBezTo>
                      <a:pt x="177" y="35"/>
                      <a:pt x="142" y="0"/>
                      <a:pt x="99" y="0"/>
                    </a:cubicBezTo>
                    <a:cubicBezTo>
                      <a:pt x="56" y="0"/>
                      <a:pt x="21" y="35"/>
                      <a:pt x="21" y="78"/>
                    </a:cubicBezTo>
                    <a:cubicBezTo>
                      <a:pt x="21" y="94"/>
                      <a:pt x="26" y="108"/>
                      <a:pt x="34" y="121"/>
                    </a:cubicBezTo>
                    <a:cubicBezTo>
                      <a:pt x="42" y="133"/>
                      <a:pt x="53" y="142"/>
                      <a:pt x="65" y="149"/>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defTabSz="555555"/>
                <a:endParaRPr lang="en-US" sz="1350" spc="-92">
                  <a:solidFill>
                    <a:srgbClr val="FFFFFF">
                      <a:lumMod val="50000"/>
                    </a:srgbClr>
                  </a:solidFill>
                  <a:latin typeface="Segoe Light" pitchFamily="34" charset="0"/>
                </a:endParaRPr>
              </a:p>
            </p:txBody>
          </p:sp>
          <p:sp>
            <p:nvSpPr>
              <p:cNvPr id="76" name="Freeform 6"/>
              <p:cNvSpPr>
                <a:spLocks/>
              </p:cNvSpPr>
              <p:nvPr/>
            </p:nvSpPr>
            <p:spPr bwMode="black">
              <a:xfrm>
                <a:off x="10444615" y="1298290"/>
                <a:ext cx="209087" cy="250089"/>
              </a:xfrm>
              <a:custGeom>
                <a:avLst/>
                <a:gdLst>
                  <a:gd name="T0" fmla="*/ 53 w 159"/>
                  <a:gd name="T1" fmla="*/ 165 h 195"/>
                  <a:gd name="T2" fmla="*/ 135 w 159"/>
                  <a:gd name="T3" fmla="*/ 195 h 195"/>
                  <a:gd name="T4" fmla="*/ 159 w 159"/>
                  <a:gd name="T5" fmla="*/ 152 h 195"/>
                  <a:gd name="T6" fmla="*/ 115 w 159"/>
                  <a:gd name="T7" fmla="*/ 127 h 195"/>
                  <a:gd name="T8" fmla="*/ 151 w 159"/>
                  <a:gd name="T9" fmla="*/ 68 h 195"/>
                  <a:gd name="T10" fmla="*/ 84 w 159"/>
                  <a:gd name="T11" fmla="*/ 0 h 195"/>
                  <a:gd name="T12" fmla="*/ 17 w 159"/>
                  <a:gd name="T13" fmla="*/ 68 h 195"/>
                  <a:gd name="T14" fmla="*/ 53 w 159"/>
                  <a:gd name="T15" fmla="*/ 127 h 195"/>
                  <a:gd name="T16" fmla="*/ 0 w 159"/>
                  <a:gd name="T17" fmla="*/ 164 h 195"/>
                  <a:gd name="T18" fmla="*/ 53 w 159"/>
                  <a:gd name="T19" fmla="*/ 16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 h="195">
                    <a:moveTo>
                      <a:pt x="53" y="165"/>
                    </a:moveTo>
                    <a:cubicBezTo>
                      <a:pt x="81" y="171"/>
                      <a:pt x="108" y="182"/>
                      <a:pt x="135" y="195"/>
                    </a:cubicBezTo>
                    <a:cubicBezTo>
                      <a:pt x="142" y="178"/>
                      <a:pt x="149" y="164"/>
                      <a:pt x="159" y="152"/>
                    </a:cubicBezTo>
                    <a:cubicBezTo>
                      <a:pt x="141" y="134"/>
                      <a:pt x="122" y="128"/>
                      <a:pt x="115" y="127"/>
                    </a:cubicBezTo>
                    <a:cubicBezTo>
                      <a:pt x="137" y="116"/>
                      <a:pt x="151" y="94"/>
                      <a:pt x="151" y="68"/>
                    </a:cubicBezTo>
                    <a:cubicBezTo>
                      <a:pt x="151" y="30"/>
                      <a:pt x="121" y="0"/>
                      <a:pt x="84" y="0"/>
                    </a:cubicBezTo>
                    <a:cubicBezTo>
                      <a:pt x="47" y="0"/>
                      <a:pt x="17" y="30"/>
                      <a:pt x="17" y="68"/>
                    </a:cubicBezTo>
                    <a:cubicBezTo>
                      <a:pt x="17" y="94"/>
                      <a:pt x="31" y="116"/>
                      <a:pt x="53" y="127"/>
                    </a:cubicBezTo>
                    <a:cubicBezTo>
                      <a:pt x="47" y="129"/>
                      <a:pt x="21" y="136"/>
                      <a:pt x="0" y="164"/>
                    </a:cubicBezTo>
                    <a:cubicBezTo>
                      <a:pt x="15" y="161"/>
                      <a:pt x="35" y="161"/>
                      <a:pt x="53" y="165"/>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defTabSz="555555"/>
                <a:endParaRPr lang="en-US" sz="1350" spc="-92">
                  <a:solidFill>
                    <a:srgbClr val="FFFFFF">
                      <a:lumMod val="50000"/>
                    </a:srgbClr>
                  </a:solidFill>
                  <a:latin typeface="Segoe Light" pitchFamily="34" charset="0"/>
                </a:endParaRPr>
              </a:p>
            </p:txBody>
          </p:sp>
          <p:sp>
            <p:nvSpPr>
              <p:cNvPr id="77" name="Freeform 7"/>
              <p:cNvSpPr>
                <a:spLocks noEditPoints="1"/>
              </p:cNvSpPr>
              <p:nvPr/>
            </p:nvSpPr>
            <p:spPr bwMode="black">
              <a:xfrm>
                <a:off x="10353900" y="1521488"/>
                <a:ext cx="675383" cy="264610"/>
              </a:xfrm>
              <a:custGeom>
                <a:avLst/>
                <a:gdLst>
                  <a:gd name="T0" fmla="*/ 510 w 514"/>
                  <a:gd name="T1" fmla="*/ 123 h 207"/>
                  <a:gd name="T2" fmla="*/ 486 w 514"/>
                  <a:gd name="T3" fmla="*/ 122 h 207"/>
                  <a:gd name="T4" fmla="*/ 400 w 514"/>
                  <a:gd name="T5" fmla="*/ 109 h 207"/>
                  <a:gd name="T6" fmla="*/ 280 w 514"/>
                  <a:gd name="T7" fmla="*/ 70 h 207"/>
                  <a:gd name="T8" fmla="*/ 89 w 514"/>
                  <a:gd name="T9" fmla="*/ 2 h 207"/>
                  <a:gd name="T10" fmla="*/ 38 w 514"/>
                  <a:gd name="T11" fmla="*/ 8 h 207"/>
                  <a:gd name="T12" fmla="*/ 0 w 514"/>
                  <a:gd name="T13" fmla="*/ 60 h 207"/>
                  <a:gd name="T14" fmla="*/ 39 w 514"/>
                  <a:gd name="T15" fmla="*/ 109 h 207"/>
                  <a:gd name="T16" fmla="*/ 39 w 514"/>
                  <a:gd name="T17" fmla="*/ 110 h 207"/>
                  <a:gd name="T18" fmla="*/ 52 w 514"/>
                  <a:gd name="T19" fmla="*/ 123 h 207"/>
                  <a:gd name="T20" fmla="*/ 65 w 514"/>
                  <a:gd name="T21" fmla="*/ 123 h 207"/>
                  <a:gd name="T22" fmla="*/ 69 w 514"/>
                  <a:gd name="T23" fmla="*/ 122 h 207"/>
                  <a:gd name="T24" fmla="*/ 69 w 514"/>
                  <a:gd name="T25" fmla="*/ 143 h 207"/>
                  <a:gd name="T26" fmla="*/ 154 w 514"/>
                  <a:gd name="T27" fmla="*/ 160 h 207"/>
                  <a:gd name="T28" fmla="*/ 204 w 514"/>
                  <a:gd name="T29" fmla="*/ 158 h 207"/>
                  <a:gd name="T30" fmla="*/ 204 w 514"/>
                  <a:gd name="T31" fmla="*/ 154 h 207"/>
                  <a:gd name="T32" fmla="*/ 194 w 514"/>
                  <a:gd name="T33" fmla="*/ 133 h 207"/>
                  <a:gd name="T34" fmla="*/ 198 w 514"/>
                  <a:gd name="T35" fmla="*/ 48 h 207"/>
                  <a:gd name="T36" fmla="*/ 210 w 514"/>
                  <a:gd name="T37" fmla="*/ 52 h 207"/>
                  <a:gd name="T38" fmla="*/ 206 w 514"/>
                  <a:gd name="T39" fmla="*/ 133 h 207"/>
                  <a:gd name="T40" fmla="*/ 216 w 514"/>
                  <a:gd name="T41" fmla="*/ 145 h 207"/>
                  <a:gd name="T42" fmla="*/ 221 w 514"/>
                  <a:gd name="T43" fmla="*/ 186 h 207"/>
                  <a:gd name="T44" fmla="*/ 315 w 514"/>
                  <a:gd name="T45" fmla="*/ 207 h 207"/>
                  <a:gd name="T46" fmla="*/ 414 w 514"/>
                  <a:gd name="T47" fmla="*/ 184 h 207"/>
                  <a:gd name="T48" fmla="*/ 414 w 514"/>
                  <a:gd name="T49" fmla="*/ 171 h 207"/>
                  <a:gd name="T50" fmla="*/ 430 w 514"/>
                  <a:gd name="T51" fmla="*/ 168 h 207"/>
                  <a:gd name="T52" fmla="*/ 437 w 514"/>
                  <a:gd name="T53" fmla="*/ 151 h 207"/>
                  <a:gd name="T54" fmla="*/ 437 w 514"/>
                  <a:gd name="T55" fmla="*/ 138 h 207"/>
                  <a:gd name="T56" fmla="*/ 437 w 514"/>
                  <a:gd name="T57" fmla="*/ 125 h 207"/>
                  <a:gd name="T58" fmla="*/ 509 w 514"/>
                  <a:gd name="T59" fmla="*/ 126 h 207"/>
                  <a:gd name="T60" fmla="*/ 514 w 514"/>
                  <a:gd name="T61" fmla="*/ 124 h 207"/>
                  <a:gd name="T62" fmla="*/ 510 w 514"/>
                  <a:gd name="T63" fmla="*/ 123 h 207"/>
                  <a:gd name="T64" fmla="*/ 39 w 514"/>
                  <a:gd name="T65" fmla="*/ 90 h 207"/>
                  <a:gd name="T66" fmla="*/ 11 w 514"/>
                  <a:gd name="T67" fmla="*/ 61 h 207"/>
                  <a:gd name="T68" fmla="*/ 53 w 514"/>
                  <a:gd name="T69" fmla="*/ 21 h 207"/>
                  <a:gd name="T70" fmla="*/ 39 w 514"/>
                  <a:gd name="T71" fmla="*/ 9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4" h="207">
                    <a:moveTo>
                      <a:pt x="510" y="123"/>
                    </a:moveTo>
                    <a:cubicBezTo>
                      <a:pt x="509" y="123"/>
                      <a:pt x="500" y="123"/>
                      <a:pt x="486" y="122"/>
                    </a:cubicBezTo>
                    <a:cubicBezTo>
                      <a:pt x="479" y="121"/>
                      <a:pt x="445" y="119"/>
                      <a:pt x="400" y="109"/>
                    </a:cubicBezTo>
                    <a:cubicBezTo>
                      <a:pt x="364" y="101"/>
                      <a:pt x="319" y="86"/>
                      <a:pt x="280" y="70"/>
                    </a:cubicBezTo>
                    <a:cubicBezTo>
                      <a:pt x="212" y="43"/>
                      <a:pt x="147" y="5"/>
                      <a:pt x="89" y="2"/>
                    </a:cubicBezTo>
                    <a:cubicBezTo>
                      <a:pt x="58" y="0"/>
                      <a:pt x="49" y="5"/>
                      <a:pt x="38" y="8"/>
                    </a:cubicBezTo>
                    <a:cubicBezTo>
                      <a:pt x="10" y="19"/>
                      <a:pt x="0" y="41"/>
                      <a:pt x="0" y="60"/>
                    </a:cubicBezTo>
                    <a:cubicBezTo>
                      <a:pt x="0" y="79"/>
                      <a:pt x="8" y="103"/>
                      <a:pt x="39" y="109"/>
                    </a:cubicBezTo>
                    <a:cubicBezTo>
                      <a:pt x="39" y="109"/>
                      <a:pt x="39" y="110"/>
                      <a:pt x="39" y="110"/>
                    </a:cubicBezTo>
                    <a:cubicBezTo>
                      <a:pt x="39" y="119"/>
                      <a:pt x="44" y="123"/>
                      <a:pt x="52" y="123"/>
                    </a:cubicBezTo>
                    <a:cubicBezTo>
                      <a:pt x="56" y="123"/>
                      <a:pt x="65" y="123"/>
                      <a:pt x="65" y="123"/>
                    </a:cubicBezTo>
                    <a:cubicBezTo>
                      <a:pt x="65" y="123"/>
                      <a:pt x="68" y="123"/>
                      <a:pt x="69" y="122"/>
                    </a:cubicBezTo>
                    <a:cubicBezTo>
                      <a:pt x="69" y="143"/>
                      <a:pt x="69" y="143"/>
                      <a:pt x="69" y="143"/>
                    </a:cubicBezTo>
                    <a:cubicBezTo>
                      <a:pt x="69" y="153"/>
                      <a:pt x="79" y="160"/>
                      <a:pt x="154" y="160"/>
                    </a:cubicBezTo>
                    <a:cubicBezTo>
                      <a:pt x="176" y="160"/>
                      <a:pt x="192" y="159"/>
                      <a:pt x="204" y="158"/>
                    </a:cubicBezTo>
                    <a:cubicBezTo>
                      <a:pt x="204" y="157"/>
                      <a:pt x="204" y="155"/>
                      <a:pt x="204" y="154"/>
                    </a:cubicBezTo>
                    <a:cubicBezTo>
                      <a:pt x="199" y="150"/>
                      <a:pt x="194" y="144"/>
                      <a:pt x="194" y="133"/>
                    </a:cubicBezTo>
                    <a:cubicBezTo>
                      <a:pt x="194" y="131"/>
                      <a:pt x="193" y="82"/>
                      <a:pt x="198" y="48"/>
                    </a:cubicBezTo>
                    <a:cubicBezTo>
                      <a:pt x="202" y="49"/>
                      <a:pt x="206" y="51"/>
                      <a:pt x="210" y="52"/>
                    </a:cubicBezTo>
                    <a:cubicBezTo>
                      <a:pt x="206" y="82"/>
                      <a:pt x="206" y="122"/>
                      <a:pt x="206" y="133"/>
                    </a:cubicBezTo>
                    <a:cubicBezTo>
                      <a:pt x="206" y="146"/>
                      <a:pt x="216" y="145"/>
                      <a:pt x="216" y="145"/>
                    </a:cubicBezTo>
                    <a:cubicBezTo>
                      <a:pt x="216" y="177"/>
                      <a:pt x="219" y="183"/>
                      <a:pt x="221" y="186"/>
                    </a:cubicBezTo>
                    <a:cubicBezTo>
                      <a:pt x="222" y="189"/>
                      <a:pt x="226" y="207"/>
                      <a:pt x="315" y="207"/>
                    </a:cubicBezTo>
                    <a:cubicBezTo>
                      <a:pt x="412" y="207"/>
                      <a:pt x="414" y="184"/>
                      <a:pt x="414" y="184"/>
                    </a:cubicBezTo>
                    <a:cubicBezTo>
                      <a:pt x="414" y="171"/>
                      <a:pt x="414" y="171"/>
                      <a:pt x="414" y="171"/>
                    </a:cubicBezTo>
                    <a:cubicBezTo>
                      <a:pt x="422" y="172"/>
                      <a:pt x="427" y="170"/>
                      <a:pt x="430" y="168"/>
                    </a:cubicBezTo>
                    <a:cubicBezTo>
                      <a:pt x="437" y="163"/>
                      <a:pt x="437" y="155"/>
                      <a:pt x="437" y="151"/>
                    </a:cubicBezTo>
                    <a:cubicBezTo>
                      <a:pt x="437" y="150"/>
                      <a:pt x="437" y="145"/>
                      <a:pt x="437" y="138"/>
                    </a:cubicBezTo>
                    <a:cubicBezTo>
                      <a:pt x="437" y="134"/>
                      <a:pt x="437" y="130"/>
                      <a:pt x="437" y="125"/>
                    </a:cubicBezTo>
                    <a:cubicBezTo>
                      <a:pt x="482" y="127"/>
                      <a:pt x="502" y="127"/>
                      <a:pt x="509" y="126"/>
                    </a:cubicBezTo>
                    <a:cubicBezTo>
                      <a:pt x="513" y="126"/>
                      <a:pt x="514" y="124"/>
                      <a:pt x="514" y="124"/>
                    </a:cubicBezTo>
                    <a:cubicBezTo>
                      <a:pt x="513" y="123"/>
                      <a:pt x="511" y="123"/>
                      <a:pt x="510" y="123"/>
                    </a:cubicBezTo>
                    <a:close/>
                    <a:moveTo>
                      <a:pt x="39" y="90"/>
                    </a:moveTo>
                    <a:cubicBezTo>
                      <a:pt x="29" y="88"/>
                      <a:pt x="11" y="82"/>
                      <a:pt x="11" y="61"/>
                    </a:cubicBezTo>
                    <a:cubicBezTo>
                      <a:pt x="11" y="39"/>
                      <a:pt x="27" y="26"/>
                      <a:pt x="53" y="21"/>
                    </a:cubicBezTo>
                    <a:cubicBezTo>
                      <a:pt x="42" y="46"/>
                      <a:pt x="40" y="66"/>
                      <a:pt x="39" y="9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68577" tIns="34289" rIns="68577" bIns="34289" numCol="1" rtlCol="0" anchor="ctr" anchorCtr="0" compatLnSpc="1">
                <a:prstTxWarp prst="textNoShape">
                  <a:avLst/>
                </a:prstTxWarp>
              </a:bodyPr>
              <a:lstStyle/>
              <a:p>
                <a:pPr defTabSz="555555"/>
                <a:endParaRPr lang="en-US" sz="1350" spc="-92">
                  <a:solidFill>
                    <a:srgbClr val="FFFFFF">
                      <a:lumMod val="50000"/>
                    </a:srgbClr>
                  </a:solidFill>
                  <a:latin typeface="Segoe Light" pitchFamily="34" charset="0"/>
                </a:endParaRPr>
              </a:p>
            </p:txBody>
          </p:sp>
        </p:grpSp>
      </p:grpSp>
      <p:grpSp>
        <p:nvGrpSpPr>
          <p:cNvPr id="9" name="Group 8"/>
          <p:cNvGrpSpPr/>
          <p:nvPr/>
        </p:nvGrpSpPr>
        <p:grpSpPr>
          <a:xfrm>
            <a:off x="8745165" y="2159793"/>
            <a:ext cx="1645492" cy="3386139"/>
            <a:chOff x="8745165" y="2159793"/>
            <a:chExt cx="1645492" cy="3386139"/>
          </a:xfrm>
        </p:grpSpPr>
        <p:sp>
          <p:nvSpPr>
            <p:cNvPr id="52" name="TextBox 51"/>
            <p:cNvSpPr txBox="1"/>
            <p:nvPr>
              <p:custDataLst>
                <p:tags r:id="rId10"/>
              </p:custDataLst>
            </p:nvPr>
          </p:nvSpPr>
          <p:spPr>
            <a:xfrm>
              <a:off x="9019414" y="3462813"/>
              <a:ext cx="1188410" cy="685800"/>
            </a:xfrm>
            <a:prstGeom prst="cube">
              <a:avLst>
                <a:gd name="adj" fmla="val 23499"/>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0" tIns="34290" rIns="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r>
                <a:rPr lang="en-US" sz="1350" dirty="0">
                  <a:ln>
                    <a:solidFill>
                      <a:srgbClr val="FFFFFF">
                        <a:alpha val="0"/>
                      </a:srgbClr>
                    </a:solidFill>
                  </a:ln>
                  <a:solidFill>
                    <a:srgbClr val="FFFFFF"/>
                  </a:solidFill>
                  <a:latin typeface="Segoe UI Light" pitchFamily="34" charset="0"/>
                </a:rPr>
                <a:t>AS Server</a:t>
              </a:r>
            </a:p>
          </p:txBody>
        </p:sp>
        <p:sp>
          <p:nvSpPr>
            <p:cNvPr id="65" name="TextBox 64"/>
            <p:cNvSpPr txBox="1"/>
            <p:nvPr>
              <p:custDataLst>
                <p:tags r:id="rId11"/>
              </p:custDataLst>
            </p:nvPr>
          </p:nvSpPr>
          <p:spPr>
            <a:xfrm>
              <a:off x="8745165" y="4628674"/>
              <a:ext cx="1645492" cy="917258"/>
            </a:xfrm>
            <a:prstGeom prst="rect">
              <a:avLst/>
            </a:prstGeom>
            <a:solidFill>
              <a:schemeClr val="bg1"/>
            </a:solidFill>
            <a:ln w="6350" cap="flat" cmpd="sng" algn="ctr">
              <a:noFill/>
              <a:prstDash val="solid"/>
              <a:headEnd type="none" w="med" len="med"/>
              <a:tailEnd type="none" w="med" len="med"/>
            </a:ln>
            <a:effectLst/>
          </p:spPr>
          <p:txBody>
            <a:bodyPr wrap="square" rtlCol="0" anchor="b" anchorCtr="0">
              <a:noAutofit/>
            </a:bodyPr>
            <a:lstStyle>
              <a:defPPr>
                <a:defRPr lang="en-US"/>
              </a:defPPr>
              <a:lvl1pPr indent="-396875" algn="ctr">
                <a:lnSpc>
                  <a:spcPct val="90000"/>
                </a:lnSpc>
                <a:spcBef>
                  <a:spcPct val="20000"/>
                </a:spcBef>
                <a:buClr>
                  <a:srgbClr val="777777"/>
                </a:buClr>
                <a:defRPr sz="2000" b="1"/>
              </a:lvl1pPr>
            </a:lstStyle>
            <a:p>
              <a:r>
                <a:rPr lang="en-US" sz="1050" dirty="0">
                  <a:solidFill>
                    <a:srgbClr val="FFFFFF"/>
                  </a:solidFill>
                </a:rPr>
                <a:t>Heterogeneous</a:t>
              </a:r>
            </a:p>
            <a:p>
              <a:r>
                <a:rPr lang="en-US" sz="1050" dirty="0">
                  <a:solidFill>
                    <a:srgbClr val="FFFFFF"/>
                  </a:solidFill>
                </a:rPr>
                <a:t>Data sources</a:t>
              </a:r>
            </a:p>
          </p:txBody>
        </p:sp>
        <p:sp>
          <p:nvSpPr>
            <p:cNvPr id="66" name="TextBox 65"/>
            <p:cNvSpPr txBox="1"/>
            <p:nvPr>
              <p:custDataLst>
                <p:tags r:id="rId12"/>
              </p:custDataLst>
            </p:nvPr>
          </p:nvSpPr>
          <p:spPr>
            <a:xfrm>
              <a:off x="8745165" y="2159793"/>
              <a:ext cx="1645492" cy="822960"/>
            </a:xfrm>
            <a:prstGeom prst="rect">
              <a:avLst/>
            </a:prstGeom>
            <a:solidFill>
              <a:schemeClr val="bg1"/>
            </a:solidFill>
            <a:ln w="6350" cap="flat" cmpd="sng" algn="ctr">
              <a:noFill/>
              <a:prstDash val="solid"/>
              <a:headEnd type="none" w="med" len="med"/>
              <a:tailEnd type="none" w="med" len="med"/>
            </a:ln>
            <a:effectLst/>
          </p:spPr>
          <p:txBody>
            <a:bodyPr wrap="square" rtlCol="0" anchor="b" anchorCtr="0">
              <a:noAutofit/>
            </a:bodyPr>
            <a:lstStyle>
              <a:defPPr>
                <a:defRPr lang="en-US"/>
              </a:defPPr>
              <a:lvl1pPr indent="-396875" algn="ctr">
                <a:lnSpc>
                  <a:spcPct val="90000"/>
                </a:lnSpc>
                <a:spcBef>
                  <a:spcPct val="20000"/>
                </a:spcBef>
                <a:buClr>
                  <a:srgbClr val="777777"/>
                </a:buClr>
                <a:defRPr sz="2000" b="1"/>
              </a:lvl1pPr>
            </a:lstStyle>
            <a:p>
              <a:r>
                <a:rPr lang="en-US" sz="1050" dirty="0">
                  <a:solidFill>
                    <a:srgbClr val="FFFFFF"/>
                  </a:solidFill>
                </a:rPr>
                <a:t>SSDT  BISM Model</a:t>
              </a:r>
            </a:p>
          </p:txBody>
        </p:sp>
        <p:pic>
          <p:nvPicPr>
            <p:cNvPr id="63" name="Picture 62"/>
            <p:cNvPicPr>
              <a:picLocks noChangeAspect="1"/>
            </p:cNvPicPr>
            <p:nvPr>
              <p:custDataLst>
                <p:tags r:id="rId13"/>
              </p:custDataLst>
            </p:nvPr>
          </p:nvPicPr>
          <p:blipFill>
            <a:blip r:embed="rId31" cstate="print">
              <a:extLst>
                <a:ext uri="{BEBA8EAE-BF5A-486C-A8C5-ECC9F3942E4B}">
                  <a14:imgProps xmlns:a14="http://schemas.microsoft.com/office/drawing/2010/main">
                    <a14:imgLayer r:embed="rId3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17008" y="2225992"/>
              <a:ext cx="901808" cy="342900"/>
            </a:xfrm>
            <a:prstGeom prst="rect">
              <a:avLst/>
            </a:prstGeom>
            <a:noFill/>
            <a:ln>
              <a:noFill/>
            </a:ln>
          </p:spPr>
        </p:pic>
        <p:grpSp>
          <p:nvGrpSpPr>
            <p:cNvPr id="8" name="Group 7"/>
            <p:cNvGrpSpPr/>
            <p:nvPr/>
          </p:nvGrpSpPr>
          <p:grpSpPr>
            <a:xfrm>
              <a:off x="9010248" y="4781443"/>
              <a:ext cx="1115326" cy="366887"/>
              <a:chOff x="7437308" y="5111516"/>
              <a:chExt cx="1115616" cy="489183"/>
            </a:xfrm>
          </p:grpSpPr>
          <p:sp>
            <p:nvSpPr>
              <p:cNvPr id="71" name="Rectangle 4"/>
              <p:cNvSpPr/>
              <p:nvPr/>
            </p:nvSpPr>
            <p:spPr>
              <a:xfrm>
                <a:off x="7437308" y="5111516"/>
                <a:ext cx="508110" cy="489183"/>
              </a:xfrm>
              <a:custGeom>
                <a:avLst/>
                <a:gdLst/>
                <a:ahLst/>
                <a:cxnLst/>
                <a:rect l="l" t="t" r="r" b="b"/>
                <a:pathLst>
                  <a:path w="1760220" h="1811019">
                    <a:moveTo>
                      <a:pt x="40640" y="889000"/>
                    </a:moveTo>
                    <a:lnTo>
                      <a:pt x="53340" y="1530350"/>
                    </a:lnTo>
                    <a:cubicBezTo>
                      <a:pt x="408940" y="1830917"/>
                      <a:pt x="1316990" y="1756833"/>
                      <a:pt x="1691640" y="1574800"/>
                    </a:cubicBezTo>
                    <a:cubicBezTo>
                      <a:pt x="1236557" y="1750483"/>
                      <a:pt x="406823" y="1767417"/>
                      <a:pt x="116840" y="1492250"/>
                    </a:cubicBezTo>
                    <a:close/>
                    <a:moveTo>
                      <a:pt x="1742440" y="374650"/>
                    </a:moveTo>
                    <a:cubicBezTo>
                      <a:pt x="1433407" y="645583"/>
                      <a:pt x="590973" y="637117"/>
                      <a:pt x="123190" y="463550"/>
                    </a:cubicBezTo>
                    <a:cubicBezTo>
                      <a:pt x="495723" y="664633"/>
                      <a:pt x="1481032" y="681567"/>
                      <a:pt x="1739265" y="450850"/>
                    </a:cubicBezTo>
                    <a:close/>
                    <a:moveTo>
                      <a:pt x="199263" y="122024"/>
                    </a:moveTo>
                    <a:cubicBezTo>
                      <a:pt x="91108" y="164703"/>
                      <a:pt x="27305" y="219454"/>
                      <a:pt x="27305" y="278798"/>
                    </a:cubicBezTo>
                    <a:cubicBezTo>
                      <a:pt x="27305" y="423970"/>
                      <a:pt x="409119" y="541655"/>
                      <a:pt x="880110" y="541655"/>
                    </a:cubicBezTo>
                    <a:cubicBezTo>
                      <a:pt x="1351101" y="541655"/>
                      <a:pt x="1732915" y="423970"/>
                      <a:pt x="1732915" y="278798"/>
                    </a:cubicBezTo>
                    <a:cubicBezTo>
                      <a:pt x="1732915" y="219454"/>
                      <a:pt x="1669111" y="164702"/>
                      <a:pt x="1560957" y="122024"/>
                    </a:cubicBezTo>
                    <a:cubicBezTo>
                      <a:pt x="1636049" y="159026"/>
                      <a:pt x="1678940" y="204137"/>
                      <a:pt x="1678940" y="252413"/>
                    </a:cubicBezTo>
                    <a:cubicBezTo>
                      <a:pt x="1678940" y="391817"/>
                      <a:pt x="1321292" y="504826"/>
                      <a:pt x="880110" y="504826"/>
                    </a:cubicBezTo>
                    <a:cubicBezTo>
                      <a:pt x="438928" y="504826"/>
                      <a:pt x="81280" y="391817"/>
                      <a:pt x="81280" y="252413"/>
                    </a:cubicBezTo>
                    <a:cubicBezTo>
                      <a:pt x="81280" y="204137"/>
                      <a:pt x="124171" y="159027"/>
                      <a:pt x="199263" y="122024"/>
                    </a:cubicBezTo>
                    <a:close/>
                    <a:moveTo>
                      <a:pt x="880110" y="0"/>
                    </a:moveTo>
                    <a:cubicBezTo>
                      <a:pt x="1165553" y="0"/>
                      <a:pt x="1416029" y="47306"/>
                      <a:pt x="1556739" y="119568"/>
                    </a:cubicBezTo>
                    <a:cubicBezTo>
                      <a:pt x="1684123" y="165851"/>
                      <a:pt x="1760220" y="228225"/>
                      <a:pt x="1760220" y="296260"/>
                    </a:cubicBezTo>
                    <a:lnTo>
                      <a:pt x="1760220" y="1529079"/>
                    </a:lnTo>
                    <a:cubicBezTo>
                      <a:pt x="1760220" y="1684790"/>
                      <a:pt x="1366181" y="1811019"/>
                      <a:pt x="880110" y="1811019"/>
                    </a:cubicBezTo>
                    <a:cubicBezTo>
                      <a:pt x="394039" y="1811019"/>
                      <a:pt x="0" y="1684790"/>
                      <a:pt x="0" y="1529079"/>
                    </a:cubicBezTo>
                    <a:lnTo>
                      <a:pt x="0" y="296260"/>
                    </a:lnTo>
                    <a:cubicBezTo>
                      <a:pt x="0" y="228225"/>
                      <a:pt x="76097" y="165852"/>
                      <a:pt x="203480" y="119569"/>
                    </a:cubicBezTo>
                    <a:cubicBezTo>
                      <a:pt x="344190" y="47306"/>
                      <a:pt x="594666" y="0"/>
                      <a:pt x="88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72" name="Rectangle 4"/>
              <p:cNvSpPr/>
              <p:nvPr/>
            </p:nvSpPr>
            <p:spPr>
              <a:xfrm>
                <a:off x="8044814" y="5111516"/>
                <a:ext cx="508110" cy="489183"/>
              </a:xfrm>
              <a:custGeom>
                <a:avLst/>
                <a:gdLst/>
                <a:ahLst/>
                <a:cxnLst/>
                <a:rect l="l" t="t" r="r" b="b"/>
                <a:pathLst>
                  <a:path w="1760220" h="1811019">
                    <a:moveTo>
                      <a:pt x="40640" y="889000"/>
                    </a:moveTo>
                    <a:lnTo>
                      <a:pt x="53340" y="1530350"/>
                    </a:lnTo>
                    <a:cubicBezTo>
                      <a:pt x="408940" y="1830917"/>
                      <a:pt x="1316990" y="1756833"/>
                      <a:pt x="1691640" y="1574800"/>
                    </a:cubicBezTo>
                    <a:cubicBezTo>
                      <a:pt x="1236557" y="1750483"/>
                      <a:pt x="406823" y="1767417"/>
                      <a:pt x="116840" y="1492250"/>
                    </a:cubicBezTo>
                    <a:close/>
                    <a:moveTo>
                      <a:pt x="1742440" y="374650"/>
                    </a:moveTo>
                    <a:cubicBezTo>
                      <a:pt x="1433407" y="645583"/>
                      <a:pt x="590973" y="637117"/>
                      <a:pt x="123190" y="463550"/>
                    </a:cubicBezTo>
                    <a:cubicBezTo>
                      <a:pt x="495723" y="664633"/>
                      <a:pt x="1481032" y="681567"/>
                      <a:pt x="1739265" y="450850"/>
                    </a:cubicBezTo>
                    <a:close/>
                    <a:moveTo>
                      <a:pt x="199263" y="122024"/>
                    </a:moveTo>
                    <a:cubicBezTo>
                      <a:pt x="91108" y="164703"/>
                      <a:pt x="27305" y="219454"/>
                      <a:pt x="27305" y="278798"/>
                    </a:cubicBezTo>
                    <a:cubicBezTo>
                      <a:pt x="27305" y="423970"/>
                      <a:pt x="409119" y="541655"/>
                      <a:pt x="880110" y="541655"/>
                    </a:cubicBezTo>
                    <a:cubicBezTo>
                      <a:pt x="1351101" y="541655"/>
                      <a:pt x="1732915" y="423970"/>
                      <a:pt x="1732915" y="278798"/>
                    </a:cubicBezTo>
                    <a:cubicBezTo>
                      <a:pt x="1732915" y="219454"/>
                      <a:pt x="1669111" y="164702"/>
                      <a:pt x="1560957" y="122024"/>
                    </a:cubicBezTo>
                    <a:cubicBezTo>
                      <a:pt x="1636049" y="159026"/>
                      <a:pt x="1678940" y="204137"/>
                      <a:pt x="1678940" y="252413"/>
                    </a:cubicBezTo>
                    <a:cubicBezTo>
                      <a:pt x="1678940" y="391817"/>
                      <a:pt x="1321292" y="504826"/>
                      <a:pt x="880110" y="504826"/>
                    </a:cubicBezTo>
                    <a:cubicBezTo>
                      <a:pt x="438928" y="504826"/>
                      <a:pt x="81280" y="391817"/>
                      <a:pt x="81280" y="252413"/>
                    </a:cubicBezTo>
                    <a:cubicBezTo>
                      <a:pt x="81280" y="204137"/>
                      <a:pt x="124171" y="159027"/>
                      <a:pt x="199263" y="122024"/>
                    </a:cubicBezTo>
                    <a:close/>
                    <a:moveTo>
                      <a:pt x="880110" y="0"/>
                    </a:moveTo>
                    <a:cubicBezTo>
                      <a:pt x="1165553" y="0"/>
                      <a:pt x="1416029" y="47306"/>
                      <a:pt x="1556739" y="119568"/>
                    </a:cubicBezTo>
                    <a:cubicBezTo>
                      <a:pt x="1684123" y="165851"/>
                      <a:pt x="1760220" y="228225"/>
                      <a:pt x="1760220" y="296260"/>
                    </a:cubicBezTo>
                    <a:lnTo>
                      <a:pt x="1760220" y="1529079"/>
                    </a:lnTo>
                    <a:cubicBezTo>
                      <a:pt x="1760220" y="1684790"/>
                      <a:pt x="1366181" y="1811019"/>
                      <a:pt x="880110" y="1811019"/>
                    </a:cubicBezTo>
                    <a:cubicBezTo>
                      <a:pt x="394039" y="1811019"/>
                      <a:pt x="0" y="1684790"/>
                      <a:pt x="0" y="1529079"/>
                    </a:cubicBezTo>
                    <a:lnTo>
                      <a:pt x="0" y="296260"/>
                    </a:lnTo>
                    <a:cubicBezTo>
                      <a:pt x="0" y="228225"/>
                      <a:pt x="76097" y="165852"/>
                      <a:pt x="203480" y="119569"/>
                    </a:cubicBezTo>
                    <a:cubicBezTo>
                      <a:pt x="344190" y="47306"/>
                      <a:pt x="594666" y="0"/>
                      <a:pt x="88011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grpSp>
        <p:sp>
          <p:nvSpPr>
            <p:cNvPr id="78" name="Left-Right Arrow 77"/>
            <p:cNvSpPr/>
            <p:nvPr>
              <p:custDataLst>
                <p:tags r:id="rId14"/>
              </p:custDataLst>
            </p:nvPr>
          </p:nvSpPr>
          <p:spPr bwMode="auto">
            <a:xfrm rot="5400000">
              <a:off x="9407878" y="3085661"/>
              <a:ext cx="411480" cy="274249"/>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sp>
          <p:nvSpPr>
            <p:cNvPr id="79" name="Left-Right Arrow 78"/>
            <p:cNvSpPr/>
            <p:nvPr>
              <p:custDataLst>
                <p:tags r:id="rId15"/>
              </p:custDataLst>
            </p:nvPr>
          </p:nvSpPr>
          <p:spPr bwMode="auto">
            <a:xfrm rot="5400000">
              <a:off x="9407878" y="4251521"/>
              <a:ext cx="411480" cy="274249"/>
            </a:xfrm>
            <a:prstGeom prst="leftRightArrow">
              <a:avLst>
                <a:gd name="adj1" fmla="val 47916"/>
                <a:gd name="adj2" fmla="val 44271"/>
              </a:avLst>
            </a:prstGeom>
            <a:solidFill>
              <a:schemeClr val="tx1"/>
            </a:solid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fontAlgn="base">
                <a:lnSpc>
                  <a:spcPct val="90000"/>
                </a:lnSpc>
                <a:spcBef>
                  <a:spcPts val="472"/>
                </a:spcBef>
                <a:spcAft>
                  <a:spcPct val="0"/>
                </a:spcAft>
                <a:buClr>
                  <a:srgbClr val="FFFF99"/>
                </a:buClr>
                <a:buSzPct val="120000"/>
              </a:pPr>
              <a:endParaRPr lang="en-US" sz="2400" i="1" dirty="0">
                <a:solidFill>
                  <a:srgbClr val="FFFFFF"/>
                </a:solidFill>
                <a:latin typeface="Segoe" pitchFamily="34" charset="0"/>
              </a:endParaRPr>
            </a:p>
          </p:txBody>
        </p:sp>
      </p:grpSp>
      <p:grpSp>
        <p:nvGrpSpPr>
          <p:cNvPr id="11" name="Group 10"/>
          <p:cNvGrpSpPr/>
          <p:nvPr/>
        </p:nvGrpSpPr>
        <p:grpSpPr>
          <a:xfrm>
            <a:off x="1609912" y="4628673"/>
            <a:ext cx="1645492" cy="822960"/>
            <a:chOff x="1798170" y="4628673"/>
            <a:chExt cx="1645492" cy="822960"/>
          </a:xfrm>
        </p:grpSpPr>
        <p:sp>
          <p:nvSpPr>
            <p:cNvPr id="68" name="TextBox 67"/>
            <p:cNvSpPr txBox="1"/>
            <p:nvPr>
              <p:custDataLst>
                <p:tags r:id="rId9"/>
              </p:custDataLst>
            </p:nvPr>
          </p:nvSpPr>
          <p:spPr>
            <a:xfrm>
              <a:off x="1798170" y="4628673"/>
              <a:ext cx="1645492" cy="822960"/>
            </a:xfrm>
            <a:prstGeom prst="rect">
              <a:avLst/>
            </a:prstGeom>
            <a:solidFill>
              <a:schemeClr val="bg1"/>
            </a:solidFill>
            <a:ln w="6350" cap="flat" cmpd="sng" algn="ctr">
              <a:noFill/>
              <a:prstDash val="solid"/>
              <a:headEnd type="none" w="med" len="med"/>
              <a:tailEnd type="none" w="med" len="med"/>
            </a:ln>
            <a:effectLst/>
          </p:spPr>
          <p:txBody>
            <a:bodyPr wrap="square" rtlCol="0" anchor="b" anchorCtr="0">
              <a:noAutofit/>
            </a:bodyPr>
            <a:lstStyle>
              <a:defPPr>
                <a:defRPr lang="en-US"/>
              </a:defPPr>
              <a:lvl1pPr indent="-396875" algn="ctr">
                <a:lnSpc>
                  <a:spcPct val="90000"/>
                </a:lnSpc>
                <a:spcBef>
                  <a:spcPct val="20000"/>
                </a:spcBef>
                <a:buClr>
                  <a:srgbClr val="777777"/>
                </a:buClr>
                <a:defRPr sz="2000" b="1"/>
              </a:lvl1pPr>
            </a:lstStyle>
            <a:p>
              <a:r>
                <a:rPr lang="en-US" sz="1050" dirty="0">
                  <a:solidFill>
                    <a:srgbClr val="FFFFFF"/>
                  </a:solidFill>
                </a:rPr>
                <a:t>Excel </a:t>
              </a:r>
              <a:r>
                <a:rPr lang="en-US" sz="1050" dirty="0" err="1">
                  <a:solidFill>
                    <a:srgbClr val="FFFFFF"/>
                  </a:solidFill>
                </a:rPr>
                <a:t>PowerPivot</a:t>
              </a:r>
              <a:endParaRPr lang="en-US" sz="1050" dirty="0">
                <a:solidFill>
                  <a:srgbClr val="FFFFFF"/>
                </a:solidFill>
              </a:endParaRPr>
            </a:p>
          </p:txBody>
        </p:sp>
        <p:pic>
          <p:nvPicPr>
            <p:cNvPr id="80" name="Picture 23" descr="C:\Users\CB-012\Desktop\Microsoft Product Logos\Excel 2010.png"/>
            <p:cNvPicPr>
              <a:picLocks noChangeAspect="1" noChangeArrowheads="1"/>
            </p:cNvPicPr>
            <p:nvPr/>
          </p:nvPicPr>
          <p:blipFill rotWithShape="1">
            <a:blip r:embed="rId33" cstate="print">
              <a:extLst>
                <a:ext uri="{BEBA8EAE-BF5A-486C-A8C5-ECC9F3942E4B}">
                  <a14:imgProps xmlns:a14="http://schemas.microsoft.com/office/drawing/2010/main">
                    <a14:imgLayer r:embed="rId34">
                      <a14:imgEffect>
                        <a14:brightnessContrast bright="100000"/>
                      </a14:imgEffect>
                    </a14:imgLayer>
                  </a14:imgProps>
                </a:ext>
                <a:ext uri="{28A0092B-C50C-407E-A947-70E740481C1C}">
                  <a14:useLocalDpi xmlns:a14="http://schemas.microsoft.com/office/drawing/2010/main" val="0"/>
                </a:ext>
              </a:extLst>
            </a:blip>
            <a:srcRect r="39152"/>
            <a:stretch/>
          </p:blipFill>
          <p:spPr bwMode="auto">
            <a:xfrm>
              <a:off x="2408625" y="4725986"/>
              <a:ext cx="79198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3" descr="\\MAGNUM\Projects\Microsoft\Cloud Power FY12\Design\ICONS_PNG\Document.png"/>
            <p:cNvPicPr>
              <a:picLocks noChangeAspect="1" noChangeArrowheads="1"/>
            </p:cNvPicPr>
            <p:nvPr/>
          </p:nvPicPr>
          <p:blipFill rotWithShape="1">
            <a:blip r:embed="rId35" cstate="print">
              <a:biLevel thresh="25000"/>
            </a:blip>
            <a:srcRect l="18792" t="14748" r="19303" b="14420"/>
            <a:stretch/>
          </p:blipFill>
          <p:spPr bwMode="auto">
            <a:xfrm>
              <a:off x="1909807" y="4676797"/>
              <a:ext cx="461361" cy="396014"/>
            </a:xfrm>
            <a:prstGeom prst="rect">
              <a:avLst/>
            </a:prstGeom>
            <a:noFill/>
          </p:spPr>
        </p:pic>
      </p:grpSp>
      <p:sp>
        <p:nvSpPr>
          <p:cNvPr id="36" name="Title 2"/>
          <p:cNvSpPr txBox="1">
            <a:spLocks/>
          </p:cNvSpPr>
          <p:nvPr>
            <p:custDataLst>
              <p:tags r:id="rId8"/>
            </p:custDataLst>
          </p:nvPr>
        </p:nvSpPr>
        <p:spPr>
          <a:xfrm>
            <a:off x="990600" y="4502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pPr algn="ctr"/>
            <a:r>
              <a:rPr lang="en-US" sz="2800" b="1" cap="all" dirty="0"/>
              <a:t>Arquitectura </a:t>
            </a:r>
            <a:r>
              <a:rPr lang="en-US" sz="2800" b="1" cap="all" dirty="0" smtClean="0"/>
              <a:t>SharePoint </a:t>
            </a:r>
            <a:r>
              <a:rPr lang="en-US" sz="2800" b="1" cap="all" dirty="0"/>
              <a:t>para Power View</a:t>
            </a:r>
          </a:p>
        </p:txBody>
      </p:sp>
    </p:spTree>
    <p:extLst>
      <p:ext uri="{BB962C8B-B14F-4D97-AF65-F5344CB8AC3E}">
        <p14:creationId xmlns:p14="http://schemas.microsoft.com/office/powerpoint/2010/main" val="1882564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1000"/>
                                        <p:tgtEl>
                                          <p:spTgt spid="62"/>
                                        </p:tgtEl>
                                      </p:cBhvr>
                                    </p:animEffect>
                                    <p:anim calcmode="lin" valueType="num">
                                      <p:cBhvr>
                                        <p:cTn id="39" dur="1000" fill="hold"/>
                                        <p:tgtEl>
                                          <p:spTgt spid="62"/>
                                        </p:tgtEl>
                                        <p:attrNameLst>
                                          <p:attrName>ppt_x</p:attrName>
                                        </p:attrNameLst>
                                      </p:cBhvr>
                                      <p:tavLst>
                                        <p:tav tm="0">
                                          <p:val>
                                            <p:strVal val="#ppt_x"/>
                                          </p:val>
                                        </p:tav>
                                        <p:tav tm="100000">
                                          <p:val>
                                            <p:strVal val="#ppt_x"/>
                                          </p:val>
                                        </p:tav>
                                      </p:tavLst>
                                    </p:anim>
                                    <p:anim calcmode="lin" valueType="num">
                                      <p:cBhvr>
                                        <p:cTn id="40" dur="1000" fill="hold"/>
                                        <p:tgtEl>
                                          <p:spTgt spid="6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anim calcmode="lin" valueType="num">
                                      <p:cBhvr additive="base">
                                        <p:cTn id="50" dur="500" fill="hold"/>
                                        <p:tgtEl>
                                          <p:spTgt spid="69"/>
                                        </p:tgtEl>
                                        <p:attrNameLst>
                                          <p:attrName>ppt_x</p:attrName>
                                        </p:attrNameLst>
                                      </p:cBhvr>
                                      <p:tavLst>
                                        <p:tav tm="0">
                                          <p:val>
                                            <p:strVal val="#ppt_x"/>
                                          </p:val>
                                        </p:tav>
                                        <p:tav tm="100000">
                                          <p:val>
                                            <p:strVal val="#ppt_x"/>
                                          </p:val>
                                        </p:tav>
                                      </p:tavLst>
                                    </p:anim>
                                    <p:anim calcmode="lin" valueType="num">
                                      <p:cBhvr additive="base">
                                        <p:cTn id="51" dur="500" fill="hold"/>
                                        <p:tgtEl>
                                          <p:spTgt spid="69"/>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2000"/>
                                        <p:tgtEl>
                                          <p:spTgt spid="9"/>
                                        </p:tgtEl>
                                      </p:cBhvr>
                                    </p:animEffect>
                                    <p:anim calcmode="lin" valueType="num">
                                      <p:cBhvr>
                                        <p:cTn id="61" dur="2000" fill="hold"/>
                                        <p:tgtEl>
                                          <p:spTgt spid="9"/>
                                        </p:tgtEl>
                                        <p:attrNameLst>
                                          <p:attrName>ppt_w</p:attrName>
                                        </p:attrNameLst>
                                      </p:cBhvr>
                                      <p:tavLst>
                                        <p:tav tm="0" fmla="#ppt_w*sin(2.5*pi*$)">
                                          <p:val>
                                            <p:fltVal val="0"/>
                                          </p:val>
                                        </p:tav>
                                        <p:tav tm="100000">
                                          <p:val>
                                            <p:fltVal val="1"/>
                                          </p:val>
                                        </p:tav>
                                      </p:tavLst>
                                    </p:anim>
                                    <p:anim calcmode="lin" valueType="num">
                                      <p:cBhvr>
                                        <p:cTn id="62"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barn(inVertical)">
                                      <p:cBhvr>
                                        <p:cTn id="6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 grpId="0" animBg="1"/>
      <p:bldP spid="62" grpId="0" animBg="1"/>
      <p:bldP spid="69" grpId="0" animBg="1"/>
      <p:bldP spid="70"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667000" y="2108470"/>
            <a:ext cx="6858000" cy="935182"/>
            <a:chOff x="0" y="1516242"/>
            <a:chExt cx="9144000" cy="1246909"/>
          </a:xfrm>
        </p:grpSpPr>
        <p:sp>
          <p:nvSpPr>
            <p:cNvPr id="17" name="Rounded Rectangle 16"/>
            <p:cNvSpPr/>
            <p:nvPr/>
          </p:nvSpPr>
          <p:spPr>
            <a:xfrm>
              <a:off x="0" y="1516242"/>
              <a:ext cx="9144000" cy="1246909"/>
            </a:xfrm>
            <a:prstGeom prst="roundRect">
              <a:avLst>
                <a:gd name="adj" fmla="val 0"/>
              </a:avLst>
            </a:prstGeom>
            <a:gradFill flip="none" rotWithShape="1">
              <a:gsLst>
                <a:gs pos="19000">
                  <a:schemeClr val="tx1">
                    <a:alpha val="44000"/>
                  </a:schemeClr>
                </a:gs>
                <a:gs pos="0">
                  <a:schemeClr val="bg1">
                    <a:alpha val="0"/>
                  </a:schemeClr>
                </a:gs>
                <a:gs pos="86000">
                  <a:schemeClr val="tx1">
                    <a:alpha val="36000"/>
                  </a:schemeClr>
                </a:gs>
                <a:gs pos="100000">
                  <a:schemeClr val="bg1">
                    <a:alpha val="0"/>
                  </a:schemeClr>
                </a:gs>
              </a:gsLst>
              <a:lin ang="10800000" scaled="0"/>
              <a:tileRect/>
            </a:gradFill>
            <a:ln>
              <a:gradFill flip="none" rotWithShape="1">
                <a:gsLst>
                  <a:gs pos="0">
                    <a:schemeClr val="tx2">
                      <a:alpha val="0"/>
                    </a:schemeClr>
                  </a:gs>
                  <a:gs pos="50000">
                    <a:schemeClr val="tx2"/>
                  </a:gs>
                  <a:gs pos="100000">
                    <a:schemeClr val="bg1">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i="1" dirty="0">
                <a:solidFill>
                  <a:schemeClr val="tx1"/>
                </a:solidFill>
                <a:latin typeface="Segoe" pitchFamily="34" charset="0"/>
              </a:endParaRPr>
            </a:p>
          </p:txBody>
        </p:sp>
        <p:sp>
          <p:nvSpPr>
            <p:cNvPr id="44" name="Rectangle 43"/>
            <p:cNvSpPr/>
            <p:nvPr/>
          </p:nvSpPr>
          <p:spPr>
            <a:xfrm>
              <a:off x="4812924" y="1912198"/>
              <a:ext cx="3754527" cy="443199"/>
            </a:xfrm>
            <a:prstGeom prst="rect">
              <a:avLst/>
            </a:prstGeom>
            <a:no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633413" fontAlgn="base">
                <a:lnSpc>
                  <a:spcPct val="90000"/>
                </a:lnSpc>
                <a:spcBef>
                  <a:spcPct val="0"/>
                </a:spcBef>
                <a:spcAft>
                  <a:spcPct val="0"/>
                </a:spcAft>
              </a:pPr>
              <a:r>
                <a:rPr lang="en-US" sz="2400" kern="0" dirty="0">
                  <a:latin typeface="Segoe Condensed" pitchFamily="34" charset="0"/>
                </a:rPr>
                <a:t>Familiar</a:t>
              </a:r>
              <a:endParaRPr lang="en-US" sz="2100" kern="0" dirty="0">
                <a:latin typeface="Segoe Condensed" pitchFamily="34" charset="0"/>
              </a:endParaRPr>
            </a:p>
          </p:txBody>
        </p:sp>
        <p:pic>
          <p:nvPicPr>
            <p:cNvPr id="47" name="Picture 46" descr="ofc-brand_h_rgb_r.png"/>
            <p:cNvPicPr>
              <a:picLocks noChangeAspect="1"/>
            </p:cNvPicPr>
            <p:nvPr/>
          </p:nvPicPr>
          <p:blipFill>
            <a:blip r:embed="rId4" cstate="screen"/>
            <a:stretch>
              <a:fillRect/>
            </a:stretch>
          </p:blipFill>
          <p:spPr>
            <a:xfrm>
              <a:off x="1387907" y="1767754"/>
              <a:ext cx="2109669" cy="732086"/>
            </a:xfrm>
            <a:prstGeom prst="rect">
              <a:avLst/>
            </a:prstGeom>
            <a:noFill/>
            <a:ln>
              <a:noFill/>
            </a:ln>
          </p:spPr>
        </p:pic>
        <p:cxnSp>
          <p:nvCxnSpPr>
            <p:cNvPr id="55" name="Straight Connector 54"/>
            <p:cNvCxnSpPr/>
            <p:nvPr/>
          </p:nvCxnSpPr>
          <p:spPr bwMode="auto">
            <a:xfrm>
              <a:off x="4519688" y="1557805"/>
              <a:ext cx="0" cy="1163782"/>
            </a:xfrm>
            <a:prstGeom prst="line">
              <a:avLst/>
            </a:prstGeom>
            <a:noFill/>
            <a:ln w="12700" cap="flat" cmpd="sng" algn="ctr">
              <a:gradFill>
                <a:gsLst>
                  <a:gs pos="0">
                    <a:schemeClr val="accent1">
                      <a:tint val="66000"/>
                      <a:satMod val="160000"/>
                      <a:alpha val="0"/>
                    </a:schemeClr>
                  </a:gs>
                  <a:gs pos="50000">
                    <a:schemeClr val="tx1"/>
                  </a:gs>
                  <a:gs pos="100000">
                    <a:schemeClr val="accent1">
                      <a:tint val="23500"/>
                      <a:satMod val="160000"/>
                      <a:alpha val="0"/>
                    </a:schemeClr>
                  </a:gs>
                </a:gsLst>
                <a:lin ang="5400000" scaled="0"/>
              </a:gradFill>
              <a:prstDash val="solid"/>
              <a:headEnd type="none" w="med" len="med"/>
              <a:tailEnd type="none" w="med" len="med"/>
            </a:ln>
            <a:effectLst>
              <a:outerShdw blurRad="63500" algn="ctr" rotWithShape="0">
                <a:sysClr val="window" lastClr="FFFFFF"/>
              </a:outerShdw>
            </a:effectLst>
          </p:spPr>
        </p:cxnSp>
      </p:grpSp>
      <p:grpSp>
        <p:nvGrpSpPr>
          <p:cNvPr id="4" name="Group 3"/>
          <p:cNvGrpSpPr/>
          <p:nvPr/>
        </p:nvGrpSpPr>
        <p:grpSpPr>
          <a:xfrm>
            <a:off x="2667000" y="4629538"/>
            <a:ext cx="6858000" cy="935182"/>
            <a:chOff x="0" y="5029716"/>
            <a:chExt cx="9144000" cy="1246909"/>
          </a:xfrm>
        </p:grpSpPr>
        <p:grpSp>
          <p:nvGrpSpPr>
            <p:cNvPr id="8" name="Group 7"/>
            <p:cNvGrpSpPr/>
            <p:nvPr/>
          </p:nvGrpSpPr>
          <p:grpSpPr>
            <a:xfrm>
              <a:off x="0" y="5029716"/>
              <a:ext cx="9144000" cy="1246909"/>
              <a:chOff x="0" y="4424035"/>
              <a:chExt cx="9144000" cy="1246909"/>
            </a:xfrm>
          </p:grpSpPr>
          <p:sp>
            <p:nvSpPr>
              <p:cNvPr id="53" name="Rounded Rectangle 52"/>
              <p:cNvSpPr/>
              <p:nvPr/>
            </p:nvSpPr>
            <p:spPr>
              <a:xfrm>
                <a:off x="0" y="4424035"/>
                <a:ext cx="9144000" cy="1246909"/>
              </a:xfrm>
              <a:prstGeom prst="roundRect">
                <a:avLst>
                  <a:gd name="adj" fmla="val 0"/>
                </a:avLst>
              </a:prstGeom>
              <a:gradFill flip="none" rotWithShape="1">
                <a:gsLst>
                  <a:gs pos="19000">
                    <a:schemeClr val="tx1">
                      <a:alpha val="44000"/>
                    </a:schemeClr>
                  </a:gs>
                  <a:gs pos="0">
                    <a:schemeClr val="bg1">
                      <a:alpha val="0"/>
                    </a:schemeClr>
                  </a:gs>
                  <a:gs pos="86000">
                    <a:schemeClr val="tx1">
                      <a:alpha val="36000"/>
                    </a:schemeClr>
                  </a:gs>
                  <a:gs pos="100000">
                    <a:schemeClr val="bg1">
                      <a:alpha val="0"/>
                    </a:schemeClr>
                  </a:gs>
                </a:gsLst>
                <a:lin ang="10800000" scaled="0"/>
                <a:tileRect/>
              </a:gradFill>
              <a:ln>
                <a:gradFill flip="none" rotWithShape="1">
                  <a:gsLst>
                    <a:gs pos="0">
                      <a:schemeClr val="tx2">
                        <a:alpha val="0"/>
                      </a:schemeClr>
                    </a:gs>
                    <a:gs pos="50000">
                      <a:schemeClr val="tx2"/>
                    </a:gs>
                    <a:gs pos="100000">
                      <a:schemeClr val="bg1">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i="1" dirty="0">
                  <a:solidFill>
                    <a:schemeClr val="tx1"/>
                  </a:solidFill>
                  <a:latin typeface="Segoe" pitchFamily="34" charset="0"/>
                </a:endParaRPr>
              </a:p>
            </p:txBody>
          </p:sp>
          <p:sp>
            <p:nvSpPr>
              <p:cNvPr id="51" name="Rectangle 50"/>
              <p:cNvSpPr/>
              <p:nvPr/>
            </p:nvSpPr>
            <p:spPr>
              <a:xfrm>
                <a:off x="4807776" y="4824103"/>
                <a:ext cx="2398092" cy="443199"/>
              </a:xfrm>
              <a:prstGeom prst="rect">
                <a:avLst/>
              </a:prstGeom>
              <a:noFill/>
              <a:ln w="25400" cap="flat" cmpd="sng" algn="ctr">
                <a:noFill/>
                <a:prstDash val="solid"/>
              </a:ln>
              <a:effectLst/>
            </p:spPr>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defTabSz="633413" fontAlgn="base">
                  <a:lnSpc>
                    <a:spcPct val="90000"/>
                  </a:lnSpc>
                  <a:spcBef>
                    <a:spcPct val="0"/>
                  </a:spcBef>
                  <a:spcAft>
                    <a:spcPct val="0"/>
                  </a:spcAft>
                </a:pPr>
                <a:r>
                  <a:rPr lang="en-US" sz="2400" kern="0" dirty="0" err="1">
                    <a:latin typeface="Segoe Condensed" pitchFamily="34" charset="0"/>
                  </a:rPr>
                  <a:t>Administrado</a:t>
                </a:r>
                <a:endParaRPr lang="en-US" sz="2100" kern="0" dirty="0">
                  <a:latin typeface="Segoe Condensed" pitchFamily="34" charset="0"/>
                </a:endParaRPr>
              </a:p>
            </p:txBody>
          </p:sp>
          <p:cxnSp>
            <p:nvCxnSpPr>
              <p:cNvPr id="58" name="Straight Connector 57"/>
              <p:cNvCxnSpPr/>
              <p:nvPr/>
            </p:nvCxnSpPr>
            <p:spPr bwMode="auto">
              <a:xfrm>
                <a:off x="4519688" y="4465598"/>
                <a:ext cx="0" cy="1163782"/>
              </a:xfrm>
              <a:prstGeom prst="line">
                <a:avLst/>
              </a:prstGeom>
              <a:noFill/>
              <a:ln w="12700" cap="flat" cmpd="sng" algn="ctr">
                <a:gradFill>
                  <a:gsLst>
                    <a:gs pos="0">
                      <a:schemeClr val="accent1">
                        <a:tint val="66000"/>
                        <a:satMod val="160000"/>
                        <a:alpha val="0"/>
                      </a:schemeClr>
                    </a:gs>
                    <a:gs pos="50000">
                      <a:schemeClr val="tx1"/>
                    </a:gs>
                    <a:gs pos="100000">
                      <a:schemeClr val="accent1">
                        <a:tint val="23500"/>
                        <a:satMod val="160000"/>
                        <a:alpha val="0"/>
                      </a:schemeClr>
                    </a:gs>
                  </a:gsLst>
                  <a:lin ang="5400000" scaled="0"/>
                </a:gradFill>
                <a:prstDash val="solid"/>
                <a:headEnd type="none" w="med" len="med"/>
                <a:tailEnd type="none" w="med" len="med"/>
              </a:ln>
              <a:effectLst>
                <a:outerShdw blurRad="63500" algn="ctr" rotWithShape="0">
                  <a:sysClr val="window" lastClr="FFFFFF"/>
                </a:outerShdw>
              </a:effectLst>
            </p:spPr>
          </p:cxnSp>
        </p:grpSp>
        <p:pic>
          <p:nvPicPr>
            <p:cNvPr id="18" name="Picture 17"/>
            <p:cNvPicPr>
              <a:picLocks noChangeAspect="1"/>
            </p:cNvPicPr>
            <p:nvPr/>
          </p:nvPicPr>
          <p:blipFill>
            <a:blip r:embed="rId5"/>
            <a:stretch>
              <a:fillRect/>
            </a:stretch>
          </p:blipFill>
          <p:spPr>
            <a:xfrm>
              <a:off x="581392" y="5232471"/>
              <a:ext cx="3618776" cy="729691"/>
            </a:xfrm>
            <a:prstGeom prst="rect">
              <a:avLst/>
            </a:prstGeom>
          </p:spPr>
        </p:pic>
      </p:grpSp>
      <p:grpSp>
        <p:nvGrpSpPr>
          <p:cNvPr id="5" name="Group 4"/>
          <p:cNvGrpSpPr/>
          <p:nvPr/>
        </p:nvGrpSpPr>
        <p:grpSpPr>
          <a:xfrm>
            <a:off x="2667000" y="3369004"/>
            <a:ext cx="6858000" cy="935182"/>
            <a:chOff x="1524000" y="3349005"/>
            <a:chExt cx="9144000" cy="1246909"/>
          </a:xfrm>
        </p:grpSpPr>
        <p:grpSp>
          <p:nvGrpSpPr>
            <p:cNvPr id="9" name="Group 8"/>
            <p:cNvGrpSpPr/>
            <p:nvPr/>
          </p:nvGrpSpPr>
          <p:grpSpPr>
            <a:xfrm>
              <a:off x="1524000" y="3349005"/>
              <a:ext cx="9144000" cy="1246909"/>
              <a:chOff x="0" y="2970139"/>
              <a:chExt cx="9144000" cy="1246909"/>
            </a:xfrm>
          </p:grpSpPr>
          <p:sp>
            <p:nvSpPr>
              <p:cNvPr id="48" name="Rounded Rectangle 47"/>
              <p:cNvSpPr/>
              <p:nvPr/>
            </p:nvSpPr>
            <p:spPr>
              <a:xfrm>
                <a:off x="0" y="2970139"/>
                <a:ext cx="9144000" cy="1246909"/>
              </a:xfrm>
              <a:prstGeom prst="roundRect">
                <a:avLst>
                  <a:gd name="adj" fmla="val 0"/>
                </a:avLst>
              </a:prstGeom>
              <a:gradFill flip="none" rotWithShape="1">
                <a:gsLst>
                  <a:gs pos="19000">
                    <a:schemeClr val="tx1">
                      <a:alpha val="44000"/>
                    </a:schemeClr>
                  </a:gs>
                  <a:gs pos="0">
                    <a:schemeClr val="bg1">
                      <a:alpha val="0"/>
                    </a:schemeClr>
                  </a:gs>
                  <a:gs pos="86000">
                    <a:schemeClr val="tx1">
                      <a:alpha val="36000"/>
                    </a:schemeClr>
                  </a:gs>
                  <a:gs pos="100000">
                    <a:schemeClr val="bg1">
                      <a:alpha val="0"/>
                    </a:schemeClr>
                  </a:gs>
                </a:gsLst>
                <a:lin ang="10800000" scaled="0"/>
                <a:tileRect/>
              </a:gradFill>
              <a:ln>
                <a:gradFill flip="none" rotWithShape="1">
                  <a:gsLst>
                    <a:gs pos="0">
                      <a:schemeClr val="tx2">
                        <a:alpha val="0"/>
                      </a:schemeClr>
                    </a:gs>
                    <a:gs pos="50000">
                      <a:schemeClr val="tx2"/>
                    </a:gs>
                    <a:gs pos="100000">
                      <a:schemeClr val="bg1">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i="1" dirty="0">
                  <a:solidFill>
                    <a:schemeClr val="tx1"/>
                  </a:solidFill>
                  <a:latin typeface="Segoe" pitchFamily="34" charset="0"/>
                </a:endParaRPr>
              </a:p>
            </p:txBody>
          </p:sp>
          <p:sp>
            <p:nvSpPr>
              <p:cNvPr id="50" name="Rectangle 49"/>
              <p:cNvSpPr/>
              <p:nvPr/>
            </p:nvSpPr>
            <p:spPr>
              <a:xfrm>
                <a:off x="4807776" y="3368151"/>
                <a:ext cx="3648265" cy="443199"/>
              </a:xfrm>
              <a:prstGeom prst="rect">
                <a:avLst/>
              </a:prstGeom>
              <a:no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633413" fontAlgn="base">
                  <a:lnSpc>
                    <a:spcPct val="90000"/>
                  </a:lnSpc>
                  <a:spcBef>
                    <a:spcPct val="0"/>
                  </a:spcBef>
                  <a:spcAft>
                    <a:spcPct val="0"/>
                  </a:spcAft>
                </a:pPr>
                <a:r>
                  <a:rPr lang="en-US" sz="2400" kern="0" dirty="0" err="1">
                    <a:latin typeface="Segoe Condensed" pitchFamily="34" charset="0"/>
                  </a:rPr>
                  <a:t>Colaborativo</a:t>
                </a:r>
                <a:endParaRPr lang="en-US" sz="2100" kern="0" dirty="0">
                  <a:latin typeface="Segoe Condensed" pitchFamily="34" charset="0"/>
                </a:endParaRPr>
              </a:p>
            </p:txBody>
          </p:sp>
          <p:cxnSp>
            <p:nvCxnSpPr>
              <p:cNvPr id="60" name="Straight Connector 59"/>
              <p:cNvCxnSpPr/>
              <p:nvPr/>
            </p:nvCxnSpPr>
            <p:spPr bwMode="auto">
              <a:xfrm>
                <a:off x="4519688" y="3011702"/>
                <a:ext cx="0" cy="1163782"/>
              </a:xfrm>
              <a:prstGeom prst="line">
                <a:avLst/>
              </a:prstGeom>
              <a:noFill/>
              <a:ln w="12700" cap="flat" cmpd="sng" algn="ctr">
                <a:gradFill>
                  <a:gsLst>
                    <a:gs pos="0">
                      <a:schemeClr val="accent1">
                        <a:tint val="66000"/>
                        <a:satMod val="160000"/>
                        <a:alpha val="0"/>
                      </a:schemeClr>
                    </a:gs>
                    <a:gs pos="50000">
                      <a:schemeClr val="tx1"/>
                    </a:gs>
                    <a:gs pos="100000">
                      <a:schemeClr val="accent1">
                        <a:tint val="23500"/>
                        <a:satMod val="160000"/>
                        <a:alpha val="0"/>
                      </a:schemeClr>
                    </a:gs>
                  </a:gsLst>
                  <a:lin ang="5400000" scaled="0"/>
                </a:gradFill>
                <a:prstDash val="solid"/>
                <a:headEnd type="none" w="med" len="med"/>
                <a:tailEnd type="none" w="med" len="med"/>
              </a:ln>
              <a:effectLst>
                <a:outerShdw blurRad="63500" algn="ctr" rotWithShape="0">
                  <a:sysClr val="window" lastClr="FFFFFF"/>
                </a:outerShdw>
              </a:effectLst>
            </p:spPr>
          </p:cxnSp>
        </p:gr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8634" y="3427212"/>
              <a:ext cx="2880000" cy="1082809"/>
            </a:xfrm>
            <a:prstGeom prst="rect">
              <a:avLst/>
            </a:prstGeom>
          </p:spPr>
        </p:pic>
      </p:grpSp>
      <p:sp>
        <p:nvSpPr>
          <p:cNvPr id="21" name="Title 2"/>
          <p:cNvSpPr txBox="1">
            <a:spLocks/>
          </p:cNvSpPr>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a:lstStyle>
          <a:p>
            <a:pPr algn="ctr"/>
            <a:r>
              <a:rPr lang="es-CO" sz="2800" dirty="0" smtClean="0">
                <a:solidFill>
                  <a:srgbClr val="FFFFFF"/>
                </a:solidFill>
                <a:latin typeface="Segoe Condensed" pitchFamily="34" charset="0"/>
              </a:rPr>
              <a:t>CONSTRÚYALO EN LO QUE CONOCE</a:t>
            </a:r>
            <a:endParaRPr lang="en-US" sz="2800" b="1" cap="all" dirty="0"/>
          </a:p>
        </p:txBody>
      </p:sp>
    </p:spTree>
    <p:extLst>
      <p:ext uri="{BB962C8B-B14F-4D97-AF65-F5344CB8AC3E}">
        <p14:creationId xmlns:p14="http://schemas.microsoft.com/office/powerpoint/2010/main" val="141640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CO" sz="3200" b="0" dirty="0"/>
              <a:t>Características de Power View</a:t>
            </a:r>
            <a:endParaRPr lang="en-US" sz="3200" b="0" dirty="0"/>
          </a:p>
        </p:txBody>
      </p:sp>
      <p:sp>
        <p:nvSpPr>
          <p:cNvPr id="3" name="Subtitle 2"/>
          <p:cNvSpPr>
            <a:spLocks noGrp="1"/>
          </p:cNvSpPr>
          <p:nvPr>
            <p:ph type="subTitle" idx="1"/>
          </p:nvPr>
        </p:nvSpPr>
        <p:spPr/>
        <p:txBody>
          <a:bodyPr/>
          <a:lstStyle/>
          <a:p>
            <a:endParaRPr lang="es-CO"/>
          </a:p>
        </p:txBody>
      </p:sp>
      <p:sp>
        <p:nvSpPr>
          <p:cNvPr id="7" name="Title 6"/>
          <p:cNvSpPr>
            <a:spLocks noGrp="1"/>
          </p:cNvSpPr>
          <p:nvPr>
            <p:ph type="ctrTitle"/>
          </p:nvPr>
        </p:nvSpPr>
        <p:spPr/>
        <p:txBody>
          <a:bodyPr/>
          <a:lstStyle/>
          <a:p>
            <a:endParaRPr lang="es-CO"/>
          </a:p>
        </p:txBody>
      </p:sp>
    </p:spTree>
    <p:extLst>
      <p:ext uri="{BB962C8B-B14F-4D97-AF65-F5344CB8AC3E}">
        <p14:creationId xmlns:p14="http://schemas.microsoft.com/office/powerpoint/2010/main" val="316391115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Object 43" hidden="1"/>
          <p:cNvGraphicFramePr>
            <a:graphicFrameLocks noChangeAspect="1"/>
          </p:cNvGraphicFramePr>
          <p:nvPr>
            <p:custDataLst>
              <p:tags r:id="rId2"/>
            </p:custDataLst>
            <p:extLst/>
          </p:nvPr>
        </p:nvGraphicFramePr>
        <p:xfrm>
          <a:off x="1525192" y="857251"/>
          <a:ext cx="158709" cy="119063"/>
        </p:xfrm>
        <a:graphic>
          <a:graphicData uri="http://schemas.openxmlformats.org/presentationml/2006/ole">
            <mc:AlternateContent xmlns:mc="http://schemas.openxmlformats.org/markup-compatibility/2006">
              <mc:Choice xmlns:v="urn:schemas-microsoft-com:vml" Requires="v">
                <p:oleObj spid="_x0000_s30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25192" y="857251"/>
                        <a:ext cx="158709" cy="119063"/>
                      </a:xfrm>
                      <a:prstGeom prst="rect">
                        <a:avLst/>
                      </a:prstGeom>
                    </p:spPr>
                  </p:pic>
                </p:oleObj>
              </mc:Fallback>
            </mc:AlternateContent>
          </a:graphicData>
        </a:graphic>
      </p:graphicFrame>
      <p:sp>
        <p:nvSpPr>
          <p:cNvPr id="6" name="TextBox 5"/>
          <p:cNvSpPr txBox="1"/>
          <p:nvPr/>
        </p:nvSpPr>
        <p:spPr>
          <a:xfrm>
            <a:off x="1798169" y="2521562"/>
            <a:ext cx="3656648" cy="747897"/>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Model Explorer and Field list for model navigation and data region structure</a:t>
            </a:r>
          </a:p>
        </p:txBody>
      </p:sp>
      <p:sp>
        <p:nvSpPr>
          <p:cNvPr id="8" name="TextBox 7"/>
          <p:cNvSpPr txBox="1"/>
          <p:nvPr/>
        </p:nvSpPr>
        <p:spPr>
          <a:xfrm>
            <a:off x="4309574" y="5753039"/>
            <a:ext cx="2102573" cy="249299"/>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Motion charts</a:t>
            </a:r>
          </a:p>
        </p:txBody>
      </p:sp>
      <p:sp>
        <p:nvSpPr>
          <p:cNvPr id="10" name="TextBox 9"/>
          <p:cNvSpPr txBox="1"/>
          <p:nvPr/>
        </p:nvSpPr>
        <p:spPr>
          <a:xfrm>
            <a:off x="4455271" y="4196754"/>
            <a:ext cx="3839480" cy="747897"/>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Interactivity: highlight, cross filter, play axis, popup, transition animations, bubble trails…</a:t>
            </a:r>
          </a:p>
        </p:txBody>
      </p:sp>
      <p:sp>
        <p:nvSpPr>
          <p:cNvPr id="11" name="TextBox 10"/>
          <p:cNvSpPr txBox="1"/>
          <p:nvPr/>
        </p:nvSpPr>
        <p:spPr>
          <a:xfrm>
            <a:off x="7282507" y="5954568"/>
            <a:ext cx="3108151" cy="747897"/>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View and data region level filtering with slicers and filter pane</a:t>
            </a:r>
          </a:p>
        </p:txBody>
      </p:sp>
      <p:sp>
        <p:nvSpPr>
          <p:cNvPr id="12" name="TextBox 11"/>
          <p:cNvSpPr txBox="1"/>
          <p:nvPr/>
        </p:nvSpPr>
        <p:spPr>
          <a:xfrm>
            <a:off x="1794680" y="6205746"/>
            <a:ext cx="1736908" cy="498598"/>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Export to PowerPoint</a:t>
            </a:r>
          </a:p>
        </p:txBody>
      </p:sp>
      <p:sp>
        <p:nvSpPr>
          <p:cNvPr id="13" name="TextBox 12"/>
          <p:cNvSpPr txBox="1"/>
          <p:nvPr/>
        </p:nvSpPr>
        <p:spPr>
          <a:xfrm>
            <a:off x="7933848" y="2674374"/>
            <a:ext cx="2468237" cy="498598"/>
          </a:xfrm>
          <a:prstGeom prst="rect">
            <a:avLst/>
          </a:prstGeom>
          <a:noFill/>
        </p:spPr>
        <p:txBody>
          <a:bodyPr wrap="square" lIns="0" tIns="0" rIns="0" bIns="0" rtlCol="0">
            <a:spAutoFit/>
          </a:bodyPr>
          <a:lstStyle/>
          <a:p>
            <a:pPr algn="ctr">
              <a:lnSpc>
                <a:spcPct val="90000"/>
              </a:lnSpc>
            </a:pPr>
            <a:r>
              <a:rPr lang="en-US" b="1" dirty="0">
                <a:solidFill>
                  <a:schemeClr val="tx2">
                    <a:lumMod val="50000"/>
                  </a:schemeClr>
                </a:solidFill>
              </a:rPr>
              <a:t>Multiple views in a single report</a:t>
            </a:r>
          </a:p>
        </p:txBody>
      </p:sp>
      <p:sp>
        <p:nvSpPr>
          <p:cNvPr id="14" name="TextBox 13"/>
          <p:cNvSpPr txBox="1"/>
          <p:nvPr/>
        </p:nvSpPr>
        <p:spPr>
          <a:xfrm>
            <a:off x="1934660" y="3313516"/>
            <a:ext cx="2559653"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Canvas, ribbon, application infrastructure</a:t>
            </a:r>
          </a:p>
        </p:txBody>
      </p:sp>
      <p:sp>
        <p:nvSpPr>
          <p:cNvPr id="15" name="TextBox 14"/>
          <p:cNvSpPr txBox="1"/>
          <p:nvPr/>
        </p:nvSpPr>
        <p:spPr>
          <a:xfrm>
            <a:off x="8446158" y="4841930"/>
            <a:ext cx="1919740" cy="560923"/>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Table &amp; Matrix</a:t>
            </a:r>
          </a:p>
          <a:p>
            <a:pPr algn="ctr">
              <a:lnSpc>
                <a:spcPct val="90000"/>
              </a:lnSpc>
            </a:pPr>
            <a:r>
              <a:rPr lang="en-US" sz="1350" i="1" dirty="0">
                <a:solidFill>
                  <a:schemeClr val="tx2">
                    <a:lumMod val="50000"/>
                  </a:schemeClr>
                </a:solidFill>
              </a:rPr>
              <a:t>including subtotals, totals, blocking</a:t>
            </a:r>
          </a:p>
        </p:txBody>
      </p:sp>
      <p:sp>
        <p:nvSpPr>
          <p:cNvPr id="16" name="TextBox 15"/>
          <p:cNvSpPr txBox="1"/>
          <p:nvPr/>
        </p:nvSpPr>
        <p:spPr>
          <a:xfrm>
            <a:off x="5374195" y="5245102"/>
            <a:ext cx="2559653"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Tab Strip and Cover Flow Tiles for data navigation</a:t>
            </a:r>
          </a:p>
        </p:txBody>
      </p:sp>
      <p:sp>
        <p:nvSpPr>
          <p:cNvPr id="17" name="TextBox 16"/>
          <p:cNvSpPr txBox="1"/>
          <p:nvPr/>
        </p:nvSpPr>
        <p:spPr>
          <a:xfrm>
            <a:off x="2663135" y="3840103"/>
            <a:ext cx="2468237" cy="186974"/>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Data region conversions</a:t>
            </a:r>
          </a:p>
        </p:txBody>
      </p:sp>
      <p:sp>
        <p:nvSpPr>
          <p:cNvPr id="18" name="TextBox 17"/>
          <p:cNvSpPr txBox="1"/>
          <p:nvPr/>
        </p:nvSpPr>
        <p:spPr>
          <a:xfrm>
            <a:off x="1961003" y="4151728"/>
            <a:ext cx="2285405" cy="560923"/>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SharePoint integration (launch from doc lib, manage, preview, Power Pivot gallery)</a:t>
            </a:r>
          </a:p>
        </p:txBody>
      </p:sp>
      <p:sp>
        <p:nvSpPr>
          <p:cNvPr id="19" name="TextBox 18"/>
          <p:cNvSpPr txBox="1"/>
          <p:nvPr/>
        </p:nvSpPr>
        <p:spPr>
          <a:xfrm>
            <a:off x="8148419" y="3911662"/>
            <a:ext cx="2193989" cy="560923"/>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Common chart types, chart titles, legend, axes, configure chart, chart series</a:t>
            </a:r>
          </a:p>
        </p:txBody>
      </p:sp>
      <p:sp>
        <p:nvSpPr>
          <p:cNvPr id="20" name="TextBox 19"/>
          <p:cNvSpPr txBox="1"/>
          <p:nvPr/>
        </p:nvSpPr>
        <p:spPr>
          <a:xfrm>
            <a:off x="7572118" y="5671005"/>
            <a:ext cx="2376821" cy="186974"/>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Small multiples layout</a:t>
            </a:r>
          </a:p>
        </p:txBody>
      </p:sp>
      <p:sp>
        <p:nvSpPr>
          <p:cNvPr id="21" name="TextBox 20"/>
          <p:cNvSpPr txBox="1"/>
          <p:nvPr/>
        </p:nvSpPr>
        <p:spPr>
          <a:xfrm>
            <a:off x="5839846" y="2923672"/>
            <a:ext cx="1919740"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Presentation mode with interactivity</a:t>
            </a:r>
          </a:p>
        </p:txBody>
      </p:sp>
      <p:sp>
        <p:nvSpPr>
          <p:cNvPr id="22" name="TextBox 21"/>
          <p:cNvSpPr txBox="1"/>
          <p:nvPr/>
        </p:nvSpPr>
        <p:spPr>
          <a:xfrm>
            <a:off x="5360862" y="3500492"/>
            <a:ext cx="2559653"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Filter pane supports lists, measure slider, calendar, and advanced mode</a:t>
            </a:r>
          </a:p>
        </p:txBody>
      </p:sp>
      <p:sp>
        <p:nvSpPr>
          <p:cNvPr id="23" name="TextBox 22"/>
          <p:cNvSpPr txBox="1"/>
          <p:nvPr/>
        </p:nvSpPr>
        <p:spPr>
          <a:xfrm>
            <a:off x="1810867" y="5394873"/>
            <a:ext cx="822746" cy="186974"/>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Sorting</a:t>
            </a:r>
          </a:p>
        </p:txBody>
      </p:sp>
      <p:sp>
        <p:nvSpPr>
          <p:cNvPr id="24" name="TextBox 23"/>
          <p:cNvSpPr txBox="1"/>
          <p:nvPr/>
        </p:nvSpPr>
        <p:spPr>
          <a:xfrm>
            <a:off x="8259835" y="3355341"/>
            <a:ext cx="2102573"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Graceful recovery from model changes</a:t>
            </a:r>
          </a:p>
        </p:txBody>
      </p:sp>
      <p:sp>
        <p:nvSpPr>
          <p:cNvPr id="25" name="TextBox 24"/>
          <p:cNvSpPr txBox="1"/>
          <p:nvPr/>
        </p:nvSpPr>
        <p:spPr>
          <a:xfrm>
            <a:off x="5454818" y="6232848"/>
            <a:ext cx="1554075"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Drag and Drop to Canvas</a:t>
            </a:r>
          </a:p>
        </p:txBody>
      </p:sp>
      <p:sp>
        <p:nvSpPr>
          <p:cNvPr id="26" name="TextBox 25"/>
          <p:cNvSpPr txBox="1"/>
          <p:nvPr/>
        </p:nvSpPr>
        <p:spPr>
          <a:xfrm>
            <a:off x="3730608" y="6079337"/>
            <a:ext cx="1462659"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Measures as Non Measures</a:t>
            </a:r>
          </a:p>
        </p:txBody>
      </p:sp>
      <p:sp>
        <p:nvSpPr>
          <p:cNvPr id="27" name="TextBox 26"/>
          <p:cNvSpPr txBox="1"/>
          <p:nvPr/>
        </p:nvSpPr>
        <p:spPr>
          <a:xfrm>
            <a:off x="3103706" y="5259107"/>
            <a:ext cx="1462659" cy="373949"/>
          </a:xfrm>
          <a:prstGeom prst="rect">
            <a:avLst/>
          </a:prstGeom>
          <a:noFill/>
        </p:spPr>
        <p:txBody>
          <a:bodyPr wrap="square" lIns="0" tIns="0" rIns="0" bIns="0" rtlCol="0">
            <a:spAutoFit/>
          </a:bodyPr>
          <a:lstStyle/>
          <a:p>
            <a:pPr algn="ctr">
              <a:lnSpc>
                <a:spcPct val="90000"/>
              </a:lnSpc>
            </a:pPr>
            <a:r>
              <a:rPr lang="en-US" sz="1350" dirty="0">
                <a:solidFill>
                  <a:schemeClr val="tx2">
                    <a:lumMod val="50000"/>
                  </a:schemeClr>
                </a:solidFill>
              </a:rPr>
              <a:t>Non Measures as Measures</a:t>
            </a:r>
          </a:p>
        </p:txBody>
      </p:sp>
      <p:sp>
        <p:nvSpPr>
          <p:cNvPr id="28" name="TextBox 27"/>
          <p:cNvSpPr txBox="1"/>
          <p:nvPr/>
        </p:nvSpPr>
        <p:spPr>
          <a:xfrm>
            <a:off x="2085116" y="5756673"/>
            <a:ext cx="1279827" cy="249299"/>
          </a:xfrm>
          <a:prstGeom prst="rect">
            <a:avLst/>
          </a:prstGeom>
          <a:noFill/>
        </p:spPr>
        <p:txBody>
          <a:bodyPr wrap="square" lIns="0" tIns="0" rIns="0" bIns="0" rtlCol="0">
            <a:spAutoFit/>
          </a:bodyPr>
          <a:lstStyle/>
          <a:p>
            <a:pPr algn="ctr">
              <a:lnSpc>
                <a:spcPct val="90000"/>
              </a:lnSpc>
            </a:pPr>
            <a:r>
              <a:rPr lang="en-US" sz="900" dirty="0">
                <a:solidFill>
                  <a:schemeClr val="tx2">
                    <a:lumMod val="50000"/>
                  </a:schemeClr>
                </a:solidFill>
              </a:rPr>
              <a:t>Textboxes with rich text formatting</a:t>
            </a:r>
          </a:p>
        </p:txBody>
      </p:sp>
      <p:sp>
        <p:nvSpPr>
          <p:cNvPr id="29" name="TextBox 28"/>
          <p:cNvSpPr txBox="1"/>
          <p:nvPr/>
        </p:nvSpPr>
        <p:spPr>
          <a:xfrm>
            <a:off x="6538544" y="5706475"/>
            <a:ext cx="639914" cy="124650"/>
          </a:xfrm>
          <a:prstGeom prst="rect">
            <a:avLst/>
          </a:prstGeom>
          <a:noFill/>
        </p:spPr>
        <p:txBody>
          <a:bodyPr wrap="square" lIns="0" tIns="0" rIns="0" bIns="0" rtlCol="0">
            <a:spAutoFit/>
          </a:bodyPr>
          <a:lstStyle/>
          <a:p>
            <a:pPr algn="ctr">
              <a:lnSpc>
                <a:spcPct val="90000"/>
              </a:lnSpc>
            </a:pPr>
            <a:r>
              <a:rPr lang="en-US" sz="900" dirty="0">
                <a:solidFill>
                  <a:schemeClr val="tx2">
                    <a:lumMod val="50000"/>
                  </a:schemeClr>
                </a:solidFill>
              </a:rPr>
              <a:t>Show All</a:t>
            </a:r>
          </a:p>
        </p:txBody>
      </p:sp>
      <p:sp>
        <p:nvSpPr>
          <p:cNvPr id="30" name="TextBox 29"/>
          <p:cNvSpPr txBox="1"/>
          <p:nvPr/>
        </p:nvSpPr>
        <p:spPr>
          <a:xfrm>
            <a:off x="1810868" y="5032426"/>
            <a:ext cx="1828324" cy="124650"/>
          </a:xfrm>
          <a:prstGeom prst="rect">
            <a:avLst/>
          </a:prstGeom>
          <a:noFill/>
        </p:spPr>
        <p:txBody>
          <a:bodyPr wrap="square" lIns="0" tIns="0" rIns="0" bIns="0" rtlCol="0">
            <a:spAutoFit/>
          </a:bodyPr>
          <a:lstStyle/>
          <a:p>
            <a:pPr algn="ctr">
              <a:lnSpc>
                <a:spcPct val="90000"/>
              </a:lnSpc>
            </a:pPr>
            <a:r>
              <a:rPr lang="en-US" sz="900" dirty="0">
                <a:solidFill>
                  <a:schemeClr val="tx2">
                    <a:lumMod val="50000"/>
                  </a:schemeClr>
                </a:solidFill>
              </a:rPr>
              <a:t>Embedded image support</a:t>
            </a:r>
          </a:p>
        </p:txBody>
      </p:sp>
      <p:sp>
        <p:nvSpPr>
          <p:cNvPr id="31" name="TextBox 30"/>
          <p:cNvSpPr txBox="1"/>
          <p:nvPr/>
        </p:nvSpPr>
        <p:spPr>
          <a:xfrm>
            <a:off x="5614797" y="2509664"/>
            <a:ext cx="2376821" cy="124650"/>
          </a:xfrm>
          <a:prstGeom prst="rect">
            <a:avLst/>
          </a:prstGeom>
          <a:noFill/>
        </p:spPr>
        <p:txBody>
          <a:bodyPr wrap="square" lIns="0" tIns="0" rIns="0" bIns="0" rtlCol="0">
            <a:spAutoFit/>
          </a:bodyPr>
          <a:lstStyle/>
          <a:p>
            <a:pPr algn="ctr">
              <a:lnSpc>
                <a:spcPct val="90000"/>
              </a:lnSpc>
            </a:pPr>
            <a:r>
              <a:rPr lang="en-US" sz="900" dirty="0">
                <a:solidFill>
                  <a:schemeClr val="tx2">
                    <a:lumMod val="50000"/>
                  </a:schemeClr>
                </a:solidFill>
              </a:rPr>
              <a:t>Automatic Grouping improvements</a:t>
            </a:r>
          </a:p>
        </p:txBody>
      </p:sp>
      <p:sp>
        <p:nvSpPr>
          <p:cNvPr id="32" name="TextBox 31"/>
          <p:cNvSpPr txBox="1"/>
          <p:nvPr/>
        </p:nvSpPr>
        <p:spPr>
          <a:xfrm>
            <a:off x="2085116" y="550605"/>
            <a:ext cx="8257292" cy="1077218"/>
          </a:xfrm>
          <a:prstGeom prst="rect">
            <a:avLst/>
          </a:prstGeom>
          <a:noFill/>
        </p:spPr>
        <p:txBody>
          <a:bodyPr wrap="square" rtlCol="0">
            <a:spAutoFit/>
          </a:bodyPr>
          <a:lstStyle/>
          <a:p>
            <a:pPr algn="ctr"/>
            <a:r>
              <a:rPr lang="en-US" sz="3200" b="1" cap="all" dirty="0" err="1">
                <a:ea typeface="Segoe UI" pitchFamily="34" charset="0"/>
                <a:cs typeface="Segoe UI" pitchFamily="34" charset="0"/>
              </a:rPr>
              <a:t>Algunas</a:t>
            </a:r>
            <a:r>
              <a:rPr lang="en-US" sz="3200" b="1" cap="all" dirty="0">
                <a:ea typeface="Segoe UI" pitchFamily="34" charset="0"/>
                <a:cs typeface="Segoe UI" pitchFamily="34" charset="0"/>
              </a:rPr>
              <a:t> </a:t>
            </a:r>
            <a:r>
              <a:rPr lang="en-US" sz="3200" b="1" cap="all" dirty="0" err="1">
                <a:ea typeface="Segoe UI" pitchFamily="34" charset="0"/>
                <a:cs typeface="Segoe UI" pitchFamily="34" charset="0"/>
              </a:rPr>
              <a:t>características</a:t>
            </a:r>
            <a:r>
              <a:rPr lang="en-US" sz="3200" b="1" cap="all" dirty="0">
                <a:ea typeface="Segoe UI" pitchFamily="34" charset="0"/>
                <a:cs typeface="Segoe UI" pitchFamily="34" charset="0"/>
              </a:rPr>
              <a:t> de </a:t>
            </a:r>
            <a:endParaRPr lang="en-US" sz="3200" b="1" cap="all" dirty="0" smtClean="0">
              <a:ea typeface="Segoe UI" pitchFamily="34" charset="0"/>
              <a:cs typeface="Segoe UI" pitchFamily="34" charset="0"/>
            </a:endParaRPr>
          </a:p>
          <a:p>
            <a:pPr algn="ctr"/>
            <a:r>
              <a:rPr lang="en-US" sz="3200" b="1" cap="all" dirty="0" smtClean="0">
                <a:ea typeface="Segoe UI" pitchFamily="34" charset="0"/>
                <a:cs typeface="Segoe UI" pitchFamily="34" charset="0"/>
              </a:rPr>
              <a:t>Power </a:t>
            </a:r>
            <a:r>
              <a:rPr lang="en-US" sz="3200" b="1" cap="all" dirty="0">
                <a:ea typeface="Segoe UI" pitchFamily="34" charset="0"/>
                <a:cs typeface="Segoe UI" pitchFamily="34" charset="0"/>
              </a:rPr>
              <a:t>View 2012</a:t>
            </a:r>
            <a:endParaRPr lang="es-CO" sz="2400" b="1" dirty="0">
              <a:solidFill>
                <a:schemeClr val="tx2">
                  <a:lumMod val="50000"/>
                </a:schemeClr>
              </a:solidFill>
            </a:endParaRPr>
          </a:p>
        </p:txBody>
      </p:sp>
    </p:spTree>
    <p:extLst>
      <p:ext uri="{BB962C8B-B14F-4D97-AF65-F5344CB8AC3E}">
        <p14:creationId xmlns:p14="http://schemas.microsoft.com/office/powerpoint/2010/main" val="380846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5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50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750"/>
                                        <p:tgtEl>
                                          <p:spTgt spid="8"/>
                                        </p:tgtEl>
                                      </p:cBhvr>
                                    </p:animEffect>
                                    <p:anim calcmode="lin" valueType="num">
                                      <p:cBhvr>
                                        <p:cTn id="38" dur="750" fill="hold"/>
                                        <p:tgtEl>
                                          <p:spTgt spid="8"/>
                                        </p:tgtEl>
                                        <p:attrNameLst>
                                          <p:attrName>ppt_x</p:attrName>
                                        </p:attrNameLst>
                                      </p:cBhvr>
                                      <p:tavLst>
                                        <p:tav tm="0">
                                          <p:val>
                                            <p:strVal val="#ppt_x"/>
                                          </p:val>
                                        </p:tav>
                                        <p:tav tm="100000">
                                          <p:val>
                                            <p:strVal val="#ppt_x"/>
                                          </p:val>
                                        </p:tav>
                                      </p:tavLst>
                                    </p:anim>
                                    <p:anim calcmode="lin" valueType="num">
                                      <p:cBhvr>
                                        <p:cTn id="39" dur="75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5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750"/>
                                        <p:tgtEl>
                                          <p:spTgt spid="27"/>
                                        </p:tgtEl>
                                      </p:cBhvr>
                                    </p:animEffect>
                                    <p:anim calcmode="lin" valueType="num">
                                      <p:cBhvr>
                                        <p:cTn id="48" dur="750" fill="hold"/>
                                        <p:tgtEl>
                                          <p:spTgt spid="27"/>
                                        </p:tgtEl>
                                        <p:attrNameLst>
                                          <p:attrName>ppt_x</p:attrName>
                                        </p:attrNameLst>
                                      </p:cBhvr>
                                      <p:tavLst>
                                        <p:tav tm="0">
                                          <p:val>
                                            <p:strVal val="#ppt_x"/>
                                          </p:val>
                                        </p:tav>
                                        <p:tav tm="100000">
                                          <p:val>
                                            <p:strVal val="#ppt_x"/>
                                          </p:val>
                                        </p:tav>
                                      </p:tavLst>
                                    </p:anim>
                                    <p:anim calcmode="lin" valueType="num">
                                      <p:cBhvr>
                                        <p:cTn id="49" dur="75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75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750"/>
                                        <p:tgtEl>
                                          <p:spTgt spid="15"/>
                                        </p:tgtEl>
                                      </p:cBhvr>
                                    </p:animEffect>
                                    <p:anim calcmode="lin" valueType="num">
                                      <p:cBhvr>
                                        <p:cTn id="68" dur="750" fill="hold"/>
                                        <p:tgtEl>
                                          <p:spTgt spid="15"/>
                                        </p:tgtEl>
                                        <p:attrNameLst>
                                          <p:attrName>ppt_x</p:attrName>
                                        </p:attrNameLst>
                                      </p:cBhvr>
                                      <p:tavLst>
                                        <p:tav tm="0">
                                          <p:val>
                                            <p:strVal val="#ppt_x"/>
                                          </p:val>
                                        </p:tav>
                                        <p:tav tm="100000">
                                          <p:val>
                                            <p:strVal val="#ppt_x"/>
                                          </p:val>
                                        </p:tav>
                                      </p:tavLst>
                                    </p:anim>
                                    <p:anim calcmode="lin" valueType="num">
                                      <p:cBhvr>
                                        <p:cTn id="69" dur="750" fill="hold"/>
                                        <p:tgtEl>
                                          <p:spTgt spid="1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1000"/>
                                        <p:tgtEl>
                                          <p:spTgt spid="28"/>
                                        </p:tgtEl>
                                      </p:cBhvr>
                                    </p:animEffect>
                                    <p:anim calcmode="lin" valueType="num">
                                      <p:cBhvr>
                                        <p:cTn id="73" dur="1000" fill="hold"/>
                                        <p:tgtEl>
                                          <p:spTgt spid="28"/>
                                        </p:tgtEl>
                                        <p:attrNameLst>
                                          <p:attrName>ppt_x</p:attrName>
                                        </p:attrNameLst>
                                      </p:cBhvr>
                                      <p:tavLst>
                                        <p:tav tm="0">
                                          <p:val>
                                            <p:strVal val="#ppt_x"/>
                                          </p:val>
                                        </p:tav>
                                        <p:tav tm="100000">
                                          <p:val>
                                            <p:strVal val="#ppt_x"/>
                                          </p:val>
                                        </p:tav>
                                      </p:tavLst>
                                    </p:anim>
                                    <p:anim calcmode="lin" valueType="num">
                                      <p:cBhvr>
                                        <p:cTn id="74" dur="1000" fill="hold"/>
                                        <p:tgtEl>
                                          <p:spTgt spid="2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75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750"/>
                                        <p:tgtEl>
                                          <p:spTgt spid="12"/>
                                        </p:tgtEl>
                                      </p:cBhvr>
                                    </p:animEffect>
                                    <p:anim calcmode="lin" valueType="num">
                                      <p:cBhvr>
                                        <p:cTn id="78" dur="750" fill="hold"/>
                                        <p:tgtEl>
                                          <p:spTgt spid="12"/>
                                        </p:tgtEl>
                                        <p:attrNameLst>
                                          <p:attrName>ppt_x</p:attrName>
                                        </p:attrNameLst>
                                      </p:cBhvr>
                                      <p:tavLst>
                                        <p:tav tm="0">
                                          <p:val>
                                            <p:strVal val="#ppt_x"/>
                                          </p:val>
                                        </p:tav>
                                        <p:tav tm="100000">
                                          <p:val>
                                            <p:strVal val="#ppt_x"/>
                                          </p:val>
                                        </p:tav>
                                      </p:tavLst>
                                    </p:anim>
                                    <p:anim calcmode="lin" valueType="num">
                                      <p:cBhvr>
                                        <p:cTn id="79" dur="750" fill="hold"/>
                                        <p:tgtEl>
                                          <p:spTgt spid="1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75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75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1000"/>
                                        <p:tgtEl>
                                          <p:spTgt spid="25"/>
                                        </p:tgtEl>
                                      </p:cBhvr>
                                    </p:animEffect>
                                    <p:anim calcmode="lin" valueType="num">
                                      <p:cBhvr>
                                        <p:cTn id="88" dur="1000" fill="hold"/>
                                        <p:tgtEl>
                                          <p:spTgt spid="25"/>
                                        </p:tgtEl>
                                        <p:attrNameLst>
                                          <p:attrName>ppt_x</p:attrName>
                                        </p:attrNameLst>
                                      </p:cBhvr>
                                      <p:tavLst>
                                        <p:tav tm="0">
                                          <p:val>
                                            <p:strVal val="#ppt_x"/>
                                          </p:val>
                                        </p:tav>
                                        <p:tav tm="100000">
                                          <p:val>
                                            <p:strVal val="#ppt_x"/>
                                          </p:val>
                                        </p:tav>
                                      </p:tavLst>
                                    </p:anim>
                                    <p:anim calcmode="lin" valueType="num">
                                      <p:cBhvr>
                                        <p:cTn id="89" dur="1000" fill="hold"/>
                                        <p:tgtEl>
                                          <p:spTgt spid="2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anim calcmode="lin" valueType="num">
                                      <p:cBhvr>
                                        <p:cTn id="93" dur="500" fill="hold"/>
                                        <p:tgtEl>
                                          <p:spTgt spid="29"/>
                                        </p:tgtEl>
                                        <p:attrNameLst>
                                          <p:attrName>ppt_x</p:attrName>
                                        </p:attrNameLst>
                                      </p:cBhvr>
                                      <p:tavLst>
                                        <p:tav tm="0">
                                          <p:val>
                                            <p:strVal val="#ppt_x"/>
                                          </p:val>
                                        </p:tav>
                                        <p:tav tm="100000">
                                          <p:val>
                                            <p:strVal val="#ppt_x"/>
                                          </p:val>
                                        </p:tav>
                                      </p:tavLst>
                                    </p:anim>
                                    <p:anim calcmode="lin" valueType="num">
                                      <p:cBhvr>
                                        <p:cTn id="94" dur="500" fill="hold"/>
                                        <p:tgtEl>
                                          <p:spTgt spid="2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0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500"/>
                                        <p:tgtEl>
                                          <p:spTgt spid="24"/>
                                        </p:tgtEl>
                                      </p:cBhvr>
                                    </p:animEffect>
                                    <p:anim calcmode="lin" valueType="num">
                                      <p:cBhvr>
                                        <p:cTn id="98" dur="500" fill="hold"/>
                                        <p:tgtEl>
                                          <p:spTgt spid="24"/>
                                        </p:tgtEl>
                                        <p:attrNameLst>
                                          <p:attrName>ppt_x</p:attrName>
                                        </p:attrNameLst>
                                      </p:cBhvr>
                                      <p:tavLst>
                                        <p:tav tm="0">
                                          <p:val>
                                            <p:strVal val="#ppt_x"/>
                                          </p:val>
                                        </p:tav>
                                        <p:tav tm="100000">
                                          <p:val>
                                            <p:strVal val="#ppt_x"/>
                                          </p:val>
                                        </p:tav>
                                      </p:tavLst>
                                    </p:anim>
                                    <p:anim calcmode="lin" valueType="num">
                                      <p:cBhvr>
                                        <p:cTn id="99" dur="5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75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75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1000"/>
                                        <p:tgtEl>
                                          <p:spTgt spid="30"/>
                                        </p:tgtEl>
                                      </p:cBhvr>
                                    </p:animEffect>
                                    <p:anim calcmode="lin" valueType="num">
                                      <p:cBhvr>
                                        <p:cTn id="108" dur="1000" fill="hold"/>
                                        <p:tgtEl>
                                          <p:spTgt spid="30"/>
                                        </p:tgtEl>
                                        <p:attrNameLst>
                                          <p:attrName>ppt_x</p:attrName>
                                        </p:attrNameLst>
                                      </p:cBhvr>
                                      <p:tavLst>
                                        <p:tav tm="0">
                                          <p:val>
                                            <p:strVal val="#ppt_x"/>
                                          </p:val>
                                        </p:tav>
                                        <p:tav tm="100000">
                                          <p:val>
                                            <p:strVal val="#ppt_x"/>
                                          </p:val>
                                        </p:tav>
                                      </p:tavLst>
                                    </p:anim>
                                    <p:anim calcmode="lin" valueType="num">
                                      <p:cBhvr>
                                        <p:cTn id="109" dur="1000" fill="hold"/>
                                        <p:tgtEl>
                                          <p:spTgt spid="3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50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750"/>
                                  </p:stCondLst>
                                  <p:childTnLst>
                                    <p:set>
                                      <p:cBhvr>
                                        <p:cTn id="116" dur="1" fill="hold">
                                          <p:stCondLst>
                                            <p:cond delay="0"/>
                                          </p:stCondLst>
                                        </p:cTn>
                                        <p:tgtEl>
                                          <p:spTgt spid="16"/>
                                        </p:tgtEl>
                                        <p:attrNameLst>
                                          <p:attrName>style.visibility</p:attrName>
                                        </p:attrNameLst>
                                      </p:cBhvr>
                                      <p:to>
                                        <p:strVal val="visible"/>
                                      </p:to>
                                    </p:set>
                                    <p:animEffect transition="in" filter="fade">
                                      <p:cBhvr>
                                        <p:cTn id="117" dur="750"/>
                                        <p:tgtEl>
                                          <p:spTgt spid="16"/>
                                        </p:tgtEl>
                                      </p:cBhvr>
                                    </p:animEffect>
                                    <p:anim calcmode="lin" valueType="num">
                                      <p:cBhvr>
                                        <p:cTn id="118" dur="750" fill="hold"/>
                                        <p:tgtEl>
                                          <p:spTgt spid="16"/>
                                        </p:tgtEl>
                                        <p:attrNameLst>
                                          <p:attrName>ppt_x</p:attrName>
                                        </p:attrNameLst>
                                      </p:cBhvr>
                                      <p:tavLst>
                                        <p:tav tm="0">
                                          <p:val>
                                            <p:strVal val="#ppt_x"/>
                                          </p:val>
                                        </p:tav>
                                        <p:tav tm="100000">
                                          <p:val>
                                            <p:strVal val="#ppt_x"/>
                                          </p:val>
                                        </p:tav>
                                      </p:tavLst>
                                    </p:anim>
                                    <p:anim calcmode="lin" valueType="num">
                                      <p:cBhvr>
                                        <p:cTn id="119" dur="750" fill="hold"/>
                                        <p:tgtEl>
                                          <p:spTgt spid="1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500"/>
                                  </p:stCondLst>
                                  <p:childTnLst>
                                    <p:set>
                                      <p:cBhvr>
                                        <p:cTn id="121" dur="1" fill="hold">
                                          <p:stCondLst>
                                            <p:cond delay="0"/>
                                          </p:stCondLst>
                                        </p:cTn>
                                        <p:tgtEl>
                                          <p:spTgt spid="20"/>
                                        </p:tgtEl>
                                        <p:attrNameLst>
                                          <p:attrName>style.visibility</p:attrName>
                                        </p:attrNameLst>
                                      </p:cBhvr>
                                      <p:to>
                                        <p:strVal val="visible"/>
                                      </p:to>
                                    </p:set>
                                    <p:animEffect transition="in" filter="fade">
                                      <p:cBhvr>
                                        <p:cTn id="122" dur="1000"/>
                                        <p:tgtEl>
                                          <p:spTgt spid="20"/>
                                        </p:tgtEl>
                                      </p:cBhvr>
                                    </p:animEffect>
                                    <p:anim calcmode="lin" valueType="num">
                                      <p:cBhvr>
                                        <p:cTn id="123" dur="1000" fill="hold"/>
                                        <p:tgtEl>
                                          <p:spTgt spid="20"/>
                                        </p:tgtEl>
                                        <p:attrNameLst>
                                          <p:attrName>ppt_x</p:attrName>
                                        </p:attrNameLst>
                                      </p:cBhvr>
                                      <p:tavLst>
                                        <p:tav tm="0">
                                          <p:val>
                                            <p:strVal val="#ppt_x"/>
                                          </p:val>
                                        </p:tav>
                                        <p:tav tm="100000">
                                          <p:val>
                                            <p:strVal val="#ppt_x"/>
                                          </p:val>
                                        </p:tav>
                                      </p:tavLst>
                                    </p:anim>
                                    <p:anim calcmode="lin" valueType="num">
                                      <p:cBhvr>
                                        <p:cTn id="1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91"/>
          <p:cNvSpPr>
            <a:spLocks noEditPoints="1"/>
          </p:cNvSpPr>
          <p:nvPr/>
        </p:nvSpPr>
        <p:spPr bwMode="auto">
          <a:xfrm>
            <a:off x="9712327" y="1001711"/>
            <a:ext cx="576678" cy="761747"/>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2" name="Group 21"/>
          <p:cNvGrpSpPr/>
          <p:nvPr/>
        </p:nvGrpSpPr>
        <p:grpSpPr>
          <a:xfrm>
            <a:off x="1775800" y="2645061"/>
            <a:ext cx="5829300" cy="1657350"/>
            <a:chOff x="379412" y="2133600"/>
            <a:chExt cx="7772400" cy="2209800"/>
          </a:xfrm>
        </p:grpSpPr>
        <p:sp>
          <p:nvSpPr>
            <p:cNvPr id="4" name="Yellow"/>
            <p:cNvSpPr/>
            <p:nvPr/>
          </p:nvSpPr>
          <p:spPr bwMode="auto">
            <a:xfrm>
              <a:off x="379412" y="2676215"/>
              <a:ext cx="1847088" cy="1645920"/>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Count &amp; </a:t>
              </a:r>
            </a:p>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Distinct Count</a:t>
              </a:r>
            </a:p>
          </p:txBody>
        </p:sp>
        <p:sp>
          <p:nvSpPr>
            <p:cNvPr id="7" name="Yellow"/>
            <p:cNvSpPr/>
            <p:nvPr/>
          </p:nvSpPr>
          <p:spPr bwMode="auto">
            <a:xfrm>
              <a:off x="2359024" y="2679759"/>
              <a:ext cx="1847088" cy="1645920"/>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Sum</a:t>
              </a:r>
            </a:p>
          </p:txBody>
        </p:sp>
        <p:sp>
          <p:nvSpPr>
            <p:cNvPr id="8" name="Yellow"/>
            <p:cNvSpPr/>
            <p:nvPr/>
          </p:nvSpPr>
          <p:spPr bwMode="auto">
            <a:xfrm>
              <a:off x="4341812" y="2697480"/>
              <a:ext cx="1847088" cy="1645920"/>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Min &amp; Max</a:t>
              </a:r>
            </a:p>
          </p:txBody>
        </p:sp>
        <p:sp>
          <p:nvSpPr>
            <p:cNvPr id="10" name="Yellow"/>
            <p:cNvSpPr/>
            <p:nvPr/>
          </p:nvSpPr>
          <p:spPr bwMode="auto">
            <a:xfrm>
              <a:off x="6304724" y="2701024"/>
              <a:ext cx="1847088" cy="1637060"/>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Average</a:t>
              </a:r>
            </a:p>
          </p:txBody>
        </p:sp>
        <p:sp>
          <p:nvSpPr>
            <p:cNvPr id="3" name="Rectangle 2"/>
            <p:cNvSpPr/>
            <p:nvPr/>
          </p:nvSpPr>
          <p:spPr bwMode="auto">
            <a:xfrm>
              <a:off x="398153" y="2133600"/>
              <a:ext cx="7753659" cy="4456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650" dirty="0">
                  <a:solidFill>
                    <a:schemeClr val="tx1">
                      <a:alpha val="99000"/>
                    </a:schemeClr>
                  </a:solidFill>
                  <a:latin typeface="Segoe UI" pitchFamily="34" charset="0"/>
                  <a:ea typeface="Segoe UI" pitchFamily="34" charset="0"/>
                  <a:cs typeface="Segoe UI" pitchFamily="34" charset="0"/>
                </a:rPr>
                <a:t>Included in Power View by Default</a:t>
              </a:r>
            </a:p>
          </p:txBody>
        </p:sp>
      </p:grpSp>
      <p:grpSp>
        <p:nvGrpSpPr>
          <p:cNvPr id="21" name="Group 20"/>
          <p:cNvGrpSpPr/>
          <p:nvPr/>
        </p:nvGrpSpPr>
        <p:grpSpPr>
          <a:xfrm>
            <a:off x="1783912" y="2643577"/>
            <a:ext cx="8778932" cy="3359888"/>
            <a:chOff x="390229" y="2149549"/>
            <a:chExt cx="11705242" cy="4479851"/>
          </a:xfrm>
        </p:grpSpPr>
        <p:sp>
          <p:nvSpPr>
            <p:cNvPr id="11" name="Yellow"/>
            <p:cNvSpPr/>
            <p:nvPr/>
          </p:nvSpPr>
          <p:spPr bwMode="auto">
            <a:xfrm>
              <a:off x="8237382" y="2706340"/>
              <a:ext cx="1895630" cy="163706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Addition and Subtraction</a:t>
              </a:r>
            </a:p>
          </p:txBody>
        </p:sp>
        <p:sp>
          <p:nvSpPr>
            <p:cNvPr id="12" name="Yellow"/>
            <p:cNvSpPr/>
            <p:nvPr/>
          </p:nvSpPr>
          <p:spPr bwMode="auto">
            <a:xfrm>
              <a:off x="10248383" y="2700137"/>
              <a:ext cx="1847088" cy="163706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Ratios</a:t>
              </a:r>
            </a:p>
          </p:txBody>
        </p:sp>
        <p:sp>
          <p:nvSpPr>
            <p:cNvPr id="13" name="Yellow"/>
            <p:cNvSpPr/>
            <p:nvPr/>
          </p:nvSpPr>
          <p:spPr bwMode="auto">
            <a:xfrm>
              <a:off x="398153" y="4962215"/>
              <a:ext cx="1847088" cy="164592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Time Intelligence</a:t>
              </a:r>
            </a:p>
          </p:txBody>
        </p:sp>
        <p:sp>
          <p:nvSpPr>
            <p:cNvPr id="14" name="Yellow"/>
            <p:cNvSpPr/>
            <p:nvPr/>
          </p:nvSpPr>
          <p:spPr bwMode="auto">
            <a:xfrm>
              <a:off x="2377765" y="4962215"/>
              <a:ext cx="1847088" cy="1667185"/>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Rank</a:t>
              </a:r>
            </a:p>
          </p:txBody>
        </p:sp>
        <p:sp>
          <p:nvSpPr>
            <p:cNvPr id="15" name="Yellow"/>
            <p:cNvSpPr/>
            <p:nvPr/>
          </p:nvSpPr>
          <p:spPr bwMode="auto">
            <a:xfrm>
              <a:off x="4360553" y="4983480"/>
              <a:ext cx="1847088" cy="164592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Inventory Calculations</a:t>
              </a:r>
            </a:p>
          </p:txBody>
        </p:sp>
        <p:sp>
          <p:nvSpPr>
            <p:cNvPr id="16" name="Yellow"/>
            <p:cNvSpPr/>
            <p:nvPr/>
          </p:nvSpPr>
          <p:spPr bwMode="auto">
            <a:xfrm>
              <a:off x="6323465" y="4987024"/>
              <a:ext cx="1847088" cy="163706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Standard Deviation &amp; Variance</a:t>
              </a:r>
            </a:p>
          </p:txBody>
        </p:sp>
        <p:sp>
          <p:nvSpPr>
            <p:cNvPr id="17" name="Yellow"/>
            <p:cNvSpPr/>
            <p:nvPr/>
          </p:nvSpPr>
          <p:spPr bwMode="auto">
            <a:xfrm>
              <a:off x="8237382" y="4987910"/>
              <a:ext cx="1914371" cy="163706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Text </a:t>
              </a:r>
            </a:p>
            <a:p>
              <a:pPr algn="ctr" defTabSz="514250" fontAlgn="base">
                <a:spcBef>
                  <a:spcPct val="0"/>
                </a:spcBef>
                <a:spcAft>
                  <a:spcPct val="0"/>
                </a:spcAft>
              </a:pPr>
              <a:r>
                <a:rPr lang="en-US" sz="1650" dirty="0">
                  <a:solidFill>
                    <a:srgbClr val="FFFFFF"/>
                  </a:solidFill>
                  <a:ea typeface="Segoe UI" pitchFamily="34" charset="0"/>
                  <a:cs typeface="Segoe UI" pitchFamily="34" charset="0"/>
                </a:rPr>
                <a:t>Functions</a:t>
              </a:r>
            </a:p>
          </p:txBody>
        </p:sp>
        <p:sp>
          <p:nvSpPr>
            <p:cNvPr id="18" name="Yellow"/>
            <p:cNvSpPr/>
            <p:nvPr/>
          </p:nvSpPr>
          <p:spPr bwMode="auto">
            <a:xfrm>
              <a:off x="10245023" y="4992340"/>
              <a:ext cx="1847088" cy="1637060"/>
            </a:xfrm>
            <a:prstGeom prst="roundRect">
              <a:avLst>
                <a:gd name="adj" fmla="val 0"/>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Define Your Own Context</a:t>
              </a:r>
            </a:p>
          </p:txBody>
        </p:sp>
        <p:sp>
          <p:nvSpPr>
            <p:cNvPr id="19" name="Rectangle 18"/>
            <p:cNvSpPr/>
            <p:nvPr/>
          </p:nvSpPr>
          <p:spPr bwMode="auto">
            <a:xfrm>
              <a:off x="8237382" y="2149549"/>
              <a:ext cx="3858089" cy="4456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Power View with DAX</a:t>
              </a:r>
            </a:p>
          </p:txBody>
        </p:sp>
        <p:sp>
          <p:nvSpPr>
            <p:cNvPr id="20" name="Rectangle 19"/>
            <p:cNvSpPr/>
            <p:nvPr/>
          </p:nvSpPr>
          <p:spPr bwMode="auto">
            <a:xfrm>
              <a:off x="390229" y="4431119"/>
              <a:ext cx="11705242" cy="44568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514250" fontAlgn="base">
                <a:spcBef>
                  <a:spcPct val="0"/>
                </a:spcBef>
                <a:spcAft>
                  <a:spcPct val="0"/>
                </a:spcAft>
              </a:pPr>
              <a:r>
                <a:rPr lang="en-US" sz="1650" dirty="0">
                  <a:solidFill>
                    <a:srgbClr val="FFFFFF"/>
                  </a:solidFill>
                  <a:ea typeface="Segoe UI" pitchFamily="34" charset="0"/>
                  <a:cs typeface="Segoe UI" pitchFamily="34" charset="0"/>
                </a:rPr>
                <a:t>Power View with DAX</a:t>
              </a:r>
            </a:p>
          </p:txBody>
        </p:sp>
      </p:grpSp>
      <p:sp>
        <p:nvSpPr>
          <p:cNvPr id="23" name="TextBox 22"/>
          <p:cNvSpPr txBox="1"/>
          <p:nvPr/>
        </p:nvSpPr>
        <p:spPr>
          <a:xfrm>
            <a:off x="2085116" y="550605"/>
            <a:ext cx="8257292" cy="1077218"/>
          </a:xfrm>
          <a:prstGeom prst="rect">
            <a:avLst/>
          </a:prstGeom>
          <a:noFill/>
        </p:spPr>
        <p:txBody>
          <a:bodyPr wrap="square" rtlCol="0">
            <a:spAutoFit/>
          </a:bodyPr>
          <a:lstStyle/>
          <a:p>
            <a:pPr algn="ctr"/>
            <a:r>
              <a:rPr lang="en-US" sz="3200" b="1" cap="all" dirty="0" smtClean="0">
                <a:ea typeface="Segoe UI" pitchFamily="34" charset="0"/>
                <a:cs typeface="Segoe UI" pitchFamily="34" charset="0"/>
              </a:rPr>
              <a:t>El </a:t>
            </a:r>
            <a:r>
              <a:rPr lang="en-US" sz="3200" b="1" cap="all" dirty="0">
                <a:ea typeface="Segoe UI" pitchFamily="34" charset="0"/>
                <a:cs typeface="Segoe UI" pitchFamily="34" charset="0"/>
              </a:rPr>
              <a:t>valor de DAX </a:t>
            </a:r>
            <a:endParaRPr lang="en-US" sz="3200" b="1" cap="all" dirty="0" smtClean="0">
              <a:ea typeface="Segoe UI" pitchFamily="34" charset="0"/>
              <a:cs typeface="Segoe UI" pitchFamily="34" charset="0"/>
            </a:endParaRPr>
          </a:p>
          <a:p>
            <a:pPr algn="ctr"/>
            <a:r>
              <a:rPr lang="en-US" sz="3200" b="1" cap="all" dirty="0" smtClean="0">
                <a:ea typeface="Segoe UI" pitchFamily="34" charset="0"/>
                <a:cs typeface="Segoe UI" pitchFamily="34" charset="0"/>
              </a:rPr>
              <a:t>(</a:t>
            </a:r>
            <a:r>
              <a:rPr lang="en-US" sz="3200" b="1" cap="all" dirty="0">
                <a:ea typeface="Segoe UI" pitchFamily="34" charset="0"/>
                <a:cs typeface="Segoe UI" pitchFamily="34" charset="0"/>
              </a:rPr>
              <a:t>data analysis expressions)</a:t>
            </a:r>
            <a:endParaRPr lang="es-CO" sz="3200" b="1" cap="all" dirty="0">
              <a:ea typeface="Segoe UI" pitchFamily="34" charset="0"/>
              <a:cs typeface="Segoe UI" pitchFamily="34" charset="0"/>
            </a:endParaRPr>
          </a:p>
        </p:txBody>
      </p:sp>
    </p:spTree>
    <p:extLst>
      <p:ext uri="{BB962C8B-B14F-4D97-AF65-F5344CB8AC3E}">
        <p14:creationId xmlns:p14="http://schemas.microsoft.com/office/powerpoint/2010/main" val="3895614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80">
                                          <p:stCondLst>
                                            <p:cond delay="0"/>
                                          </p:stCondLst>
                                        </p:cTn>
                                        <p:tgtEl>
                                          <p:spTgt spid="21"/>
                                        </p:tgtEl>
                                      </p:cBhvr>
                                    </p:animEffect>
                                    <p:anim calcmode="lin" valueType="num">
                                      <p:cBhvr>
                                        <p:cTn id="13"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8" dur="26">
                                          <p:stCondLst>
                                            <p:cond delay="650"/>
                                          </p:stCondLst>
                                        </p:cTn>
                                        <p:tgtEl>
                                          <p:spTgt spid="21"/>
                                        </p:tgtEl>
                                      </p:cBhvr>
                                      <p:to x="100000" y="60000"/>
                                    </p:animScale>
                                    <p:animScale>
                                      <p:cBhvr>
                                        <p:cTn id="19" dur="166" decel="50000">
                                          <p:stCondLst>
                                            <p:cond delay="676"/>
                                          </p:stCondLst>
                                        </p:cTn>
                                        <p:tgtEl>
                                          <p:spTgt spid="21"/>
                                        </p:tgtEl>
                                      </p:cBhvr>
                                      <p:to x="100000" y="100000"/>
                                    </p:animScale>
                                    <p:animScale>
                                      <p:cBhvr>
                                        <p:cTn id="20" dur="26">
                                          <p:stCondLst>
                                            <p:cond delay="1312"/>
                                          </p:stCondLst>
                                        </p:cTn>
                                        <p:tgtEl>
                                          <p:spTgt spid="21"/>
                                        </p:tgtEl>
                                      </p:cBhvr>
                                      <p:to x="100000" y="80000"/>
                                    </p:animScale>
                                    <p:animScale>
                                      <p:cBhvr>
                                        <p:cTn id="21" dur="166" decel="50000">
                                          <p:stCondLst>
                                            <p:cond delay="1338"/>
                                          </p:stCondLst>
                                        </p:cTn>
                                        <p:tgtEl>
                                          <p:spTgt spid="21"/>
                                        </p:tgtEl>
                                      </p:cBhvr>
                                      <p:to x="100000" y="100000"/>
                                    </p:animScale>
                                    <p:animScale>
                                      <p:cBhvr>
                                        <p:cTn id="22" dur="26">
                                          <p:stCondLst>
                                            <p:cond delay="1642"/>
                                          </p:stCondLst>
                                        </p:cTn>
                                        <p:tgtEl>
                                          <p:spTgt spid="21"/>
                                        </p:tgtEl>
                                      </p:cBhvr>
                                      <p:to x="100000" y="90000"/>
                                    </p:animScale>
                                    <p:animScale>
                                      <p:cBhvr>
                                        <p:cTn id="23" dur="166" decel="50000">
                                          <p:stCondLst>
                                            <p:cond delay="1668"/>
                                          </p:stCondLst>
                                        </p:cTn>
                                        <p:tgtEl>
                                          <p:spTgt spid="21"/>
                                        </p:tgtEl>
                                      </p:cBhvr>
                                      <p:to x="100000" y="100000"/>
                                    </p:animScale>
                                    <p:animScale>
                                      <p:cBhvr>
                                        <p:cTn id="24" dur="26">
                                          <p:stCondLst>
                                            <p:cond delay="1808"/>
                                          </p:stCondLst>
                                        </p:cTn>
                                        <p:tgtEl>
                                          <p:spTgt spid="21"/>
                                        </p:tgtEl>
                                      </p:cBhvr>
                                      <p:to x="100000" y="95000"/>
                                    </p:animScale>
                                    <p:animScale>
                                      <p:cBhvr>
                                        <p:cTn id="25"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4400" dirty="0" smtClean="0"/>
              <a:t>DEMO</a:t>
            </a:r>
          </a:p>
          <a:p>
            <a:r>
              <a:rPr lang="en-US" sz="2800" dirty="0" err="1" smtClean="0"/>
              <a:t>Impacto</a:t>
            </a:r>
            <a:r>
              <a:rPr lang="en-US" sz="2800" dirty="0" smtClean="0"/>
              <a:t> del </a:t>
            </a:r>
            <a:r>
              <a:rPr lang="en-US" sz="2800" dirty="0" err="1" smtClean="0"/>
              <a:t>Ébola</a:t>
            </a:r>
            <a:r>
              <a:rPr lang="en-US" sz="2800" dirty="0" smtClean="0"/>
              <a:t> </a:t>
            </a:r>
            <a:r>
              <a:rPr lang="en-US" sz="2800" dirty="0" err="1" smtClean="0"/>
              <a:t>en</a:t>
            </a:r>
            <a:r>
              <a:rPr lang="en-US" sz="2800" dirty="0" smtClean="0"/>
              <a:t> el </a:t>
            </a:r>
            <a:r>
              <a:rPr lang="en-US" sz="2800" dirty="0" err="1" smtClean="0"/>
              <a:t>mundo</a:t>
            </a:r>
            <a:endParaRPr lang="en-US" sz="2800" dirty="0"/>
          </a:p>
        </p:txBody>
      </p:sp>
      <p:sp>
        <p:nvSpPr>
          <p:cNvPr id="2" name="Title 1"/>
          <p:cNvSpPr>
            <a:spLocks noGrp="1"/>
          </p:cNvSpPr>
          <p:nvPr>
            <p:ph type="ctrTitle"/>
          </p:nvPr>
        </p:nvSpPr>
        <p:spPr>
          <a:xfrm>
            <a:off x="4884743" y="3688566"/>
            <a:ext cx="4959201" cy="1771271"/>
          </a:xfrm>
        </p:spPr>
        <p:txBody>
          <a:bodyPr/>
          <a:lstStyle/>
          <a:p>
            <a:r>
              <a:rPr lang="en-US" dirty="0" smtClean="0">
                <a:solidFill>
                  <a:schemeClr val="tx2">
                    <a:lumMod val="50000"/>
                    <a:alpha val="99000"/>
                  </a:schemeClr>
                </a:solidFill>
              </a:rPr>
              <a:t>Power Query</a:t>
            </a:r>
            <a:br>
              <a:rPr lang="en-US" dirty="0" smtClean="0">
                <a:solidFill>
                  <a:schemeClr val="tx2">
                    <a:lumMod val="50000"/>
                    <a:alpha val="99000"/>
                  </a:schemeClr>
                </a:solidFill>
              </a:rPr>
            </a:br>
            <a:r>
              <a:rPr lang="en-US" dirty="0" smtClean="0">
                <a:solidFill>
                  <a:schemeClr val="tx2">
                    <a:lumMod val="50000"/>
                    <a:alpha val="99000"/>
                  </a:schemeClr>
                </a:solidFill>
              </a:rPr>
              <a:t>Power View</a:t>
            </a:r>
            <a:br>
              <a:rPr lang="en-US" dirty="0" smtClean="0">
                <a:solidFill>
                  <a:schemeClr val="tx2">
                    <a:lumMod val="50000"/>
                    <a:alpha val="99000"/>
                  </a:schemeClr>
                </a:solidFill>
              </a:rPr>
            </a:br>
            <a:r>
              <a:rPr lang="en-US" dirty="0" smtClean="0">
                <a:solidFill>
                  <a:schemeClr val="tx2">
                    <a:lumMod val="50000"/>
                    <a:alpha val="99000"/>
                  </a:schemeClr>
                </a:solidFill>
              </a:rPr>
              <a:t>Power Map</a:t>
            </a:r>
            <a:br>
              <a:rPr lang="en-US" dirty="0" smtClean="0">
                <a:solidFill>
                  <a:schemeClr val="tx2">
                    <a:lumMod val="50000"/>
                    <a:alpha val="99000"/>
                  </a:schemeClr>
                </a:solidFill>
              </a:rPr>
            </a:br>
            <a:r>
              <a:rPr lang="en-US" dirty="0" smtClean="0">
                <a:solidFill>
                  <a:schemeClr val="tx2">
                    <a:lumMod val="50000"/>
                    <a:alpha val="99000"/>
                  </a:schemeClr>
                </a:solidFill>
              </a:rPr>
              <a:t>SharePoint PowerPivot</a:t>
            </a:r>
            <a:endParaRPr lang="en-US" dirty="0">
              <a:solidFill>
                <a:schemeClr val="tx2">
                  <a:lumMod val="50000"/>
                  <a:alpha val="99000"/>
                </a:schemeClr>
              </a:solidFill>
            </a:endParaRPr>
          </a:p>
        </p:txBody>
      </p:sp>
    </p:spTree>
    <p:extLst>
      <p:ext uri="{BB962C8B-B14F-4D97-AF65-F5344CB8AC3E}">
        <p14:creationId xmlns:p14="http://schemas.microsoft.com/office/powerpoint/2010/main" val="374632824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607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519249" y="2233411"/>
            <a:ext cx="4440027" cy="2443746"/>
          </a:xfrm>
        </p:spPr>
        <p:txBody>
          <a:bodyPr anchor="ctr">
            <a:noAutofit/>
          </a:bodyPr>
          <a:lstStyle/>
          <a:p>
            <a:pPr marL="0" indent="0" algn="ctr">
              <a:buNone/>
            </a:pPr>
            <a:r>
              <a:rPr lang="es-ES" sz="8800" dirty="0"/>
              <a:t>Q&amp;A</a:t>
            </a:r>
            <a:endParaRPr lang="es-CO" sz="8800" dirty="0"/>
          </a:p>
        </p:txBody>
      </p:sp>
    </p:spTree>
    <p:extLst>
      <p:ext uri="{BB962C8B-B14F-4D97-AF65-F5344CB8AC3E}">
        <p14:creationId xmlns:p14="http://schemas.microsoft.com/office/powerpoint/2010/main" val="223186745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6946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4324209" y="5042082"/>
            <a:ext cx="6872492" cy="463255"/>
          </a:xfrm>
        </p:spPr>
        <p:txBody>
          <a:bodyPr anchor="ctr"/>
          <a:lstStyle/>
          <a:p>
            <a:r>
              <a:rPr lang="en-US" sz="3200" b="1" dirty="0" err="1">
                <a:solidFill>
                  <a:schemeClr val="tx2">
                    <a:lumMod val="50000"/>
                  </a:schemeClr>
                </a:solidFill>
                <a:latin typeface="+mn-lt"/>
                <a:ea typeface="+mn-ea"/>
                <a:cs typeface="+mn-cs"/>
              </a:rPr>
              <a:t>PoweView</a:t>
            </a:r>
            <a:r>
              <a:rPr lang="en-US" sz="3200" b="1" dirty="0">
                <a:solidFill>
                  <a:schemeClr val="tx2">
                    <a:lumMod val="50000"/>
                  </a:schemeClr>
                </a:solidFill>
                <a:latin typeface="+mn-lt"/>
                <a:ea typeface="+mn-ea"/>
                <a:cs typeface="+mn-cs"/>
              </a:rPr>
              <a:t>, </a:t>
            </a:r>
            <a:r>
              <a:rPr lang="en-US" sz="3200" b="1" dirty="0" smtClean="0">
                <a:solidFill>
                  <a:schemeClr val="tx2">
                    <a:lumMod val="50000"/>
                  </a:schemeClr>
                </a:solidFill>
                <a:latin typeface="+mn-lt"/>
                <a:ea typeface="+mn-ea"/>
                <a:cs typeface="+mn-cs"/>
              </a:rPr>
              <a:t>PowerPivot, </a:t>
            </a:r>
            <a:r>
              <a:rPr lang="en-US" sz="3200" b="1" dirty="0" err="1" smtClean="0">
                <a:solidFill>
                  <a:schemeClr val="tx2">
                    <a:lumMod val="50000"/>
                  </a:schemeClr>
                </a:solidFill>
                <a:latin typeface="+mn-lt"/>
                <a:ea typeface="+mn-ea"/>
                <a:cs typeface="+mn-cs"/>
              </a:rPr>
              <a:t>PowerMaps</a:t>
            </a:r>
            <a:endParaRPr lang="en-US" sz="3200" b="1" dirty="0" smtClean="0">
              <a:solidFill>
                <a:schemeClr val="tx2">
                  <a:lumMod val="50000"/>
                </a:schemeClr>
              </a:solidFill>
              <a:latin typeface="+mn-lt"/>
              <a:ea typeface="+mn-ea"/>
              <a:cs typeface="+mn-cs"/>
            </a:endParaRPr>
          </a:p>
          <a:p>
            <a:r>
              <a:rPr lang="en-US" sz="3200" b="1" dirty="0" smtClean="0">
                <a:solidFill>
                  <a:schemeClr val="tx2">
                    <a:lumMod val="50000"/>
                  </a:schemeClr>
                </a:solidFill>
                <a:latin typeface="+mn-lt"/>
                <a:ea typeface="+mn-ea"/>
                <a:cs typeface="+mn-cs"/>
              </a:rPr>
              <a:t>SharePoint </a:t>
            </a:r>
            <a:r>
              <a:rPr lang="en-US" sz="3200" b="1" dirty="0" err="1" smtClean="0">
                <a:solidFill>
                  <a:schemeClr val="tx2">
                    <a:lumMod val="50000"/>
                  </a:schemeClr>
                </a:solidFill>
                <a:latin typeface="+mn-lt"/>
                <a:ea typeface="+mn-ea"/>
                <a:cs typeface="+mn-cs"/>
              </a:rPr>
              <a:t>PowerView</a:t>
            </a:r>
            <a:endParaRPr lang="es-CO" sz="3200" b="1" dirty="0">
              <a:solidFill>
                <a:schemeClr val="tx2">
                  <a:lumMod val="50000"/>
                </a:schemeClr>
              </a:solidFill>
              <a:latin typeface="+mn-lt"/>
              <a:ea typeface="+mn-ea"/>
              <a:cs typeface="+mn-cs"/>
            </a:endParaRPr>
          </a:p>
        </p:txBody>
      </p:sp>
      <p:sp>
        <p:nvSpPr>
          <p:cNvPr id="5" name="Title 4"/>
          <p:cNvSpPr>
            <a:spLocks noGrp="1"/>
          </p:cNvSpPr>
          <p:nvPr>
            <p:ph type="title"/>
          </p:nvPr>
        </p:nvSpPr>
        <p:spPr/>
        <p:txBody>
          <a:bodyPr>
            <a:noAutofit/>
          </a:bodyPr>
          <a:lstStyle/>
          <a:p>
            <a:pPr algn="ctr"/>
            <a:r>
              <a:rPr lang="en-US" sz="5400" b="1" dirty="0">
                <a:solidFill>
                  <a:schemeClr val="tx2">
                    <a:lumMod val="50000"/>
                  </a:schemeClr>
                </a:solidFill>
                <a:latin typeface="+mn-lt"/>
                <a:ea typeface="+mn-ea"/>
                <a:cs typeface="+mn-cs"/>
              </a:rPr>
              <a:t>El </a:t>
            </a:r>
            <a:r>
              <a:rPr lang="en-US" sz="5400" b="1" dirty="0" err="1">
                <a:solidFill>
                  <a:schemeClr val="tx2">
                    <a:lumMod val="50000"/>
                  </a:schemeClr>
                </a:solidFill>
                <a:latin typeface="+mn-lt"/>
                <a:ea typeface="+mn-ea"/>
                <a:cs typeface="+mn-cs"/>
              </a:rPr>
              <a:t>poder</a:t>
            </a:r>
            <a:r>
              <a:rPr lang="en-US" sz="5400" b="1" dirty="0">
                <a:solidFill>
                  <a:schemeClr val="tx2">
                    <a:lumMod val="50000"/>
                  </a:schemeClr>
                </a:solidFill>
                <a:latin typeface="+mn-lt"/>
                <a:ea typeface="+mn-ea"/>
                <a:cs typeface="+mn-cs"/>
              </a:rPr>
              <a:t> de los powers</a:t>
            </a:r>
            <a:endParaRPr lang="es-CO" sz="5400" b="1" dirty="0">
              <a:solidFill>
                <a:schemeClr val="tx2">
                  <a:lumMod val="50000"/>
                </a:schemeClr>
              </a:solidFill>
              <a:latin typeface="+mn-lt"/>
              <a:ea typeface="+mn-ea"/>
              <a:cs typeface="+mn-cs"/>
            </a:endParaRPr>
          </a:p>
        </p:txBody>
      </p:sp>
    </p:spTree>
    <p:extLst>
      <p:ext uri="{BB962C8B-B14F-4D97-AF65-F5344CB8AC3E}">
        <p14:creationId xmlns:p14="http://schemas.microsoft.com/office/powerpoint/2010/main" val="9124526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368" y="2264602"/>
            <a:ext cx="1485000" cy="1485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940" y="2467102"/>
            <a:ext cx="1080000" cy="1080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34" y="2404689"/>
            <a:ext cx="1188000" cy="11880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6266" y="2437291"/>
            <a:ext cx="1161000" cy="1161000"/>
          </a:xfrm>
          <a:prstGeom prst="rect">
            <a:avLst/>
          </a:prstGeom>
        </p:spPr>
      </p:pic>
      <p:sp>
        <p:nvSpPr>
          <p:cNvPr id="15" name="TextBox 14"/>
          <p:cNvSpPr txBox="1"/>
          <p:nvPr/>
        </p:nvSpPr>
        <p:spPr>
          <a:xfrm>
            <a:off x="862934" y="3636584"/>
            <a:ext cx="1029641"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a:solidFill>
                  <a:schemeClr val="tx1">
                    <a:alpha val="99000"/>
                  </a:schemeClr>
                </a:solidFill>
              </a:rPr>
              <a:t>@arojaspa</a:t>
            </a:r>
            <a:endParaRPr lang="es-CO" sz="1600" dirty="0" err="1">
              <a:solidFill>
                <a:schemeClr val="tx1">
                  <a:alpha val="99000"/>
                </a:schemeClr>
              </a:solidFill>
            </a:endParaRPr>
          </a:p>
        </p:txBody>
      </p:sp>
      <p:sp>
        <p:nvSpPr>
          <p:cNvPr id="16" name="TextBox 15"/>
          <p:cNvSpPr txBox="1"/>
          <p:nvPr/>
        </p:nvSpPr>
        <p:spPr>
          <a:xfrm>
            <a:off x="3062677" y="3636584"/>
            <a:ext cx="2108526"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smtClean="0">
                <a:solidFill>
                  <a:schemeClr val="tx1">
                    <a:alpha val="99000"/>
                  </a:schemeClr>
                </a:solidFill>
              </a:rPr>
              <a:t>andres.rojas@geeks.ms</a:t>
            </a:r>
            <a:endParaRPr lang="es-CO" sz="1600" dirty="0" err="1">
              <a:solidFill>
                <a:schemeClr val="tx1">
                  <a:alpha val="99000"/>
                </a:schemeClr>
              </a:solidFill>
            </a:endParaRPr>
          </a:p>
        </p:txBody>
      </p:sp>
      <p:sp>
        <p:nvSpPr>
          <p:cNvPr id="17" name="TextBox 16"/>
          <p:cNvSpPr txBox="1"/>
          <p:nvPr/>
        </p:nvSpPr>
        <p:spPr>
          <a:xfrm>
            <a:off x="5930153" y="3636584"/>
            <a:ext cx="2633606"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a:solidFill>
                  <a:schemeClr val="tx1">
                    <a:alpha val="99000"/>
                  </a:schemeClr>
                </a:solidFill>
              </a:rPr>
              <a:t>http://arojaspa.blogspot.com </a:t>
            </a:r>
            <a:endParaRPr lang="es-CO" sz="1600" dirty="0" err="1">
              <a:solidFill>
                <a:schemeClr val="tx1">
                  <a:alpha val="99000"/>
                </a:schemeClr>
              </a:solidFill>
            </a:endParaRPr>
          </a:p>
        </p:txBody>
      </p:sp>
      <p:sp>
        <p:nvSpPr>
          <p:cNvPr id="18" name="TextBox 17"/>
          <p:cNvSpPr txBox="1"/>
          <p:nvPr/>
        </p:nvSpPr>
        <p:spPr>
          <a:xfrm>
            <a:off x="9413316" y="3636584"/>
            <a:ext cx="846899"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a:solidFill>
                  <a:schemeClr val="tx1">
                    <a:alpha val="99000"/>
                  </a:schemeClr>
                </a:solidFill>
              </a:rPr>
              <a:t>arojaspa</a:t>
            </a:r>
            <a:endParaRPr lang="es-CO" sz="1600" dirty="0" err="1">
              <a:solidFill>
                <a:schemeClr val="tx1">
                  <a:alpha val="99000"/>
                </a:schemeClr>
              </a:solidFill>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7768" y="4969645"/>
            <a:ext cx="1724025" cy="704850"/>
          </a:xfrm>
          <a:prstGeom prst="rect">
            <a:avLst/>
          </a:prstGeom>
        </p:spPr>
      </p:pic>
      <p:pic>
        <p:nvPicPr>
          <p:cNvPr id="21" name="Picture 20"/>
          <p:cNvPicPr>
            <a:picLocks noChangeAspect="1"/>
          </p:cNvPicPr>
          <p:nvPr/>
        </p:nvPicPr>
        <p:blipFill rotWithShape="1">
          <a:blip r:embed="rId7" cstate="print">
            <a:extLst>
              <a:ext uri="{28A0092B-C50C-407E-A947-70E740481C1C}">
                <a14:useLocalDpi xmlns:a14="http://schemas.microsoft.com/office/drawing/2010/main" val="0"/>
              </a:ext>
            </a:extLst>
          </a:blip>
          <a:srcRect l="38458" r="3520" b="10114"/>
          <a:stretch/>
        </p:blipFill>
        <p:spPr>
          <a:xfrm>
            <a:off x="6352784" y="4698662"/>
            <a:ext cx="1908000" cy="193253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0153" y="5849734"/>
            <a:ext cx="2160000" cy="655200"/>
          </a:xfrm>
          <a:prstGeom prst="rect">
            <a:avLst/>
          </a:prstGeom>
        </p:spPr>
      </p:pic>
      <p:sp>
        <p:nvSpPr>
          <p:cNvPr id="20" name="TextBox 19"/>
          <p:cNvSpPr txBox="1"/>
          <p:nvPr/>
        </p:nvSpPr>
        <p:spPr>
          <a:xfrm>
            <a:off x="862933" y="3996683"/>
            <a:ext cx="1018933" cy="360099"/>
          </a:xfrm>
          <a:prstGeom prst="rect">
            <a:avLst/>
          </a:prstGeom>
          <a:solidFill>
            <a:schemeClr val="bg2">
              <a:lumMod val="90000"/>
            </a:schemeClr>
          </a:solidFill>
        </p:spPr>
        <p:txBody>
          <a:bodyPr wrap="none" lIns="68580" tIns="68580" rIns="68580" bIns="68580" rtlCol="0">
            <a:spAutoFit/>
          </a:bodyPr>
          <a:lstStyle/>
          <a:p>
            <a:pPr>
              <a:lnSpc>
                <a:spcPct val="90000"/>
              </a:lnSpc>
              <a:spcBef>
                <a:spcPct val="20000"/>
              </a:spcBef>
              <a:buSzPct val="90000"/>
            </a:pPr>
            <a:r>
              <a:rPr lang="en-US" sz="1600" dirty="0" smtClean="0">
                <a:solidFill>
                  <a:schemeClr val="tx1">
                    <a:alpha val="99000"/>
                  </a:schemeClr>
                </a:solidFill>
              </a:rPr>
              <a:t>@</a:t>
            </a:r>
            <a:r>
              <a:rPr lang="en-US" sz="1600" dirty="0" err="1" smtClean="0">
                <a:solidFill>
                  <a:schemeClr val="tx1">
                    <a:alpha val="99000"/>
                  </a:schemeClr>
                </a:solidFill>
              </a:rPr>
              <a:t>sharecol</a:t>
            </a:r>
            <a:endParaRPr lang="es-CO" sz="1600" dirty="0" err="1">
              <a:solidFill>
                <a:schemeClr val="tx1">
                  <a:alpha val="99000"/>
                </a:schemeClr>
              </a:solidFill>
            </a:endParaRPr>
          </a:p>
        </p:txBody>
      </p:sp>
      <p:sp>
        <p:nvSpPr>
          <p:cNvPr id="22" name="TextBox 21"/>
          <p:cNvSpPr txBox="1"/>
          <p:nvPr/>
        </p:nvSpPr>
        <p:spPr>
          <a:xfrm>
            <a:off x="3065877" y="4020252"/>
            <a:ext cx="2070375" cy="360099"/>
          </a:xfrm>
          <a:prstGeom prst="rect">
            <a:avLst/>
          </a:prstGeom>
          <a:solidFill>
            <a:schemeClr val="bg2">
              <a:lumMod val="90000"/>
            </a:schemeClr>
          </a:solidFill>
        </p:spPr>
        <p:txBody>
          <a:bodyPr wrap="none" lIns="68580" tIns="68580" rIns="68580" bIns="68580" rtlCol="0">
            <a:spAutoFit/>
          </a:bodyPr>
          <a:lstStyle/>
          <a:p>
            <a:pPr>
              <a:lnSpc>
                <a:spcPct val="90000"/>
              </a:lnSpc>
              <a:spcBef>
                <a:spcPct val="20000"/>
              </a:spcBef>
              <a:buSzPct val="90000"/>
            </a:pPr>
            <a:r>
              <a:rPr lang="en-US" sz="1600" dirty="0" smtClean="0">
                <a:solidFill>
                  <a:schemeClr val="tx1">
                    <a:alpha val="99000"/>
                  </a:schemeClr>
                </a:solidFill>
              </a:rPr>
              <a:t>sharecol@outlook.com</a:t>
            </a:r>
            <a:endParaRPr lang="es-CO" sz="1600" dirty="0" err="1">
              <a:solidFill>
                <a:schemeClr val="tx1">
                  <a:alpha val="99000"/>
                </a:schemeClr>
              </a:solidFill>
            </a:endParaRPr>
          </a:p>
        </p:txBody>
      </p:sp>
      <p:sp>
        <p:nvSpPr>
          <p:cNvPr id="23" name="TextBox 22"/>
          <p:cNvSpPr txBox="1"/>
          <p:nvPr/>
        </p:nvSpPr>
        <p:spPr>
          <a:xfrm>
            <a:off x="5930153" y="3986248"/>
            <a:ext cx="2333011" cy="360099"/>
          </a:xfrm>
          <a:prstGeom prst="rect">
            <a:avLst/>
          </a:prstGeom>
          <a:solidFill>
            <a:schemeClr val="bg2">
              <a:lumMod val="90000"/>
            </a:schemeClr>
          </a:solidFill>
        </p:spPr>
        <p:txBody>
          <a:bodyPr wrap="none" lIns="68580" tIns="68580" rIns="68580" bIns="68580" rtlCol="0">
            <a:spAutoFit/>
          </a:bodyPr>
          <a:lstStyle/>
          <a:p>
            <a:pPr>
              <a:lnSpc>
                <a:spcPct val="90000"/>
              </a:lnSpc>
              <a:spcBef>
                <a:spcPct val="20000"/>
              </a:spcBef>
              <a:buSzPct val="90000"/>
            </a:pPr>
            <a:r>
              <a:rPr lang="en-US" sz="1600" dirty="0">
                <a:solidFill>
                  <a:schemeClr val="tx1">
                    <a:alpha val="99000"/>
                  </a:schemeClr>
                </a:solidFill>
              </a:rPr>
              <a:t>http</a:t>
            </a:r>
            <a:r>
              <a:rPr lang="en-US" sz="1600" dirty="0" smtClean="0">
                <a:solidFill>
                  <a:schemeClr val="tx1">
                    <a:alpha val="99000"/>
                  </a:schemeClr>
                </a:solidFill>
              </a:rPr>
              <a:t>://www.sharecol.com </a:t>
            </a:r>
            <a:endParaRPr lang="es-CO" sz="1600" dirty="0" err="1">
              <a:solidFill>
                <a:schemeClr val="tx1">
                  <a:alpha val="99000"/>
                </a:schemeClr>
              </a:solidFill>
            </a:endParaRPr>
          </a:p>
        </p:txBody>
      </p:sp>
      <p:sp>
        <p:nvSpPr>
          <p:cNvPr id="6" name="TextBox 5"/>
          <p:cNvSpPr txBox="1"/>
          <p:nvPr/>
        </p:nvSpPr>
        <p:spPr>
          <a:xfrm>
            <a:off x="3175642" y="1040002"/>
            <a:ext cx="5499648" cy="954107"/>
          </a:xfrm>
          <a:prstGeom prst="rect">
            <a:avLst/>
          </a:prstGeom>
          <a:noFill/>
        </p:spPr>
        <p:txBody>
          <a:bodyPr wrap="square" rtlCol="0">
            <a:spAutoFit/>
          </a:bodyPr>
          <a:lstStyle/>
          <a:p>
            <a:pPr algn="ctr"/>
            <a:r>
              <a:rPr lang="en-US" sz="3200" b="1" dirty="0" smtClean="0">
                <a:solidFill>
                  <a:schemeClr val="tx2">
                    <a:lumMod val="50000"/>
                  </a:schemeClr>
                </a:solidFill>
              </a:rPr>
              <a:t>ING. ANDRES FELIPE ROJAS</a:t>
            </a:r>
          </a:p>
          <a:p>
            <a:pPr algn="ctr"/>
            <a:r>
              <a:rPr lang="en-US" sz="2400" b="1" dirty="0" smtClean="0">
                <a:solidFill>
                  <a:schemeClr val="tx2">
                    <a:lumMod val="50000"/>
                  </a:schemeClr>
                </a:solidFill>
              </a:rPr>
              <a:t>MVP SHAREPOINT SERVER</a:t>
            </a:r>
            <a:endParaRPr lang="es-CO" sz="2400" b="1" dirty="0">
              <a:solidFill>
                <a:schemeClr val="tx2">
                  <a:lumMod val="50000"/>
                </a:schemeClr>
              </a:solidFill>
            </a:endParaRPr>
          </a:p>
        </p:txBody>
      </p:sp>
    </p:spTree>
    <p:extLst>
      <p:ext uri="{BB962C8B-B14F-4D97-AF65-F5344CB8AC3E}">
        <p14:creationId xmlns:p14="http://schemas.microsoft.com/office/powerpoint/2010/main" val="39581403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734" y="2316360"/>
            <a:ext cx="1485000" cy="1485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306" y="2518860"/>
            <a:ext cx="1080000" cy="108000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402" y="2478360"/>
            <a:ext cx="1161000" cy="1161000"/>
          </a:xfrm>
          <a:prstGeom prst="rect">
            <a:avLst/>
          </a:prstGeom>
        </p:spPr>
      </p:pic>
      <p:sp>
        <p:nvSpPr>
          <p:cNvPr id="16" name="TextBox 15"/>
          <p:cNvSpPr txBox="1"/>
          <p:nvPr/>
        </p:nvSpPr>
        <p:spPr>
          <a:xfrm>
            <a:off x="1272007" y="3688342"/>
            <a:ext cx="2585195"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smtClean="0">
                <a:solidFill>
                  <a:schemeClr val="tx1">
                    <a:alpha val="99000"/>
                  </a:schemeClr>
                </a:solidFill>
              </a:rPr>
              <a:t>Veronica.bas@microsoft.com</a:t>
            </a:r>
            <a:endParaRPr lang="es-CO" sz="1600" dirty="0" err="1">
              <a:solidFill>
                <a:schemeClr val="tx1">
                  <a:alpha val="99000"/>
                </a:schemeClr>
              </a:solidFill>
            </a:endParaRPr>
          </a:p>
        </p:txBody>
      </p:sp>
      <p:sp>
        <p:nvSpPr>
          <p:cNvPr id="17" name="TextBox 16"/>
          <p:cNvSpPr txBox="1"/>
          <p:nvPr/>
        </p:nvSpPr>
        <p:spPr>
          <a:xfrm>
            <a:off x="4068676" y="3700126"/>
            <a:ext cx="3466783"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a:solidFill>
                  <a:schemeClr val="tx1">
                    <a:alpha val="99000"/>
                  </a:schemeClr>
                </a:solidFill>
              </a:rPr>
              <a:t>http://blogs.msdn.com/b/brushstrokes/</a:t>
            </a:r>
            <a:endParaRPr lang="es-CO" sz="1600" dirty="0" err="1">
              <a:solidFill>
                <a:schemeClr val="tx1">
                  <a:alpha val="99000"/>
                </a:schemeClr>
              </a:solidFill>
            </a:endParaRPr>
          </a:p>
        </p:txBody>
      </p:sp>
      <p:sp>
        <p:nvSpPr>
          <p:cNvPr id="18" name="TextBox 17"/>
          <p:cNvSpPr txBox="1"/>
          <p:nvPr/>
        </p:nvSpPr>
        <p:spPr>
          <a:xfrm>
            <a:off x="7834682" y="3688342"/>
            <a:ext cx="1131720" cy="360099"/>
          </a:xfrm>
          <a:prstGeom prst="rect">
            <a:avLst/>
          </a:prstGeom>
          <a:noFill/>
        </p:spPr>
        <p:txBody>
          <a:bodyPr wrap="none" lIns="68580" tIns="68580" rIns="68580" bIns="68580" rtlCol="0">
            <a:spAutoFit/>
          </a:bodyPr>
          <a:lstStyle/>
          <a:p>
            <a:pPr>
              <a:lnSpc>
                <a:spcPct val="90000"/>
              </a:lnSpc>
              <a:spcBef>
                <a:spcPct val="20000"/>
              </a:spcBef>
              <a:buSzPct val="90000"/>
            </a:pPr>
            <a:r>
              <a:rPr lang="en-US" sz="1600" dirty="0" err="1" smtClean="0">
                <a:solidFill>
                  <a:schemeClr val="tx1">
                    <a:alpha val="99000"/>
                  </a:schemeClr>
                </a:solidFill>
              </a:rPr>
              <a:t>veronicabas</a:t>
            </a:r>
            <a:endParaRPr lang="es-CO" sz="1600" dirty="0" err="1">
              <a:solidFill>
                <a:schemeClr val="tx1">
                  <a:alpha val="99000"/>
                </a:schemeClr>
              </a:solidFill>
            </a:endParaRPr>
          </a:p>
        </p:txBody>
      </p:sp>
      <p:sp>
        <p:nvSpPr>
          <p:cNvPr id="6" name="TextBox 5"/>
          <p:cNvSpPr txBox="1"/>
          <p:nvPr/>
        </p:nvSpPr>
        <p:spPr>
          <a:xfrm>
            <a:off x="3175642" y="1040002"/>
            <a:ext cx="5499648" cy="954107"/>
          </a:xfrm>
          <a:prstGeom prst="rect">
            <a:avLst/>
          </a:prstGeom>
          <a:noFill/>
        </p:spPr>
        <p:txBody>
          <a:bodyPr wrap="square" rtlCol="0">
            <a:spAutoFit/>
          </a:bodyPr>
          <a:lstStyle/>
          <a:p>
            <a:pPr algn="ctr"/>
            <a:r>
              <a:rPr lang="en-US" sz="3200" b="1" dirty="0" smtClean="0">
                <a:solidFill>
                  <a:schemeClr val="tx2">
                    <a:lumMod val="50000"/>
                  </a:schemeClr>
                </a:solidFill>
              </a:rPr>
              <a:t>VERÓNICA BAS</a:t>
            </a:r>
          </a:p>
          <a:p>
            <a:pPr algn="ctr"/>
            <a:r>
              <a:rPr lang="en-US" sz="2400" b="1" dirty="0" smtClean="0">
                <a:solidFill>
                  <a:schemeClr val="tx2">
                    <a:lumMod val="50000"/>
                  </a:schemeClr>
                </a:solidFill>
              </a:rPr>
              <a:t>BI SUPPORT ENGINEER MICROSOFT </a:t>
            </a:r>
            <a:endParaRPr lang="es-CO" sz="2400" b="1" dirty="0">
              <a:solidFill>
                <a:schemeClr val="tx2">
                  <a:lumMod val="50000"/>
                </a:schemeClr>
              </a:solidFill>
            </a:endParaRPr>
          </a:p>
        </p:txBody>
      </p:sp>
      <p:pic>
        <p:nvPicPr>
          <p:cNvPr id="3" name="Picture 2"/>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4656940" y="4582993"/>
            <a:ext cx="1515658" cy="2015972"/>
          </a:xfrm>
          <a:prstGeom prst="rect">
            <a:avLst/>
          </a:prstGeom>
        </p:spPr>
      </p:pic>
    </p:spTree>
    <p:extLst>
      <p:ext uri="{BB962C8B-B14F-4D97-AF65-F5344CB8AC3E}">
        <p14:creationId xmlns:p14="http://schemas.microsoft.com/office/powerpoint/2010/main" val="19121977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110" y="365125"/>
            <a:ext cx="10515600" cy="1325563"/>
          </a:xfrm>
        </p:spPr>
        <p:txBody>
          <a:bodyPr/>
          <a:lstStyle/>
          <a:p>
            <a:pPr algn="l"/>
            <a:r>
              <a:rPr lang="es-CO" b="1" dirty="0" smtClean="0">
                <a:solidFill>
                  <a:schemeClr val="tx2">
                    <a:lumMod val="50000"/>
                  </a:schemeClr>
                </a:solidFill>
              </a:rPr>
              <a:t>Agenda</a:t>
            </a:r>
            <a:endParaRPr lang="en-US" b="1" dirty="0">
              <a:solidFill>
                <a:schemeClr val="tx2">
                  <a:lumMod val="50000"/>
                </a:schemeClr>
              </a:solidFill>
            </a:endParaRPr>
          </a:p>
        </p:txBody>
      </p:sp>
      <p:sp>
        <p:nvSpPr>
          <p:cNvPr id="3" name="Text Placeholder 2"/>
          <p:cNvSpPr>
            <a:spLocks noGrp="1"/>
          </p:cNvSpPr>
          <p:nvPr>
            <p:ph type="body" sz="quarter" idx="12"/>
          </p:nvPr>
        </p:nvSpPr>
        <p:spPr>
          <a:xfrm>
            <a:off x="289110" y="1690688"/>
            <a:ext cx="4968552" cy="1163396"/>
          </a:xfrm>
        </p:spPr>
        <p:txBody>
          <a:bodyPr>
            <a:noAutofit/>
          </a:bodyPr>
          <a:lstStyle/>
          <a:p>
            <a:r>
              <a:rPr lang="es-CO" b="1" dirty="0">
                <a:solidFill>
                  <a:schemeClr val="tx2">
                    <a:lumMod val="50000"/>
                  </a:schemeClr>
                </a:solidFill>
              </a:rPr>
              <a:t>Introducción a Power View</a:t>
            </a:r>
          </a:p>
          <a:p>
            <a:r>
              <a:rPr lang="es-CO" b="1" dirty="0">
                <a:solidFill>
                  <a:schemeClr val="tx2">
                    <a:lumMod val="50000"/>
                  </a:schemeClr>
                </a:solidFill>
              </a:rPr>
              <a:t>Características de Power View</a:t>
            </a:r>
          </a:p>
          <a:p>
            <a:r>
              <a:rPr lang="es-CO" b="1" dirty="0">
                <a:solidFill>
                  <a:schemeClr val="tx2">
                    <a:lumMod val="50000"/>
                  </a:schemeClr>
                </a:solidFill>
              </a:rPr>
              <a:t>Demo</a:t>
            </a:r>
          </a:p>
          <a:p>
            <a:endParaRPr lang="es-CO" sz="2800" b="1" dirty="0">
              <a:solidFill>
                <a:schemeClr val="bg2">
                  <a:lumMod val="10000"/>
                </a:schemeClr>
              </a:solidFill>
            </a:endParaRPr>
          </a:p>
        </p:txBody>
      </p:sp>
    </p:spTree>
    <p:extLst>
      <p:ext uri="{BB962C8B-B14F-4D97-AF65-F5344CB8AC3E}">
        <p14:creationId xmlns:p14="http://schemas.microsoft.com/office/powerpoint/2010/main" val="7657169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CO" sz="3300" dirty="0">
                <a:solidFill>
                  <a:schemeClr val="bg1"/>
                </a:solidFill>
              </a:rPr>
              <a:t>Introducción a Power View</a:t>
            </a:r>
            <a:endParaRPr lang="en-US" sz="3300" dirty="0">
              <a:solidFill>
                <a:schemeClr val="bg1"/>
              </a:solidFill>
            </a:endParaRPr>
          </a:p>
        </p:txBody>
      </p:sp>
      <p:sp>
        <p:nvSpPr>
          <p:cNvPr id="3" name="Subtitle 2"/>
          <p:cNvSpPr>
            <a:spLocks noGrp="1"/>
          </p:cNvSpPr>
          <p:nvPr>
            <p:ph type="subTitle" idx="1"/>
          </p:nvPr>
        </p:nvSpPr>
        <p:spPr/>
        <p:txBody>
          <a:bodyPr/>
          <a:lstStyle/>
          <a:p>
            <a:endParaRPr lang="es-CO"/>
          </a:p>
        </p:txBody>
      </p:sp>
      <p:sp>
        <p:nvSpPr>
          <p:cNvPr id="7" name="Title 6"/>
          <p:cNvSpPr>
            <a:spLocks noGrp="1"/>
          </p:cNvSpPr>
          <p:nvPr>
            <p:ph type="ctrTitle"/>
          </p:nvPr>
        </p:nvSpPr>
        <p:spPr/>
        <p:txBody>
          <a:bodyPr/>
          <a:lstStyle/>
          <a:p>
            <a:endParaRPr lang="es-CO"/>
          </a:p>
        </p:txBody>
      </p:sp>
    </p:spTree>
    <p:extLst>
      <p:ext uri="{BB962C8B-B14F-4D97-AF65-F5344CB8AC3E}">
        <p14:creationId xmlns:p14="http://schemas.microsoft.com/office/powerpoint/2010/main" val="395634709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796978" y="1763078"/>
            <a:ext cx="2742486" cy="3360420"/>
          </a:xfrm>
          <a:prstGeom prst="rect">
            <a:avLst/>
          </a:prstGeom>
          <a:noFill/>
          <a:ln w="6350" cap="flat" cmpd="sng" algn="ctr">
            <a:solidFill>
              <a:srgbClr val="FFFFFF">
                <a:alpha val="50000"/>
              </a:srgbClr>
            </a:solidFill>
            <a:prstDash val="solid"/>
            <a:headEnd type="none" w="med" len="med"/>
            <a:tailEnd type="none" w="med" len="med"/>
          </a:ln>
          <a:effectLst/>
        </p:spPr>
        <p:txBody>
          <a:bodyPr vert="horz" wrap="square" lIns="68580" tIns="1371600" rIns="68580" bIns="3429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stStyle>
          <a:p>
            <a:pPr lvl="1" defTabSz="333375" fontAlgn="ctr">
              <a:spcBef>
                <a:spcPts val="1350"/>
              </a:spcBef>
              <a:buClrTx/>
            </a:pPr>
            <a:r>
              <a:rPr lang="en-US" b="1" dirty="0">
                <a:solidFill>
                  <a:schemeClr val="tx2">
                    <a:lumMod val="50000"/>
                  </a:schemeClr>
                </a:solidFill>
              </a:rPr>
              <a:t>POWER VIEW</a:t>
            </a:r>
          </a:p>
          <a:p>
            <a:pPr lvl="1" defTabSz="333375" fontAlgn="ctr">
              <a:spcBef>
                <a:spcPts val="1350"/>
              </a:spcBef>
              <a:buClrTx/>
            </a:pPr>
            <a:endParaRPr lang="en-US" b="1" dirty="0">
              <a:solidFill>
                <a:schemeClr val="tx2">
                  <a:lumMod val="50000"/>
                </a:schemeClr>
              </a:solidFill>
            </a:endParaRPr>
          </a:p>
          <a:p>
            <a:pPr lvl="1" defTabSz="685800" fontAlgn="ctr">
              <a:lnSpc>
                <a:spcPct val="150000"/>
              </a:lnSpc>
              <a:spcBef>
                <a:spcPts val="450"/>
              </a:spcBef>
            </a:pPr>
            <a:endParaRPr lang="en-US" sz="1200" kern="1200" dirty="0">
              <a:solidFill>
                <a:schemeClr val="tx2">
                  <a:lumMod val="50000"/>
                </a:schemeClr>
              </a:solidFill>
            </a:endParaRPr>
          </a:p>
          <a:p>
            <a:pPr lvl="1" defTabSz="685800" fontAlgn="ctr">
              <a:spcBef>
                <a:spcPts val="450"/>
              </a:spcBef>
            </a:pPr>
            <a:r>
              <a:rPr lang="en-US" sz="1200" kern="1200" dirty="0" err="1">
                <a:solidFill>
                  <a:schemeClr val="tx2">
                    <a:lumMod val="50000"/>
                  </a:schemeClr>
                </a:solidFill>
              </a:rPr>
              <a:t>Experiencia</a:t>
            </a:r>
            <a:r>
              <a:rPr lang="en-US" sz="1200" kern="1200" dirty="0">
                <a:solidFill>
                  <a:schemeClr val="tx2">
                    <a:lumMod val="50000"/>
                  </a:schemeClr>
                </a:solidFill>
              </a:rPr>
              <a:t> de </a:t>
            </a:r>
            <a:r>
              <a:rPr lang="en-US" sz="1200" kern="1200" dirty="0" err="1">
                <a:solidFill>
                  <a:schemeClr val="tx2">
                    <a:lumMod val="50000"/>
                  </a:schemeClr>
                </a:solidFill>
              </a:rPr>
              <a:t>diseño</a:t>
            </a:r>
            <a:r>
              <a:rPr lang="en-US" sz="1200" kern="1200" dirty="0">
                <a:solidFill>
                  <a:schemeClr val="tx2">
                    <a:lumMod val="50000"/>
                  </a:schemeClr>
                </a:solidFill>
              </a:rPr>
              <a:t> </a:t>
            </a:r>
            <a:r>
              <a:rPr lang="en-US" sz="1200" kern="1200" dirty="0" err="1">
                <a:solidFill>
                  <a:schemeClr val="tx2">
                    <a:lumMod val="50000"/>
                  </a:schemeClr>
                </a:solidFill>
              </a:rPr>
              <a:t>altamente</a:t>
            </a:r>
            <a:r>
              <a:rPr lang="en-US" sz="1200" kern="1200" dirty="0">
                <a:solidFill>
                  <a:schemeClr val="tx2">
                    <a:lumMod val="50000"/>
                  </a:schemeClr>
                </a:solidFill>
              </a:rPr>
              <a:t> visual</a:t>
            </a:r>
          </a:p>
          <a:p>
            <a:pPr lvl="1" defTabSz="685800" fontAlgn="ctr">
              <a:spcBef>
                <a:spcPts val="450"/>
              </a:spcBef>
            </a:pPr>
            <a:r>
              <a:rPr lang="en-US" sz="1200" kern="1200" dirty="0" err="1">
                <a:solidFill>
                  <a:schemeClr val="tx2">
                    <a:lumMod val="50000"/>
                  </a:schemeClr>
                </a:solidFill>
              </a:rPr>
              <a:t>Interactividad</a:t>
            </a:r>
            <a:r>
              <a:rPr lang="en-US" sz="1200" kern="1200" dirty="0">
                <a:solidFill>
                  <a:schemeClr val="tx2">
                    <a:lumMod val="50000"/>
                  </a:schemeClr>
                </a:solidFill>
              </a:rPr>
              <a:t> </a:t>
            </a:r>
            <a:r>
              <a:rPr lang="en-US" sz="1200" kern="1200" dirty="0" err="1">
                <a:solidFill>
                  <a:schemeClr val="tx2">
                    <a:lumMod val="50000"/>
                  </a:schemeClr>
                </a:solidFill>
              </a:rPr>
              <a:t>enriquecida</a:t>
            </a:r>
            <a:r>
              <a:rPr lang="en-US" sz="1200" kern="1200" dirty="0">
                <a:solidFill>
                  <a:schemeClr val="tx2">
                    <a:lumMod val="50000"/>
                  </a:schemeClr>
                </a:solidFill>
              </a:rPr>
              <a:t> </a:t>
            </a:r>
            <a:r>
              <a:rPr lang="en-US" sz="1200" kern="1200" dirty="0" err="1">
                <a:solidFill>
                  <a:schemeClr val="tx2">
                    <a:lumMod val="50000"/>
                  </a:schemeClr>
                </a:solidFill>
              </a:rPr>
              <a:t>por</a:t>
            </a:r>
            <a:r>
              <a:rPr lang="en-US" sz="1200" kern="1200" dirty="0">
                <a:solidFill>
                  <a:schemeClr val="tx2">
                    <a:lumMod val="50000"/>
                  </a:schemeClr>
                </a:solidFill>
              </a:rPr>
              <a:t> </a:t>
            </a:r>
            <a:r>
              <a:rPr lang="en-US" sz="1200" kern="1200" dirty="0" err="1">
                <a:solidFill>
                  <a:schemeClr val="tx2">
                    <a:lumMod val="50000"/>
                  </a:schemeClr>
                </a:solidFill>
              </a:rPr>
              <a:t>metadatos</a:t>
            </a:r>
            <a:endParaRPr lang="en-US" sz="1200" kern="1200" dirty="0">
              <a:solidFill>
                <a:schemeClr val="tx2">
                  <a:lumMod val="50000"/>
                </a:schemeClr>
              </a:solidFill>
            </a:endParaRPr>
          </a:p>
          <a:p>
            <a:pPr lvl="1" defTabSz="685800" fontAlgn="ctr">
              <a:spcBef>
                <a:spcPts val="450"/>
              </a:spcBef>
            </a:pPr>
            <a:r>
              <a:rPr lang="en-US" sz="1200" kern="1200" dirty="0">
                <a:solidFill>
                  <a:schemeClr val="tx2">
                    <a:lumMod val="50000"/>
                  </a:schemeClr>
                </a:solidFill>
              </a:rPr>
              <a:t>Presentation-ready a </a:t>
            </a:r>
            <a:r>
              <a:rPr lang="en-US" sz="1200" kern="1200" dirty="0" err="1">
                <a:solidFill>
                  <a:schemeClr val="tx2">
                    <a:lumMod val="50000"/>
                  </a:schemeClr>
                </a:solidFill>
              </a:rPr>
              <a:t>toda</a:t>
            </a:r>
            <a:r>
              <a:rPr lang="en-US" sz="1200" kern="1200" dirty="0">
                <a:solidFill>
                  <a:schemeClr val="tx2">
                    <a:lumMod val="50000"/>
                  </a:schemeClr>
                </a:solidFill>
              </a:rPr>
              <a:t> hora</a:t>
            </a:r>
          </a:p>
        </p:txBody>
      </p:sp>
      <p:sp>
        <p:nvSpPr>
          <p:cNvPr id="8" name="Content Placeholder 2"/>
          <p:cNvSpPr txBox="1">
            <a:spLocks/>
          </p:cNvSpPr>
          <p:nvPr/>
        </p:nvSpPr>
        <p:spPr>
          <a:xfrm>
            <a:off x="4735944" y="1763078"/>
            <a:ext cx="2742486" cy="3360420"/>
          </a:xfrm>
          <a:prstGeom prst="rect">
            <a:avLst/>
          </a:prstGeom>
          <a:noFill/>
          <a:ln w="6350" cap="flat" cmpd="sng" algn="ctr">
            <a:solidFill>
              <a:srgbClr val="FFFFFF">
                <a:alpha val="50000"/>
              </a:srgbClr>
            </a:solidFill>
            <a:prstDash val="solid"/>
            <a:headEnd type="none" w="med" len="med"/>
            <a:tailEnd type="none" w="med" len="med"/>
          </a:ln>
          <a:effectLst/>
        </p:spPr>
        <p:txBody>
          <a:bodyPr vert="horz" wrap="square" lIns="68580" tIns="1371600" rIns="68580" bIns="3429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stStyle>
          <a:p>
            <a:pPr lvl="1" defTabSz="333375" fontAlgn="ctr">
              <a:spcBef>
                <a:spcPts val="1350"/>
              </a:spcBef>
              <a:buClrTx/>
            </a:pPr>
            <a:r>
              <a:rPr lang="en-US" b="1" dirty="0">
                <a:solidFill>
                  <a:schemeClr val="tx2">
                    <a:lumMod val="50000"/>
                  </a:schemeClr>
                </a:solidFill>
              </a:rPr>
              <a:t>END USER ALERTING</a:t>
            </a:r>
          </a:p>
          <a:p>
            <a:pPr lvl="1" defTabSz="333375" fontAlgn="ctr">
              <a:spcBef>
                <a:spcPts val="1350"/>
              </a:spcBef>
              <a:buClrTx/>
            </a:pPr>
            <a:endParaRPr lang="es-CO" b="1" dirty="0">
              <a:solidFill>
                <a:schemeClr val="tx2">
                  <a:lumMod val="50000"/>
                </a:schemeClr>
              </a:solidFill>
            </a:endParaRPr>
          </a:p>
          <a:p>
            <a:pPr lvl="1" defTabSz="685800" fontAlgn="ctr">
              <a:spcBef>
                <a:spcPts val="450"/>
              </a:spcBef>
            </a:pPr>
            <a:endParaRPr lang="es-CO" kern="1200" dirty="0">
              <a:solidFill>
                <a:schemeClr val="tx2">
                  <a:lumMod val="50000"/>
                </a:schemeClr>
              </a:solidFill>
            </a:endParaRPr>
          </a:p>
          <a:p>
            <a:pPr lvl="1" defTabSz="685800" fontAlgn="ctr">
              <a:spcBef>
                <a:spcPts val="450"/>
              </a:spcBef>
            </a:pPr>
            <a:r>
              <a:rPr lang="es-CO" sz="1200" kern="1200" dirty="0">
                <a:solidFill>
                  <a:schemeClr val="tx2">
                    <a:lumMod val="50000"/>
                  </a:schemeClr>
                </a:solidFill>
              </a:rPr>
              <a:t>Reportes Operacionales</a:t>
            </a:r>
          </a:p>
          <a:p>
            <a:pPr lvl="1" defTabSz="685800" fontAlgn="ctr">
              <a:spcBef>
                <a:spcPts val="450"/>
              </a:spcBef>
            </a:pPr>
            <a:r>
              <a:rPr lang="es-CO" sz="1200" kern="1200" dirty="0">
                <a:solidFill>
                  <a:schemeClr val="tx2">
                    <a:lumMod val="50000"/>
                  </a:schemeClr>
                </a:solidFill>
              </a:rPr>
              <a:t>Alertas intuitivas</a:t>
            </a:r>
          </a:p>
          <a:p>
            <a:pPr lvl="1" defTabSz="685800" fontAlgn="ctr">
              <a:spcBef>
                <a:spcPts val="450"/>
              </a:spcBef>
            </a:pPr>
            <a:r>
              <a:rPr lang="es-CO" sz="1200" kern="1200" dirty="0">
                <a:solidFill>
                  <a:schemeClr val="tx2">
                    <a:lumMod val="50000"/>
                  </a:schemeClr>
                </a:solidFill>
              </a:rPr>
              <a:t>Alertas auto administradas a través de SharePoint</a:t>
            </a:r>
          </a:p>
        </p:txBody>
      </p:sp>
      <p:sp>
        <p:nvSpPr>
          <p:cNvPr id="9" name="Content Placeholder 2"/>
          <p:cNvSpPr txBox="1">
            <a:spLocks/>
          </p:cNvSpPr>
          <p:nvPr/>
        </p:nvSpPr>
        <p:spPr>
          <a:xfrm>
            <a:off x="7646979" y="1763078"/>
            <a:ext cx="2742486" cy="3360420"/>
          </a:xfrm>
          <a:prstGeom prst="rect">
            <a:avLst/>
          </a:prstGeom>
          <a:noFill/>
          <a:ln w="6350" cap="flat" cmpd="sng" algn="ctr">
            <a:solidFill>
              <a:srgbClr val="FFFFFF">
                <a:alpha val="50000"/>
              </a:srgbClr>
            </a:solidFill>
            <a:prstDash val="solid"/>
            <a:headEnd type="none" w="med" len="med"/>
            <a:tailEnd type="none" w="med" len="med"/>
          </a:ln>
          <a:effectLst/>
        </p:spPr>
        <p:txBody>
          <a:bodyPr vert="horz" wrap="square" lIns="68580" tIns="1371600" rIns="68580" bIns="3429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stStyle>
          <a:p>
            <a:pPr lvl="1" defTabSz="333375" fontAlgn="ctr">
              <a:spcBef>
                <a:spcPts val="1350"/>
              </a:spcBef>
              <a:buClrTx/>
            </a:pPr>
            <a:r>
              <a:rPr lang="en-US" sz="1200" b="1" dirty="0">
                <a:solidFill>
                  <a:schemeClr val="tx2">
                    <a:lumMod val="50000"/>
                  </a:schemeClr>
                </a:solidFill>
              </a:rPr>
              <a:t>HABILITADO COMO UNA APLICACION DE SERVICIO EN SHAREPOINT</a:t>
            </a:r>
          </a:p>
          <a:p>
            <a:pPr lvl="1" defTabSz="333375" fontAlgn="ctr">
              <a:spcBef>
                <a:spcPts val="1350"/>
              </a:spcBef>
              <a:buClrTx/>
            </a:pPr>
            <a:endParaRPr lang="en-US" b="1" dirty="0">
              <a:solidFill>
                <a:schemeClr val="tx2">
                  <a:lumMod val="50000"/>
                </a:schemeClr>
              </a:solidFill>
            </a:endParaRPr>
          </a:p>
          <a:p>
            <a:pPr lvl="1" defTabSz="685800" fontAlgn="ctr">
              <a:spcBef>
                <a:spcPts val="450"/>
              </a:spcBef>
            </a:pPr>
            <a:endParaRPr lang="en-US" sz="1200" kern="1200" dirty="0">
              <a:solidFill>
                <a:schemeClr val="tx2">
                  <a:lumMod val="50000"/>
                </a:schemeClr>
              </a:solidFill>
            </a:endParaRPr>
          </a:p>
          <a:p>
            <a:pPr lvl="1" defTabSz="685800" fontAlgn="ctr">
              <a:spcBef>
                <a:spcPts val="450"/>
              </a:spcBef>
            </a:pPr>
            <a:r>
              <a:rPr lang="en-US" sz="1200" kern="1200" dirty="0">
                <a:solidFill>
                  <a:schemeClr val="tx2">
                    <a:lumMod val="50000"/>
                  </a:schemeClr>
                </a:solidFill>
              </a:rPr>
              <a:t>Built-in scale-out para RS Service Apps</a:t>
            </a:r>
          </a:p>
          <a:p>
            <a:pPr lvl="1" defTabSz="685800" fontAlgn="ctr">
              <a:spcBef>
                <a:spcPts val="450"/>
              </a:spcBef>
            </a:pPr>
            <a:r>
              <a:rPr lang="en-US" sz="1200" kern="1200" dirty="0">
                <a:solidFill>
                  <a:schemeClr val="tx2">
                    <a:lumMod val="50000"/>
                  </a:schemeClr>
                </a:solidFill>
              </a:rPr>
              <a:t>SharePoint Cross-farm reporting </a:t>
            </a:r>
          </a:p>
          <a:p>
            <a:pPr lvl="1" defTabSz="685800" fontAlgn="ctr">
              <a:spcBef>
                <a:spcPts val="450"/>
              </a:spcBef>
            </a:pPr>
            <a:r>
              <a:rPr lang="en-US" sz="1200" kern="1200" dirty="0">
                <a:solidFill>
                  <a:schemeClr val="tx2">
                    <a:lumMod val="50000"/>
                  </a:schemeClr>
                </a:solidFill>
              </a:rPr>
              <a:t>backup &amp; recovery, ULS logging, PowerShell etc.</a:t>
            </a:r>
          </a:p>
        </p:txBody>
      </p:sp>
      <p:sp>
        <p:nvSpPr>
          <p:cNvPr id="10" name="TextBox 9"/>
          <p:cNvSpPr txBox="1"/>
          <p:nvPr/>
        </p:nvSpPr>
        <p:spPr>
          <a:xfrm>
            <a:off x="1796978" y="1763078"/>
            <a:ext cx="2742486" cy="342900"/>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pPr defTabSz="685800"/>
            <a:r>
              <a:rPr lang="en-US" sz="1600" dirty="0">
                <a:ln>
                  <a:solidFill>
                    <a:srgbClr val="FFFFFF">
                      <a:alpha val="0"/>
                    </a:srgbClr>
                  </a:solidFill>
                </a:ln>
                <a:latin typeface="Segoe UI Light" pitchFamily="34" charset="0"/>
              </a:rPr>
              <a:t>EMPOWER USERS</a:t>
            </a:r>
          </a:p>
        </p:txBody>
      </p:sp>
      <p:sp>
        <p:nvSpPr>
          <p:cNvPr id="11" name="TextBox 10"/>
          <p:cNvSpPr txBox="1"/>
          <p:nvPr/>
        </p:nvSpPr>
        <p:spPr>
          <a:xfrm>
            <a:off x="4735944" y="1763078"/>
            <a:ext cx="2742486" cy="342900"/>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pPr defTabSz="685800"/>
            <a:r>
              <a:rPr lang="en-US" sz="1600" dirty="0">
                <a:ln>
                  <a:solidFill>
                    <a:srgbClr val="FFFFFF">
                      <a:alpha val="0"/>
                    </a:srgbClr>
                  </a:solidFill>
                </a:ln>
                <a:latin typeface="Segoe UI Light" pitchFamily="34" charset="0"/>
              </a:rPr>
              <a:t>INTELIGENCIA PROACTIVA</a:t>
            </a:r>
          </a:p>
        </p:txBody>
      </p:sp>
      <p:sp>
        <p:nvSpPr>
          <p:cNvPr id="12" name="TextBox 11"/>
          <p:cNvSpPr txBox="1"/>
          <p:nvPr/>
        </p:nvSpPr>
        <p:spPr>
          <a:xfrm>
            <a:off x="7646979" y="1763078"/>
            <a:ext cx="2742486" cy="342900"/>
          </a:xfrm>
          <a:prstGeom prst="rect">
            <a:avLst/>
          </a:prstGeom>
          <a:pattFill prst="dkUpDiag">
            <a:fgClr>
              <a:schemeClr val="accent2"/>
            </a:fgClr>
            <a:bgClr>
              <a:schemeClr val="accent2">
                <a:lumMod val="75000"/>
              </a:schemeClr>
            </a:bgClr>
          </a:pattFill>
          <a:ln w="3175" cap="flat" cmpd="sng" algn="ctr">
            <a:noFill/>
            <a:prstDash val="solid"/>
            <a:headEnd type="none" w="med" len="med"/>
            <a:tailEnd type="none" w="med" len="med"/>
          </a:ln>
          <a:effectLst/>
        </p:spPr>
        <p:txBody>
          <a:bodyPr spcFirstLastPara="0" vert="horz" wrap="square" lIns="68580" tIns="34290" rIns="68580" bIns="34290" numCol="1" spcCol="1270" anchor="ctr" anchorCtr="0">
            <a:noAutofit/>
          </a:bodyPr>
          <a:lstStyle>
            <a:defPPr>
              <a:defRPr lang="en-US"/>
            </a:defPPr>
            <a:lvl1pPr algn="ctr">
              <a:defRPr sz="2000" b="1" kern="0">
                <a:solidFill>
                  <a:schemeClr val="bg1"/>
                </a:solidFill>
                <a:latin typeface="Segoe Condensed" pitchFamily="34" charset="0"/>
              </a:defRPr>
            </a:lvl1pPr>
          </a:lstStyle>
          <a:p>
            <a:pPr defTabSz="685800"/>
            <a:r>
              <a:rPr lang="en-US" sz="1600" dirty="0">
                <a:ln>
                  <a:solidFill>
                    <a:srgbClr val="FFFFFF">
                      <a:alpha val="0"/>
                    </a:srgbClr>
                  </a:solidFill>
                </a:ln>
                <a:latin typeface="Segoe UI Light" pitchFamily="34" charset="0"/>
              </a:rPr>
              <a:t>INCREMENTO DE EFICIENCIA</a:t>
            </a:r>
          </a:p>
        </p:txBody>
      </p:sp>
      <p:sp>
        <p:nvSpPr>
          <p:cNvPr id="13" name="Freeform 5"/>
          <p:cNvSpPr>
            <a:spLocks/>
          </p:cNvSpPr>
          <p:nvPr/>
        </p:nvSpPr>
        <p:spPr bwMode="auto">
          <a:xfrm>
            <a:off x="1798249" y="5183448"/>
            <a:ext cx="8593122" cy="411480"/>
          </a:xfrm>
          <a:prstGeom prst="rect">
            <a:avLst/>
          </a:prstGeom>
          <a:no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ctr" defTabSz="685619">
              <a:spcBef>
                <a:spcPts val="472"/>
              </a:spcBef>
              <a:buClr>
                <a:srgbClr val="FFFF99"/>
              </a:buClr>
              <a:buSzPct val="120000"/>
              <a:defRPr/>
            </a:pPr>
            <a:r>
              <a:rPr lang="en-US" altLang="zh-CN" sz="2800" b="1" dirty="0">
                <a:solidFill>
                  <a:schemeClr val="tx2">
                    <a:lumMod val="50000"/>
                  </a:schemeClr>
                </a:solidFill>
                <a:effectLst>
                  <a:outerShdw blurRad="190500" algn="ctr" rotWithShape="0">
                    <a:srgbClr val="FFFFFF">
                      <a:alpha val="40000"/>
                    </a:srgbClr>
                  </a:outerShdw>
                </a:effectLst>
                <a:latin typeface="Segoe Condensed" pitchFamily="34" charset="0"/>
              </a:rPr>
              <a:t>Managed Self Service BI – Corporate BI</a:t>
            </a:r>
          </a:p>
        </p:txBody>
      </p:sp>
      <p:pic>
        <p:nvPicPr>
          <p:cNvPr id="14" name="Picture 3" descr="C:\Users\mitchellg\Desktop\Simple_Licensing.png"/>
          <p:cNvPicPr>
            <a:picLocks noChangeAspect="1" noChangeArrowheads="1"/>
          </p:cNvPicPr>
          <p:nvPr/>
        </p:nvPicPr>
        <p:blipFill rotWithShape="1">
          <a:blip r:embed="rId2" cstate="print">
            <a:biLevel thresh="75000"/>
          </a:blip>
          <a:srcRect l="10156" t="16319" r="9635" b="15379"/>
          <a:stretch/>
        </p:blipFill>
        <p:spPr bwMode="auto">
          <a:xfrm>
            <a:off x="5545103" y="2270082"/>
            <a:ext cx="1124168" cy="718152"/>
          </a:xfrm>
          <a:prstGeom prst="rect">
            <a:avLst/>
          </a:prstGeom>
          <a:noFill/>
        </p:spPr>
      </p:pic>
      <p:pic>
        <p:nvPicPr>
          <p:cNvPr id="15" name="Picture 5" descr="\\MAGNUM\Projects\Microsoft\Cloud Power FY12\Design\ICONS_PNG\Increase.png"/>
          <p:cNvPicPr>
            <a:picLocks noChangeAspect="1" noChangeArrowheads="1"/>
          </p:cNvPicPr>
          <p:nvPr/>
        </p:nvPicPr>
        <p:blipFill rotWithShape="1">
          <a:blip r:embed="rId3" cstate="print">
            <a:biLevel thresh="75000"/>
          </a:blip>
          <a:srcRect l="21561" t="13190" r="20605" b="13632"/>
          <a:stretch/>
        </p:blipFill>
        <p:spPr bwMode="auto">
          <a:xfrm>
            <a:off x="2784405" y="2264829"/>
            <a:ext cx="767637" cy="728663"/>
          </a:xfrm>
          <a:prstGeom prst="rect">
            <a:avLst/>
          </a:prstGeom>
          <a:noFill/>
        </p:spPr>
      </p:pic>
      <p:sp>
        <p:nvSpPr>
          <p:cNvPr id="16" name="Oval 2"/>
          <p:cNvSpPr/>
          <p:nvPr/>
        </p:nvSpPr>
        <p:spPr bwMode="auto">
          <a:xfrm>
            <a:off x="8561141" y="2286258"/>
            <a:ext cx="914162" cy="685800"/>
          </a:xfrm>
          <a:custGeom>
            <a:avLst/>
            <a:gdLst/>
            <a:ahLst/>
            <a:cxnLst/>
            <a:rect l="l" t="t" r="r" b="b"/>
            <a:pathLst>
              <a:path w="914400" h="914400">
                <a:moveTo>
                  <a:pt x="457200" y="137160"/>
                </a:moveTo>
                <a:lnTo>
                  <a:pt x="182880" y="411480"/>
                </a:lnTo>
                <a:lnTo>
                  <a:pt x="320040" y="411480"/>
                </a:lnTo>
                <a:lnTo>
                  <a:pt x="320040" y="777240"/>
                </a:lnTo>
                <a:lnTo>
                  <a:pt x="594360" y="777240"/>
                </a:lnTo>
                <a:lnTo>
                  <a:pt x="594360" y="411480"/>
                </a:lnTo>
                <a:lnTo>
                  <a:pt x="731520" y="411480"/>
                </a:lnTo>
                <a:close/>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2000" dirty="0">
              <a:solidFill>
                <a:schemeClr val="tx2">
                  <a:lumMod val="50000"/>
                </a:schemeClr>
              </a:solidFill>
            </a:endParaRPr>
          </a:p>
        </p:txBody>
      </p:sp>
      <p:sp>
        <p:nvSpPr>
          <p:cNvPr id="17" name="TextBox 16"/>
          <p:cNvSpPr txBox="1"/>
          <p:nvPr/>
        </p:nvSpPr>
        <p:spPr>
          <a:xfrm>
            <a:off x="3059730" y="550605"/>
            <a:ext cx="6161541" cy="584775"/>
          </a:xfrm>
          <a:prstGeom prst="rect">
            <a:avLst/>
          </a:prstGeom>
          <a:noFill/>
        </p:spPr>
        <p:txBody>
          <a:bodyPr wrap="square" rtlCol="0">
            <a:spAutoFit/>
          </a:bodyPr>
          <a:lstStyle/>
          <a:p>
            <a:pPr algn="ctr"/>
            <a:r>
              <a:rPr lang="en-US" sz="3200" b="1" cap="all" dirty="0" err="1">
                <a:ea typeface="Segoe UI" pitchFamily="34" charset="0"/>
                <a:cs typeface="Segoe UI" pitchFamily="34" charset="0"/>
              </a:rPr>
              <a:t>Introducción</a:t>
            </a:r>
            <a:r>
              <a:rPr lang="en-US" sz="3200" b="1" cap="all" dirty="0">
                <a:ea typeface="Segoe UI" pitchFamily="34" charset="0"/>
                <a:cs typeface="Segoe UI" pitchFamily="34" charset="0"/>
              </a:rPr>
              <a:t> a Power View</a:t>
            </a:r>
            <a:endParaRPr lang="es-CO" sz="2400" b="1" dirty="0">
              <a:solidFill>
                <a:schemeClr val="tx2">
                  <a:lumMod val="50000"/>
                </a:schemeClr>
              </a:solidFill>
            </a:endParaRPr>
          </a:p>
        </p:txBody>
      </p:sp>
    </p:spTree>
    <p:extLst>
      <p:ext uri="{BB962C8B-B14F-4D97-AF65-F5344CB8AC3E}">
        <p14:creationId xmlns:p14="http://schemas.microsoft.com/office/powerpoint/2010/main" val="924617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000"/>
                                        <p:tgtEl>
                                          <p:spTgt spid="13"/>
                                        </p:tgtEl>
                                      </p:cBhvr>
                                    </p:animEffect>
                                    <p:anim calcmode="lin" valueType="num">
                                      <p:cBhvr>
                                        <p:cTn id="48" dur="2000" fill="hold"/>
                                        <p:tgtEl>
                                          <p:spTgt spid="13"/>
                                        </p:tgtEl>
                                        <p:attrNameLst>
                                          <p:attrName>ppt_w</p:attrName>
                                        </p:attrNameLst>
                                      </p:cBhvr>
                                      <p:tavLst>
                                        <p:tav tm="0" fmla="#ppt_w*sin(2.5*pi*$)">
                                          <p:val>
                                            <p:fltVal val="0"/>
                                          </p:val>
                                        </p:tav>
                                        <p:tav tm="100000">
                                          <p:val>
                                            <p:fltVal val="1"/>
                                          </p:val>
                                        </p:tav>
                                      </p:tavLst>
                                    </p:anim>
                                    <p:anim calcmode="lin" valueType="num">
                                      <p:cBhvr>
                                        <p:cTn id="4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006688" y="1900519"/>
            <a:ext cx="2995438" cy="3035382"/>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rtlCol="0" anchor="t" anchorCtr="0">
            <a:noAutofit/>
          </a:bodyPr>
          <a:lstStyle/>
          <a:p>
            <a:pPr indent="-297656" algn="ctr">
              <a:spcBef>
                <a:spcPts val="900"/>
              </a:spcBef>
              <a:buClr>
                <a:srgbClr val="777777"/>
              </a:buClr>
              <a:buSzPct val="80000"/>
            </a:pPr>
            <a:r>
              <a:rPr lang="en-US" dirty="0" err="1"/>
              <a:t>Cambiar</a:t>
            </a:r>
            <a:r>
              <a:rPr lang="en-US" dirty="0"/>
              <a:t> los </a:t>
            </a:r>
            <a:r>
              <a:rPr lang="en-US" dirty="0" err="1"/>
              <a:t>datos</a:t>
            </a:r>
            <a:r>
              <a:rPr lang="en-US" dirty="0"/>
              <a:t> y el </a:t>
            </a:r>
            <a:r>
              <a:rPr lang="en-US" dirty="0" err="1"/>
              <a:t>diseño</a:t>
            </a:r>
            <a:r>
              <a:rPr lang="en-US" dirty="0"/>
              <a:t> </a:t>
            </a:r>
            <a:r>
              <a:rPr lang="en-US" dirty="0" err="1"/>
              <a:t>en</a:t>
            </a:r>
            <a:r>
              <a:rPr lang="en-US" dirty="0"/>
              <a:t> </a:t>
            </a:r>
            <a:r>
              <a:rPr lang="en-US" dirty="0" err="1"/>
              <a:t>pocos</a:t>
            </a:r>
            <a:r>
              <a:rPr lang="en-US" dirty="0"/>
              <a:t> </a:t>
            </a:r>
            <a:r>
              <a:rPr lang="en-US" dirty="0" err="1" smtClean="0"/>
              <a:t>clics</a:t>
            </a:r>
            <a:endParaRPr lang="en-US" dirty="0" smtClean="0"/>
          </a:p>
          <a:p>
            <a:pPr indent="-297656" algn="ctr">
              <a:spcBef>
                <a:spcPts val="900"/>
              </a:spcBef>
              <a:buClr>
                <a:srgbClr val="777777"/>
              </a:buClr>
              <a:buSzPct val="80000"/>
            </a:pPr>
            <a:endParaRPr lang="en-US" dirty="0"/>
          </a:p>
        </p:txBody>
      </p:sp>
      <p:pic>
        <p:nvPicPr>
          <p:cNvPr id="6" name="Picture 2" descr="D:\Personal\Pictures\Products\Crescent\RC0\CarSales1.jpg"/>
          <p:cNvPicPr>
            <a:picLocks noChangeAspect="1" noChangeArrowheads="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bwMode="auto">
          <a:xfrm>
            <a:off x="980478" y="2579768"/>
            <a:ext cx="3392030" cy="214460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p:custDataLst>
              <p:tags r:id="rId3"/>
            </p:custDataLst>
          </p:nvPr>
        </p:nvSpPr>
        <p:spPr>
          <a:xfrm>
            <a:off x="4583832" y="1911566"/>
            <a:ext cx="2995438" cy="3035382"/>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rtlCol="0" anchor="t" anchorCtr="0">
            <a:noAutofit/>
          </a:bodyPr>
          <a:lstStyle>
            <a:defPPr>
              <a:defRPr lang="en-US"/>
            </a:defPPr>
            <a:lvl1pPr indent="-396875" algn="ctr" defTabSz="914363">
              <a:spcBef>
                <a:spcPts val="1200"/>
              </a:spcBef>
              <a:buClr>
                <a:srgbClr val="777777"/>
              </a:buClr>
              <a:buSzPct val="80000"/>
              <a:defRPr sz="2400">
                <a:solidFill>
                  <a:schemeClr val="accent2"/>
                </a:solidFill>
                <a:effectLst>
                  <a:outerShdw blurRad="711200" algn="tl">
                    <a:schemeClr val="tx1">
                      <a:alpha val="39000"/>
                    </a:schemeClr>
                  </a:outerShdw>
                </a:effectLst>
              </a:defRPr>
            </a:lvl1pPr>
          </a:lstStyle>
          <a:p>
            <a:r>
              <a:rPr lang="en-US" sz="1800" dirty="0" err="1">
                <a:solidFill>
                  <a:schemeClr val="tx1"/>
                </a:solidFill>
                <a:effectLst/>
              </a:rPr>
              <a:t>Colaboración</a:t>
            </a:r>
            <a:r>
              <a:rPr lang="en-US" sz="1800" dirty="0">
                <a:solidFill>
                  <a:schemeClr val="tx1"/>
                </a:solidFill>
                <a:effectLst/>
              </a:rPr>
              <a:t> con </a:t>
            </a:r>
            <a:r>
              <a:rPr lang="en-US" sz="1800" dirty="0" err="1">
                <a:solidFill>
                  <a:schemeClr val="tx1"/>
                </a:solidFill>
                <a:effectLst/>
              </a:rPr>
              <a:t>integración</a:t>
            </a:r>
            <a:r>
              <a:rPr lang="en-US" sz="1800" dirty="0">
                <a:solidFill>
                  <a:schemeClr val="tx1"/>
                </a:solidFill>
                <a:effectLst/>
              </a:rPr>
              <a:t> </a:t>
            </a:r>
            <a:r>
              <a:rPr lang="en-US" sz="1800" dirty="0" err="1">
                <a:solidFill>
                  <a:schemeClr val="tx1"/>
                </a:solidFill>
                <a:effectLst/>
              </a:rPr>
              <a:t>completa</a:t>
            </a:r>
            <a:endParaRPr lang="en-US" sz="1800" dirty="0">
              <a:solidFill>
                <a:schemeClr val="tx1"/>
              </a:solidFill>
              <a:effectLst/>
            </a:endParaRPr>
          </a:p>
        </p:txBody>
      </p:sp>
      <p:sp>
        <p:nvSpPr>
          <p:cNvPr id="8" name="TextBox 7"/>
          <p:cNvSpPr txBox="1"/>
          <p:nvPr>
            <p:custDataLst>
              <p:tags r:id="rId4"/>
            </p:custDataLst>
          </p:nvPr>
        </p:nvSpPr>
        <p:spPr>
          <a:xfrm>
            <a:off x="8400256" y="1872929"/>
            <a:ext cx="2995438" cy="3035382"/>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rtlCol="0" anchor="t" anchorCtr="0">
            <a:noAutofit/>
          </a:bodyPr>
          <a:lstStyle>
            <a:defPPr>
              <a:defRPr lang="en-US"/>
            </a:defPPr>
            <a:lvl1pPr indent="-396875" algn="ctr" defTabSz="914363">
              <a:spcBef>
                <a:spcPts val="1200"/>
              </a:spcBef>
              <a:buClr>
                <a:srgbClr val="777777"/>
              </a:buClr>
              <a:buSzPct val="80000"/>
              <a:defRPr sz="2400">
                <a:solidFill>
                  <a:schemeClr val="accent2"/>
                </a:solidFill>
                <a:effectLst>
                  <a:outerShdw blurRad="711200" algn="tl">
                    <a:schemeClr val="tx1">
                      <a:alpha val="39000"/>
                    </a:schemeClr>
                  </a:outerShdw>
                </a:effectLst>
              </a:defRPr>
            </a:lvl1pPr>
          </a:lstStyle>
          <a:p>
            <a:r>
              <a:rPr lang="en-US" sz="1800" dirty="0" err="1">
                <a:solidFill>
                  <a:schemeClr val="tx1"/>
                </a:solidFill>
                <a:effectLst/>
              </a:rPr>
              <a:t>Comparte</a:t>
            </a:r>
            <a:r>
              <a:rPr lang="en-US" sz="1800" dirty="0">
                <a:solidFill>
                  <a:schemeClr val="tx1"/>
                </a:solidFill>
                <a:effectLst/>
              </a:rPr>
              <a:t> </a:t>
            </a:r>
            <a:r>
              <a:rPr lang="en-US" sz="1800" dirty="0" err="1">
                <a:solidFill>
                  <a:schemeClr val="tx1"/>
                </a:solidFill>
                <a:effectLst/>
              </a:rPr>
              <a:t>reportes</a:t>
            </a:r>
            <a:r>
              <a:rPr lang="en-US" sz="1800" dirty="0">
                <a:solidFill>
                  <a:schemeClr val="tx1"/>
                </a:solidFill>
                <a:effectLst/>
              </a:rPr>
              <a:t> </a:t>
            </a:r>
            <a:r>
              <a:rPr lang="en-US" sz="1800" dirty="0" err="1">
                <a:solidFill>
                  <a:schemeClr val="tx1"/>
                </a:solidFill>
                <a:effectLst/>
              </a:rPr>
              <a:t>dinámicos</a:t>
            </a:r>
            <a:r>
              <a:rPr lang="en-US" sz="1800" dirty="0">
                <a:solidFill>
                  <a:schemeClr val="tx1"/>
                </a:solidFill>
                <a:effectLst/>
              </a:rPr>
              <a:t> de </a:t>
            </a:r>
            <a:r>
              <a:rPr lang="en-US" sz="1800" dirty="0" err="1">
                <a:solidFill>
                  <a:schemeClr val="tx1"/>
                </a:solidFill>
                <a:effectLst/>
              </a:rPr>
              <a:t>manera</a:t>
            </a:r>
            <a:r>
              <a:rPr lang="en-US" sz="1800" dirty="0">
                <a:solidFill>
                  <a:schemeClr val="tx1"/>
                </a:solidFill>
                <a:effectLst/>
              </a:rPr>
              <a:t> </a:t>
            </a:r>
            <a:r>
              <a:rPr lang="en-US" sz="1800" dirty="0" err="1">
                <a:solidFill>
                  <a:schemeClr val="tx1"/>
                </a:solidFill>
                <a:effectLst/>
              </a:rPr>
              <a:t>rápida</a:t>
            </a:r>
            <a:r>
              <a:rPr lang="en-US" sz="1800" dirty="0">
                <a:solidFill>
                  <a:schemeClr val="tx1"/>
                </a:solidFill>
                <a:effectLst/>
              </a:rPr>
              <a:t> y </a:t>
            </a:r>
            <a:r>
              <a:rPr lang="en-US" sz="1800" dirty="0" err="1">
                <a:solidFill>
                  <a:schemeClr val="tx1"/>
                </a:solidFill>
                <a:effectLst/>
              </a:rPr>
              <a:t>fácil</a:t>
            </a:r>
            <a:endParaRPr lang="en-US" sz="1800" dirty="0">
              <a:solidFill>
                <a:schemeClr val="tx1"/>
              </a:solidFill>
              <a:effectLst/>
            </a:endParaRPr>
          </a:p>
        </p:txBody>
      </p:sp>
      <p:pic>
        <p:nvPicPr>
          <p:cNvPr id="9" name="Picture 4" descr="D:\Personal\Pictures\Products\Crescent\RC0\CarSalesBuibble_.jpg"/>
          <p:cNvPicPr>
            <a:picLocks noChangeAspect="1" noChangeArrowheads="1"/>
          </p:cNvPicPr>
          <p:nvPr>
            <p:custDataLst>
              <p:tags r:id="rId5"/>
            </p:custDataLst>
          </p:nvPr>
        </p:nvPicPr>
        <p:blipFill rotWithShape="1">
          <a:blip r:embed="rId12" cstate="print">
            <a:extLst>
              <a:ext uri="{28A0092B-C50C-407E-A947-70E740481C1C}">
                <a14:useLocalDpi xmlns:a14="http://schemas.microsoft.com/office/drawing/2010/main" val="0"/>
              </a:ext>
            </a:extLst>
          </a:blip>
          <a:srcRect l="14533" t="11036" r="15258" b="5224"/>
          <a:stretch/>
        </p:blipFill>
        <p:spPr bwMode="auto">
          <a:xfrm>
            <a:off x="8196654" y="2605338"/>
            <a:ext cx="3392030" cy="214460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 name="Picture 3" descr="D:\Personal\Pictures\Products\Crescent\RC0\CarSales1_3.jpg"/>
          <p:cNvPicPr>
            <a:picLocks noChangeAspect="1" noChangeArrowheads="1"/>
          </p:cNvPicPr>
          <p:nvPr>
            <p:custDataLst>
              <p:tags r:id="rId6"/>
            </p:custDataLst>
          </p:nvPr>
        </p:nvPicPr>
        <p:blipFill rotWithShape="1">
          <a:blip r:embed="rId13" cstate="print">
            <a:extLst>
              <a:ext uri="{28A0092B-C50C-407E-A947-70E740481C1C}">
                <a14:useLocalDpi xmlns:a14="http://schemas.microsoft.com/office/drawing/2010/main" val="0"/>
              </a:ext>
            </a:extLst>
          </a:blip>
          <a:srcRect l="5359" t="4198" r="10936"/>
          <a:stretch/>
        </p:blipFill>
        <p:spPr bwMode="auto">
          <a:xfrm>
            <a:off x="4565590" y="2634464"/>
            <a:ext cx="3392030" cy="214460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reeform 5"/>
          <p:cNvSpPr>
            <a:spLocks/>
          </p:cNvSpPr>
          <p:nvPr/>
        </p:nvSpPr>
        <p:spPr bwMode="auto">
          <a:xfrm>
            <a:off x="1661194" y="1268335"/>
            <a:ext cx="8869611" cy="411480"/>
          </a:xfrm>
          <a:prstGeom prst="rect">
            <a:avLst/>
          </a:prstGeom>
          <a:noFill/>
          <a:ln w="12700" cap="flat" cmpd="sng" algn="ctr">
            <a:noFill/>
            <a:prstDash val="solid"/>
            <a:round/>
            <a:headEnd type="none" w="med" len="med"/>
            <a:tailEnd type="none" w="med" len="med"/>
          </a:ln>
          <a:effectLst/>
        </p:spPr>
        <p:txBody>
          <a:bodyPr vert="horz" wrap="square" lIns="34283" tIns="34283" rIns="41139" bIns="30859" numCol="1" rtlCol="0" anchor="ctr" anchorCtr="1" compatLnSpc="1">
            <a:prstTxWarp prst="textNoShape">
              <a:avLst/>
            </a:prstTxWarp>
          </a:bodyPr>
          <a:lstStyle/>
          <a:p>
            <a:pPr marL="170360" indent="-170360" algn="r" defTabSz="685619">
              <a:spcBef>
                <a:spcPts val="472"/>
              </a:spcBef>
              <a:buClr>
                <a:srgbClr val="FFFF99"/>
              </a:buClr>
              <a:buSzPct val="120000"/>
              <a:defRPr/>
            </a:pPr>
            <a:r>
              <a:rPr lang="en-US" altLang="zh-CN" sz="2800" dirty="0" err="1">
                <a:latin typeface="Segoe Condensed" pitchFamily="34" charset="0"/>
              </a:rPr>
              <a:t>Desde</a:t>
            </a:r>
            <a:r>
              <a:rPr lang="en-US" altLang="zh-CN" sz="2800" dirty="0">
                <a:latin typeface="Segoe Condensed" pitchFamily="34" charset="0"/>
              </a:rPr>
              <a:t> la </a:t>
            </a:r>
            <a:r>
              <a:rPr lang="en-US" altLang="zh-CN" sz="2800" dirty="0" err="1">
                <a:latin typeface="Segoe Condensed" pitchFamily="34" charset="0"/>
              </a:rPr>
              <a:t>edición</a:t>
            </a:r>
            <a:r>
              <a:rPr lang="en-US" altLang="zh-CN" sz="2800" dirty="0">
                <a:latin typeface="Segoe Condensed" pitchFamily="34" charset="0"/>
              </a:rPr>
              <a:t> a la </a:t>
            </a:r>
            <a:r>
              <a:rPr lang="en-US" altLang="zh-CN" sz="2800" dirty="0" err="1">
                <a:latin typeface="Segoe Condensed" pitchFamily="34" charset="0"/>
              </a:rPr>
              <a:t>presentacion</a:t>
            </a:r>
            <a:r>
              <a:rPr lang="en-US" altLang="zh-CN" sz="2800" dirty="0">
                <a:latin typeface="Segoe Condensed" pitchFamily="34" charset="0"/>
              </a:rPr>
              <a:t> </a:t>
            </a:r>
            <a:r>
              <a:rPr lang="en-US" altLang="zh-CN" sz="2800" dirty="0" err="1">
                <a:latin typeface="Segoe Condensed" pitchFamily="34" charset="0"/>
              </a:rPr>
              <a:t>en</a:t>
            </a:r>
            <a:r>
              <a:rPr lang="en-US" altLang="zh-CN" sz="2800" dirty="0">
                <a:latin typeface="Segoe Condensed" pitchFamily="34" charset="0"/>
              </a:rPr>
              <a:t> </a:t>
            </a:r>
            <a:r>
              <a:rPr lang="en-US" altLang="zh-CN" sz="2800" dirty="0" err="1">
                <a:latin typeface="Segoe Condensed" pitchFamily="34" charset="0"/>
              </a:rPr>
              <a:t>algunos</a:t>
            </a:r>
            <a:r>
              <a:rPr lang="en-US" altLang="zh-CN" sz="2800" dirty="0">
                <a:latin typeface="Segoe Condensed" pitchFamily="34" charset="0"/>
              </a:rPr>
              <a:t> </a:t>
            </a:r>
            <a:r>
              <a:rPr lang="en-US" altLang="zh-CN" sz="2800" dirty="0" err="1">
                <a:latin typeface="Segoe Condensed" pitchFamily="34" charset="0"/>
              </a:rPr>
              <a:t>clics</a:t>
            </a:r>
            <a:endParaRPr lang="en-US" altLang="zh-CN" sz="2800" dirty="0">
              <a:latin typeface="Segoe Condensed" pitchFamily="34" charset="0"/>
            </a:endParaRPr>
          </a:p>
        </p:txBody>
      </p:sp>
      <p:sp>
        <p:nvSpPr>
          <p:cNvPr id="13" name="TextBox 12"/>
          <p:cNvSpPr txBox="1"/>
          <p:nvPr>
            <p:custDataLst>
              <p:tags r:id="rId7"/>
            </p:custDataLst>
          </p:nvPr>
        </p:nvSpPr>
        <p:spPr>
          <a:xfrm>
            <a:off x="361072" y="4856304"/>
            <a:ext cx="4740019" cy="1517691"/>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rtlCol="0" anchor="t" anchorCtr="0">
            <a:noAutofit/>
          </a:bodyPr>
          <a:lstStyle>
            <a:defPPr>
              <a:defRPr lang="en-US"/>
            </a:defPPr>
            <a:lvl1pPr indent="-396875" algn="ctr" defTabSz="914363">
              <a:spcBef>
                <a:spcPts val="1200"/>
              </a:spcBef>
              <a:buClr>
                <a:srgbClr val="777777"/>
              </a:buClr>
              <a:buSzPct val="80000"/>
              <a:defRPr sz="2400">
                <a:solidFill>
                  <a:schemeClr val="accent2"/>
                </a:solidFill>
                <a:effectLst>
                  <a:outerShdw blurRad="711200" algn="tl">
                    <a:schemeClr val="tx1">
                      <a:alpha val="39000"/>
                    </a:schemeClr>
                  </a:outerShdw>
                </a:effectLst>
              </a:defRPr>
            </a:lvl1pPr>
          </a:lstStyle>
          <a:p>
            <a:pPr>
              <a:spcBef>
                <a:spcPts val="0"/>
              </a:spcBef>
            </a:pPr>
            <a:r>
              <a:rPr lang="en-US" sz="1800" b="1" dirty="0">
                <a:solidFill>
                  <a:schemeClr val="tx1"/>
                </a:solidFill>
                <a:effectLst>
                  <a:outerShdw blurRad="190500" algn="ctr" rotWithShape="0">
                    <a:srgbClr val="FFFFFF">
                      <a:alpha val="40000"/>
                    </a:srgbClr>
                  </a:outerShdw>
                </a:effectLst>
                <a:latin typeface="Segoe Condensed" pitchFamily="34" charset="0"/>
              </a:rPr>
              <a:t>Cross Browser &amp; Platform</a:t>
            </a:r>
          </a:p>
        </p:txBody>
      </p:sp>
      <p:sp>
        <p:nvSpPr>
          <p:cNvPr id="14" name="TextBox 13"/>
          <p:cNvSpPr txBox="1"/>
          <p:nvPr>
            <p:custDataLst>
              <p:tags r:id="rId8"/>
            </p:custDataLst>
          </p:nvPr>
        </p:nvSpPr>
        <p:spPr>
          <a:xfrm>
            <a:off x="6267450" y="4863637"/>
            <a:ext cx="4509070" cy="1517691"/>
          </a:xfrm>
          <a:prstGeom prst="rect">
            <a:avLst/>
          </a:prstGeom>
          <a:noFill/>
          <a:ln w="6350" cap="flat" cmpd="sng" algn="ctr">
            <a:solidFill>
              <a:srgbClr val="FFFFFF">
                <a:alpha val="50000"/>
              </a:srgbClr>
            </a:solidFill>
            <a:prstDash val="solid"/>
            <a:headEnd type="none" w="med" len="med"/>
            <a:tailEnd type="none" w="med" len="med"/>
          </a:ln>
          <a:effectLst/>
        </p:spPr>
        <p:txBody>
          <a:bodyPr wrap="square" tIns="68580" rtlCol="0" anchor="t" anchorCtr="0">
            <a:noAutofit/>
          </a:bodyPr>
          <a:lstStyle>
            <a:defPPr>
              <a:defRPr lang="en-US"/>
            </a:defPPr>
            <a:lvl1pPr indent="-396875" algn="ctr" defTabSz="914363">
              <a:spcBef>
                <a:spcPts val="1200"/>
              </a:spcBef>
              <a:buClr>
                <a:srgbClr val="777777"/>
              </a:buClr>
              <a:buSzPct val="80000"/>
              <a:defRPr sz="2400">
                <a:solidFill>
                  <a:schemeClr val="accent2"/>
                </a:solidFill>
                <a:effectLst>
                  <a:outerShdw blurRad="711200" algn="tl">
                    <a:schemeClr val="tx1">
                      <a:alpha val="39000"/>
                    </a:schemeClr>
                  </a:outerShdw>
                </a:effectLst>
              </a:defRPr>
            </a:lvl1pPr>
          </a:lstStyle>
          <a:p>
            <a:pPr>
              <a:spcBef>
                <a:spcPts val="0"/>
              </a:spcBef>
            </a:pPr>
            <a:r>
              <a:rPr lang="en-US" sz="1800" b="1" dirty="0">
                <a:solidFill>
                  <a:schemeClr val="tx1"/>
                </a:solidFill>
                <a:effectLst>
                  <a:outerShdw blurRad="190500" algn="ctr" rotWithShape="0">
                    <a:srgbClr val="FFFFFF">
                      <a:alpha val="40000"/>
                    </a:srgbClr>
                  </a:outerShdw>
                </a:effectLst>
                <a:latin typeface="Segoe Condensed" pitchFamily="34" charset="0"/>
              </a:rPr>
              <a:t>Managed &amp; Discoverable</a:t>
            </a:r>
          </a:p>
        </p:txBody>
      </p:sp>
      <p:pic>
        <p:nvPicPr>
          <p:cNvPr id="15" name="Picture 3" descr="F:\Bada\Logos\Microsoft\internet_explorer.png"/>
          <p:cNvPicPr>
            <a:picLocks noChangeAspect="1" noChangeArrowheads="1"/>
          </p:cNvPicPr>
          <p:nvPr/>
        </p:nvPicPr>
        <p:blipFill>
          <a:blip r:embed="rId14" cstate="print">
            <a:duotone>
              <a:prstClr val="black"/>
              <a:schemeClr val="tx1">
                <a:tint val="45000"/>
                <a:satMod val="400000"/>
              </a:schemeClr>
            </a:duotone>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55440" y="5403991"/>
            <a:ext cx="723897" cy="5452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p:cNvPicPr>
            <a:picLocks noChangeAspect="1" noChangeArrowheads="1"/>
          </p:cNvPicPr>
          <p:nvPr/>
        </p:nvPicPr>
        <p:blipFill rotWithShape="1">
          <a:blip r:embed="rId16" cstate="print">
            <a:duotone>
              <a:prstClr val="black"/>
              <a:schemeClr val="tx1">
                <a:tint val="45000"/>
                <a:satMod val="400000"/>
              </a:schemeClr>
            </a:duotone>
            <a:extLst>
              <a:ext uri="{28A0092B-C50C-407E-A947-70E740481C1C}">
                <a14:useLocalDpi xmlns:a14="http://schemas.microsoft.com/office/drawing/2010/main" val="0"/>
              </a:ext>
            </a:extLst>
          </a:blip>
          <a:srcRect l="9061" r="8349" b="20009"/>
          <a:stretch/>
        </p:blipFill>
        <p:spPr bwMode="auto">
          <a:xfrm>
            <a:off x="3316811" y="5436782"/>
            <a:ext cx="978989" cy="45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1"/>
          <p:cNvPicPr>
            <a:picLocks noChangeAspect="1" noChangeArrowheads="1"/>
          </p:cNvPicPr>
          <p:nvPr/>
        </p:nvPicPr>
        <p:blipFill>
          <a:blip r:embed="rId17"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2701328" y="5397259"/>
            <a:ext cx="586360" cy="54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7" descr="C:\Users\CB-012\Desktop\Firefox.png"/>
          <p:cNvPicPr>
            <a:picLocks noChangeAspect="1" noChangeArrowheads="1"/>
          </p:cNvPicPr>
          <p:nvPr/>
        </p:nvPicPr>
        <p:blipFill>
          <a:blip r:embed="rId18"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1775520" y="5397261"/>
            <a:ext cx="757199" cy="54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51598" y="5089107"/>
            <a:ext cx="2862413" cy="1076197"/>
          </a:xfrm>
          <a:prstGeom prst="rect">
            <a:avLst/>
          </a:prstGeom>
        </p:spPr>
      </p:pic>
      <p:sp>
        <p:nvSpPr>
          <p:cNvPr id="20" name="TextBox 19"/>
          <p:cNvSpPr txBox="1"/>
          <p:nvPr/>
        </p:nvSpPr>
        <p:spPr>
          <a:xfrm>
            <a:off x="3059730" y="550605"/>
            <a:ext cx="6161541" cy="584775"/>
          </a:xfrm>
          <a:prstGeom prst="rect">
            <a:avLst/>
          </a:prstGeom>
          <a:noFill/>
        </p:spPr>
        <p:txBody>
          <a:bodyPr wrap="square" rtlCol="0">
            <a:spAutoFit/>
          </a:bodyPr>
          <a:lstStyle/>
          <a:p>
            <a:pPr algn="ctr"/>
            <a:r>
              <a:rPr lang="en-US" sz="3200" b="1" cap="all" dirty="0">
                <a:ea typeface="Segoe UI" pitchFamily="34" charset="0"/>
                <a:cs typeface="Segoe UI" pitchFamily="34" charset="0"/>
              </a:rPr>
              <a:t>QUE ES Power View?</a:t>
            </a:r>
            <a:endParaRPr lang="es-CO" sz="2400" b="1" dirty="0">
              <a:solidFill>
                <a:schemeClr val="tx2">
                  <a:lumMod val="50000"/>
                </a:schemeClr>
              </a:solidFill>
            </a:endParaRPr>
          </a:p>
        </p:txBody>
      </p:sp>
    </p:spTree>
    <p:extLst>
      <p:ext uri="{BB962C8B-B14F-4D97-AF65-F5344CB8AC3E}">
        <p14:creationId xmlns:p14="http://schemas.microsoft.com/office/powerpoint/2010/main" val="3149241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in)">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80">
                                          <p:stCondLst>
                                            <p:cond delay="0"/>
                                          </p:stCondLst>
                                        </p:cTn>
                                        <p:tgtEl>
                                          <p:spTgt spid="10"/>
                                        </p:tgtEl>
                                      </p:cBhvr>
                                    </p:animEffect>
                                    <p:anim calcmode="lin" valueType="num">
                                      <p:cBhvr>
                                        <p:cTn id="4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8" dur="26">
                                          <p:stCondLst>
                                            <p:cond delay="650"/>
                                          </p:stCondLst>
                                        </p:cTn>
                                        <p:tgtEl>
                                          <p:spTgt spid="10"/>
                                        </p:tgtEl>
                                      </p:cBhvr>
                                      <p:to x="100000" y="60000"/>
                                    </p:animScale>
                                    <p:animScale>
                                      <p:cBhvr>
                                        <p:cTn id="49" dur="166" decel="50000">
                                          <p:stCondLst>
                                            <p:cond delay="676"/>
                                          </p:stCondLst>
                                        </p:cTn>
                                        <p:tgtEl>
                                          <p:spTgt spid="10"/>
                                        </p:tgtEl>
                                      </p:cBhvr>
                                      <p:to x="100000" y="100000"/>
                                    </p:animScale>
                                    <p:animScale>
                                      <p:cBhvr>
                                        <p:cTn id="50" dur="26">
                                          <p:stCondLst>
                                            <p:cond delay="1312"/>
                                          </p:stCondLst>
                                        </p:cTn>
                                        <p:tgtEl>
                                          <p:spTgt spid="10"/>
                                        </p:tgtEl>
                                      </p:cBhvr>
                                      <p:to x="100000" y="80000"/>
                                    </p:animScale>
                                    <p:animScale>
                                      <p:cBhvr>
                                        <p:cTn id="51" dur="166" decel="50000">
                                          <p:stCondLst>
                                            <p:cond delay="1338"/>
                                          </p:stCondLst>
                                        </p:cTn>
                                        <p:tgtEl>
                                          <p:spTgt spid="10"/>
                                        </p:tgtEl>
                                      </p:cBhvr>
                                      <p:to x="100000" y="100000"/>
                                    </p:animScale>
                                    <p:animScale>
                                      <p:cBhvr>
                                        <p:cTn id="52" dur="26">
                                          <p:stCondLst>
                                            <p:cond delay="1642"/>
                                          </p:stCondLst>
                                        </p:cTn>
                                        <p:tgtEl>
                                          <p:spTgt spid="10"/>
                                        </p:tgtEl>
                                      </p:cBhvr>
                                      <p:to x="100000" y="90000"/>
                                    </p:animScale>
                                    <p:animScale>
                                      <p:cBhvr>
                                        <p:cTn id="53" dur="166" decel="50000">
                                          <p:stCondLst>
                                            <p:cond delay="1668"/>
                                          </p:stCondLst>
                                        </p:cTn>
                                        <p:tgtEl>
                                          <p:spTgt spid="10"/>
                                        </p:tgtEl>
                                      </p:cBhvr>
                                      <p:to x="100000" y="100000"/>
                                    </p:animScale>
                                    <p:animScale>
                                      <p:cBhvr>
                                        <p:cTn id="54" dur="26">
                                          <p:stCondLst>
                                            <p:cond delay="1808"/>
                                          </p:stCondLst>
                                        </p:cTn>
                                        <p:tgtEl>
                                          <p:spTgt spid="10"/>
                                        </p:tgtEl>
                                      </p:cBhvr>
                                      <p:to x="100000" y="95000"/>
                                    </p:animScale>
                                    <p:animScale>
                                      <p:cBhvr>
                                        <p:cTn id="55" dur="166" decel="50000">
                                          <p:stCondLst>
                                            <p:cond delay="1834"/>
                                          </p:stCondLst>
                                        </p:cTn>
                                        <p:tgtEl>
                                          <p:spTgt spid="10"/>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par>
                                <p:cTn id="63" presetID="53" presetClass="entr" presetSubtype="16" fill="hold" nodeType="with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p:cTn id="65" dur="500" fill="hold"/>
                                        <p:tgtEl>
                                          <p:spTgt spid="9"/>
                                        </p:tgtEl>
                                        <p:attrNameLst>
                                          <p:attrName>ppt_w</p:attrName>
                                        </p:attrNameLst>
                                      </p:cBhvr>
                                      <p:tavLst>
                                        <p:tav tm="0">
                                          <p:val>
                                            <p:fltVal val="0"/>
                                          </p:val>
                                        </p:tav>
                                        <p:tav tm="100000">
                                          <p:val>
                                            <p:strVal val="#ppt_w"/>
                                          </p:val>
                                        </p:tav>
                                      </p:tavLst>
                                    </p:anim>
                                    <p:anim calcmode="lin" valueType="num">
                                      <p:cBhvr>
                                        <p:cTn id="66" dur="500" fill="hold"/>
                                        <p:tgtEl>
                                          <p:spTgt spid="9"/>
                                        </p:tgtEl>
                                        <p:attrNameLst>
                                          <p:attrName>ppt_h</p:attrName>
                                        </p:attrNameLst>
                                      </p:cBhvr>
                                      <p:tavLst>
                                        <p:tav tm="0">
                                          <p:val>
                                            <p:fltVal val="0"/>
                                          </p:val>
                                        </p:tav>
                                        <p:tav tm="100000">
                                          <p:val>
                                            <p:strVal val="#ppt_h"/>
                                          </p:val>
                                        </p:tav>
                                      </p:tavLst>
                                    </p:anim>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45"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3000"/>
                                        <p:tgtEl>
                                          <p:spTgt spid="13"/>
                                        </p:tgtEl>
                                      </p:cBhvr>
                                    </p:animEffect>
                                    <p:anim calcmode="lin" valueType="num">
                                      <p:cBhvr>
                                        <p:cTn id="73" dur="3000" fill="hold"/>
                                        <p:tgtEl>
                                          <p:spTgt spid="13"/>
                                        </p:tgtEl>
                                        <p:attrNameLst>
                                          <p:attrName>ppt_w</p:attrName>
                                        </p:attrNameLst>
                                      </p:cBhvr>
                                      <p:tavLst>
                                        <p:tav tm="0" fmla="#ppt_w*sin(2.5*pi*$)">
                                          <p:val>
                                            <p:fltVal val="0"/>
                                          </p:val>
                                        </p:tav>
                                        <p:tav tm="100000">
                                          <p:val>
                                            <p:fltVal val="1"/>
                                          </p:val>
                                        </p:tav>
                                      </p:tavLst>
                                    </p:anim>
                                    <p:anim calcmode="lin" valueType="num">
                                      <p:cBhvr>
                                        <p:cTn id="74" dur="3000" fill="hold"/>
                                        <p:tgtEl>
                                          <p:spTgt spid="13"/>
                                        </p:tgtEl>
                                        <p:attrNameLst>
                                          <p:attrName>ppt_h</p:attrName>
                                        </p:attrNameLst>
                                      </p:cBhvr>
                                      <p:tavLst>
                                        <p:tav tm="0">
                                          <p:val>
                                            <p:strVal val="#ppt_h"/>
                                          </p:val>
                                        </p:tav>
                                        <p:tav tm="100000">
                                          <p:val>
                                            <p:strVal val="#ppt_h"/>
                                          </p:val>
                                        </p:tav>
                                      </p:tavLst>
                                    </p:anim>
                                  </p:childTnLst>
                                </p:cTn>
                              </p:par>
                              <p:par>
                                <p:cTn id="75" presetID="45"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3000"/>
                                        <p:tgtEl>
                                          <p:spTgt spid="14"/>
                                        </p:tgtEl>
                                      </p:cBhvr>
                                    </p:animEffect>
                                    <p:anim calcmode="lin" valueType="num">
                                      <p:cBhvr>
                                        <p:cTn id="78" dur="3000" fill="hold"/>
                                        <p:tgtEl>
                                          <p:spTgt spid="14"/>
                                        </p:tgtEl>
                                        <p:attrNameLst>
                                          <p:attrName>ppt_w</p:attrName>
                                        </p:attrNameLst>
                                      </p:cBhvr>
                                      <p:tavLst>
                                        <p:tav tm="0" fmla="#ppt_w*sin(2.5*pi*$)">
                                          <p:val>
                                            <p:fltVal val="0"/>
                                          </p:val>
                                        </p:tav>
                                        <p:tav tm="100000">
                                          <p:val>
                                            <p:fltVal val="1"/>
                                          </p:val>
                                        </p:tav>
                                      </p:tavLst>
                                    </p:anim>
                                    <p:anim calcmode="lin" valueType="num">
                                      <p:cBhvr>
                                        <p:cTn id="79" dur="3000" fill="hold"/>
                                        <p:tgtEl>
                                          <p:spTgt spid="14"/>
                                        </p:tgtEl>
                                        <p:attrNameLst>
                                          <p:attrName>ppt_h</p:attrName>
                                        </p:attrNameLst>
                                      </p:cBhvr>
                                      <p:tavLst>
                                        <p:tav tm="0">
                                          <p:val>
                                            <p:strVal val="#ppt_h"/>
                                          </p:val>
                                        </p:tav>
                                        <p:tav tm="100000">
                                          <p:val>
                                            <p:strVal val="#ppt_h"/>
                                          </p:val>
                                        </p:tav>
                                      </p:tavLst>
                                    </p:anim>
                                  </p:childTnLst>
                                </p:cTn>
                              </p:par>
                              <p:par>
                                <p:cTn id="80" presetID="45" presetClass="entr" presetSubtype="0" fill="hold" nodeType="with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fade">
                                      <p:cBhvr>
                                        <p:cTn id="82" dur="3000"/>
                                        <p:tgtEl>
                                          <p:spTgt spid="15"/>
                                        </p:tgtEl>
                                      </p:cBhvr>
                                    </p:animEffect>
                                    <p:anim calcmode="lin" valueType="num">
                                      <p:cBhvr>
                                        <p:cTn id="83" dur="3000" fill="hold"/>
                                        <p:tgtEl>
                                          <p:spTgt spid="15"/>
                                        </p:tgtEl>
                                        <p:attrNameLst>
                                          <p:attrName>ppt_w</p:attrName>
                                        </p:attrNameLst>
                                      </p:cBhvr>
                                      <p:tavLst>
                                        <p:tav tm="0" fmla="#ppt_w*sin(2.5*pi*$)">
                                          <p:val>
                                            <p:fltVal val="0"/>
                                          </p:val>
                                        </p:tav>
                                        <p:tav tm="100000">
                                          <p:val>
                                            <p:fltVal val="1"/>
                                          </p:val>
                                        </p:tav>
                                      </p:tavLst>
                                    </p:anim>
                                    <p:anim calcmode="lin" valueType="num">
                                      <p:cBhvr>
                                        <p:cTn id="84" dur="3000" fill="hold"/>
                                        <p:tgtEl>
                                          <p:spTgt spid="15"/>
                                        </p:tgtEl>
                                        <p:attrNameLst>
                                          <p:attrName>ppt_h</p:attrName>
                                        </p:attrNameLst>
                                      </p:cBhvr>
                                      <p:tavLst>
                                        <p:tav tm="0">
                                          <p:val>
                                            <p:strVal val="#ppt_h"/>
                                          </p:val>
                                        </p:tav>
                                        <p:tav tm="100000">
                                          <p:val>
                                            <p:strVal val="#ppt_h"/>
                                          </p:val>
                                        </p:tav>
                                      </p:tavLst>
                                    </p:anim>
                                  </p:childTnLst>
                                </p:cTn>
                              </p:par>
                              <p:par>
                                <p:cTn id="85" presetID="45" presetClass="entr" presetSubtype="0"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3000"/>
                                        <p:tgtEl>
                                          <p:spTgt spid="17"/>
                                        </p:tgtEl>
                                      </p:cBhvr>
                                    </p:animEffect>
                                    <p:anim calcmode="lin" valueType="num">
                                      <p:cBhvr>
                                        <p:cTn id="88" dur="3000" fill="hold"/>
                                        <p:tgtEl>
                                          <p:spTgt spid="17"/>
                                        </p:tgtEl>
                                        <p:attrNameLst>
                                          <p:attrName>ppt_w</p:attrName>
                                        </p:attrNameLst>
                                      </p:cBhvr>
                                      <p:tavLst>
                                        <p:tav tm="0" fmla="#ppt_w*sin(2.5*pi*$)">
                                          <p:val>
                                            <p:fltVal val="0"/>
                                          </p:val>
                                        </p:tav>
                                        <p:tav tm="100000">
                                          <p:val>
                                            <p:fltVal val="1"/>
                                          </p:val>
                                        </p:tav>
                                      </p:tavLst>
                                    </p:anim>
                                    <p:anim calcmode="lin" valueType="num">
                                      <p:cBhvr>
                                        <p:cTn id="89" dur="3000" fill="hold"/>
                                        <p:tgtEl>
                                          <p:spTgt spid="17"/>
                                        </p:tgtEl>
                                        <p:attrNameLst>
                                          <p:attrName>ppt_h</p:attrName>
                                        </p:attrNameLst>
                                      </p:cBhvr>
                                      <p:tavLst>
                                        <p:tav tm="0">
                                          <p:val>
                                            <p:strVal val="#ppt_h"/>
                                          </p:val>
                                        </p:tav>
                                        <p:tav tm="100000">
                                          <p:val>
                                            <p:strVal val="#ppt_h"/>
                                          </p:val>
                                        </p:tav>
                                      </p:tavLst>
                                    </p:anim>
                                  </p:childTnLst>
                                </p:cTn>
                              </p:par>
                              <p:par>
                                <p:cTn id="90" presetID="45"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3000"/>
                                        <p:tgtEl>
                                          <p:spTgt spid="18"/>
                                        </p:tgtEl>
                                      </p:cBhvr>
                                    </p:animEffect>
                                    <p:anim calcmode="lin" valueType="num">
                                      <p:cBhvr>
                                        <p:cTn id="93" dur="3000" fill="hold"/>
                                        <p:tgtEl>
                                          <p:spTgt spid="18"/>
                                        </p:tgtEl>
                                        <p:attrNameLst>
                                          <p:attrName>ppt_w</p:attrName>
                                        </p:attrNameLst>
                                      </p:cBhvr>
                                      <p:tavLst>
                                        <p:tav tm="0" fmla="#ppt_w*sin(2.5*pi*$)">
                                          <p:val>
                                            <p:fltVal val="0"/>
                                          </p:val>
                                        </p:tav>
                                        <p:tav tm="100000">
                                          <p:val>
                                            <p:fltVal val="1"/>
                                          </p:val>
                                        </p:tav>
                                      </p:tavLst>
                                    </p:anim>
                                    <p:anim calcmode="lin" valueType="num">
                                      <p:cBhvr>
                                        <p:cTn id="94" dur="3000" fill="hold"/>
                                        <p:tgtEl>
                                          <p:spTgt spid="18"/>
                                        </p:tgtEl>
                                        <p:attrNameLst>
                                          <p:attrName>ppt_h</p:attrName>
                                        </p:attrNameLst>
                                      </p:cBhvr>
                                      <p:tavLst>
                                        <p:tav tm="0">
                                          <p:val>
                                            <p:strVal val="#ppt_h"/>
                                          </p:val>
                                        </p:tav>
                                        <p:tav tm="100000">
                                          <p:val>
                                            <p:strVal val="#ppt_h"/>
                                          </p:val>
                                        </p:tav>
                                      </p:tavLst>
                                    </p:anim>
                                  </p:childTnLst>
                                </p:cTn>
                              </p:par>
                              <p:par>
                                <p:cTn id="95" presetID="45" presetClass="entr" presetSubtype="0" fill="hold"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3000"/>
                                        <p:tgtEl>
                                          <p:spTgt spid="19"/>
                                        </p:tgtEl>
                                      </p:cBhvr>
                                    </p:animEffect>
                                    <p:anim calcmode="lin" valueType="num">
                                      <p:cBhvr>
                                        <p:cTn id="98" dur="3000" fill="hold"/>
                                        <p:tgtEl>
                                          <p:spTgt spid="19"/>
                                        </p:tgtEl>
                                        <p:attrNameLst>
                                          <p:attrName>ppt_w</p:attrName>
                                        </p:attrNameLst>
                                      </p:cBhvr>
                                      <p:tavLst>
                                        <p:tav tm="0" fmla="#ppt_w*sin(2.5*pi*$)">
                                          <p:val>
                                            <p:fltVal val="0"/>
                                          </p:val>
                                        </p:tav>
                                        <p:tav tm="100000">
                                          <p:val>
                                            <p:fltVal val="1"/>
                                          </p:val>
                                        </p:tav>
                                      </p:tavLst>
                                    </p:anim>
                                    <p:anim calcmode="lin" valueType="num">
                                      <p:cBhvr>
                                        <p:cTn id="99" dur="3000" fill="hold"/>
                                        <p:tgtEl>
                                          <p:spTgt spid="19"/>
                                        </p:tgtEl>
                                        <p:attrNameLst>
                                          <p:attrName>ppt_h</p:attrName>
                                        </p:attrNameLst>
                                      </p:cBhvr>
                                      <p:tavLst>
                                        <p:tav tm="0">
                                          <p:val>
                                            <p:strVal val="#ppt_h"/>
                                          </p:val>
                                        </p:tav>
                                        <p:tav tm="100000">
                                          <p:val>
                                            <p:strVal val="#ppt_h"/>
                                          </p:val>
                                        </p:tav>
                                      </p:tavLst>
                                    </p:anim>
                                  </p:childTnLst>
                                </p:cTn>
                              </p:par>
                              <p:par>
                                <p:cTn id="100" presetID="45" presetClass="entr" presetSubtype="0" fill="hold" nodeType="with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3000"/>
                                        <p:tgtEl>
                                          <p:spTgt spid="3"/>
                                        </p:tgtEl>
                                      </p:cBhvr>
                                    </p:animEffect>
                                    <p:anim calcmode="lin" valueType="num">
                                      <p:cBhvr>
                                        <p:cTn id="103" dur="3000" fill="hold"/>
                                        <p:tgtEl>
                                          <p:spTgt spid="3"/>
                                        </p:tgtEl>
                                        <p:attrNameLst>
                                          <p:attrName>ppt_w</p:attrName>
                                        </p:attrNameLst>
                                      </p:cBhvr>
                                      <p:tavLst>
                                        <p:tav tm="0" fmla="#ppt_w*sin(2.5*pi*$)">
                                          <p:val>
                                            <p:fltVal val="0"/>
                                          </p:val>
                                        </p:tav>
                                        <p:tav tm="100000">
                                          <p:val>
                                            <p:fltVal val="1"/>
                                          </p:val>
                                        </p:tav>
                                      </p:tavLst>
                                    </p:anim>
                                    <p:anim calcmode="lin" valueType="num">
                                      <p:cBhvr>
                                        <p:cTn id="104" dur="3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p:bldP spid="13" grpId="0" animBg="1"/>
      <p:bldP spid="14" grpId="0" animBg="1"/>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3dEXEgJHDky5v8jxxVK5l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fNn.4N3QUe5HIaHLsHXH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EQobrjsWE21ROwalDMV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V5Gqf4sVk2cvR.WDtzjD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5f88FREeEuB79FAcgkm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gNvhW0d0kesk_tWS07UA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BplfQWw4UKFucjufnyb8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rkqSXgEmsNRyLpGxq3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4gCB5y2d0eCiEAtue5SN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j2lurIsjE.8yqThtjIk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j8N380K4ECwTO4HeiBz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D53_xl3riEG3PyEUSUoP3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l2BF9NWC0KoZ1sdNa_o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ToZS3Glskq2rQlAKBKb6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EQobrjsWE21ROwalDMV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iEQobrjsWE21ROwalDMVt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EQobrjsWE21ROwalDMV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EQobrjsWE21ROwalDMV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SJH8IhxikOmZWtzEWe0A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268zKMYYU..P3f2hXt_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uw4jLgOtU63BqCwXZcXD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9.dfil3A0S3LdoJY36UY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uw4jLgOtU63BqCwXZcXD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_268zKMYYU..P3f2hXt_Y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fNn.4N3QUe5HIaHLsHXH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P9UdfZftU2pNsFoX7hNY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uHnZZbUUep1uXHiCNP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DtbiEzmn0KA5T8iczbw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Sdf3eM2Tj0ezo355VyoAq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J1zDJjScvkmn16YW1rOV8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UGPbJgW2UmQtnF2WZ9hV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UGPbJgW2UmQtnF2WZ9h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mWGFmxa50elhRzREK7a5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_GN8l.vUCncmeRduFdm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6rRSPiFU_k2Q_nJFMTcaF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AtJklwgPUqZMB.YhKPYI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kBJu149RMEm5KqLzjDf_l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0FgMSpRGUeUwww_lZURN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UGPbJgW2UmQtnF2WZ9hV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K3NgkGX_0WJHPMhYTJR7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fgeP1HV8UC66tbt9fzW5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9qZ4PB9y0us7EifbbQvM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lQokwIg1Gk.Zp.zVRbve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F1MuryLqsUS3WvesA_ZJf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fNn.4N3QUe5HIaHLsHXH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MMwhkcc1kuBbjyB6lh0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9.dfil3A0S3LdoJY36U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mWGFmxa50elhRzREK7a5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1026</Words>
  <Application>Microsoft Office PowerPoint</Application>
  <PresentationFormat>Widescreen</PresentationFormat>
  <Paragraphs>181</Paragraphs>
  <Slides>21</Slides>
  <Notes>10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5" baseType="lpstr">
      <vt:lpstr>宋体</vt:lpstr>
      <vt:lpstr>Calibri Light</vt:lpstr>
      <vt:lpstr>Wingdings</vt:lpstr>
      <vt:lpstr>Segoe Light</vt:lpstr>
      <vt:lpstr>Segoe UI </vt:lpstr>
      <vt:lpstr>Segoe Condensed</vt:lpstr>
      <vt:lpstr>Arial</vt:lpstr>
      <vt:lpstr>Segoe UI Light</vt:lpstr>
      <vt:lpstr>Segoe</vt:lpstr>
      <vt:lpstr>Segoe UI</vt:lpstr>
      <vt:lpstr>Calibri</vt:lpstr>
      <vt:lpstr>Rabiohead</vt:lpstr>
      <vt:lpstr>Tema de Office</vt:lpstr>
      <vt:lpstr>think-cell Slide</vt:lpstr>
      <vt:lpstr>PowerPoint Presentation</vt:lpstr>
      <vt:lpstr>PowerPoint Presentation</vt:lpstr>
      <vt:lpstr>El poder de los powers</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 View para todos los Usuarios</vt:lpstr>
      <vt:lpstr>PowerPoint Presentation</vt:lpstr>
      <vt:lpstr>PowerPoint Presentation</vt:lpstr>
      <vt:lpstr>PowerPoint Presentation</vt:lpstr>
      <vt:lpstr>PowerPoint Presentation</vt:lpstr>
      <vt:lpstr>PowerPoint Presentation</vt:lpstr>
      <vt:lpstr>Power Query Power View Power Map SharePoint PowerPivot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Porras Rodríguez</dc:creator>
  <cp:lastModifiedBy>Andres Rojas</cp:lastModifiedBy>
  <cp:revision>90</cp:revision>
  <dcterms:created xsi:type="dcterms:W3CDTF">2013-08-20T12:49:39Z</dcterms:created>
  <dcterms:modified xsi:type="dcterms:W3CDTF">2015-06-10T12:58:08Z</dcterms:modified>
</cp:coreProperties>
</file>