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60" r:id="rId2"/>
    <p:sldId id="268" r:id="rId3"/>
    <p:sldId id="266" r:id="rId4"/>
    <p:sldId id="257" r:id="rId5"/>
    <p:sldId id="258" r:id="rId6"/>
    <p:sldId id="270" r:id="rId7"/>
    <p:sldId id="269" r:id="rId8"/>
    <p:sldId id="259" r:id="rId9"/>
    <p:sldId id="261" r:id="rId10"/>
    <p:sldId id="273" r:id="rId11"/>
    <p:sldId id="274" r:id="rId12"/>
    <p:sldId id="267" r:id="rId13"/>
    <p:sldId id="275" r:id="rId14"/>
    <p:sldId id="276" r:id="rId15"/>
    <p:sldId id="277" r:id="rId16"/>
    <p:sldId id="278" r:id="rId17"/>
    <p:sldId id="279" r:id="rId18"/>
    <p:sldId id="271" r:id="rId19"/>
    <p:sldId id="264" r:id="rId20"/>
    <p:sldId id="272" r:id="rId21"/>
    <p:sldId id="263" r:id="rId22"/>
  </p:sldIdLst>
  <p:sldSz cx="12192000" cy="6858000"/>
  <p:notesSz cx="6858000" cy="9144000"/>
  <p:embeddedFontLst>
    <p:embeddedFont>
      <p:font typeface="Segoe UI Light" panose="020B0502040204020203" pitchFamily="34" charset="0"/>
      <p:regular r:id="rId24"/>
      <p:italic r:id="rId25"/>
    </p:embeddedFont>
    <p:embeddedFont>
      <p:font typeface="Calibri" panose="020F050202020403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Rabiohead" panose="020B0604020202020204" charset="0"/>
      <p:regular r:id="rId34"/>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1FF"/>
    <a:srgbClr val="0072C5"/>
    <a:srgbClr val="0594F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85526" autoAdjust="0"/>
  </p:normalViewPr>
  <p:slideViewPr>
    <p:cSldViewPr snapToGrid="0" showGuides="1">
      <p:cViewPr varScale="1">
        <p:scale>
          <a:sx n="57" d="100"/>
          <a:sy n="57" d="100"/>
        </p:scale>
        <p:origin x="955" y="31"/>
      </p:cViewPr>
      <p:guideLst>
        <p:guide orient="horz" pos="2160"/>
        <p:guide pos="3840"/>
      </p:guideLst>
    </p:cSldViewPr>
  </p:slideViewPr>
  <p:notesTextViewPr>
    <p:cViewPr>
      <p:scale>
        <a:sx n="1" d="1"/>
        <a:sy n="1" d="1"/>
      </p:scale>
      <p:origin x="0" y="0"/>
    </p:cViewPr>
  </p:notesTextViewPr>
  <p:sorterViewPr>
    <p:cViewPr>
      <p:scale>
        <a:sx n="80" d="100"/>
        <a:sy n="80" d="100"/>
      </p:scale>
      <p:origin x="0" y="-3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8595D-823D-4C13-AB03-2A799184915F}" type="datetimeFigureOut">
              <a:rPr lang="es-ES" smtClean="0"/>
              <a:t>07/06/2015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FE2D7-9CB1-440F-9723-FCBAAF2E974A}" type="slidenum">
              <a:rPr lang="es-ES" smtClean="0"/>
              <a:t>‹#›</a:t>
            </a:fld>
            <a:endParaRPr lang="es-ES"/>
          </a:p>
        </p:txBody>
      </p:sp>
    </p:spTree>
    <p:extLst>
      <p:ext uri="{BB962C8B-B14F-4D97-AF65-F5344CB8AC3E}">
        <p14:creationId xmlns:p14="http://schemas.microsoft.com/office/powerpoint/2010/main" val="244837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97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CAML = Collaborative Application</a:t>
            </a:r>
            <a:r>
              <a:rPr lang="en-US" baseline="0" dirty="0" smtClean="0"/>
              <a:t> Markup Language</a:t>
            </a:r>
            <a:endParaRPr lang="en-US" dirty="0"/>
          </a:p>
        </p:txBody>
      </p:sp>
      <p:sp>
        <p:nvSpPr>
          <p:cNvPr id="4" name="Slide Number Placeholder 3"/>
          <p:cNvSpPr>
            <a:spLocks noGrp="1"/>
          </p:cNvSpPr>
          <p:nvPr>
            <p:ph type="sldNum" sz="quarter" idx="10"/>
          </p:nvPr>
        </p:nvSpPr>
        <p:spPr/>
        <p:txBody>
          <a:bodyPr/>
          <a:lstStyle/>
          <a:p>
            <a:fld id="{3D2FE2D7-9CB1-440F-9723-FCBAAF2E974A}" type="slidenum">
              <a:rPr lang="es-ES" smtClean="0"/>
              <a:t>9</a:t>
            </a:fld>
            <a:endParaRPr lang="es-ES"/>
          </a:p>
        </p:txBody>
      </p:sp>
    </p:spTree>
    <p:extLst>
      <p:ext uri="{BB962C8B-B14F-4D97-AF65-F5344CB8AC3E}">
        <p14:creationId xmlns:p14="http://schemas.microsoft.com/office/powerpoint/2010/main" val="317548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Provisioning using CSOM only</a:t>
            </a:r>
            <a:endParaRPr lang="en-US" dirty="0"/>
          </a:p>
        </p:txBody>
      </p:sp>
      <p:sp>
        <p:nvSpPr>
          <p:cNvPr id="4" name="Slide Number Placeholder 3"/>
          <p:cNvSpPr>
            <a:spLocks noGrp="1"/>
          </p:cNvSpPr>
          <p:nvPr>
            <p:ph type="sldNum" sz="quarter" idx="10"/>
          </p:nvPr>
        </p:nvSpPr>
        <p:spPr/>
        <p:txBody>
          <a:bodyPr/>
          <a:lstStyle/>
          <a:p>
            <a:fld id="{3D2FE2D7-9CB1-440F-9723-FCBAAF2E974A}" type="slidenum">
              <a:rPr lang="es-ES" smtClean="0"/>
              <a:t>12</a:t>
            </a:fld>
            <a:endParaRPr lang="es-ES"/>
          </a:p>
        </p:txBody>
      </p:sp>
    </p:spTree>
    <p:extLst>
      <p:ext uri="{BB962C8B-B14F-4D97-AF65-F5344CB8AC3E}">
        <p14:creationId xmlns:p14="http://schemas.microsoft.com/office/powerpoint/2010/main" val="96336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World</a:t>
            </a:r>
          </a:p>
          <a:p>
            <a:r>
              <a:rPr lang="en-US" dirty="0" smtClean="0"/>
              <a:t>Lookup</a:t>
            </a:r>
          </a:p>
          <a:p>
            <a:r>
              <a:rPr lang="en-US" dirty="0" err="1" smtClean="0"/>
              <a:t>WebPart</a:t>
            </a:r>
            <a:endParaRPr lang="en-US" dirty="0" smtClean="0"/>
          </a:p>
          <a:p>
            <a:r>
              <a:rPr lang="en-US" dirty="0" smtClean="0"/>
              <a:t>Taxonomies</a:t>
            </a:r>
            <a:endParaRPr lang="en-US" dirty="0"/>
          </a:p>
        </p:txBody>
      </p:sp>
      <p:sp>
        <p:nvSpPr>
          <p:cNvPr id="4" name="Slide Number Placeholder 3"/>
          <p:cNvSpPr>
            <a:spLocks noGrp="1"/>
          </p:cNvSpPr>
          <p:nvPr>
            <p:ph type="sldNum" sz="quarter" idx="10"/>
          </p:nvPr>
        </p:nvSpPr>
        <p:spPr/>
        <p:txBody>
          <a:bodyPr/>
          <a:lstStyle/>
          <a:p>
            <a:fld id="{3D2FE2D7-9CB1-440F-9723-FCBAAF2E974A}" type="slidenum">
              <a:rPr lang="es-ES" smtClean="0"/>
              <a:t>16</a:t>
            </a:fld>
            <a:endParaRPr lang="es-ES"/>
          </a:p>
        </p:txBody>
      </p:sp>
    </p:spTree>
    <p:extLst>
      <p:ext uri="{BB962C8B-B14F-4D97-AF65-F5344CB8AC3E}">
        <p14:creationId xmlns:p14="http://schemas.microsoft.com/office/powerpoint/2010/main" val="2639567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6/7/2015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70599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unch">
    <p:bg>
      <p:bgPr>
        <a:gradFill>
          <a:gsLst>
            <a:gs pos="40000">
              <a:srgbClr val="0594FF"/>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240" y="3292949"/>
            <a:ext cx="3110219" cy="4448071"/>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1521" y="1030977"/>
            <a:ext cx="8128958" cy="2709652"/>
          </a:xfrm>
          <a:prstGeom prst="rect">
            <a:avLst/>
          </a:prstGeom>
          <a:effectLst>
            <a:glow rad="508000">
              <a:schemeClr val="bg1">
                <a:alpha val="60000"/>
              </a:schemeClr>
            </a:glow>
          </a:effectLst>
        </p:spPr>
      </p:pic>
      <p:sp>
        <p:nvSpPr>
          <p:cNvPr id="12" name="CuadroTexto 11"/>
          <p:cNvSpPr txBox="1"/>
          <p:nvPr userDrawn="1"/>
        </p:nvSpPr>
        <p:spPr>
          <a:xfrm>
            <a:off x="3060441" y="5516984"/>
            <a:ext cx="8901404" cy="923330"/>
          </a:xfrm>
          <a:prstGeom prst="rect">
            <a:avLst/>
          </a:prstGeom>
          <a:noFill/>
        </p:spPr>
        <p:txBody>
          <a:bodyPr wrap="square" rtlCol="0">
            <a:spAutoFit/>
          </a:bodyPr>
          <a:lstStyle/>
          <a:p>
            <a:pPr algn="r"/>
            <a:r>
              <a:rPr lang="en-US" sz="5400" dirty="0" smtClean="0">
                <a:solidFill>
                  <a:schemeClr val="bg1"/>
                </a:solidFill>
                <a:latin typeface="Rabiohead" panose="00000400000000000000" pitchFamily="2" charset="0"/>
              </a:rPr>
              <a:t>Madrid, 9 y 10</a:t>
            </a:r>
            <a:r>
              <a:rPr lang="en-US" sz="5400" baseline="0" dirty="0" smtClean="0">
                <a:solidFill>
                  <a:schemeClr val="bg1"/>
                </a:solidFill>
                <a:latin typeface="Rabiohead" panose="00000400000000000000" pitchFamily="2" charset="0"/>
              </a:rPr>
              <a:t> de </a:t>
            </a:r>
            <a:r>
              <a:rPr lang="en-US" sz="5400" baseline="0" dirty="0" err="1" smtClean="0">
                <a:solidFill>
                  <a:schemeClr val="bg1"/>
                </a:solidFill>
                <a:latin typeface="Rabiohead" panose="00000400000000000000" pitchFamily="2" charset="0"/>
              </a:rPr>
              <a:t>junio</a:t>
            </a:r>
            <a:r>
              <a:rPr lang="en-US" sz="5400" baseline="0" dirty="0" smtClean="0">
                <a:solidFill>
                  <a:schemeClr val="bg1"/>
                </a:solidFill>
                <a:latin typeface="Rabiohead" panose="00000400000000000000" pitchFamily="2" charset="0"/>
              </a:rPr>
              <a:t> de 2015</a:t>
            </a:r>
            <a:endParaRPr lang="es-ES" sz="5400" dirty="0">
              <a:solidFill>
                <a:schemeClr val="bg1"/>
              </a:solidFill>
              <a:latin typeface="Rabiohead" panose="00000400000000000000" pitchFamily="2" charset="0"/>
            </a:endParaRPr>
          </a:p>
        </p:txBody>
      </p:sp>
    </p:spTree>
    <p:extLst>
      <p:ext uri="{BB962C8B-B14F-4D97-AF65-F5344CB8AC3E}">
        <p14:creationId xmlns:p14="http://schemas.microsoft.com/office/powerpoint/2010/main" val="19093647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thor 2">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2870966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ponsors">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2402"/>
          <a:stretch/>
        </p:blipFill>
        <p:spPr>
          <a:xfrm>
            <a:off x="1330422" y="256327"/>
            <a:ext cx="9531156" cy="6345346"/>
          </a:xfrm>
          <a:prstGeom prst="rect">
            <a:avLst/>
          </a:prstGeom>
        </p:spPr>
      </p:pic>
    </p:spTree>
    <p:extLst>
      <p:ext uri="{BB962C8B-B14F-4D97-AF65-F5344CB8AC3E}">
        <p14:creationId xmlns:p14="http://schemas.microsoft.com/office/powerpoint/2010/main" val="29454568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userDrawn="1">
          <p15:clr>
            <a:srgbClr val="FBAE40"/>
          </p15:clr>
        </p15:guide>
        <p15:guide id="4" pos="37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ponsors-Fin">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381"/>
          <a:stretch/>
        </p:blipFill>
        <p:spPr>
          <a:xfrm>
            <a:off x="2272267" y="1705707"/>
            <a:ext cx="7647466" cy="5150618"/>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1845" y="126358"/>
            <a:ext cx="4828310" cy="1609436"/>
          </a:xfrm>
          <a:prstGeom prst="rect">
            <a:avLst/>
          </a:prstGeom>
          <a:effectLst>
            <a:glow rad="508000">
              <a:schemeClr val="bg1">
                <a:alpha val="60000"/>
              </a:schemeClr>
            </a:glow>
          </a:effectLst>
        </p:spPr>
      </p:pic>
    </p:spTree>
    <p:extLst>
      <p:ext uri="{BB962C8B-B14F-4D97-AF65-F5344CB8AC3E}">
        <p14:creationId xmlns:p14="http://schemas.microsoft.com/office/powerpoint/2010/main" val="1907114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p15:clr>
            <a:srgbClr val="FBAE40"/>
          </p15:clr>
        </p15:guide>
        <p15:guide id="4" pos="37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50" y="2819604"/>
            <a:ext cx="11151917"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6085" y="6102166"/>
            <a:ext cx="2161222" cy="747988"/>
          </a:xfrm>
          <a:prstGeom prst="rect">
            <a:avLst/>
          </a:prstGeom>
        </p:spPr>
      </p:pic>
    </p:spTree>
    <p:extLst>
      <p:ext uri="{BB962C8B-B14F-4D97-AF65-F5344CB8AC3E}">
        <p14:creationId xmlns:p14="http://schemas.microsoft.com/office/powerpoint/2010/main" val="97687344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ection">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2766218"/>
            <a:ext cx="10515600" cy="1325563"/>
          </a:xfrm>
          <a:noFill/>
        </p:spPr>
        <p:txBody>
          <a:bodyPr>
            <a:noAutofit/>
          </a:bodyPr>
          <a:lstStyle>
            <a:lvl1pPr algn="ctr">
              <a:defRPr sz="6000" b="0">
                <a:solidFill>
                  <a:schemeClr val="bg1"/>
                </a:solidFill>
                <a:latin typeface="Segoe UI Light" panose="020B0502040204020203" pitchFamily="34" charset="0"/>
                <a:cs typeface="Segoe UI Light" panose="020B0502040204020203" pitchFamily="34" charset="0"/>
              </a:defRPr>
            </a:lvl1pPr>
          </a:lstStyle>
          <a:p>
            <a:r>
              <a:rPr lang="es-ES" dirty="0" smtClean="0"/>
              <a:t>Haga clic para modificar el estilo de título del patrón</a:t>
            </a:r>
            <a:endParaRPr lang="es-E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9367001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userDrawn="1">
          <p15:clr>
            <a:srgbClr val="FBAE40"/>
          </p15:clr>
        </p15:guide>
        <p15:guide id="2" orient="horz" pos="2160" userDrawn="1">
          <p15:clr>
            <a:srgbClr val="FBAE40"/>
          </p15:clr>
        </p15:guide>
        <p15:guide id="3"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thor">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
        <p:nvSpPr>
          <p:cNvPr id="5" name="Marcador de posición de imagen 4"/>
          <p:cNvSpPr>
            <a:spLocks noGrp="1"/>
          </p:cNvSpPr>
          <p:nvPr>
            <p:ph type="pic" sz="quarter" idx="10"/>
          </p:nvPr>
        </p:nvSpPr>
        <p:spPr>
          <a:xfrm>
            <a:off x="766916" y="914399"/>
            <a:ext cx="2428568" cy="2458065"/>
          </a:xfrm>
          <a:prstGeom prst="ellipse">
            <a:avLst/>
          </a:prstGeom>
        </p:spPr>
        <p:txBody>
          <a:bodyPr/>
          <a:lstStyle/>
          <a:p>
            <a:endParaRPr lang="es-ES"/>
          </a:p>
        </p:txBody>
      </p:sp>
      <p:sp>
        <p:nvSpPr>
          <p:cNvPr id="8" name="Título 7"/>
          <p:cNvSpPr>
            <a:spLocks noGrp="1"/>
          </p:cNvSpPr>
          <p:nvPr>
            <p:ph type="title" hasCustomPrompt="1"/>
          </p:nvPr>
        </p:nvSpPr>
        <p:spPr>
          <a:xfrm>
            <a:off x="3726425" y="1222382"/>
            <a:ext cx="8023123" cy="1687965"/>
          </a:xfrm>
        </p:spPr>
        <p:txBody>
          <a:bodyPr>
            <a:normAutofit/>
          </a:bodyPr>
          <a:lstStyle>
            <a:lvl1pPr>
              <a:defRPr sz="6000" baseline="0">
                <a:solidFill>
                  <a:schemeClr val="bg1"/>
                </a:solidFill>
              </a:defRPr>
            </a:lvl1pPr>
          </a:lstStyle>
          <a:p>
            <a:r>
              <a:rPr lang="es-ES" dirty="0" err="1" smtClean="0"/>
              <a:t>Author</a:t>
            </a:r>
            <a:r>
              <a:rPr lang="es-ES" dirty="0" smtClean="0"/>
              <a:t> </a:t>
            </a:r>
            <a:r>
              <a:rPr lang="es-ES" dirty="0" err="1" smtClean="0"/>
              <a:t>name</a:t>
            </a:r>
            <a:r>
              <a:rPr lang="es-ES" dirty="0" smtClean="0"/>
              <a:t> </a:t>
            </a:r>
            <a:r>
              <a:rPr lang="es-ES" dirty="0" err="1" smtClean="0"/>
              <a:t>author</a:t>
            </a:r>
            <a:r>
              <a:rPr lang="es-ES" dirty="0" smtClean="0"/>
              <a:t> </a:t>
            </a:r>
            <a:r>
              <a:rPr lang="es-ES" dirty="0" err="1" smtClean="0"/>
              <a:t>name</a:t>
            </a:r>
            <a:endParaRPr lang="es-ES" dirty="0"/>
          </a:p>
        </p:txBody>
      </p:sp>
      <p:sp>
        <p:nvSpPr>
          <p:cNvPr id="22" name="Marcador de texto 20"/>
          <p:cNvSpPr>
            <a:spLocks noGrp="1"/>
          </p:cNvSpPr>
          <p:nvPr>
            <p:ph type="body" sz="quarter" idx="12" hasCustomPrompt="1"/>
          </p:nvPr>
        </p:nvSpPr>
        <p:spPr>
          <a:xfrm>
            <a:off x="3726424" y="3720293"/>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Job </a:t>
            </a:r>
            <a:r>
              <a:rPr lang="es-ES" dirty="0" err="1" smtClean="0"/>
              <a:t>title</a:t>
            </a:r>
            <a:endParaRPr lang="es-ES" dirty="0"/>
          </a:p>
        </p:txBody>
      </p:sp>
      <p:sp>
        <p:nvSpPr>
          <p:cNvPr id="23" name="Marcador de texto 20"/>
          <p:cNvSpPr>
            <a:spLocks noGrp="1"/>
          </p:cNvSpPr>
          <p:nvPr>
            <p:ph type="body" sz="quarter" idx="13" hasCustomPrompt="1"/>
          </p:nvPr>
        </p:nvSpPr>
        <p:spPr>
          <a:xfrm>
            <a:off x="3726424" y="4299179"/>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err="1" smtClean="0"/>
              <a:t>Award</a:t>
            </a:r>
            <a:endParaRPr lang="es-ES" dirty="0"/>
          </a:p>
        </p:txBody>
      </p:sp>
      <p:sp>
        <p:nvSpPr>
          <p:cNvPr id="24" name="Marcador de texto 20"/>
          <p:cNvSpPr>
            <a:spLocks noGrp="1"/>
          </p:cNvSpPr>
          <p:nvPr>
            <p:ph type="body" sz="quarter" idx="14" hasCustomPrompt="1"/>
          </p:nvPr>
        </p:nvSpPr>
        <p:spPr>
          <a:xfrm>
            <a:off x="3726323" y="3114392"/>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Company</a:t>
            </a:r>
            <a:endParaRPr lang="es-ES" dirty="0"/>
          </a:p>
        </p:txBody>
      </p:sp>
      <p:sp>
        <p:nvSpPr>
          <p:cNvPr id="25" name="Marcador de texto 20"/>
          <p:cNvSpPr>
            <a:spLocks noGrp="1"/>
          </p:cNvSpPr>
          <p:nvPr>
            <p:ph type="body" sz="quarter" idx="15" hasCustomPrompt="1"/>
          </p:nvPr>
        </p:nvSpPr>
        <p:spPr>
          <a:xfrm>
            <a:off x="3726322" y="4912702"/>
            <a:ext cx="8023225" cy="414338"/>
          </a:xfrm>
        </p:spPr>
        <p:txBody>
          <a:bodyPr/>
          <a:lstStyle>
            <a:lvl1pPr marL="0" indent="0">
              <a:buNone/>
              <a:defRPr baseline="0">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Blog 1</a:t>
            </a:r>
            <a:endParaRPr lang="es-ES" dirty="0"/>
          </a:p>
        </p:txBody>
      </p:sp>
      <p:sp>
        <p:nvSpPr>
          <p:cNvPr id="26" name="Marcador de texto 20"/>
          <p:cNvSpPr>
            <a:spLocks noGrp="1"/>
          </p:cNvSpPr>
          <p:nvPr>
            <p:ph type="body" sz="quarter" idx="16" hasCustomPrompt="1"/>
          </p:nvPr>
        </p:nvSpPr>
        <p:spPr>
          <a:xfrm>
            <a:off x="3726321" y="5526225"/>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Blog 2</a:t>
            </a:r>
            <a:endParaRPr lang="es-ES" dirty="0"/>
          </a:p>
        </p:txBody>
      </p:sp>
      <p:sp>
        <p:nvSpPr>
          <p:cNvPr id="27" name="Marcador de texto 20"/>
          <p:cNvSpPr>
            <a:spLocks noGrp="1"/>
          </p:cNvSpPr>
          <p:nvPr>
            <p:ph type="body" sz="quarter" idx="17" hasCustomPrompt="1"/>
          </p:nvPr>
        </p:nvSpPr>
        <p:spPr>
          <a:xfrm>
            <a:off x="3726321" y="6139748"/>
            <a:ext cx="8023225" cy="414338"/>
          </a:xfrm>
        </p:spPr>
        <p:txBody>
          <a:bodyPr/>
          <a:lstStyle>
            <a:lvl1pPr marL="0" indent="0">
              <a:buNone/>
              <a:defRPr b="1">
                <a:solidFill>
                  <a:schemeClr val="bg1"/>
                </a:solidFill>
                <a:latin typeface="Segoe UI "/>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Twitter</a:t>
            </a:r>
            <a:endParaRPr lang="es-ES" dirty="0"/>
          </a:p>
        </p:txBody>
      </p:sp>
    </p:spTree>
    <p:extLst>
      <p:ext uri="{BB962C8B-B14F-4D97-AF65-F5344CB8AC3E}">
        <p14:creationId xmlns:p14="http://schemas.microsoft.com/office/powerpoint/2010/main" val="6230728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with image on the righ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578934" y="869796"/>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8" name="Marcador de posición de imagen 7"/>
          <p:cNvSpPr>
            <a:spLocks noGrp="1"/>
          </p:cNvSpPr>
          <p:nvPr>
            <p:ph type="pic" sz="quarter" idx="10"/>
          </p:nvPr>
        </p:nvSpPr>
        <p:spPr>
          <a:xfrm>
            <a:off x="6096000" y="0"/>
            <a:ext cx="6096000" cy="6858000"/>
          </a:xfrm>
        </p:spPr>
        <p:txBody>
          <a:bodyPr/>
          <a:lstStyle/>
          <a:p>
            <a:endParaRPr lang="es-ES"/>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5276" y="102182"/>
            <a:ext cx="1996296" cy="665432"/>
          </a:xfrm>
          <a:prstGeom prst="rect">
            <a:avLst/>
          </a:prstGeom>
        </p:spPr>
      </p:pic>
    </p:spTree>
    <p:extLst>
      <p:ext uri="{BB962C8B-B14F-4D97-AF65-F5344CB8AC3E}">
        <p14:creationId xmlns:p14="http://schemas.microsoft.com/office/powerpoint/2010/main" val="20506653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with image on the lef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609600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6745558" y="880947"/>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7" name="Marcador de posición de imagen 6"/>
          <p:cNvSpPr>
            <a:spLocks noGrp="1"/>
          </p:cNvSpPr>
          <p:nvPr>
            <p:ph type="pic" sz="quarter" idx="10"/>
          </p:nvPr>
        </p:nvSpPr>
        <p:spPr>
          <a:xfrm>
            <a:off x="0" y="0"/>
            <a:ext cx="6096000" cy="6858000"/>
          </a:xfrm>
        </p:spPr>
        <p:txBody>
          <a:bodyPr/>
          <a:lstStyle/>
          <a:p>
            <a:endParaRPr lang="es-ES"/>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3895" y="107758"/>
            <a:ext cx="1996296" cy="665432"/>
          </a:xfrm>
          <a:prstGeom prst="rect">
            <a:avLst/>
          </a:prstGeom>
        </p:spPr>
      </p:pic>
    </p:spTree>
    <p:extLst>
      <p:ext uri="{BB962C8B-B14F-4D97-AF65-F5344CB8AC3E}">
        <p14:creationId xmlns:p14="http://schemas.microsoft.com/office/powerpoint/2010/main" val="6491682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9"/>
          <p:cNvSpPr/>
          <p:nvPr userDrawn="1"/>
        </p:nvSpPr>
        <p:spPr bwMode="gray">
          <a:xfrm>
            <a:off x="2451085" y="2072640"/>
            <a:ext cx="9301180"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14"/>
          <p:cNvSpPr/>
          <p:nvPr userDrawn="1"/>
        </p:nvSpPr>
        <p:spPr bwMode="gray">
          <a:xfrm>
            <a:off x="0" y="2072640"/>
            <a:ext cx="2286000" cy="2286000"/>
          </a:xfrm>
          <a:prstGeom prst="rect">
            <a:avLst/>
          </a:prstGeom>
          <a:solidFill>
            <a:srgbClr val="0072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ítulo 5"/>
          <p:cNvSpPr>
            <a:spLocks noGrp="1"/>
          </p:cNvSpPr>
          <p:nvPr>
            <p:ph type="title" hasCustomPrompt="1"/>
          </p:nvPr>
        </p:nvSpPr>
        <p:spPr>
          <a:xfrm>
            <a:off x="2761891" y="2633873"/>
            <a:ext cx="8633603" cy="1075486"/>
          </a:xfrm>
        </p:spPr>
        <p:txBody>
          <a:bodyPr>
            <a:noAutofit/>
          </a:bodyPr>
          <a:lstStyle>
            <a:lvl1pPr>
              <a:defRPr lang="es-ES" sz="5400" b="0" kern="1200" cap="none" spc="-100" baseline="0" dirty="0" smtClean="0">
                <a:ln w="3175">
                  <a:noFill/>
                </a:ln>
                <a:solidFill>
                  <a:schemeClr val="tx1">
                    <a:lumMod val="50000"/>
                    <a:lumOff val="50000"/>
                    <a:alpha val="99000"/>
                  </a:schemeClr>
                </a:solidFill>
                <a:effectLst/>
                <a:latin typeface="Segoe UI Light" pitchFamily="34" charset="0"/>
                <a:ea typeface="+mn-ea"/>
                <a:cs typeface="Arial" charset="0"/>
              </a:defRPr>
            </a:lvl1pPr>
          </a:lstStyle>
          <a:p>
            <a:pPr marL="0" lvl="0" indent="0" algn="l" defTabSz="914400" rtl="0" eaLnBrk="1" latinLnBrk="0" hangingPunct="1">
              <a:lnSpc>
                <a:spcPct val="90000"/>
              </a:lnSpc>
              <a:spcBef>
                <a:spcPct val="0"/>
              </a:spcBef>
              <a:buFont typeface="Arial" panose="020B0604020202020204" pitchFamily="34" charset="0"/>
              <a:buNone/>
            </a:pPr>
            <a:r>
              <a:rPr lang="es-ES" dirty="0" smtClean="0"/>
              <a:t>Título</a:t>
            </a:r>
            <a:endParaRPr lang="es-ES" dirty="0"/>
          </a:p>
        </p:txBody>
      </p:sp>
      <p:pic>
        <p:nvPicPr>
          <p:cNvPr id="8" name="Picture 8" descr="C:\Users\Jonahs\Dropbox\Projects SCOTT\MEET Windows Azure\source\Background\tile-icon-medi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91" y="2558431"/>
            <a:ext cx="1314418" cy="131441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1211" y="112863"/>
            <a:ext cx="1998000" cy="666000"/>
          </a:xfrm>
          <a:prstGeom prst="rect">
            <a:avLst/>
          </a:prstGeom>
        </p:spPr>
      </p:pic>
    </p:spTree>
    <p:extLst>
      <p:ext uri="{BB962C8B-B14F-4D97-AF65-F5344CB8AC3E}">
        <p14:creationId xmlns:p14="http://schemas.microsoft.com/office/powerpoint/2010/main" val="8344773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ubchapter">
    <p:spTree>
      <p:nvGrpSpPr>
        <p:cNvPr id="1" name=""/>
        <p:cNvGrpSpPr/>
        <p:nvPr/>
      </p:nvGrpSpPr>
      <p:grpSpPr>
        <a:xfrm>
          <a:off x="0" y="0"/>
          <a:ext cx="0" cy="0"/>
          <a:chOff x="0" y="0"/>
          <a:chExt cx="0" cy="0"/>
        </a:xfrm>
      </p:grpSpPr>
      <p:pic>
        <p:nvPicPr>
          <p:cNvPr id="26"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ctrTitle"/>
          </p:nvPr>
        </p:nvSpPr>
        <p:spPr>
          <a:xfrm>
            <a:off x="1524000" y="1122363"/>
            <a:ext cx="9144000" cy="2387600"/>
          </a:xfrm>
        </p:spPr>
        <p:txBody>
          <a:bodyPr anchor="b"/>
          <a:lstStyle>
            <a:lvl1pPr algn="ctr">
              <a:defRPr sz="6000">
                <a:solidFill>
                  <a:srgbClr val="0072C5"/>
                </a:solidFill>
              </a:defRPr>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modificar el estilo de subtítulo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4" name="Rectángulo 3"/>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Tree>
    <p:extLst>
      <p:ext uri="{BB962C8B-B14F-4D97-AF65-F5344CB8AC3E}">
        <p14:creationId xmlns:p14="http://schemas.microsoft.com/office/powerpoint/2010/main" val="11959905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4641" y="365125"/>
            <a:ext cx="11079159"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0" name="Rectángulo 9"/>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
          </p:nvPr>
        </p:nvSpPr>
        <p:spPr>
          <a:xfrm>
            <a:off x="274641" y="1825625"/>
            <a:ext cx="11079159" cy="4351338"/>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208849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6044" y="365125"/>
            <a:ext cx="11077755"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8" name="Triángulo rectángulo 7"/>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1" name="Rectángulo 10"/>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0"/>
          </p:nvPr>
        </p:nvSpPr>
        <p:spPr>
          <a:xfrm>
            <a:off x="276043" y="1822450"/>
            <a:ext cx="5400137"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1"/>
          </p:nvPr>
        </p:nvSpPr>
        <p:spPr>
          <a:xfrm>
            <a:off x="6012611" y="1822450"/>
            <a:ext cx="5341188"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89673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518113515"/>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8" r:id="rId3"/>
    <p:sldLayoutId id="2147483661" r:id="rId4"/>
    <p:sldLayoutId id="2147483662" r:id="rId5"/>
    <p:sldLayoutId id="2147483666" r:id="rId6"/>
    <p:sldLayoutId id="2147483649" r:id="rId7"/>
    <p:sldLayoutId id="2147483650" r:id="rId8"/>
    <p:sldLayoutId id="2147483652" r:id="rId9"/>
    <p:sldLayoutId id="2147483664" r:id="rId10"/>
    <p:sldLayoutId id="2147483663" r:id="rId11"/>
    <p:sldLayoutId id="2147483669" r:id="rId12"/>
    <p:sldLayoutId id="2147483670"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144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Is there any suitable alternative?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291143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Remote Provisioning</a:t>
            </a:r>
            <a:endParaRPr lang="en-US" dirty="0"/>
          </a:p>
        </p:txBody>
      </p:sp>
      <p:sp>
        <p:nvSpPr>
          <p:cNvPr id="6" name="Content Placeholder 5"/>
          <p:cNvSpPr>
            <a:spLocks noGrp="1"/>
          </p:cNvSpPr>
          <p:nvPr>
            <p:ph idx="1"/>
          </p:nvPr>
        </p:nvSpPr>
        <p:spPr>
          <a:xfrm>
            <a:off x="294813" y="1818901"/>
            <a:ext cx="11079159" cy="4351338"/>
          </a:xfrm>
        </p:spPr>
        <p:txBody>
          <a:bodyPr>
            <a:normAutofit/>
          </a:bodyPr>
          <a:lstStyle/>
          <a:p>
            <a:r>
              <a:rPr lang="en-US" dirty="0" smtClean="0"/>
              <a:t>We can use code and programming to provision artifacts</a:t>
            </a:r>
          </a:p>
          <a:p>
            <a:pPr lvl="1"/>
            <a:r>
              <a:rPr lang="en-US" dirty="0" smtClean="0"/>
              <a:t>Client Side Object Model (CSOM) is a good option</a:t>
            </a:r>
          </a:p>
          <a:p>
            <a:r>
              <a:rPr lang="en-US" dirty="0" smtClean="0"/>
              <a:t>Main Benefits</a:t>
            </a:r>
          </a:p>
          <a:p>
            <a:pPr lvl="1"/>
            <a:r>
              <a:rPr lang="en-US" dirty="0" smtClean="0"/>
              <a:t>Based on a remote pattern (REST/JSON) + Client Libraries</a:t>
            </a:r>
          </a:p>
          <a:p>
            <a:pPr lvl="1"/>
            <a:r>
              <a:rPr lang="en-US" dirty="0" smtClean="0"/>
              <a:t>From anywhere (SharePoint Add-in, Timer Job, PowerShell, </a:t>
            </a:r>
            <a:r>
              <a:rPr lang="en-US" dirty="0" smtClean="0"/>
              <a:t>Console </a:t>
            </a:r>
            <a:r>
              <a:rPr lang="en-US" dirty="0" smtClean="0"/>
              <a:t>App, etc.)</a:t>
            </a:r>
          </a:p>
          <a:p>
            <a:pPr lvl="1"/>
            <a:r>
              <a:rPr lang="en-US" dirty="0" smtClean="0"/>
              <a:t>Can be applied both on-premises and in SharePoint Online</a:t>
            </a:r>
          </a:p>
          <a:p>
            <a:r>
              <a:rPr lang="en-US" dirty="0" smtClean="0"/>
              <a:t>Some Disadvantages</a:t>
            </a:r>
          </a:p>
          <a:p>
            <a:pPr lvl="1"/>
            <a:r>
              <a:rPr lang="en-US" dirty="0" smtClean="0"/>
              <a:t>Developer-only, no UI/UX and not for business users</a:t>
            </a:r>
          </a:p>
          <a:p>
            <a:pPr lvl="1"/>
            <a:r>
              <a:rPr lang="en-US" dirty="0" smtClean="0"/>
              <a:t>Sometime complex and/or verbose in its syntax</a:t>
            </a:r>
          </a:p>
          <a:p>
            <a:pPr lvl="1"/>
            <a:r>
              <a:rPr lang="en-US" dirty="0" smtClean="0"/>
              <a:t> The maintenance can be still painful</a:t>
            </a:r>
          </a:p>
          <a:p>
            <a:endParaRPr lang="en-US" dirty="0"/>
          </a:p>
        </p:txBody>
      </p:sp>
    </p:spTree>
    <p:extLst>
      <p:ext uri="{BB962C8B-B14F-4D97-AF65-F5344CB8AC3E}">
        <p14:creationId xmlns:p14="http://schemas.microsoft.com/office/powerpoint/2010/main" val="2420362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n-US" dirty="0" smtClean="0"/>
              <a:t>Demo: Remote Provisioning with CSOM</a:t>
            </a:r>
            <a:endParaRPr lang="es-ES" dirty="0"/>
          </a:p>
        </p:txBody>
      </p:sp>
    </p:spTree>
    <p:extLst>
      <p:ext uri="{BB962C8B-B14F-4D97-AF65-F5344CB8AC3E}">
        <p14:creationId xmlns:p14="http://schemas.microsoft.com/office/powerpoint/2010/main" val="24693999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PnP Remote Provisioning Engine</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031776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PnP Provisioning Engine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Framework for easily doing Remote Provisioning</a:t>
            </a:r>
          </a:p>
          <a:p>
            <a:pPr lvl="1"/>
            <a:r>
              <a:rPr lang="en-US" dirty="0" smtClean="0"/>
              <a:t>Part of the </a:t>
            </a:r>
            <a:r>
              <a:rPr lang="en-US" dirty="0" err="1" smtClean="0"/>
              <a:t>OfficeDev</a:t>
            </a:r>
            <a:r>
              <a:rPr lang="en-US" dirty="0" smtClean="0"/>
              <a:t> PnP Core Library</a:t>
            </a:r>
          </a:p>
          <a:p>
            <a:pPr lvl="1"/>
            <a:r>
              <a:rPr lang="en-US" dirty="0" smtClean="0"/>
              <a:t>Object Oriented engine for easy and fast Remote Provisioning</a:t>
            </a:r>
          </a:p>
          <a:p>
            <a:r>
              <a:rPr lang="en-US" dirty="0" smtClean="0"/>
              <a:t>Capabilities</a:t>
            </a:r>
          </a:p>
          <a:p>
            <a:pPr lvl="1"/>
            <a:r>
              <a:rPr lang="en-US" dirty="0" smtClean="0"/>
              <a:t>Automated Remote Provisioning</a:t>
            </a:r>
          </a:p>
          <a:p>
            <a:pPr lvl="1"/>
            <a:r>
              <a:rPr lang="en-US" dirty="0" smtClean="0"/>
              <a:t>Easy Site Template Generation/Extraction</a:t>
            </a:r>
          </a:p>
          <a:p>
            <a:pPr lvl="1"/>
            <a:r>
              <a:rPr lang="en-US" dirty="0" smtClean="0"/>
              <a:t>Available in Microsoft .NET</a:t>
            </a:r>
          </a:p>
          <a:p>
            <a:pPr lvl="1"/>
            <a:r>
              <a:rPr lang="en-US" dirty="0" smtClean="0"/>
              <a:t>There are PowerShell extensions for common tasks</a:t>
            </a:r>
          </a:p>
          <a:p>
            <a:r>
              <a:rPr lang="en-US" dirty="0" smtClean="0"/>
              <a:t>Export/Import of templates in a </a:t>
            </a:r>
            <a:r>
              <a:rPr lang="en-US" dirty="0" smtClean="0"/>
              <a:t>formatter-independent </a:t>
            </a:r>
            <a:r>
              <a:rPr lang="en-US" dirty="0" smtClean="0"/>
              <a:t>manner</a:t>
            </a:r>
          </a:p>
          <a:p>
            <a:pPr lvl="1"/>
            <a:r>
              <a:rPr lang="en-US" dirty="0" smtClean="0"/>
              <a:t>XML Schema – community defined</a:t>
            </a:r>
          </a:p>
          <a:p>
            <a:pPr lvl="1"/>
            <a:r>
              <a:rPr lang="en-US" dirty="0" smtClean="0"/>
              <a:t>JSON</a:t>
            </a:r>
          </a:p>
          <a:p>
            <a:pPr lvl="1"/>
            <a:r>
              <a:rPr lang="en-US" dirty="0" smtClean="0"/>
              <a:t>Whatever else …</a:t>
            </a:r>
          </a:p>
          <a:p>
            <a:endParaRPr lang="en-US" dirty="0" smtClean="0"/>
          </a:p>
          <a:p>
            <a:endParaRPr lang="en-US" dirty="0" smtClean="0"/>
          </a:p>
          <a:p>
            <a:endParaRPr lang="en-US" dirty="0"/>
          </a:p>
        </p:txBody>
      </p:sp>
    </p:spTree>
    <p:extLst>
      <p:ext uri="{BB962C8B-B14F-4D97-AF65-F5344CB8AC3E}">
        <p14:creationId xmlns:p14="http://schemas.microsoft.com/office/powerpoint/2010/main" val="182666967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Provisioning Framework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7139" y="3812964"/>
            <a:ext cx="2085666" cy="1226371"/>
          </a:xfrm>
          <a:prstGeom prst="rect">
            <a:avLst/>
          </a:prstGeom>
        </p:spPr>
      </p:pic>
      <p:sp>
        <p:nvSpPr>
          <p:cNvPr id="5" name="Rectangle 4"/>
          <p:cNvSpPr/>
          <p:nvPr/>
        </p:nvSpPr>
        <p:spPr bwMode="auto">
          <a:xfrm>
            <a:off x="4236588" y="2040881"/>
            <a:ext cx="5186128" cy="47208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6053136" y="1434001"/>
            <a:ext cx="1222868" cy="1066728"/>
            <a:chOff x="10369627" y="3424627"/>
            <a:chExt cx="1222868" cy="1066728"/>
          </a:xfrm>
        </p:grpSpPr>
        <p:sp>
          <p:nvSpPr>
            <p:cNvPr id="7" name="Arc 6"/>
            <p:cNvSpPr>
              <a:spLocks noChangeAspect="1"/>
            </p:cNvSpPr>
            <p:nvPr/>
          </p:nvSpPr>
          <p:spPr>
            <a:xfrm rot="16200000">
              <a:off x="10447697" y="3346557"/>
              <a:ext cx="1066728" cy="1222868"/>
            </a:xfrm>
            <a:prstGeom prst="arc">
              <a:avLst>
                <a:gd name="adj1" fmla="val 1831690"/>
                <a:gd name="adj2" fmla="val 21357414"/>
              </a:avLst>
            </a:prstGeom>
            <a:ln w="53975">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8" name="Group 7"/>
            <p:cNvGrpSpPr/>
            <p:nvPr/>
          </p:nvGrpSpPr>
          <p:grpSpPr>
            <a:xfrm>
              <a:off x="10497733" y="3493258"/>
              <a:ext cx="951656" cy="917221"/>
              <a:chOff x="8084830" y="2611635"/>
              <a:chExt cx="951656" cy="917221"/>
            </a:xfrm>
          </p:grpSpPr>
          <p:pic>
            <p:nvPicPr>
              <p:cNvPr id="9" name="Picture 8"/>
              <p:cNvPicPr>
                <a:picLocks noChangeAspect="1"/>
              </p:cNvPicPr>
              <p:nvPr/>
            </p:nvPicPr>
            <p:blipFill>
              <a:blip r:embed="rId3"/>
              <a:stretch>
                <a:fillRect/>
              </a:stretch>
            </p:blipFill>
            <p:spPr>
              <a:xfrm>
                <a:off x="8084830" y="2816307"/>
                <a:ext cx="900621" cy="712549"/>
              </a:xfrm>
              <a:prstGeom prst="rect">
                <a:avLst/>
              </a:prstGeom>
            </p:spPr>
          </p:pic>
          <p:sp>
            <p:nvSpPr>
              <p:cNvPr id="10" name="TextBox 9"/>
              <p:cNvSpPr txBox="1"/>
              <p:nvPr/>
            </p:nvSpPr>
            <p:spPr>
              <a:xfrm>
                <a:off x="8554303" y="2611635"/>
                <a:ext cx="482183" cy="492443"/>
              </a:xfrm>
              <a:prstGeom prst="rect">
                <a:avLst/>
              </a:prstGeom>
              <a:noFill/>
            </p:spPr>
            <p:txBody>
              <a:bodyPr wrap="none" lIns="0" tIns="0" rIns="0" bIns="0" rtlCol="0">
                <a:spAutoFit/>
              </a:bodyPr>
              <a:lstStyle/>
              <a:p>
                <a:r>
                  <a:rPr lang="en-US" sz="3200" b="1" spc="-70" dirty="0" smtClean="0">
                    <a:ln w="12700">
                      <a:solidFill>
                        <a:schemeClr val="bg1"/>
                      </a:solidFill>
                    </a:ln>
                    <a:solidFill>
                      <a:srgbClr val="33862F"/>
                    </a:solidFill>
                    <a:effectLst>
                      <a:glow rad="254000">
                        <a:schemeClr val="bg1"/>
                      </a:glow>
                    </a:effectLst>
                  </a:rPr>
                  <a:t>C#</a:t>
                </a:r>
              </a:p>
            </p:txBody>
          </p:sp>
        </p:gr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7139" y="1535430"/>
            <a:ext cx="2085666" cy="1226371"/>
          </a:xfrm>
          <a:prstGeom prst="rect">
            <a:avLst/>
          </a:prstGeom>
        </p:spPr>
      </p:pic>
      <p:sp>
        <p:nvSpPr>
          <p:cNvPr id="12" name="TextBox 11"/>
          <p:cNvSpPr txBox="1"/>
          <p:nvPr/>
        </p:nvSpPr>
        <p:spPr>
          <a:xfrm>
            <a:off x="4470198" y="2599024"/>
            <a:ext cx="4808589" cy="738664"/>
          </a:xfrm>
          <a:prstGeom prst="rect">
            <a:avLst/>
          </a:prstGeom>
          <a:noFill/>
        </p:spPr>
        <p:txBody>
          <a:bodyPr wrap="square" lIns="0" tIns="0" rIns="0" bIns="0" rtlCol="0">
            <a:spAutoFit/>
          </a:bodyPr>
          <a:lstStyle/>
          <a:p>
            <a:r>
              <a:rPr lang="en-US" sz="1600" i="1" spc="-70" dirty="0" smtClean="0">
                <a:solidFill>
                  <a:schemeClr val="accent4"/>
                </a:solidFill>
              </a:rPr>
              <a:t>// </a:t>
            </a:r>
            <a:r>
              <a:rPr lang="en-US" sz="1600" i="1" spc="-70" dirty="0">
                <a:solidFill>
                  <a:schemeClr val="accent4"/>
                </a:solidFill>
              </a:rPr>
              <a:t>Get template from existing site</a:t>
            </a:r>
          </a:p>
          <a:p>
            <a:r>
              <a:rPr lang="en-US" sz="1600" i="1" spc="-70" dirty="0" smtClean="0">
                <a:solidFill>
                  <a:schemeClr val="tx1">
                    <a:lumMod val="65000"/>
                    <a:lumOff val="35000"/>
                  </a:schemeClr>
                </a:solidFill>
              </a:rPr>
              <a:t>template </a:t>
            </a:r>
            <a:r>
              <a:rPr lang="en-US" sz="1600" i="1" spc="-70" dirty="0">
                <a:solidFill>
                  <a:schemeClr val="tx1">
                    <a:lumMod val="65000"/>
                    <a:lumOff val="35000"/>
                  </a:schemeClr>
                </a:solidFill>
              </a:rPr>
              <a:t>= </a:t>
            </a:r>
            <a:r>
              <a:rPr lang="en-US" sz="1600" i="1" spc="-70" dirty="0" err="1">
                <a:solidFill>
                  <a:schemeClr val="tx1">
                    <a:lumMod val="65000"/>
                    <a:lumOff val="35000"/>
                  </a:schemeClr>
                </a:solidFill>
              </a:rPr>
              <a:t>ctx.Web.GetProvisioningTemplate</a:t>
            </a:r>
            <a:r>
              <a:rPr lang="en-US" sz="1600" i="1" spc="-70" dirty="0">
                <a:solidFill>
                  <a:schemeClr val="tx1">
                    <a:lumMod val="65000"/>
                    <a:lumOff val="35000"/>
                  </a:schemeClr>
                </a:solidFill>
              </a:rPr>
              <a:t>();</a:t>
            </a:r>
            <a:endParaRPr lang="en-US" sz="1600" i="1" spc="-70" dirty="0" smtClean="0">
              <a:solidFill>
                <a:schemeClr val="tx1">
                  <a:lumMod val="65000"/>
                  <a:lumOff val="35000"/>
                </a:schemeClr>
              </a:solidFill>
            </a:endParaRPr>
          </a:p>
          <a:p>
            <a:endParaRPr lang="en-US" sz="1600" i="1" spc="-70" dirty="0" smtClean="0">
              <a:gradFill>
                <a:gsLst>
                  <a:gs pos="2917">
                    <a:schemeClr val="bg2"/>
                  </a:gs>
                  <a:gs pos="95000">
                    <a:schemeClr val="bg2"/>
                  </a:gs>
                </a:gsLst>
                <a:lin ang="5400000" scaled="0"/>
              </a:gradFill>
            </a:endParaRPr>
          </a:p>
        </p:txBody>
      </p:sp>
      <p:grpSp>
        <p:nvGrpSpPr>
          <p:cNvPr id="13" name="Group 12"/>
          <p:cNvGrpSpPr/>
          <p:nvPr/>
        </p:nvGrpSpPr>
        <p:grpSpPr>
          <a:xfrm>
            <a:off x="1195790" y="2344457"/>
            <a:ext cx="2582438" cy="964095"/>
            <a:chOff x="951471" y="2045381"/>
            <a:chExt cx="2582438" cy="964095"/>
          </a:xfrm>
        </p:grpSpPr>
        <p:grpSp>
          <p:nvGrpSpPr>
            <p:cNvPr id="14" name="Group 13"/>
            <p:cNvGrpSpPr>
              <a:grpSpLocks noChangeAspect="1"/>
            </p:cNvGrpSpPr>
            <p:nvPr/>
          </p:nvGrpSpPr>
          <p:grpSpPr>
            <a:xfrm>
              <a:off x="1790621" y="2045381"/>
              <a:ext cx="1097552" cy="828000"/>
              <a:chOff x="5784587" y="4234924"/>
              <a:chExt cx="808975" cy="610297"/>
            </a:xfrm>
          </p:grpSpPr>
          <p:pic>
            <p:nvPicPr>
              <p:cNvPr id="16" name="Picture 15"/>
              <p:cNvPicPr>
                <a:picLocks noChangeAspect="1"/>
              </p:cNvPicPr>
              <p:nvPr/>
            </p:nvPicPr>
            <p:blipFill>
              <a:blip r:embed="rId3"/>
              <a:stretch>
                <a:fillRect/>
              </a:stretch>
            </p:blipFill>
            <p:spPr>
              <a:xfrm>
                <a:off x="5784587" y="4234924"/>
                <a:ext cx="666415" cy="527251"/>
              </a:xfrm>
              <a:prstGeom prst="rect">
                <a:avLst/>
              </a:prstGeom>
            </p:spPr>
          </p:pic>
          <p:pic>
            <p:nvPicPr>
              <p:cNvPr id="17" name="Picture 16"/>
              <p:cNvPicPr>
                <a:picLocks noChangeAspect="1"/>
              </p:cNvPicPr>
              <p:nvPr/>
            </p:nvPicPr>
            <p:blipFill>
              <a:blip r:embed="rId4"/>
              <a:stretch>
                <a:fillRect/>
              </a:stretch>
            </p:blipFill>
            <p:spPr>
              <a:xfrm>
                <a:off x="6147335" y="4389009"/>
                <a:ext cx="446227" cy="456212"/>
              </a:xfrm>
              <a:prstGeom prst="rect">
                <a:avLst/>
              </a:prstGeom>
            </p:spPr>
          </p:pic>
        </p:grpSp>
        <p:sp>
          <p:nvSpPr>
            <p:cNvPr id="15" name="TextBox 14"/>
            <p:cNvSpPr txBox="1"/>
            <p:nvPr/>
          </p:nvSpPr>
          <p:spPr>
            <a:xfrm>
              <a:off x="951471" y="2763255"/>
              <a:ext cx="2582438" cy="246221"/>
            </a:xfrm>
            <a:prstGeom prst="rect">
              <a:avLst/>
            </a:prstGeom>
            <a:noFill/>
          </p:spPr>
          <p:txBody>
            <a:bodyPr wrap="none" lIns="0" tIns="0" rIns="0" bIns="0" rtlCol="0">
              <a:spAutoFit/>
            </a:bodyPr>
            <a:lstStyle/>
            <a:p>
              <a:r>
                <a:rPr lang="en-US" sz="1600" i="1" spc="-70" dirty="0" err="1">
                  <a:gradFill>
                    <a:gsLst>
                      <a:gs pos="2917">
                        <a:schemeClr val="bg2"/>
                      </a:gs>
                      <a:gs pos="95000">
                        <a:schemeClr val="bg2"/>
                      </a:gs>
                    </a:gsLst>
                    <a:lin ang="5400000" scaled="0"/>
                  </a:gradFill>
                </a:rPr>
                <a:t>XMLFileSystemTemplateProvider</a:t>
              </a:r>
              <a:endParaRPr lang="en-GB" sz="1600" i="1" spc="-70" dirty="0" smtClean="0">
                <a:gradFill>
                  <a:gsLst>
                    <a:gs pos="2917">
                      <a:schemeClr val="bg2"/>
                    </a:gs>
                    <a:gs pos="95000">
                      <a:schemeClr val="bg2"/>
                    </a:gs>
                  </a:gsLst>
                  <a:lin ang="5400000" scaled="0"/>
                </a:gradFill>
              </a:endParaRPr>
            </a:p>
          </p:txBody>
        </p:sp>
      </p:grpSp>
      <p:grpSp>
        <p:nvGrpSpPr>
          <p:cNvPr id="18" name="Group 17"/>
          <p:cNvGrpSpPr/>
          <p:nvPr/>
        </p:nvGrpSpPr>
        <p:grpSpPr>
          <a:xfrm>
            <a:off x="1411327" y="3596841"/>
            <a:ext cx="2825261" cy="984307"/>
            <a:chOff x="829941" y="3228934"/>
            <a:chExt cx="2825261" cy="984307"/>
          </a:xfrm>
        </p:grpSpPr>
        <p:grpSp>
          <p:nvGrpSpPr>
            <p:cNvPr id="19" name="Group 18"/>
            <p:cNvGrpSpPr>
              <a:grpSpLocks noChangeAspect="1"/>
            </p:cNvGrpSpPr>
            <p:nvPr/>
          </p:nvGrpSpPr>
          <p:grpSpPr>
            <a:xfrm>
              <a:off x="1790621" y="3228934"/>
              <a:ext cx="1097552" cy="828000"/>
              <a:chOff x="5784587" y="4234924"/>
              <a:chExt cx="808975" cy="610297"/>
            </a:xfrm>
          </p:grpSpPr>
          <p:pic>
            <p:nvPicPr>
              <p:cNvPr id="21" name="Picture 20"/>
              <p:cNvPicPr>
                <a:picLocks noChangeAspect="1"/>
              </p:cNvPicPr>
              <p:nvPr/>
            </p:nvPicPr>
            <p:blipFill>
              <a:blip r:embed="rId3"/>
              <a:stretch>
                <a:fillRect/>
              </a:stretch>
            </p:blipFill>
            <p:spPr>
              <a:xfrm>
                <a:off x="5784587" y="4234924"/>
                <a:ext cx="666415" cy="527251"/>
              </a:xfrm>
              <a:prstGeom prst="rect">
                <a:avLst/>
              </a:prstGeom>
            </p:spPr>
          </p:pic>
          <p:pic>
            <p:nvPicPr>
              <p:cNvPr id="22" name="Picture 21"/>
              <p:cNvPicPr>
                <a:picLocks noChangeAspect="1"/>
              </p:cNvPicPr>
              <p:nvPr/>
            </p:nvPicPr>
            <p:blipFill>
              <a:blip r:embed="rId4"/>
              <a:stretch>
                <a:fillRect/>
              </a:stretch>
            </p:blipFill>
            <p:spPr>
              <a:xfrm>
                <a:off x="6147335" y="4389009"/>
                <a:ext cx="446227" cy="456212"/>
              </a:xfrm>
              <a:prstGeom prst="rect">
                <a:avLst/>
              </a:prstGeom>
            </p:spPr>
          </p:pic>
        </p:grpSp>
        <p:sp>
          <p:nvSpPr>
            <p:cNvPr id="20" name="TextBox 19"/>
            <p:cNvSpPr txBox="1"/>
            <p:nvPr/>
          </p:nvSpPr>
          <p:spPr>
            <a:xfrm>
              <a:off x="829941" y="3967020"/>
              <a:ext cx="2825261" cy="246221"/>
            </a:xfrm>
            <a:prstGeom prst="rect">
              <a:avLst/>
            </a:prstGeom>
            <a:noFill/>
          </p:spPr>
          <p:txBody>
            <a:bodyPr wrap="none" lIns="0" tIns="0" rIns="0" bIns="0" rtlCol="0">
              <a:spAutoFit/>
            </a:bodyPr>
            <a:lstStyle/>
            <a:p>
              <a:r>
                <a:rPr lang="en-US" sz="1600" i="1" spc="-70" dirty="0" err="1">
                  <a:gradFill>
                    <a:gsLst>
                      <a:gs pos="2917">
                        <a:schemeClr val="bg2"/>
                      </a:gs>
                      <a:gs pos="95000">
                        <a:schemeClr val="bg2"/>
                      </a:gs>
                    </a:gsLst>
                    <a:lin ang="5400000" scaled="0"/>
                  </a:gradFill>
                </a:rPr>
                <a:t>XMLAzureStorageTemplateProvider</a:t>
              </a:r>
              <a:endParaRPr lang="en-GB" sz="1600" i="1" spc="-70" dirty="0" smtClean="0">
                <a:gradFill>
                  <a:gsLst>
                    <a:gs pos="2917">
                      <a:schemeClr val="bg2"/>
                    </a:gs>
                    <a:gs pos="95000">
                      <a:schemeClr val="bg2"/>
                    </a:gs>
                  </a:gsLst>
                  <a:lin ang="5400000" scaled="0"/>
                </a:gradFill>
              </a:endParaRPr>
            </a:p>
          </p:txBody>
        </p:sp>
      </p:grpSp>
      <p:grpSp>
        <p:nvGrpSpPr>
          <p:cNvPr id="23" name="Group 22"/>
          <p:cNvGrpSpPr/>
          <p:nvPr/>
        </p:nvGrpSpPr>
        <p:grpSpPr>
          <a:xfrm>
            <a:off x="1194642" y="4940960"/>
            <a:ext cx="2617063" cy="961551"/>
            <a:chOff x="929329" y="4432707"/>
            <a:chExt cx="2617063" cy="961551"/>
          </a:xfrm>
        </p:grpSpPr>
        <p:grpSp>
          <p:nvGrpSpPr>
            <p:cNvPr id="24" name="Group 23"/>
            <p:cNvGrpSpPr>
              <a:grpSpLocks noChangeAspect="1"/>
            </p:cNvGrpSpPr>
            <p:nvPr/>
          </p:nvGrpSpPr>
          <p:grpSpPr>
            <a:xfrm>
              <a:off x="1790621" y="4432707"/>
              <a:ext cx="1097552" cy="828000"/>
              <a:chOff x="5784587" y="4234924"/>
              <a:chExt cx="808975" cy="610297"/>
            </a:xfrm>
          </p:grpSpPr>
          <p:pic>
            <p:nvPicPr>
              <p:cNvPr id="26" name="Picture 25"/>
              <p:cNvPicPr>
                <a:picLocks noChangeAspect="1"/>
              </p:cNvPicPr>
              <p:nvPr/>
            </p:nvPicPr>
            <p:blipFill>
              <a:blip r:embed="rId3"/>
              <a:stretch>
                <a:fillRect/>
              </a:stretch>
            </p:blipFill>
            <p:spPr>
              <a:xfrm>
                <a:off x="5784587" y="4234924"/>
                <a:ext cx="666415" cy="527251"/>
              </a:xfrm>
              <a:prstGeom prst="rect">
                <a:avLst/>
              </a:prstGeom>
            </p:spPr>
          </p:pic>
          <p:pic>
            <p:nvPicPr>
              <p:cNvPr id="27" name="Picture 26"/>
              <p:cNvPicPr>
                <a:picLocks noChangeAspect="1"/>
              </p:cNvPicPr>
              <p:nvPr/>
            </p:nvPicPr>
            <p:blipFill>
              <a:blip r:embed="rId4"/>
              <a:stretch>
                <a:fillRect/>
              </a:stretch>
            </p:blipFill>
            <p:spPr>
              <a:xfrm>
                <a:off x="6147335" y="4389009"/>
                <a:ext cx="446227" cy="456212"/>
              </a:xfrm>
              <a:prstGeom prst="rect">
                <a:avLst/>
              </a:prstGeom>
            </p:spPr>
          </p:pic>
        </p:grpSp>
        <p:sp>
          <p:nvSpPr>
            <p:cNvPr id="25" name="TextBox 24"/>
            <p:cNvSpPr txBox="1"/>
            <p:nvPr/>
          </p:nvSpPr>
          <p:spPr>
            <a:xfrm>
              <a:off x="929329" y="5148037"/>
              <a:ext cx="2617063" cy="246221"/>
            </a:xfrm>
            <a:prstGeom prst="rect">
              <a:avLst/>
            </a:prstGeom>
            <a:noFill/>
          </p:spPr>
          <p:txBody>
            <a:bodyPr wrap="none" lIns="0" tIns="0" rIns="0" bIns="0" rtlCol="0">
              <a:spAutoFit/>
            </a:bodyPr>
            <a:lstStyle/>
            <a:p>
              <a:r>
                <a:rPr lang="en-US" sz="1600" i="1" spc="-70" dirty="0" err="1">
                  <a:gradFill>
                    <a:gsLst>
                      <a:gs pos="2917">
                        <a:schemeClr val="bg2"/>
                      </a:gs>
                      <a:gs pos="95000">
                        <a:schemeClr val="bg2"/>
                      </a:gs>
                    </a:gsLst>
                    <a:lin ang="5400000" scaled="0"/>
                  </a:gradFill>
                </a:rPr>
                <a:t>XMLSharePointTemplateProvider</a:t>
              </a:r>
              <a:endParaRPr lang="en-GB" sz="1600" i="1" spc="-70" dirty="0" smtClean="0">
                <a:gradFill>
                  <a:gsLst>
                    <a:gs pos="2917">
                      <a:schemeClr val="bg2"/>
                    </a:gs>
                    <a:gs pos="95000">
                      <a:schemeClr val="bg2"/>
                    </a:gs>
                  </a:gsLst>
                  <a:lin ang="5400000" scaled="0"/>
                </a:gradFill>
              </a:endParaRPr>
            </a:p>
          </p:txBody>
        </p:sp>
      </p:grpSp>
      <p:grpSp>
        <p:nvGrpSpPr>
          <p:cNvPr id="28" name="Group 27"/>
          <p:cNvGrpSpPr/>
          <p:nvPr/>
        </p:nvGrpSpPr>
        <p:grpSpPr>
          <a:xfrm>
            <a:off x="133168" y="3768272"/>
            <a:ext cx="557915" cy="615879"/>
            <a:chOff x="301006" y="2678128"/>
            <a:chExt cx="557915" cy="615879"/>
          </a:xfrm>
        </p:grpSpPr>
        <p:pic>
          <p:nvPicPr>
            <p:cNvPr id="29" name="Picture 28"/>
            <p:cNvPicPr>
              <a:picLocks noChangeAspect="1"/>
            </p:cNvPicPr>
            <p:nvPr/>
          </p:nvPicPr>
          <p:blipFill>
            <a:blip r:embed="rId5"/>
            <a:stretch>
              <a:fillRect/>
            </a:stretch>
          </p:blipFill>
          <p:spPr>
            <a:xfrm>
              <a:off x="411066" y="2774175"/>
              <a:ext cx="447855" cy="519832"/>
            </a:xfrm>
            <a:prstGeom prst="rect">
              <a:avLst/>
            </a:prstGeom>
          </p:spPr>
        </p:pic>
        <p:pic>
          <p:nvPicPr>
            <p:cNvPr id="30" name="Picture 29"/>
            <p:cNvPicPr>
              <a:picLocks noChangeAspect="1"/>
            </p:cNvPicPr>
            <p:nvPr/>
          </p:nvPicPr>
          <p:blipFill>
            <a:blip r:embed="rId6"/>
            <a:stretch>
              <a:fillRect/>
            </a:stretch>
          </p:blipFill>
          <p:spPr>
            <a:xfrm>
              <a:off x="301006" y="2678128"/>
              <a:ext cx="303142" cy="311671"/>
            </a:xfrm>
            <a:prstGeom prst="rect">
              <a:avLst/>
            </a:prstGeom>
          </p:spPr>
        </p:pic>
      </p:grpSp>
      <p:cxnSp>
        <p:nvCxnSpPr>
          <p:cNvPr id="31" name="Straight Arrow Connector 30"/>
          <p:cNvCxnSpPr/>
          <p:nvPr/>
        </p:nvCxnSpPr>
        <p:spPr>
          <a:xfrm flipH="1" flipV="1">
            <a:off x="3328995" y="3398392"/>
            <a:ext cx="961259" cy="781270"/>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p:nvPr/>
        </p:nvCxnSpPr>
        <p:spPr>
          <a:xfrm flipH="1" flipV="1">
            <a:off x="3588098" y="4141380"/>
            <a:ext cx="676342" cy="4243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flipH="1">
            <a:off x="3121528" y="4225090"/>
            <a:ext cx="1168727" cy="1114873"/>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34" name="Straight Arrow Connector 33"/>
          <p:cNvCxnSpPr>
            <a:stCxn id="21" idx="1"/>
          </p:cNvCxnSpPr>
          <p:nvPr/>
        </p:nvCxnSpPr>
        <p:spPr>
          <a:xfrm flipH="1" flipV="1">
            <a:off x="1568315" y="3870108"/>
            <a:ext cx="803692" cy="84398"/>
          </a:xfrm>
          <a:prstGeom prst="straightConnector1">
            <a:avLst/>
          </a:prstGeom>
          <a:ln w="28575">
            <a:solidFill>
              <a:schemeClr val="accent5"/>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8374308" y="4898963"/>
            <a:ext cx="1581922" cy="1045546"/>
          </a:xfrm>
          <a:prstGeom prst="straightConnector1">
            <a:avLst/>
          </a:prstGeom>
          <a:ln w="28575">
            <a:solidFill>
              <a:schemeClr val="accent4"/>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flipH="1">
            <a:off x="8209056" y="2500729"/>
            <a:ext cx="1747174" cy="428145"/>
          </a:xfrm>
          <a:prstGeom prst="straightConnector1">
            <a:avLst/>
          </a:prstGeom>
          <a:ln w="28575">
            <a:solidFill>
              <a:schemeClr val="accent4"/>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8896755" y="2271941"/>
            <a:ext cx="514401" cy="514401"/>
            <a:chOff x="492" y="17985"/>
            <a:chExt cx="524853" cy="524853"/>
          </a:xfrm>
        </p:grpSpPr>
        <p:sp>
          <p:nvSpPr>
            <p:cNvPr id="38" name="Oval 3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40" name="Group 39"/>
          <p:cNvGrpSpPr/>
          <p:nvPr/>
        </p:nvGrpSpPr>
        <p:grpSpPr>
          <a:xfrm>
            <a:off x="3647475" y="3394238"/>
            <a:ext cx="514401" cy="514401"/>
            <a:chOff x="492" y="17985"/>
            <a:chExt cx="524853" cy="524853"/>
          </a:xfrm>
        </p:grpSpPr>
        <p:sp>
          <p:nvSpPr>
            <p:cNvPr id="41" name="Oval 4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2</a:t>
              </a:r>
              <a:endParaRPr lang="en-US" sz="2352" dirty="0"/>
            </a:p>
          </p:txBody>
        </p:sp>
      </p:grpSp>
      <p:grpSp>
        <p:nvGrpSpPr>
          <p:cNvPr id="43" name="Group 42"/>
          <p:cNvGrpSpPr/>
          <p:nvPr/>
        </p:nvGrpSpPr>
        <p:grpSpPr>
          <a:xfrm>
            <a:off x="9192386" y="5059759"/>
            <a:ext cx="514401" cy="514401"/>
            <a:chOff x="492" y="17985"/>
            <a:chExt cx="524853" cy="524853"/>
          </a:xfrm>
        </p:grpSpPr>
        <p:sp>
          <p:nvSpPr>
            <p:cNvPr id="44" name="Oval 4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
        <p:nvSpPr>
          <p:cNvPr id="46" name="TextBox 45"/>
          <p:cNvSpPr txBox="1"/>
          <p:nvPr/>
        </p:nvSpPr>
        <p:spPr>
          <a:xfrm>
            <a:off x="10404583" y="2826505"/>
            <a:ext cx="730777" cy="369332"/>
          </a:xfrm>
          <a:prstGeom prst="rect">
            <a:avLst/>
          </a:prstGeom>
          <a:noFill/>
        </p:spPr>
        <p:txBody>
          <a:bodyPr wrap="none" lIns="0" tIns="0" rIns="0" bIns="0" rtlCol="0">
            <a:spAutoFit/>
          </a:bodyPr>
          <a:lstStyle/>
          <a:p>
            <a:r>
              <a:rPr lang="en-US" sz="2400" i="1" spc="-70" dirty="0" smtClean="0">
                <a:gradFill>
                  <a:gsLst>
                    <a:gs pos="2917">
                      <a:schemeClr val="bg2"/>
                    </a:gs>
                    <a:gs pos="95000">
                      <a:schemeClr val="bg2"/>
                    </a:gs>
                  </a:gsLst>
                  <a:lin ang="5400000" scaled="0"/>
                </a:gradFill>
              </a:rPr>
              <a:t>Site A</a:t>
            </a:r>
            <a:endParaRPr lang="en-GB" sz="2400" i="1" spc="-70" dirty="0" smtClean="0">
              <a:gradFill>
                <a:gsLst>
                  <a:gs pos="2917">
                    <a:schemeClr val="bg2"/>
                  </a:gs>
                  <a:gs pos="95000">
                    <a:schemeClr val="bg2"/>
                  </a:gs>
                </a:gsLst>
                <a:lin ang="5400000" scaled="0"/>
              </a:gradFill>
            </a:endParaRPr>
          </a:p>
        </p:txBody>
      </p:sp>
      <p:sp>
        <p:nvSpPr>
          <p:cNvPr id="47" name="TextBox 46"/>
          <p:cNvSpPr txBox="1"/>
          <p:nvPr/>
        </p:nvSpPr>
        <p:spPr>
          <a:xfrm>
            <a:off x="10404582" y="5132294"/>
            <a:ext cx="688650" cy="369332"/>
          </a:xfrm>
          <a:prstGeom prst="rect">
            <a:avLst/>
          </a:prstGeom>
          <a:noFill/>
        </p:spPr>
        <p:txBody>
          <a:bodyPr wrap="none" lIns="0" tIns="0" rIns="0" bIns="0" rtlCol="0">
            <a:spAutoFit/>
          </a:bodyPr>
          <a:lstStyle/>
          <a:p>
            <a:r>
              <a:rPr lang="en-US" sz="2400" i="1" spc="-70" dirty="0" smtClean="0">
                <a:gradFill>
                  <a:gsLst>
                    <a:gs pos="2917">
                      <a:schemeClr val="bg2"/>
                    </a:gs>
                    <a:gs pos="95000">
                      <a:schemeClr val="bg2"/>
                    </a:gs>
                  </a:gsLst>
                  <a:lin ang="5400000" scaled="0"/>
                </a:gradFill>
              </a:rPr>
              <a:t>Site B</a:t>
            </a:r>
            <a:endParaRPr lang="en-GB" sz="2400" i="1" spc="-70" dirty="0" smtClean="0">
              <a:gradFill>
                <a:gsLst>
                  <a:gs pos="2917">
                    <a:schemeClr val="bg2"/>
                  </a:gs>
                  <a:gs pos="95000">
                    <a:schemeClr val="bg2"/>
                  </a:gs>
                </a:gsLst>
                <a:lin ang="5400000" scaled="0"/>
              </a:gradFill>
            </a:endParaRPr>
          </a:p>
        </p:txBody>
      </p:sp>
      <p:grpSp>
        <p:nvGrpSpPr>
          <p:cNvPr id="48" name="Group 47"/>
          <p:cNvGrpSpPr/>
          <p:nvPr/>
        </p:nvGrpSpPr>
        <p:grpSpPr>
          <a:xfrm>
            <a:off x="698101" y="3489319"/>
            <a:ext cx="902683" cy="776190"/>
            <a:chOff x="237431" y="3224003"/>
            <a:chExt cx="902683" cy="776190"/>
          </a:xfrm>
        </p:grpSpPr>
        <p:pic>
          <p:nvPicPr>
            <p:cNvPr id="49" name="Picture 48"/>
            <p:cNvPicPr>
              <a:picLocks noChangeAspect="1"/>
            </p:cNvPicPr>
            <p:nvPr/>
          </p:nvPicPr>
          <p:blipFill>
            <a:blip r:embed="rId3"/>
            <a:stretch>
              <a:fillRect/>
            </a:stretch>
          </p:blipFill>
          <p:spPr>
            <a:xfrm>
              <a:off x="384742" y="3224003"/>
              <a:ext cx="484356" cy="383209"/>
            </a:xfrm>
            <a:prstGeom prst="rect">
              <a:avLst/>
            </a:prstGeom>
          </p:spPr>
        </p:pic>
        <p:sp>
          <p:nvSpPr>
            <p:cNvPr id="50" name="TextBox 49"/>
            <p:cNvSpPr txBox="1"/>
            <p:nvPr/>
          </p:nvSpPr>
          <p:spPr>
            <a:xfrm>
              <a:off x="237431" y="3753972"/>
              <a:ext cx="902683" cy="246221"/>
            </a:xfrm>
            <a:prstGeom prst="rect">
              <a:avLst/>
            </a:prstGeom>
            <a:noFill/>
          </p:spPr>
          <p:txBody>
            <a:bodyPr wrap="none" lIns="0" tIns="0" rIns="0" bIns="0" rtlCol="0">
              <a:spAutoFit/>
            </a:bodyPr>
            <a:lstStyle/>
            <a:p>
              <a:r>
                <a:rPr lang="en-US" sz="1600" i="1" spc="-70" dirty="0" smtClean="0">
                  <a:gradFill>
                    <a:gsLst>
                      <a:gs pos="2917">
                        <a:schemeClr val="bg2"/>
                      </a:gs>
                      <a:gs pos="95000">
                        <a:schemeClr val="bg2"/>
                      </a:gs>
                    </a:gsLst>
                    <a:lin ang="5400000" scaled="0"/>
                  </a:gradFill>
                </a:rPr>
                <a:t>Connectors</a:t>
              </a:r>
              <a:endParaRPr lang="en-GB" sz="1600" i="1" spc="-70" dirty="0" smtClean="0">
                <a:gradFill>
                  <a:gsLst>
                    <a:gs pos="2917">
                      <a:schemeClr val="bg2"/>
                    </a:gs>
                    <a:gs pos="95000">
                      <a:schemeClr val="bg2"/>
                    </a:gs>
                  </a:gsLst>
                  <a:lin ang="5400000" scaled="0"/>
                </a:gradFill>
              </a:endParaRPr>
            </a:p>
          </p:txBody>
        </p:sp>
        <p:pic>
          <p:nvPicPr>
            <p:cNvPr id="51" name="Picture 50"/>
            <p:cNvPicPr>
              <a:picLocks noChangeAspect="1"/>
            </p:cNvPicPr>
            <p:nvPr/>
          </p:nvPicPr>
          <p:blipFill>
            <a:blip r:embed="rId3"/>
            <a:stretch>
              <a:fillRect/>
            </a:stretch>
          </p:blipFill>
          <p:spPr>
            <a:xfrm>
              <a:off x="443346" y="3318780"/>
              <a:ext cx="484356" cy="383209"/>
            </a:xfrm>
            <a:prstGeom prst="rect">
              <a:avLst/>
            </a:prstGeom>
          </p:spPr>
        </p:pic>
        <p:pic>
          <p:nvPicPr>
            <p:cNvPr id="52" name="Picture 51"/>
            <p:cNvPicPr>
              <a:picLocks noChangeAspect="1"/>
            </p:cNvPicPr>
            <p:nvPr/>
          </p:nvPicPr>
          <p:blipFill>
            <a:blip r:embed="rId3"/>
            <a:stretch>
              <a:fillRect/>
            </a:stretch>
          </p:blipFill>
          <p:spPr>
            <a:xfrm>
              <a:off x="509531" y="3413187"/>
              <a:ext cx="484356" cy="383209"/>
            </a:xfrm>
            <a:prstGeom prst="rect">
              <a:avLst/>
            </a:prstGeom>
          </p:spPr>
        </p:pic>
      </p:grpSp>
      <p:pic>
        <p:nvPicPr>
          <p:cNvPr id="53" name="Picture 52"/>
          <p:cNvPicPr>
            <a:picLocks noChangeAspect="1"/>
          </p:cNvPicPr>
          <p:nvPr/>
        </p:nvPicPr>
        <p:blipFill>
          <a:blip r:embed="rId5"/>
          <a:stretch>
            <a:fillRect/>
          </a:stretch>
        </p:blipFill>
        <p:spPr>
          <a:xfrm>
            <a:off x="207539" y="3173306"/>
            <a:ext cx="447855" cy="519832"/>
          </a:xfrm>
          <a:prstGeom prst="rect">
            <a:avLst/>
          </a:prstGeom>
        </p:spPr>
      </p:pic>
      <p:cxnSp>
        <p:nvCxnSpPr>
          <p:cNvPr id="54" name="Straight Arrow Connector 53"/>
          <p:cNvCxnSpPr/>
          <p:nvPr/>
        </p:nvCxnSpPr>
        <p:spPr>
          <a:xfrm flipH="1">
            <a:off x="1081264" y="2743222"/>
            <a:ext cx="911093" cy="316565"/>
          </a:xfrm>
          <a:prstGeom prst="straightConnector1">
            <a:avLst/>
          </a:prstGeom>
          <a:ln w="28575">
            <a:solidFill>
              <a:schemeClr val="accent5"/>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p:nvPr/>
        </p:nvCxnSpPr>
        <p:spPr>
          <a:xfrm flipH="1" flipV="1">
            <a:off x="1115184" y="4603904"/>
            <a:ext cx="963362" cy="483524"/>
          </a:xfrm>
          <a:prstGeom prst="straightConnector1">
            <a:avLst/>
          </a:prstGeom>
          <a:ln w="28575">
            <a:solidFill>
              <a:schemeClr val="accent5"/>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grpSp>
        <p:nvGrpSpPr>
          <p:cNvPr id="56" name="Group 55"/>
          <p:cNvGrpSpPr/>
          <p:nvPr/>
        </p:nvGrpSpPr>
        <p:grpSpPr>
          <a:xfrm>
            <a:off x="305538" y="4426559"/>
            <a:ext cx="514401" cy="514401"/>
            <a:chOff x="492" y="17985"/>
            <a:chExt cx="524853" cy="524853"/>
          </a:xfrm>
        </p:grpSpPr>
        <p:sp>
          <p:nvSpPr>
            <p:cNvPr id="57" name="Oval 5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sp>
        <p:nvSpPr>
          <p:cNvPr id="59" name="TextBox 58"/>
          <p:cNvSpPr txBox="1"/>
          <p:nvPr/>
        </p:nvSpPr>
        <p:spPr>
          <a:xfrm>
            <a:off x="4436235" y="3350041"/>
            <a:ext cx="4808589" cy="2215991"/>
          </a:xfrm>
          <a:prstGeom prst="rect">
            <a:avLst/>
          </a:prstGeom>
          <a:noFill/>
        </p:spPr>
        <p:txBody>
          <a:bodyPr wrap="square" lIns="0" tIns="0" rIns="0" bIns="0" rtlCol="0">
            <a:spAutoFit/>
          </a:bodyPr>
          <a:lstStyle/>
          <a:p>
            <a:r>
              <a:rPr lang="en-US" sz="1600" i="1" spc="-70" dirty="0" smtClean="0">
                <a:solidFill>
                  <a:schemeClr val="accent4"/>
                </a:solidFill>
              </a:rPr>
              <a:t>// </a:t>
            </a:r>
            <a:r>
              <a:rPr lang="en-US" sz="1600" i="1" spc="-70" dirty="0">
                <a:solidFill>
                  <a:schemeClr val="accent4"/>
                </a:solidFill>
              </a:rPr>
              <a:t>Save template using XML provider</a:t>
            </a:r>
          </a:p>
          <a:p>
            <a:r>
              <a:rPr lang="en-US" sz="1600" i="1" spc="-70" dirty="0" err="1" smtClean="0">
                <a:solidFill>
                  <a:schemeClr val="tx1">
                    <a:lumMod val="65000"/>
                    <a:lumOff val="35000"/>
                  </a:schemeClr>
                </a:solidFill>
              </a:rPr>
              <a:t>XMLFileSystemTemplateProvider</a:t>
            </a:r>
            <a:r>
              <a:rPr lang="en-US" sz="1600" i="1" spc="-70" dirty="0" smtClean="0">
                <a:solidFill>
                  <a:schemeClr val="tx1">
                    <a:lumMod val="65000"/>
                    <a:lumOff val="35000"/>
                  </a:schemeClr>
                </a:solidFill>
              </a:rPr>
              <a:t> </a:t>
            </a:r>
            <a:r>
              <a:rPr lang="en-US" sz="1600" i="1" spc="-70" dirty="0">
                <a:solidFill>
                  <a:schemeClr val="tx1">
                    <a:lumMod val="65000"/>
                    <a:lumOff val="35000"/>
                  </a:schemeClr>
                </a:solidFill>
              </a:rPr>
              <a:t>provider = </a:t>
            </a:r>
            <a:endParaRPr lang="en-US" sz="1600" i="1" spc="-70" dirty="0" smtClean="0">
              <a:solidFill>
                <a:schemeClr val="tx1">
                  <a:lumMod val="65000"/>
                  <a:lumOff val="35000"/>
                </a:schemeClr>
              </a:solidFill>
            </a:endParaRPr>
          </a:p>
          <a:p>
            <a:r>
              <a:rPr lang="en-US" sz="1600" i="1" spc="-70" dirty="0">
                <a:solidFill>
                  <a:schemeClr val="tx1">
                    <a:lumMod val="65000"/>
                    <a:lumOff val="35000"/>
                  </a:schemeClr>
                </a:solidFill>
              </a:rPr>
              <a:t> </a:t>
            </a:r>
            <a:r>
              <a:rPr lang="en-US" sz="1600" i="1" spc="-70" dirty="0" smtClean="0">
                <a:solidFill>
                  <a:schemeClr val="tx1">
                    <a:lumMod val="65000"/>
                    <a:lumOff val="35000"/>
                  </a:schemeClr>
                </a:solidFill>
              </a:rPr>
              <a:t>      new </a:t>
            </a:r>
            <a:r>
              <a:rPr lang="en-US" sz="1600" i="1" spc="-70" dirty="0" err="1">
                <a:solidFill>
                  <a:schemeClr val="tx1">
                    <a:lumMod val="65000"/>
                    <a:lumOff val="35000"/>
                  </a:schemeClr>
                </a:solidFill>
              </a:rPr>
              <a:t>XMLFileSystemTemplateProvider</a:t>
            </a:r>
            <a:r>
              <a:rPr lang="en-US" sz="1600" i="1" spc="-70" dirty="0">
                <a:solidFill>
                  <a:schemeClr val="tx1">
                    <a:lumMod val="65000"/>
                    <a:lumOff val="35000"/>
                  </a:schemeClr>
                </a:solidFill>
              </a:rPr>
              <a:t>(@"c:\temp</a:t>
            </a:r>
            <a:r>
              <a:rPr lang="en-US" sz="1600" i="1" spc="-70" dirty="0" smtClean="0">
                <a:solidFill>
                  <a:schemeClr val="tx1">
                    <a:lumMod val="65000"/>
                    <a:lumOff val="35000"/>
                  </a:schemeClr>
                </a:solidFill>
              </a:rPr>
              <a:t>\", </a:t>
            </a:r>
            <a:r>
              <a:rPr lang="en-US" sz="1600" i="1" spc="-70" dirty="0">
                <a:solidFill>
                  <a:schemeClr val="tx1">
                    <a:lumMod val="65000"/>
                    <a:lumOff val="35000"/>
                  </a:schemeClr>
                </a:solidFill>
              </a:rPr>
              <a:t>"");</a:t>
            </a:r>
          </a:p>
          <a:p>
            <a:r>
              <a:rPr lang="en-US" sz="1600" i="1" spc="-70" dirty="0" smtClean="0">
                <a:solidFill>
                  <a:schemeClr val="tx1">
                    <a:lumMod val="65000"/>
                    <a:lumOff val="35000"/>
                  </a:schemeClr>
                </a:solidFill>
              </a:rPr>
              <a:t>string </a:t>
            </a:r>
            <a:r>
              <a:rPr lang="en-US" sz="1600" i="1" spc="-70" dirty="0" err="1">
                <a:solidFill>
                  <a:schemeClr val="tx1">
                    <a:lumMod val="65000"/>
                    <a:lumOff val="35000"/>
                  </a:schemeClr>
                </a:solidFill>
              </a:rPr>
              <a:t>templateName</a:t>
            </a:r>
            <a:r>
              <a:rPr lang="en-US" sz="1600" i="1" spc="-70" dirty="0">
                <a:solidFill>
                  <a:schemeClr val="tx1">
                    <a:lumMod val="65000"/>
                    <a:lumOff val="35000"/>
                  </a:schemeClr>
                </a:solidFill>
              </a:rPr>
              <a:t> = "template.xml";</a:t>
            </a:r>
          </a:p>
          <a:p>
            <a:r>
              <a:rPr lang="en-US" sz="1600" i="1" spc="-70" dirty="0" err="1" smtClean="0">
                <a:solidFill>
                  <a:schemeClr val="tx1">
                    <a:lumMod val="65000"/>
                    <a:lumOff val="35000"/>
                  </a:schemeClr>
                </a:solidFill>
              </a:rPr>
              <a:t>provider.SaveAs</a:t>
            </a:r>
            <a:r>
              <a:rPr lang="en-US" sz="1600" i="1" spc="-70" dirty="0" smtClean="0">
                <a:solidFill>
                  <a:schemeClr val="tx1">
                    <a:lumMod val="65000"/>
                    <a:lumOff val="35000"/>
                  </a:schemeClr>
                </a:solidFill>
              </a:rPr>
              <a:t>(template</a:t>
            </a:r>
            <a:r>
              <a:rPr lang="en-US" sz="1600" i="1" spc="-70" dirty="0">
                <a:solidFill>
                  <a:schemeClr val="tx1">
                    <a:lumMod val="65000"/>
                    <a:lumOff val="35000"/>
                  </a:schemeClr>
                </a:solidFill>
              </a:rPr>
              <a:t>, </a:t>
            </a:r>
            <a:r>
              <a:rPr lang="en-US" sz="1600" i="1" spc="-70" dirty="0" err="1">
                <a:solidFill>
                  <a:schemeClr val="tx1">
                    <a:lumMod val="65000"/>
                    <a:lumOff val="35000"/>
                  </a:schemeClr>
                </a:solidFill>
              </a:rPr>
              <a:t>templateName</a:t>
            </a:r>
            <a:r>
              <a:rPr lang="en-US" sz="1600" i="1" spc="-70" dirty="0">
                <a:solidFill>
                  <a:schemeClr val="tx1">
                    <a:lumMod val="65000"/>
                    <a:lumOff val="35000"/>
                  </a:schemeClr>
                </a:solidFill>
              </a:rPr>
              <a:t>);</a:t>
            </a:r>
            <a:endParaRPr lang="en-US" sz="1600" i="1" spc="-70" dirty="0" smtClean="0">
              <a:solidFill>
                <a:schemeClr val="tx1">
                  <a:lumMod val="65000"/>
                  <a:lumOff val="35000"/>
                </a:schemeClr>
              </a:solidFill>
            </a:endParaRPr>
          </a:p>
          <a:p>
            <a:endParaRPr lang="en-US" sz="1600" i="1" spc="-70" dirty="0" smtClean="0">
              <a:gradFill>
                <a:gsLst>
                  <a:gs pos="2917">
                    <a:schemeClr val="bg2"/>
                  </a:gs>
                  <a:gs pos="95000">
                    <a:schemeClr val="bg2"/>
                  </a:gs>
                </a:gsLst>
                <a:lin ang="5400000" scaled="0"/>
              </a:gradFill>
            </a:endParaRPr>
          </a:p>
          <a:p>
            <a:r>
              <a:rPr lang="en-US" sz="1600" i="1" spc="-70" dirty="0">
                <a:solidFill>
                  <a:schemeClr val="accent4"/>
                </a:solidFill>
              </a:rPr>
              <a:t>// Load the saved model again</a:t>
            </a:r>
          </a:p>
          <a:p>
            <a:r>
              <a:rPr lang="en-US" sz="1600" i="1" spc="-70" dirty="0" err="1" smtClean="0">
                <a:solidFill>
                  <a:schemeClr val="tx1">
                    <a:lumMod val="65000"/>
                    <a:lumOff val="35000"/>
                  </a:schemeClr>
                </a:solidFill>
              </a:rPr>
              <a:t>ProvisioningTemplate</a:t>
            </a:r>
            <a:r>
              <a:rPr lang="en-US" sz="1600" i="1" spc="-70" dirty="0" smtClean="0">
                <a:solidFill>
                  <a:schemeClr val="tx1">
                    <a:lumMod val="65000"/>
                    <a:lumOff val="35000"/>
                  </a:schemeClr>
                </a:solidFill>
              </a:rPr>
              <a:t> </a:t>
            </a:r>
            <a:r>
              <a:rPr lang="en-US" sz="1600" i="1" spc="-70" dirty="0">
                <a:solidFill>
                  <a:schemeClr val="tx1">
                    <a:lumMod val="65000"/>
                    <a:lumOff val="35000"/>
                  </a:schemeClr>
                </a:solidFill>
              </a:rPr>
              <a:t>p2 </a:t>
            </a:r>
            <a:r>
              <a:rPr lang="en-US" sz="1600" i="1" spc="-70" dirty="0" smtClean="0">
                <a:solidFill>
                  <a:schemeClr val="tx1">
                    <a:lumMod val="65000"/>
                    <a:lumOff val="35000"/>
                  </a:schemeClr>
                </a:solidFill>
              </a:rPr>
              <a:t>= </a:t>
            </a:r>
          </a:p>
          <a:p>
            <a:r>
              <a:rPr lang="en-US" sz="1600" i="1" spc="-70" dirty="0" smtClean="0">
                <a:solidFill>
                  <a:schemeClr val="tx1">
                    <a:lumMod val="65000"/>
                    <a:lumOff val="35000"/>
                  </a:schemeClr>
                </a:solidFill>
              </a:rPr>
              <a:t>        </a:t>
            </a:r>
            <a:r>
              <a:rPr lang="en-US" sz="1600" i="1" spc="-70" dirty="0" err="1" smtClean="0">
                <a:solidFill>
                  <a:schemeClr val="tx1">
                    <a:lumMod val="65000"/>
                    <a:lumOff val="35000"/>
                  </a:schemeClr>
                </a:solidFill>
              </a:rPr>
              <a:t>provider.GetTemplate</a:t>
            </a:r>
            <a:r>
              <a:rPr lang="en-US" sz="1600" i="1" spc="-70" dirty="0" smtClean="0">
                <a:solidFill>
                  <a:schemeClr val="tx1">
                    <a:lumMod val="65000"/>
                    <a:lumOff val="35000"/>
                  </a:schemeClr>
                </a:solidFill>
              </a:rPr>
              <a:t>(</a:t>
            </a:r>
            <a:r>
              <a:rPr lang="en-US" sz="1600" i="1" spc="-70" dirty="0" err="1" smtClean="0">
                <a:solidFill>
                  <a:schemeClr val="tx1">
                    <a:lumMod val="65000"/>
                    <a:lumOff val="35000"/>
                  </a:schemeClr>
                </a:solidFill>
              </a:rPr>
              <a:t>templateName</a:t>
            </a:r>
            <a:r>
              <a:rPr lang="en-US" sz="1600" i="1" spc="-70" dirty="0" smtClean="0">
                <a:solidFill>
                  <a:schemeClr val="tx1">
                    <a:lumMod val="65000"/>
                    <a:lumOff val="35000"/>
                  </a:schemeClr>
                </a:solidFill>
              </a:rPr>
              <a:t>);</a:t>
            </a:r>
          </a:p>
        </p:txBody>
      </p:sp>
      <p:sp>
        <p:nvSpPr>
          <p:cNvPr id="60" name="TextBox 59"/>
          <p:cNvSpPr txBox="1"/>
          <p:nvPr/>
        </p:nvSpPr>
        <p:spPr>
          <a:xfrm>
            <a:off x="4421462" y="5843522"/>
            <a:ext cx="4808589" cy="492443"/>
          </a:xfrm>
          <a:prstGeom prst="rect">
            <a:avLst/>
          </a:prstGeom>
          <a:noFill/>
        </p:spPr>
        <p:txBody>
          <a:bodyPr wrap="square" lIns="0" tIns="0" rIns="0" bIns="0" rtlCol="0">
            <a:spAutoFit/>
          </a:bodyPr>
          <a:lstStyle/>
          <a:p>
            <a:r>
              <a:rPr lang="en-US" sz="1600" i="1" spc="-70" dirty="0" smtClean="0">
                <a:solidFill>
                  <a:schemeClr val="accent4"/>
                </a:solidFill>
              </a:rPr>
              <a:t>// </a:t>
            </a:r>
            <a:r>
              <a:rPr lang="en-US" sz="1600" i="1" spc="-70" dirty="0">
                <a:solidFill>
                  <a:schemeClr val="accent4"/>
                </a:solidFill>
              </a:rPr>
              <a:t>Apply template to existing site</a:t>
            </a:r>
          </a:p>
          <a:p>
            <a:r>
              <a:rPr lang="en-US" sz="1600" i="1" spc="-70" dirty="0" err="1" smtClean="0">
                <a:solidFill>
                  <a:schemeClr val="tx1">
                    <a:lumMod val="65000"/>
                    <a:lumOff val="35000"/>
                  </a:schemeClr>
                </a:solidFill>
              </a:rPr>
              <a:t>ctxTarget.Web.ApplyProvisioningTemplate</a:t>
            </a:r>
            <a:r>
              <a:rPr lang="en-US" sz="1600" i="1" spc="-70" dirty="0" smtClean="0">
                <a:solidFill>
                  <a:schemeClr val="tx1">
                    <a:lumMod val="65000"/>
                    <a:lumOff val="35000"/>
                  </a:schemeClr>
                </a:solidFill>
              </a:rPr>
              <a:t>(template</a:t>
            </a:r>
            <a:r>
              <a:rPr lang="en-US" sz="1600" i="1" spc="-70" dirty="0">
                <a:solidFill>
                  <a:schemeClr val="tx1">
                    <a:lumMod val="65000"/>
                    <a:lumOff val="35000"/>
                  </a:schemeClr>
                </a:solidFill>
              </a:rPr>
              <a:t>);</a:t>
            </a:r>
            <a:endParaRPr lang="en-US" sz="1600" i="1" spc="-70" dirty="0" smtClean="0">
              <a:solidFill>
                <a:schemeClr val="tx1">
                  <a:lumMod val="65000"/>
                  <a:lumOff val="35000"/>
                </a:schemeClr>
              </a:solidFill>
            </a:endParaRPr>
          </a:p>
        </p:txBody>
      </p:sp>
    </p:spTree>
    <p:extLst>
      <p:ext uri="{BB962C8B-B14F-4D97-AF65-F5344CB8AC3E}">
        <p14:creationId xmlns:p14="http://schemas.microsoft.com/office/powerpoint/2010/main" val="103787333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1000"/>
                                        <p:tgtEl>
                                          <p:spTgt spid="59"/>
                                        </p:tgtEl>
                                      </p:cBhvr>
                                    </p:animEffect>
                                    <p:anim calcmode="lin" valueType="num">
                                      <p:cBhvr>
                                        <p:cTn id="60" dur="1000" fill="hold"/>
                                        <p:tgtEl>
                                          <p:spTgt spid="59"/>
                                        </p:tgtEl>
                                        <p:attrNameLst>
                                          <p:attrName>ppt_x</p:attrName>
                                        </p:attrNameLst>
                                      </p:cBhvr>
                                      <p:tavLst>
                                        <p:tav tm="0">
                                          <p:val>
                                            <p:strVal val="#ppt_x"/>
                                          </p:val>
                                        </p:tav>
                                        <p:tav tm="100000">
                                          <p:val>
                                            <p:strVal val="#ppt_x"/>
                                          </p:val>
                                        </p:tav>
                                      </p:tavLst>
                                    </p:anim>
                                    <p:anim calcmode="lin" valueType="num">
                                      <p:cBhvr>
                                        <p:cTn id="61" dur="1000" fill="hold"/>
                                        <p:tgtEl>
                                          <p:spTgt spid="5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anim calcmode="lin" valueType="num">
                                      <p:cBhvr>
                                        <p:cTn id="70" dur="1000" fill="hold"/>
                                        <p:tgtEl>
                                          <p:spTgt spid="23"/>
                                        </p:tgtEl>
                                        <p:attrNameLst>
                                          <p:attrName>ppt_x</p:attrName>
                                        </p:attrNameLst>
                                      </p:cBhvr>
                                      <p:tavLst>
                                        <p:tav tm="0">
                                          <p:val>
                                            <p:strVal val="#ppt_x"/>
                                          </p:val>
                                        </p:tav>
                                        <p:tav tm="100000">
                                          <p:val>
                                            <p:strVal val="#ppt_x"/>
                                          </p:val>
                                        </p:tav>
                                      </p:tavLst>
                                    </p:anim>
                                    <p:anim calcmode="lin" valueType="num">
                                      <p:cBhvr>
                                        <p:cTn id="7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1000"/>
                                        <p:tgtEl>
                                          <p:spTgt spid="34"/>
                                        </p:tgtEl>
                                      </p:cBhvr>
                                    </p:animEffect>
                                    <p:anim calcmode="lin" valueType="num">
                                      <p:cBhvr>
                                        <p:cTn id="77" dur="1000" fill="hold"/>
                                        <p:tgtEl>
                                          <p:spTgt spid="34"/>
                                        </p:tgtEl>
                                        <p:attrNameLst>
                                          <p:attrName>ppt_x</p:attrName>
                                        </p:attrNameLst>
                                      </p:cBhvr>
                                      <p:tavLst>
                                        <p:tav tm="0">
                                          <p:val>
                                            <p:strVal val="#ppt_x"/>
                                          </p:val>
                                        </p:tav>
                                        <p:tav tm="100000">
                                          <p:val>
                                            <p:strVal val="#ppt_x"/>
                                          </p:val>
                                        </p:tav>
                                      </p:tavLst>
                                    </p:anim>
                                    <p:anim calcmode="lin" valueType="num">
                                      <p:cBhvr>
                                        <p:cTn id="78" dur="1000" fill="hold"/>
                                        <p:tgtEl>
                                          <p:spTgt spid="34"/>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1000"/>
                                        <p:tgtEl>
                                          <p:spTgt spid="55"/>
                                        </p:tgtEl>
                                      </p:cBhvr>
                                    </p:animEffect>
                                    <p:anim calcmode="lin" valueType="num">
                                      <p:cBhvr>
                                        <p:cTn id="82" dur="1000" fill="hold"/>
                                        <p:tgtEl>
                                          <p:spTgt spid="55"/>
                                        </p:tgtEl>
                                        <p:attrNameLst>
                                          <p:attrName>ppt_x</p:attrName>
                                        </p:attrNameLst>
                                      </p:cBhvr>
                                      <p:tavLst>
                                        <p:tav tm="0">
                                          <p:val>
                                            <p:strVal val="#ppt_x"/>
                                          </p:val>
                                        </p:tav>
                                        <p:tav tm="100000">
                                          <p:val>
                                            <p:strVal val="#ppt_x"/>
                                          </p:val>
                                        </p:tav>
                                      </p:tavLst>
                                    </p:anim>
                                    <p:anim calcmode="lin" valueType="num">
                                      <p:cBhvr>
                                        <p:cTn id="83" dur="1000" fill="hold"/>
                                        <p:tgtEl>
                                          <p:spTgt spid="55"/>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anim calcmode="lin" valueType="num">
                                      <p:cBhvr>
                                        <p:cTn id="87" dur="1000" fill="hold"/>
                                        <p:tgtEl>
                                          <p:spTgt spid="54"/>
                                        </p:tgtEl>
                                        <p:attrNameLst>
                                          <p:attrName>ppt_x</p:attrName>
                                        </p:attrNameLst>
                                      </p:cBhvr>
                                      <p:tavLst>
                                        <p:tav tm="0">
                                          <p:val>
                                            <p:strVal val="#ppt_x"/>
                                          </p:val>
                                        </p:tav>
                                        <p:tav tm="100000">
                                          <p:val>
                                            <p:strVal val="#ppt_x"/>
                                          </p:val>
                                        </p:tav>
                                      </p:tavLst>
                                    </p:anim>
                                    <p:anim calcmode="lin" valueType="num">
                                      <p:cBhvr>
                                        <p:cTn id="88" dur="1000" fill="hold"/>
                                        <p:tgtEl>
                                          <p:spTgt spid="54"/>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1000"/>
                                        <p:tgtEl>
                                          <p:spTgt spid="53"/>
                                        </p:tgtEl>
                                      </p:cBhvr>
                                    </p:animEffect>
                                    <p:anim calcmode="lin" valueType="num">
                                      <p:cBhvr>
                                        <p:cTn id="92" dur="1000" fill="hold"/>
                                        <p:tgtEl>
                                          <p:spTgt spid="53"/>
                                        </p:tgtEl>
                                        <p:attrNameLst>
                                          <p:attrName>ppt_x</p:attrName>
                                        </p:attrNameLst>
                                      </p:cBhvr>
                                      <p:tavLst>
                                        <p:tav tm="0">
                                          <p:val>
                                            <p:strVal val="#ppt_x"/>
                                          </p:val>
                                        </p:tav>
                                        <p:tav tm="100000">
                                          <p:val>
                                            <p:strVal val="#ppt_x"/>
                                          </p:val>
                                        </p:tav>
                                      </p:tavLst>
                                    </p:anim>
                                    <p:anim calcmode="lin" valueType="num">
                                      <p:cBhvr>
                                        <p:cTn id="93" dur="1000" fill="hold"/>
                                        <p:tgtEl>
                                          <p:spTgt spid="53"/>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1000"/>
                                        <p:tgtEl>
                                          <p:spTgt spid="28"/>
                                        </p:tgtEl>
                                      </p:cBhvr>
                                    </p:animEffect>
                                    <p:anim calcmode="lin" valueType="num">
                                      <p:cBhvr>
                                        <p:cTn id="97" dur="1000" fill="hold"/>
                                        <p:tgtEl>
                                          <p:spTgt spid="28"/>
                                        </p:tgtEl>
                                        <p:attrNameLst>
                                          <p:attrName>ppt_x</p:attrName>
                                        </p:attrNameLst>
                                      </p:cBhvr>
                                      <p:tavLst>
                                        <p:tav tm="0">
                                          <p:val>
                                            <p:strVal val="#ppt_x"/>
                                          </p:val>
                                        </p:tav>
                                        <p:tav tm="100000">
                                          <p:val>
                                            <p:strVal val="#ppt_x"/>
                                          </p:val>
                                        </p:tav>
                                      </p:tavLst>
                                    </p:anim>
                                    <p:anim calcmode="lin" valueType="num">
                                      <p:cBhvr>
                                        <p:cTn id="98" dur="1000" fill="hold"/>
                                        <p:tgtEl>
                                          <p:spTgt spid="2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56"/>
                                        </p:tgtEl>
                                        <p:attrNameLst>
                                          <p:attrName>style.visibility</p:attrName>
                                        </p:attrNameLst>
                                      </p:cBhvr>
                                      <p:to>
                                        <p:strVal val="visible"/>
                                      </p:to>
                                    </p:set>
                                    <p:animEffect transition="in" filter="fade">
                                      <p:cBhvr>
                                        <p:cTn id="101" dur="1000"/>
                                        <p:tgtEl>
                                          <p:spTgt spid="56"/>
                                        </p:tgtEl>
                                      </p:cBhvr>
                                    </p:animEffect>
                                    <p:anim calcmode="lin" valueType="num">
                                      <p:cBhvr>
                                        <p:cTn id="102" dur="1000" fill="hold"/>
                                        <p:tgtEl>
                                          <p:spTgt spid="56"/>
                                        </p:tgtEl>
                                        <p:attrNameLst>
                                          <p:attrName>ppt_x</p:attrName>
                                        </p:attrNameLst>
                                      </p:cBhvr>
                                      <p:tavLst>
                                        <p:tav tm="0">
                                          <p:val>
                                            <p:strVal val="#ppt_x"/>
                                          </p:val>
                                        </p:tav>
                                        <p:tav tm="100000">
                                          <p:val>
                                            <p:strVal val="#ppt_x"/>
                                          </p:val>
                                        </p:tav>
                                      </p:tavLst>
                                    </p:anim>
                                    <p:anim calcmode="lin" valueType="num">
                                      <p:cBhvr>
                                        <p:cTn id="103" dur="1000" fill="hold"/>
                                        <p:tgtEl>
                                          <p:spTgt spid="56"/>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1000"/>
                                        <p:tgtEl>
                                          <p:spTgt spid="48"/>
                                        </p:tgtEl>
                                      </p:cBhvr>
                                    </p:animEffect>
                                    <p:anim calcmode="lin" valueType="num">
                                      <p:cBhvr>
                                        <p:cTn id="107" dur="1000" fill="hold"/>
                                        <p:tgtEl>
                                          <p:spTgt spid="48"/>
                                        </p:tgtEl>
                                        <p:attrNameLst>
                                          <p:attrName>ppt_x</p:attrName>
                                        </p:attrNameLst>
                                      </p:cBhvr>
                                      <p:tavLst>
                                        <p:tav tm="0">
                                          <p:val>
                                            <p:strVal val="#ppt_x"/>
                                          </p:val>
                                        </p:tav>
                                        <p:tav tm="100000">
                                          <p:val>
                                            <p:strVal val="#ppt_x"/>
                                          </p:val>
                                        </p:tav>
                                      </p:tavLst>
                                    </p:anim>
                                    <p:anim calcmode="lin" valueType="num">
                                      <p:cBhvr>
                                        <p:cTn id="10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fade">
                                      <p:cBhvr>
                                        <p:cTn id="113" dur="1000"/>
                                        <p:tgtEl>
                                          <p:spTgt spid="35"/>
                                        </p:tgtEl>
                                      </p:cBhvr>
                                    </p:animEffect>
                                    <p:anim calcmode="lin" valueType="num">
                                      <p:cBhvr>
                                        <p:cTn id="114" dur="1000" fill="hold"/>
                                        <p:tgtEl>
                                          <p:spTgt spid="35"/>
                                        </p:tgtEl>
                                        <p:attrNameLst>
                                          <p:attrName>ppt_x</p:attrName>
                                        </p:attrNameLst>
                                      </p:cBhvr>
                                      <p:tavLst>
                                        <p:tav tm="0">
                                          <p:val>
                                            <p:strVal val="#ppt_x"/>
                                          </p:val>
                                        </p:tav>
                                        <p:tav tm="100000">
                                          <p:val>
                                            <p:strVal val="#ppt_x"/>
                                          </p:val>
                                        </p:tav>
                                      </p:tavLst>
                                    </p:anim>
                                    <p:anim calcmode="lin" valueType="num">
                                      <p:cBhvr>
                                        <p:cTn id="115" dur="1000" fill="hold"/>
                                        <p:tgtEl>
                                          <p:spTgt spid="35"/>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1000"/>
                                        <p:tgtEl>
                                          <p:spTgt spid="43"/>
                                        </p:tgtEl>
                                      </p:cBhvr>
                                    </p:animEffect>
                                    <p:anim calcmode="lin" valueType="num">
                                      <p:cBhvr>
                                        <p:cTn id="119" dur="1000" fill="hold"/>
                                        <p:tgtEl>
                                          <p:spTgt spid="43"/>
                                        </p:tgtEl>
                                        <p:attrNameLst>
                                          <p:attrName>ppt_x</p:attrName>
                                        </p:attrNameLst>
                                      </p:cBhvr>
                                      <p:tavLst>
                                        <p:tav tm="0">
                                          <p:val>
                                            <p:strVal val="#ppt_x"/>
                                          </p:val>
                                        </p:tav>
                                        <p:tav tm="100000">
                                          <p:val>
                                            <p:strVal val="#ppt_x"/>
                                          </p:val>
                                        </p:tav>
                                      </p:tavLst>
                                    </p:anim>
                                    <p:anim calcmode="lin" valueType="num">
                                      <p:cBhvr>
                                        <p:cTn id="120" dur="1000" fill="hold"/>
                                        <p:tgtEl>
                                          <p:spTgt spid="43"/>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4"/>
                                        </p:tgtEl>
                                        <p:attrNameLst>
                                          <p:attrName>style.visibility</p:attrName>
                                        </p:attrNameLst>
                                      </p:cBhvr>
                                      <p:to>
                                        <p:strVal val="visible"/>
                                      </p:to>
                                    </p:set>
                                    <p:animEffect transition="in" filter="fade">
                                      <p:cBhvr>
                                        <p:cTn id="123" dur="1000"/>
                                        <p:tgtEl>
                                          <p:spTgt spid="4"/>
                                        </p:tgtEl>
                                      </p:cBhvr>
                                    </p:animEffect>
                                    <p:anim calcmode="lin" valueType="num">
                                      <p:cBhvr>
                                        <p:cTn id="124" dur="1000" fill="hold"/>
                                        <p:tgtEl>
                                          <p:spTgt spid="4"/>
                                        </p:tgtEl>
                                        <p:attrNameLst>
                                          <p:attrName>ppt_x</p:attrName>
                                        </p:attrNameLst>
                                      </p:cBhvr>
                                      <p:tavLst>
                                        <p:tav tm="0">
                                          <p:val>
                                            <p:strVal val="#ppt_x"/>
                                          </p:val>
                                        </p:tav>
                                        <p:tav tm="100000">
                                          <p:val>
                                            <p:strVal val="#ppt_x"/>
                                          </p:val>
                                        </p:tav>
                                      </p:tavLst>
                                    </p:anim>
                                    <p:anim calcmode="lin" valueType="num">
                                      <p:cBhvr>
                                        <p:cTn id="125" dur="1000" fill="hold"/>
                                        <p:tgtEl>
                                          <p:spTgt spid="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anim calcmode="lin" valueType="num">
                                      <p:cBhvr>
                                        <p:cTn id="129" dur="1000" fill="hold"/>
                                        <p:tgtEl>
                                          <p:spTgt spid="47"/>
                                        </p:tgtEl>
                                        <p:attrNameLst>
                                          <p:attrName>ppt_x</p:attrName>
                                        </p:attrNameLst>
                                      </p:cBhvr>
                                      <p:tavLst>
                                        <p:tav tm="0">
                                          <p:val>
                                            <p:strVal val="#ppt_x"/>
                                          </p:val>
                                        </p:tav>
                                        <p:tav tm="100000">
                                          <p:val>
                                            <p:strVal val="#ppt_x"/>
                                          </p:val>
                                        </p:tav>
                                      </p:tavLst>
                                    </p:anim>
                                    <p:anim calcmode="lin" valueType="num">
                                      <p:cBhvr>
                                        <p:cTn id="130" dur="1000" fill="hold"/>
                                        <p:tgtEl>
                                          <p:spTgt spid="4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fade">
                                      <p:cBhvr>
                                        <p:cTn id="133" dur="1000"/>
                                        <p:tgtEl>
                                          <p:spTgt spid="60"/>
                                        </p:tgtEl>
                                      </p:cBhvr>
                                    </p:animEffect>
                                    <p:anim calcmode="lin" valueType="num">
                                      <p:cBhvr>
                                        <p:cTn id="134" dur="1000" fill="hold"/>
                                        <p:tgtEl>
                                          <p:spTgt spid="60"/>
                                        </p:tgtEl>
                                        <p:attrNameLst>
                                          <p:attrName>ppt_x</p:attrName>
                                        </p:attrNameLst>
                                      </p:cBhvr>
                                      <p:tavLst>
                                        <p:tav tm="0">
                                          <p:val>
                                            <p:strVal val="#ppt_x"/>
                                          </p:val>
                                        </p:tav>
                                        <p:tav tm="100000">
                                          <p:val>
                                            <p:strVal val="#ppt_x"/>
                                          </p:val>
                                        </p:tav>
                                      </p:tavLst>
                                    </p:anim>
                                    <p:anim calcmode="lin" valueType="num">
                                      <p:cBhvr>
                                        <p:cTn id="13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6" grpId="0"/>
      <p:bldP spid="47" grpId="0"/>
      <p:bldP spid="59"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n-US" dirty="0" smtClean="0"/>
              <a:t>Demo: Playing with the</a:t>
            </a:r>
            <a:br>
              <a:rPr lang="en-US" dirty="0" smtClean="0"/>
            </a:br>
            <a:r>
              <a:rPr lang="en-US" dirty="0" smtClean="0"/>
              <a:t>PnP Provisioning Engine</a:t>
            </a:r>
            <a:endParaRPr lang="es-ES" dirty="0"/>
          </a:p>
        </p:txBody>
      </p:sp>
    </p:spTree>
    <p:extLst>
      <p:ext uri="{BB962C8B-B14F-4D97-AF65-F5344CB8AC3E}">
        <p14:creationId xmlns:p14="http://schemas.microsoft.com/office/powerpoint/2010/main" val="22004169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PnP Provisioning Engine Roadmap</a:t>
            </a:r>
            <a:endParaRPr lang="en-US" dirty="0"/>
          </a:p>
        </p:txBody>
      </p:sp>
      <p:sp>
        <p:nvSpPr>
          <p:cNvPr id="5" name="Content Placeholder 4"/>
          <p:cNvSpPr>
            <a:spLocks noGrp="1"/>
          </p:cNvSpPr>
          <p:nvPr>
            <p:ph idx="1"/>
          </p:nvPr>
        </p:nvSpPr>
        <p:spPr/>
        <p:txBody>
          <a:bodyPr>
            <a:normAutofit lnSpcReduction="10000"/>
          </a:bodyPr>
          <a:lstStyle/>
          <a:p>
            <a:r>
              <a:rPr lang="en-US" dirty="0" smtClean="0"/>
              <a:t>What is on the roadmap (main goals)</a:t>
            </a:r>
          </a:p>
          <a:p>
            <a:pPr lvl="1"/>
            <a:r>
              <a:rPr lang="en-US" dirty="0" smtClean="0"/>
              <a:t>On-premises support improvements</a:t>
            </a:r>
          </a:p>
          <a:p>
            <a:pPr lvl="1"/>
            <a:r>
              <a:rPr lang="en-US" dirty="0" smtClean="0"/>
              <a:t>Delta templates</a:t>
            </a:r>
          </a:p>
          <a:p>
            <a:pPr lvl="1"/>
            <a:r>
              <a:rPr lang="en-US" dirty="0" smtClean="0"/>
              <a:t>Document Set</a:t>
            </a:r>
          </a:p>
          <a:p>
            <a:pPr lvl="1"/>
            <a:r>
              <a:rPr lang="en-US" dirty="0" smtClean="0"/>
              <a:t>Security</a:t>
            </a:r>
          </a:p>
          <a:p>
            <a:pPr lvl="1"/>
            <a:r>
              <a:rPr lang="en-US" dirty="0" smtClean="0"/>
              <a:t>App Management</a:t>
            </a:r>
          </a:p>
          <a:p>
            <a:pPr lvl="1"/>
            <a:r>
              <a:rPr lang="en-US" dirty="0" smtClean="0"/>
              <a:t>Publishing capabilities</a:t>
            </a:r>
          </a:p>
          <a:p>
            <a:pPr lvl="1"/>
            <a:r>
              <a:rPr lang="en-US" dirty="0" smtClean="0"/>
              <a:t>Workflows</a:t>
            </a:r>
          </a:p>
          <a:p>
            <a:pPr lvl="1"/>
            <a:r>
              <a:rPr lang="en-US" dirty="0"/>
              <a:t>Full CSOM alignment (1:1)</a:t>
            </a:r>
          </a:p>
          <a:p>
            <a:r>
              <a:rPr lang="en-US" dirty="0"/>
              <a:t>It is a community project</a:t>
            </a:r>
          </a:p>
          <a:p>
            <a:pPr lvl="1"/>
            <a:r>
              <a:rPr lang="en-US" dirty="0"/>
              <a:t>Feel free to contribute with Issues, </a:t>
            </a:r>
            <a:r>
              <a:rPr lang="en-US" dirty="0" smtClean="0"/>
              <a:t>Pull Requests, </a:t>
            </a:r>
            <a:r>
              <a:rPr lang="en-US" dirty="0"/>
              <a:t>Yammer threads</a:t>
            </a:r>
          </a:p>
          <a:p>
            <a:pPr lvl="1"/>
            <a:endParaRPr lang="en-US" dirty="0"/>
          </a:p>
        </p:txBody>
      </p:sp>
    </p:spTree>
    <p:extLst>
      <p:ext uri="{BB962C8B-B14F-4D97-AF65-F5344CB8AC3E}">
        <p14:creationId xmlns:p14="http://schemas.microsoft.com/office/powerpoint/2010/main" val="325591092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4731" y="168304"/>
            <a:ext cx="6193672" cy="4903981"/>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dirty="0">
                <a:gradFill>
                  <a:gsLst>
                    <a:gs pos="0">
                      <a:srgbClr val="FFFFFF"/>
                    </a:gs>
                    <a:gs pos="100000">
                      <a:srgbClr val="FFFFFF"/>
                    </a:gs>
                  </a:gsLst>
                  <a:lin ang="5400000" scaled="1"/>
                </a:gradFill>
                <a:cs typeface="Segoe UI" panose="020B0502040204020203" pitchFamily="34" charset="0"/>
              </a:rPr>
              <a:t/>
            </a:r>
            <a:br>
              <a:rPr lang="en-US" dirty="0">
                <a:gradFill>
                  <a:gsLst>
                    <a:gs pos="0">
                      <a:srgbClr val="FFFFFF"/>
                    </a:gs>
                    <a:gs pos="100000">
                      <a:srgbClr val="FFFFFF"/>
                    </a:gs>
                  </a:gsLst>
                  <a:lin ang="5400000" scaled="1"/>
                </a:gradFill>
                <a:cs typeface="Segoe UI" panose="020B0502040204020203" pitchFamily="34" charset="0"/>
              </a:rPr>
            </a:br>
            <a:r>
              <a:rPr lang="en-US" dirty="0">
                <a:gradFill>
                  <a:gsLst>
                    <a:gs pos="0">
                      <a:srgbClr val="FFFFFF"/>
                    </a:gs>
                    <a:gs pos="100000">
                      <a:srgbClr val="FFFFFF"/>
                    </a:gs>
                  </a:gsLst>
                  <a:lin ang="5400000" scaled="1"/>
                </a:gradFill>
                <a:cs typeface="Segoe UI" panose="020B0502040204020203" pitchFamily="34" charset="0"/>
              </a:rPr>
              <a:t>Providing App Model Patterns for common </a:t>
            </a:r>
            <a:br>
              <a:rPr lang="en-US" dirty="0">
                <a:gradFill>
                  <a:gsLst>
                    <a:gs pos="0">
                      <a:srgbClr val="FFFFFF"/>
                    </a:gs>
                    <a:gs pos="100000">
                      <a:srgbClr val="FFFFFF"/>
                    </a:gs>
                  </a:gsLst>
                  <a:lin ang="5400000" scaled="1"/>
                </a:gradFill>
                <a:cs typeface="Segoe UI" panose="020B0502040204020203" pitchFamily="34" charset="0"/>
              </a:rPr>
            </a:br>
            <a:r>
              <a:rPr lang="en-US" dirty="0">
                <a:gradFill>
                  <a:gsLst>
                    <a:gs pos="0">
                      <a:srgbClr val="FFFFFF"/>
                    </a:gs>
                    <a:gs pos="100000">
                      <a:srgbClr val="FFFFFF"/>
                    </a:gs>
                  </a:gsLst>
                  <a:lin ang="5400000" scaled="1"/>
                </a:gradFill>
                <a:cs typeface="Segoe UI" panose="020B0502040204020203" pitchFamily="34" charset="0"/>
              </a:rPr>
              <a:t>Full Trust Code scenarios</a:t>
            </a:r>
            <a:endParaRPr lang="en-US" sz="2000" b="1" dirty="0">
              <a:gradFill>
                <a:gsLst>
                  <a:gs pos="0">
                    <a:srgbClr val="FFFFFF"/>
                  </a:gs>
                  <a:gs pos="100000">
                    <a:srgbClr val="FFFFFF"/>
                  </a:gs>
                </a:gsLst>
                <a:lin ang="5400000" scaled="1"/>
              </a:gradFill>
            </a:endParaRPr>
          </a:p>
          <a:p>
            <a:pPr defTabSz="913549">
              <a:lnSpc>
                <a:spcPct val="90000"/>
              </a:lnSpc>
            </a:pPr>
            <a:r>
              <a:rPr lang="en-US" sz="360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130</a:t>
            </a: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28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And much more…</a:t>
            </a:r>
            <a:endParaRPr lang="en-US" sz="2000" dirty="0">
              <a:gradFill>
                <a:gsLst>
                  <a:gs pos="0">
                    <a:srgbClr val="FFFFFF"/>
                  </a:gs>
                  <a:gs pos="100000">
                    <a:srgbClr val="FFFFFF"/>
                  </a:gs>
                </a:gsLst>
                <a:lin ang="5400000" scaled="1"/>
              </a:gradFill>
            </a:endParaRPr>
          </a:p>
          <a:p>
            <a:pPr defTabSz="913549">
              <a:lnSpc>
                <a:spcPct val="90000"/>
              </a:lnSpc>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dirty="0">
                <a:gradFill>
                  <a:gsLst>
                    <a:gs pos="0">
                      <a:srgbClr val="FFFFFF"/>
                    </a:gs>
                    <a:gs pos="100000">
                      <a:srgbClr val="FFFFFF"/>
                    </a:gs>
                  </a:gsLst>
                  <a:lin ang="5400000" scaled="1"/>
                </a:gradFill>
                <a:cs typeface="Segoe UI" panose="020B0502040204020203" pitchFamily="34" charset="0"/>
              </a:rPr>
              <a:t>This is open source project and open for </a:t>
            </a:r>
            <a:r>
              <a:rPr lang="en-US" dirty="0" err="1">
                <a:gradFill>
                  <a:gsLst>
                    <a:gs pos="0">
                      <a:srgbClr val="FFFFFF"/>
                    </a:gs>
                    <a:gs pos="100000">
                      <a:srgbClr val="FFFFFF"/>
                    </a:gs>
                  </a:gsLst>
                  <a:lin ang="5400000" scaled="1"/>
                </a:gradFill>
                <a:cs typeface="Segoe UI" panose="020B0502040204020203" pitchFamily="34" charset="0"/>
              </a:rPr>
              <a:t>contirbutions</a:t>
            </a:r>
            <a:endParaRPr lang="en-US"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6490"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8975" y="4926866"/>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5439" y="-220605"/>
            <a:ext cx="5643508" cy="2295452"/>
            <a:chOff x="477350" y="330556"/>
            <a:chExt cx="5758172" cy="2342091"/>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b="36340"/>
          <a:stretch/>
        </p:blipFill>
        <p:spPr>
          <a:xfrm>
            <a:off x="1616374" y="2223248"/>
            <a:ext cx="3841750" cy="4365811"/>
          </a:xfrm>
          <a:prstGeom prst="rect">
            <a:avLst/>
          </a:prstGeom>
        </p:spPr>
      </p:pic>
    </p:spTree>
    <p:extLst>
      <p:ext uri="{BB962C8B-B14F-4D97-AF65-F5344CB8AC3E}">
        <p14:creationId xmlns:p14="http://schemas.microsoft.com/office/powerpoint/2010/main" val="148724578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Q&amp;A</a:t>
            </a:r>
            <a:endParaRPr lang="es-ES" dirty="0"/>
          </a:p>
        </p:txBody>
      </p:sp>
    </p:spTree>
    <p:extLst>
      <p:ext uri="{BB962C8B-B14F-4D97-AF65-F5344CB8AC3E}">
        <p14:creationId xmlns:p14="http://schemas.microsoft.com/office/powerpoint/2010/main" val="22318674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60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766916" y="927370"/>
            <a:ext cx="2428568" cy="2432123"/>
          </a:xfrm>
        </p:spPr>
      </p:pic>
      <p:sp>
        <p:nvSpPr>
          <p:cNvPr id="2" name="Título 1"/>
          <p:cNvSpPr>
            <a:spLocks noGrp="1"/>
          </p:cNvSpPr>
          <p:nvPr>
            <p:ph type="title"/>
          </p:nvPr>
        </p:nvSpPr>
        <p:spPr/>
        <p:txBody>
          <a:bodyPr/>
          <a:lstStyle/>
          <a:p>
            <a:r>
              <a:rPr lang="en-US" dirty="0" smtClean="0"/>
              <a:t>Paolo Pialorsi</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MCSM – Charter SharePoint &amp; Office </a:t>
            </a:r>
            <a:r>
              <a:rPr lang="en-US" dirty="0"/>
              <a:t>365 MVP</a:t>
            </a:r>
            <a:endParaRPr lang="es-ES" dirty="0"/>
          </a:p>
        </p:txBody>
      </p:sp>
      <p:sp>
        <p:nvSpPr>
          <p:cNvPr id="17" name="Marcador de texto 16"/>
          <p:cNvSpPr>
            <a:spLocks noGrp="1"/>
          </p:cNvSpPr>
          <p:nvPr>
            <p:ph type="body" sz="quarter" idx="14"/>
          </p:nvPr>
        </p:nvSpPr>
        <p:spPr/>
        <p:txBody>
          <a:bodyPr>
            <a:normAutofit fontScale="92500" lnSpcReduction="10000"/>
          </a:bodyPr>
          <a:lstStyle/>
          <a:p>
            <a:r>
              <a:rPr lang="es-ES" dirty="0" smtClean="0"/>
              <a:t>PiaSys.com</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http://www.piasys.com/</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s-ES" dirty="0" smtClean="0"/>
              <a:t>paolo@pialorsi.com</a:t>
            </a:r>
            <a:endParaRPr lang="es-ES" dirty="0"/>
          </a:p>
        </p:txBody>
      </p:sp>
      <p:sp>
        <p:nvSpPr>
          <p:cNvPr id="20" name="Marcador de texto 19"/>
          <p:cNvSpPr>
            <a:spLocks noGrp="1"/>
          </p:cNvSpPr>
          <p:nvPr>
            <p:ph type="body" sz="quarter" idx="17"/>
          </p:nvPr>
        </p:nvSpPr>
        <p:spPr/>
        <p:txBody>
          <a:bodyPr>
            <a:normAutofit fontScale="92500" lnSpcReduction="10000"/>
          </a:bodyPr>
          <a:lstStyle/>
          <a:p>
            <a:r>
              <a:rPr lang="en-US" dirty="0" smtClean="0"/>
              <a:t>@</a:t>
            </a:r>
            <a:r>
              <a:rPr lang="en-US" dirty="0" err="1" smtClean="0"/>
              <a:t>PaoloPia</a:t>
            </a:r>
            <a:endParaRPr lang="es-ES" dirty="0"/>
          </a:p>
        </p:txBody>
      </p:sp>
      <p:pic>
        <p:nvPicPr>
          <p:cNvPr id="9" name="Marcador de posición de imagen 8"/>
          <p:cNvPicPr preferRelativeResize="0">
            <a:picLocks noGrp="1"/>
          </p:cNvPicPr>
          <p:nvPr>
            <p:ph type="pic" sz="quarter" idx="4294967295"/>
          </p:nvPr>
        </p:nvPicPr>
        <p:blipFill>
          <a:blip r:embed="rId3">
            <a:extLst>
              <a:ext uri="{28A0092B-C50C-407E-A947-70E740481C1C}">
                <a14:useLocalDpi xmlns:a14="http://schemas.microsoft.com/office/drawing/2010/main" val="0"/>
              </a:ext>
            </a:extLst>
          </a:blip>
          <a:srcRect t="9116" b="9116"/>
          <a:stretch>
            <a:fillRect/>
          </a:stretch>
        </p:blipFill>
        <p:spPr>
          <a:xfrm>
            <a:off x="936372" y="4727315"/>
            <a:ext cx="2160588" cy="797059"/>
          </a:xfr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72" y="5667427"/>
            <a:ext cx="2160588" cy="1068000"/>
          </a:xfrm>
          <a:prstGeom prst="rect">
            <a:avLst/>
          </a:prstGeom>
        </p:spPr>
      </p:pic>
      <p:sp>
        <p:nvSpPr>
          <p:cNvPr id="21" name="Marcador de texto 20"/>
          <p:cNvSpPr>
            <a:spLocks noGrp="1"/>
          </p:cNvSpPr>
          <p:nvPr>
            <p:ph type="body" sz="quarter" idx="12"/>
          </p:nvPr>
        </p:nvSpPr>
        <p:spPr/>
        <p:txBody>
          <a:bodyPr>
            <a:normAutofit fontScale="92500" lnSpcReduction="10000"/>
          </a:bodyPr>
          <a:lstStyle/>
          <a:p>
            <a:r>
              <a:rPr lang="en-US" dirty="0"/>
              <a:t>Office 365 Developers Patterns and Practices Core Team</a:t>
            </a:r>
            <a:endParaRPr lang="es-ES" dirty="0"/>
          </a:p>
        </p:txBody>
      </p:sp>
      <p:pic>
        <p:nvPicPr>
          <p:cNvPr id="13" name="Picture 12"/>
          <p:cNvPicPr>
            <a:picLocks noChangeAspect="1"/>
          </p:cNvPicPr>
          <p:nvPr/>
        </p:nvPicPr>
        <p:blipFill>
          <a:blip r:embed="rId5"/>
          <a:stretch>
            <a:fillRect/>
          </a:stretch>
        </p:blipFill>
        <p:spPr>
          <a:xfrm>
            <a:off x="936372" y="3628574"/>
            <a:ext cx="2160588" cy="955688"/>
          </a:xfrm>
          <a:prstGeom prst="rect">
            <a:avLst/>
          </a:prstGeom>
        </p:spPr>
      </p:pic>
    </p:spTree>
    <p:extLst>
      <p:ext uri="{BB962C8B-B14F-4D97-AF65-F5344CB8AC3E}">
        <p14:creationId xmlns:p14="http://schemas.microsoft.com/office/powerpoint/2010/main" val="1207930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6946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766916" y="927370"/>
            <a:ext cx="2428568" cy="2432123"/>
          </a:xfrm>
        </p:spPr>
      </p:pic>
      <p:sp>
        <p:nvSpPr>
          <p:cNvPr id="2" name="Título 1"/>
          <p:cNvSpPr>
            <a:spLocks noGrp="1"/>
          </p:cNvSpPr>
          <p:nvPr>
            <p:ph type="title"/>
          </p:nvPr>
        </p:nvSpPr>
        <p:spPr/>
        <p:txBody>
          <a:bodyPr/>
          <a:lstStyle/>
          <a:p>
            <a:r>
              <a:rPr lang="en-US" dirty="0" smtClean="0"/>
              <a:t>Paolo Pialorsi</a:t>
            </a:r>
            <a:endParaRPr lang="es-ES" dirty="0"/>
          </a:p>
        </p:txBody>
      </p:sp>
      <p:sp>
        <p:nvSpPr>
          <p:cNvPr id="16" name="Marcador de texto 15"/>
          <p:cNvSpPr>
            <a:spLocks noGrp="1"/>
          </p:cNvSpPr>
          <p:nvPr>
            <p:ph type="body" sz="quarter" idx="13"/>
          </p:nvPr>
        </p:nvSpPr>
        <p:spPr/>
        <p:txBody>
          <a:bodyPr>
            <a:normAutofit fontScale="92500" lnSpcReduction="10000"/>
          </a:bodyPr>
          <a:lstStyle/>
          <a:p>
            <a:r>
              <a:rPr lang="en-US" dirty="0" smtClean="0"/>
              <a:t>MCSM – Charter SharePoint &amp; Office </a:t>
            </a:r>
            <a:r>
              <a:rPr lang="en-US" dirty="0"/>
              <a:t>365 MVP</a:t>
            </a:r>
            <a:endParaRPr lang="es-ES" dirty="0"/>
          </a:p>
        </p:txBody>
      </p:sp>
      <p:sp>
        <p:nvSpPr>
          <p:cNvPr id="17" name="Marcador de texto 16"/>
          <p:cNvSpPr>
            <a:spLocks noGrp="1"/>
          </p:cNvSpPr>
          <p:nvPr>
            <p:ph type="body" sz="quarter" idx="14"/>
          </p:nvPr>
        </p:nvSpPr>
        <p:spPr/>
        <p:txBody>
          <a:bodyPr>
            <a:normAutofit fontScale="92500" lnSpcReduction="10000"/>
          </a:bodyPr>
          <a:lstStyle/>
          <a:p>
            <a:r>
              <a:rPr lang="es-ES" dirty="0" smtClean="0"/>
              <a:t>PiaSys.com</a:t>
            </a:r>
            <a:endParaRPr lang="es-ES" dirty="0"/>
          </a:p>
        </p:txBody>
      </p:sp>
      <p:sp>
        <p:nvSpPr>
          <p:cNvPr id="18" name="Marcador de texto 17"/>
          <p:cNvSpPr>
            <a:spLocks noGrp="1"/>
          </p:cNvSpPr>
          <p:nvPr>
            <p:ph type="body" sz="quarter" idx="15"/>
          </p:nvPr>
        </p:nvSpPr>
        <p:spPr/>
        <p:txBody>
          <a:bodyPr>
            <a:normAutofit fontScale="92500" lnSpcReduction="10000"/>
          </a:bodyPr>
          <a:lstStyle/>
          <a:p>
            <a:r>
              <a:rPr lang="en-US" dirty="0" smtClean="0"/>
              <a:t>http://www.piasys.com/</a:t>
            </a:r>
            <a:endParaRPr lang="es-ES" dirty="0"/>
          </a:p>
        </p:txBody>
      </p:sp>
      <p:sp>
        <p:nvSpPr>
          <p:cNvPr id="19" name="Marcador de texto 18"/>
          <p:cNvSpPr>
            <a:spLocks noGrp="1"/>
          </p:cNvSpPr>
          <p:nvPr>
            <p:ph type="body" sz="quarter" idx="16"/>
          </p:nvPr>
        </p:nvSpPr>
        <p:spPr/>
        <p:txBody>
          <a:bodyPr>
            <a:normAutofit fontScale="92500" lnSpcReduction="10000"/>
          </a:bodyPr>
          <a:lstStyle/>
          <a:p>
            <a:r>
              <a:rPr lang="es-ES" dirty="0" smtClean="0"/>
              <a:t>paolo@pialorsi.com</a:t>
            </a:r>
            <a:endParaRPr lang="es-ES" dirty="0"/>
          </a:p>
        </p:txBody>
      </p:sp>
      <p:sp>
        <p:nvSpPr>
          <p:cNvPr id="20" name="Marcador de texto 19"/>
          <p:cNvSpPr>
            <a:spLocks noGrp="1"/>
          </p:cNvSpPr>
          <p:nvPr>
            <p:ph type="body" sz="quarter" idx="17"/>
          </p:nvPr>
        </p:nvSpPr>
        <p:spPr/>
        <p:txBody>
          <a:bodyPr>
            <a:normAutofit fontScale="92500" lnSpcReduction="10000"/>
          </a:bodyPr>
          <a:lstStyle/>
          <a:p>
            <a:r>
              <a:rPr lang="en-US" dirty="0" smtClean="0"/>
              <a:t>@</a:t>
            </a:r>
            <a:r>
              <a:rPr lang="en-US" dirty="0" err="1" smtClean="0"/>
              <a:t>PaoloPia</a:t>
            </a:r>
            <a:endParaRPr lang="es-ES" dirty="0"/>
          </a:p>
        </p:txBody>
      </p:sp>
      <p:pic>
        <p:nvPicPr>
          <p:cNvPr id="9" name="Marcador de posición de imagen 8"/>
          <p:cNvPicPr preferRelativeResize="0">
            <a:picLocks noGrp="1"/>
          </p:cNvPicPr>
          <p:nvPr>
            <p:ph type="pic" sz="quarter" idx="4294967295"/>
          </p:nvPr>
        </p:nvPicPr>
        <p:blipFill>
          <a:blip r:embed="rId3">
            <a:extLst>
              <a:ext uri="{28A0092B-C50C-407E-A947-70E740481C1C}">
                <a14:useLocalDpi xmlns:a14="http://schemas.microsoft.com/office/drawing/2010/main" val="0"/>
              </a:ext>
            </a:extLst>
          </a:blip>
          <a:srcRect t="9116" b="9116"/>
          <a:stretch>
            <a:fillRect/>
          </a:stretch>
        </p:blipFill>
        <p:spPr>
          <a:xfrm>
            <a:off x="936372" y="4727315"/>
            <a:ext cx="2160588" cy="797059"/>
          </a:xfr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72" y="5667427"/>
            <a:ext cx="2160588" cy="1068000"/>
          </a:xfrm>
          <a:prstGeom prst="rect">
            <a:avLst/>
          </a:prstGeom>
        </p:spPr>
      </p:pic>
      <p:sp>
        <p:nvSpPr>
          <p:cNvPr id="21" name="Marcador de texto 20"/>
          <p:cNvSpPr>
            <a:spLocks noGrp="1"/>
          </p:cNvSpPr>
          <p:nvPr>
            <p:ph type="body" sz="quarter" idx="12"/>
          </p:nvPr>
        </p:nvSpPr>
        <p:spPr/>
        <p:txBody>
          <a:bodyPr>
            <a:normAutofit fontScale="92500" lnSpcReduction="10000"/>
          </a:bodyPr>
          <a:lstStyle/>
          <a:p>
            <a:r>
              <a:rPr lang="en-US" dirty="0"/>
              <a:t>Office 365 Developers Patterns and Practices Core Team</a:t>
            </a:r>
            <a:endParaRPr lang="es-ES" dirty="0"/>
          </a:p>
        </p:txBody>
      </p:sp>
      <p:pic>
        <p:nvPicPr>
          <p:cNvPr id="13" name="Picture 12"/>
          <p:cNvPicPr>
            <a:picLocks noChangeAspect="1"/>
          </p:cNvPicPr>
          <p:nvPr/>
        </p:nvPicPr>
        <p:blipFill>
          <a:blip r:embed="rId5"/>
          <a:stretch>
            <a:fillRect/>
          </a:stretch>
        </p:blipFill>
        <p:spPr>
          <a:xfrm>
            <a:off x="936372" y="3628574"/>
            <a:ext cx="2160588" cy="955688"/>
          </a:xfrm>
          <a:prstGeom prst="rect">
            <a:avLst/>
          </a:prstGeom>
        </p:spPr>
      </p:pic>
    </p:spTree>
    <p:extLst>
      <p:ext uri="{BB962C8B-B14F-4D97-AF65-F5344CB8AC3E}">
        <p14:creationId xmlns:p14="http://schemas.microsoft.com/office/powerpoint/2010/main" val="2931009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Remote Provisioning with the new PnP Provisioning Engine</a:t>
            </a:r>
            <a:endParaRPr lang="es-ES" dirty="0"/>
          </a:p>
        </p:txBody>
      </p:sp>
    </p:spTree>
    <p:extLst>
      <p:ext uri="{BB962C8B-B14F-4D97-AF65-F5344CB8AC3E}">
        <p14:creationId xmlns:p14="http://schemas.microsoft.com/office/powerpoint/2010/main" val="15619368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s-ES" dirty="0" err="1" smtClean="0"/>
              <a:t>What</a:t>
            </a:r>
            <a:r>
              <a:rPr lang="es-ES" dirty="0" smtClean="0"/>
              <a:t> </a:t>
            </a:r>
            <a:r>
              <a:rPr lang="es-ES" dirty="0" err="1" smtClean="0"/>
              <a:t>is</a:t>
            </a:r>
            <a:r>
              <a:rPr lang="es-ES" dirty="0" smtClean="0"/>
              <a:t> </a:t>
            </a:r>
            <a:r>
              <a:rPr lang="es-ES" dirty="0" err="1" smtClean="0"/>
              <a:t>OfficeDev</a:t>
            </a:r>
            <a:r>
              <a:rPr lang="es-ES" dirty="0" smtClean="0"/>
              <a:t> PnP?</a:t>
            </a:r>
            <a:endParaRPr lang="es-E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112059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501001" y="-4131"/>
            <a:ext cx="5689413" cy="685800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hidden="1"/>
          <p:cNvSpPr/>
          <p:nvPr/>
        </p:nvSpPr>
        <p:spPr bwMode="auto">
          <a:xfrm>
            <a:off x="8939" y="1336948"/>
            <a:ext cx="6169424" cy="5516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42" tIns="143236" rIns="179042" bIns="143236" numCol="1" spcCol="0" rtlCol="0" fromWordArt="0" anchor="t" anchorCtr="0" forceAA="0" compatLnSpc="1">
            <a:prstTxWarp prst="textNoShape">
              <a:avLst/>
            </a:prstTxWarp>
            <a:noAutofit/>
          </a:bodyPr>
          <a:lstStyle/>
          <a:p>
            <a:pPr algn="ctr" defTabSz="912924"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52511" y="3581303"/>
            <a:ext cx="5438117" cy="3272566"/>
          </a:xfrm>
          <a:prstGeom prst="rect">
            <a:avLst/>
          </a:prstGeom>
          <a:noFill/>
        </p:spPr>
        <p:txBody>
          <a:bodyPr wrap="square" lIns="179042" tIns="143236" rIns="179042" bIns="143236" rtlCol="0">
            <a:spAutoFit/>
          </a:bodyPr>
          <a:lstStyle/>
          <a:p>
            <a:pPr defTabSz="913013">
              <a:lnSpc>
                <a:spcPct val="90000"/>
              </a:lnSpc>
              <a:spcAft>
                <a:spcPts val="588"/>
              </a:spcAft>
            </a:pPr>
            <a:r>
              <a:rPr lang="en-US" sz="4312" u="sng" dirty="0">
                <a:gradFill>
                  <a:gsLst>
                    <a:gs pos="2917">
                      <a:srgbClr val="FFFFFF"/>
                    </a:gs>
                    <a:gs pos="30000">
                      <a:srgbClr val="FFFFFF"/>
                    </a:gs>
                  </a:gsLst>
                  <a:lin ang="5400000" scaled="0"/>
                </a:gradFill>
                <a:latin typeface="Segoe UI Light"/>
              </a:rPr>
              <a:t>aka.ms/</a:t>
            </a:r>
            <a:r>
              <a:rPr lang="en-US" sz="4312" u="sng" dirty="0" err="1">
                <a:gradFill>
                  <a:gsLst>
                    <a:gs pos="2917">
                      <a:srgbClr val="FFFFFF"/>
                    </a:gs>
                    <a:gs pos="30000">
                      <a:srgbClr val="FFFFFF"/>
                    </a:gs>
                  </a:gsLst>
                  <a:lin ang="5400000" scaled="0"/>
                </a:gradFill>
                <a:latin typeface="Segoe UI Light"/>
              </a:rPr>
              <a:t>OfficeDevPnP</a:t>
            </a:r>
            <a:endParaRPr lang="en-US" sz="4312" u="sng" dirty="0">
              <a:gradFill>
                <a:gsLst>
                  <a:gs pos="2917">
                    <a:srgbClr val="FFFFFF"/>
                  </a:gs>
                  <a:gs pos="30000">
                    <a:srgbClr val="FFFFFF"/>
                  </a:gs>
                </a:gsLst>
                <a:lin ang="5400000" scaled="0"/>
              </a:gradFill>
              <a:latin typeface="Segoe UI Light"/>
            </a:endParaRPr>
          </a:p>
          <a:p>
            <a:pPr defTabSz="913013">
              <a:lnSpc>
                <a:spcPct val="90000"/>
              </a:lnSpc>
              <a:spcAft>
                <a:spcPts val="588"/>
              </a:spcAft>
            </a:pPr>
            <a:endParaRPr lang="en-US" sz="3528"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OfficeDevPnPYammer</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OfficeDevPnPMSDN</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OfficeDevPnPVideos</a:t>
            </a:r>
            <a:endParaRPr lang="en-US" sz="2744" u="sng" dirty="0">
              <a:gradFill>
                <a:gsLst>
                  <a:gs pos="2917">
                    <a:srgbClr val="FFFFFF"/>
                  </a:gs>
                  <a:gs pos="30000">
                    <a:srgbClr val="FFFFFF"/>
                  </a:gs>
                </a:gsLst>
                <a:lin ang="5400000" scaled="0"/>
              </a:gradFill>
              <a:latin typeface="Segoe UI Light"/>
            </a:endParaRPr>
          </a:p>
          <a:p>
            <a:pPr defTabSz="913013">
              <a:lnSpc>
                <a:spcPct val="90000"/>
              </a:lnSpc>
              <a:spcAft>
                <a:spcPts val="588"/>
              </a:spcAft>
            </a:pPr>
            <a:r>
              <a:rPr lang="en-US" sz="2744" u="sng" dirty="0">
                <a:gradFill>
                  <a:gsLst>
                    <a:gs pos="2917">
                      <a:srgbClr val="FFFFFF"/>
                    </a:gs>
                    <a:gs pos="30000">
                      <a:srgbClr val="FFFFFF"/>
                    </a:gs>
                  </a:gsLst>
                  <a:lin ang="5400000" scaled="0"/>
                </a:gradFill>
                <a:latin typeface="Segoe UI Light"/>
              </a:rPr>
              <a:t>aka.ms/</a:t>
            </a:r>
            <a:r>
              <a:rPr lang="en-US" sz="2744" u="sng" dirty="0" err="1">
                <a:gradFill>
                  <a:gsLst>
                    <a:gs pos="2917">
                      <a:srgbClr val="FFFFFF"/>
                    </a:gs>
                    <a:gs pos="30000">
                      <a:srgbClr val="FFFFFF"/>
                    </a:gs>
                  </a:gsLst>
                  <a:lin ang="5400000" scaled="0"/>
                </a:gradFill>
                <a:latin typeface="Segoe UI Light"/>
              </a:rPr>
              <a:t>OfficeDevPnPTraining</a:t>
            </a:r>
            <a:endParaRPr lang="en-US" sz="3920"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4038" y="-154378"/>
            <a:ext cx="5641238" cy="2294461"/>
            <a:chOff x="477350" y="330556"/>
            <a:chExt cx="5758172" cy="2342021"/>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49535" cy="861704"/>
            </a:xfrm>
            <a:prstGeom prst="rect">
              <a:avLst/>
            </a:prstGeom>
            <a:noFill/>
          </p:spPr>
          <p:txBody>
            <a:bodyPr wrap="none" lIns="0" tIns="0" rIns="0" bIns="0" rtlCol="0">
              <a:spAutoFit/>
            </a:bodyPr>
            <a:lstStyle/>
            <a:p>
              <a:r>
                <a:rPr lang="en-US" sz="2743" dirty="0">
                  <a:solidFill>
                    <a:srgbClr val="FFFFFF"/>
                  </a:solidFill>
                  <a:latin typeface="Segoe UI Light"/>
                </a:rPr>
                <a:t>Developer</a:t>
              </a:r>
            </a:p>
            <a:p>
              <a:r>
                <a:rPr lang="en-US" sz="2743" dirty="0">
                  <a:solidFill>
                    <a:srgbClr val="FFFFFF"/>
                  </a:solidFill>
                  <a:latin typeface="Segoe UI Light"/>
                </a:rPr>
                <a:t>Patterns &amp; Practices</a:t>
              </a: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0361" y="0"/>
            <a:ext cx="3841750" cy="6858000"/>
          </a:xfrm>
          <a:prstGeom prst="rect">
            <a:avLst/>
          </a:prstGeom>
        </p:spPr>
      </p:pic>
    </p:spTree>
    <p:extLst>
      <p:ext uri="{BB962C8B-B14F-4D97-AF65-F5344CB8AC3E}">
        <p14:creationId xmlns:p14="http://schemas.microsoft.com/office/powerpoint/2010/main" val="268960153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PnP Model</a:t>
            </a:r>
            <a:endParaRPr lang="en-US" dirty="0"/>
          </a:p>
        </p:txBody>
      </p:sp>
      <p:sp>
        <p:nvSpPr>
          <p:cNvPr id="5" name="Content Placeholder 4"/>
          <p:cNvSpPr>
            <a:spLocks noGrp="1"/>
          </p:cNvSpPr>
          <p:nvPr>
            <p:ph idx="1"/>
          </p:nvPr>
        </p:nvSpPr>
        <p:spPr/>
        <p:txBody>
          <a:bodyPr/>
          <a:lstStyle/>
          <a:p>
            <a:endParaRPr lang="en-US"/>
          </a:p>
        </p:txBody>
      </p:sp>
      <p:sp>
        <p:nvSpPr>
          <p:cNvPr id="6" name="Rectangle 5"/>
          <p:cNvSpPr/>
          <p:nvPr/>
        </p:nvSpPr>
        <p:spPr bwMode="auto">
          <a:xfrm>
            <a:off x="4079276" y="3161886"/>
            <a:ext cx="2008682" cy="12741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PnP</a:t>
            </a:r>
            <a:endParaRPr lang="en-GB"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19112" y="2467341"/>
            <a:ext cx="2008682" cy="12741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Community</a:t>
            </a:r>
            <a:endParaRPr lang="en-GB"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19112" y="4002765"/>
            <a:ext cx="2008682" cy="12741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JDP program</a:t>
            </a:r>
            <a:endParaRPr lang="en-GB"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7223671" y="2914014"/>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Training</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223671" y="4006065"/>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Guidance / MSDN</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223671" y="5098116"/>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Videos</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2" name="Straight Arrow Connector 11"/>
          <p:cNvCxnSpPr/>
          <p:nvPr/>
        </p:nvCxnSpPr>
        <p:spPr>
          <a:xfrm>
            <a:off x="2682693" y="3161886"/>
            <a:ext cx="1214203" cy="579619"/>
          </a:xfrm>
          <a:prstGeom prst="straightConnector1">
            <a:avLst/>
          </a:prstGeom>
          <a:ln w="5715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682693" y="4002765"/>
            <a:ext cx="1214203" cy="713102"/>
          </a:xfrm>
          <a:prstGeom prst="straightConnector1">
            <a:avLst/>
          </a:prstGeom>
          <a:ln w="5715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7223671" y="1825625"/>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Reusable samples and solutions</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9479014" y="1825625"/>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Core </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component</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9479014" y="2914014"/>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Presentations</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9479014" y="4006065"/>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Seminar materials</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9479014" y="5098116"/>
            <a:ext cx="2008682" cy="884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Other assets</a:t>
            </a: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Arrow Connector 18"/>
          <p:cNvCxnSpPr/>
          <p:nvPr/>
        </p:nvCxnSpPr>
        <p:spPr>
          <a:xfrm flipV="1">
            <a:off x="6202791" y="2467341"/>
            <a:ext cx="973593" cy="1331627"/>
          </a:xfrm>
          <a:prstGeom prst="straightConnector1">
            <a:avLst/>
          </a:prstGeom>
          <a:ln w="5715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02791" y="3948603"/>
            <a:ext cx="973593" cy="1591990"/>
          </a:xfrm>
          <a:prstGeom prst="straightConnector1">
            <a:avLst/>
          </a:prstGeom>
          <a:ln w="5715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02791" y="3891140"/>
            <a:ext cx="973593" cy="468176"/>
          </a:xfrm>
          <a:prstGeom prst="straightConnector1">
            <a:avLst/>
          </a:prstGeom>
          <a:ln w="5715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202791" y="3356492"/>
            <a:ext cx="973593" cy="442476"/>
          </a:xfrm>
          <a:prstGeom prst="straightConnector1">
            <a:avLst/>
          </a:prstGeom>
          <a:ln w="5715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9484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err="1" smtClean="0"/>
              <a:t>Understanding</a:t>
            </a:r>
            <a:r>
              <a:rPr lang="es-ES" dirty="0" smtClean="0"/>
              <a:t> </a:t>
            </a:r>
            <a:r>
              <a:rPr lang="es-ES" dirty="0" err="1" smtClean="0"/>
              <a:t>Remote</a:t>
            </a:r>
            <a:r>
              <a:rPr lang="es-ES" dirty="0" smtClean="0"/>
              <a:t> </a:t>
            </a:r>
            <a:r>
              <a:rPr lang="es-ES" dirty="0" err="1" smtClean="0"/>
              <a:t>Provisioning</a:t>
            </a:r>
            <a:endParaRPr lang="es-ES" dirty="0"/>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125346152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err="1" smtClean="0"/>
              <a:t>How</a:t>
            </a:r>
            <a:r>
              <a:rPr lang="es-ES" dirty="0" smtClean="0"/>
              <a:t> to </a:t>
            </a:r>
            <a:r>
              <a:rPr lang="es-ES" dirty="0" err="1" smtClean="0"/>
              <a:t>Provision</a:t>
            </a:r>
            <a:r>
              <a:rPr lang="es-ES" dirty="0" smtClean="0"/>
              <a:t> </a:t>
            </a:r>
            <a:r>
              <a:rPr lang="es-ES" dirty="0" err="1" smtClean="0"/>
              <a:t>Artifacts</a:t>
            </a:r>
            <a:r>
              <a:rPr lang="es-ES" dirty="0" smtClean="0"/>
              <a:t> in SP/SPO?</a:t>
            </a:r>
            <a:endParaRPr lang="es-ES" dirty="0"/>
          </a:p>
        </p:txBody>
      </p:sp>
      <p:sp>
        <p:nvSpPr>
          <p:cNvPr id="5" name="Marcador de contenido 4"/>
          <p:cNvSpPr>
            <a:spLocks noGrp="1"/>
          </p:cNvSpPr>
          <p:nvPr>
            <p:ph idx="1"/>
          </p:nvPr>
        </p:nvSpPr>
        <p:spPr/>
        <p:txBody>
          <a:bodyPr>
            <a:normAutofit lnSpcReduction="10000"/>
          </a:bodyPr>
          <a:lstStyle/>
          <a:p>
            <a:r>
              <a:rPr lang="es-ES" dirty="0" smtClean="0"/>
              <a:t>“Once </a:t>
            </a:r>
            <a:r>
              <a:rPr lang="es-ES" dirty="0" err="1" smtClean="0"/>
              <a:t>upon</a:t>
            </a:r>
            <a:r>
              <a:rPr lang="es-ES" dirty="0" smtClean="0"/>
              <a:t> a time” </a:t>
            </a:r>
            <a:r>
              <a:rPr lang="es-ES" dirty="0" err="1" smtClean="0"/>
              <a:t>there</a:t>
            </a:r>
            <a:r>
              <a:rPr lang="es-ES" dirty="0" smtClean="0"/>
              <a:t> </a:t>
            </a:r>
            <a:r>
              <a:rPr lang="es-ES" dirty="0" err="1" smtClean="0"/>
              <a:t>was</a:t>
            </a:r>
            <a:r>
              <a:rPr lang="es-ES" dirty="0" smtClean="0"/>
              <a:t> </a:t>
            </a:r>
            <a:r>
              <a:rPr lang="es-ES" dirty="0" err="1" smtClean="0"/>
              <a:t>the</a:t>
            </a:r>
            <a:r>
              <a:rPr lang="es-ES" dirty="0" smtClean="0"/>
              <a:t> SharePoint </a:t>
            </a:r>
            <a:r>
              <a:rPr lang="es-ES" dirty="0" err="1" smtClean="0"/>
              <a:t>Feature</a:t>
            </a:r>
            <a:r>
              <a:rPr lang="es-ES" dirty="0" smtClean="0"/>
              <a:t> Framework</a:t>
            </a:r>
          </a:p>
          <a:p>
            <a:pPr lvl="1"/>
            <a:r>
              <a:rPr lang="es-ES" dirty="0" smtClean="0"/>
              <a:t>XML </a:t>
            </a:r>
            <a:r>
              <a:rPr lang="es-ES" dirty="0" err="1" smtClean="0"/>
              <a:t>based</a:t>
            </a:r>
            <a:r>
              <a:rPr lang="es-ES" dirty="0" smtClean="0"/>
              <a:t> </a:t>
            </a:r>
            <a:r>
              <a:rPr lang="es-ES" dirty="0" err="1" smtClean="0"/>
              <a:t>provisioning</a:t>
            </a:r>
            <a:r>
              <a:rPr lang="es-ES" dirty="0" smtClean="0"/>
              <a:t> of </a:t>
            </a:r>
            <a:r>
              <a:rPr lang="es-ES" dirty="0" err="1" smtClean="0"/>
              <a:t>artifacts</a:t>
            </a:r>
            <a:endParaRPr lang="es-ES" dirty="0" smtClean="0"/>
          </a:p>
          <a:p>
            <a:pPr lvl="1"/>
            <a:r>
              <a:rPr lang="es-ES" dirty="0" smtClean="0"/>
              <a:t>CAML </a:t>
            </a:r>
            <a:r>
              <a:rPr lang="es-ES" dirty="0" err="1" smtClean="0"/>
              <a:t>based</a:t>
            </a:r>
            <a:r>
              <a:rPr lang="es-ES" dirty="0" smtClean="0"/>
              <a:t> </a:t>
            </a:r>
            <a:r>
              <a:rPr lang="es-ES" dirty="0" err="1" smtClean="0"/>
              <a:t>syntax</a:t>
            </a:r>
            <a:endParaRPr lang="es-ES" dirty="0" smtClean="0"/>
          </a:p>
          <a:p>
            <a:r>
              <a:rPr lang="es-ES" dirty="0" err="1" smtClean="0"/>
              <a:t>We</a:t>
            </a:r>
            <a:r>
              <a:rPr lang="es-ES" dirty="0" smtClean="0"/>
              <a:t> </a:t>
            </a:r>
            <a:r>
              <a:rPr lang="es-ES" dirty="0" err="1" smtClean="0"/>
              <a:t>had</a:t>
            </a:r>
            <a:r>
              <a:rPr lang="es-ES" dirty="0" smtClean="0"/>
              <a:t> Full Trust </a:t>
            </a:r>
            <a:r>
              <a:rPr lang="es-ES" dirty="0" err="1" smtClean="0"/>
              <a:t>Code</a:t>
            </a:r>
            <a:r>
              <a:rPr lang="es-ES" dirty="0" smtClean="0"/>
              <a:t> (FTC) WSP </a:t>
            </a:r>
            <a:r>
              <a:rPr lang="es-ES" dirty="0" err="1" smtClean="0"/>
              <a:t>packages</a:t>
            </a:r>
            <a:r>
              <a:rPr lang="es-ES" dirty="0" smtClean="0"/>
              <a:t> and </a:t>
            </a:r>
            <a:r>
              <a:rPr lang="es-ES" dirty="0" err="1" smtClean="0"/>
              <a:t>Sandboxed</a:t>
            </a:r>
            <a:r>
              <a:rPr lang="es-ES" dirty="0" smtClean="0"/>
              <a:t> </a:t>
            </a:r>
            <a:r>
              <a:rPr lang="es-ES" dirty="0" err="1" smtClean="0"/>
              <a:t>Solutions</a:t>
            </a:r>
            <a:endParaRPr lang="es-ES" dirty="0" smtClean="0"/>
          </a:p>
          <a:p>
            <a:r>
              <a:rPr lang="es-ES" dirty="0" err="1" smtClean="0"/>
              <a:t>However</a:t>
            </a:r>
            <a:r>
              <a:rPr lang="es-ES" dirty="0" smtClean="0"/>
              <a:t> </a:t>
            </a:r>
            <a:r>
              <a:rPr lang="es-ES" dirty="0" smtClean="0"/>
              <a:t>FTC </a:t>
            </a:r>
            <a:r>
              <a:rPr lang="es-ES" dirty="0" err="1" smtClean="0"/>
              <a:t>solutions</a:t>
            </a:r>
            <a:r>
              <a:rPr lang="es-ES" dirty="0" smtClean="0"/>
              <a:t> </a:t>
            </a:r>
            <a:r>
              <a:rPr lang="es-ES" dirty="0" err="1" smtClean="0"/>
              <a:t>work</a:t>
            </a:r>
            <a:r>
              <a:rPr lang="es-ES" dirty="0" smtClean="0"/>
              <a:t> </a:t>
            </a:r>
            <a:r>
              <a:rPr lang="es-ES" dirty="0" err="1" smtClean="0"/>
              <a:t>only</a:t>
            </a:r>
            <a:r>
              <a:rPr lang="es-ES" dirty="0" smtClean="0"/>
              <a:t> </a:t>
            </a:r>
            <a:r>
              <a:rPr lang="es-ES" dirty="0" err="1" smtClean="0"/>
              <a:t>on-premises</a:t>
            </a:r>
            <a:endParaRPr lang="es-ES" dirty="0" smtClean="0"/>
          </a:p>
          <a:p>
            <a:pPr lvl="1"/>
            <a:r>
              <a:rPr lang="es-ES" dirty="0" smtClean="0"/>
              <a:t>No </a:t>
            </a:r>
            <a:r>
              <a:rPr lang="es-ES" dirty="0" err="1" smtClean="0"/>
              <a:t>way</a:t>
            </a:r>
            <a:r>
              <a:rPr lang="es-ES" dirty="0" smtClean="0"/>
              <a:t> to </a:t>
            </a:r>
            <a:r>
              <a:rPr lang="es-ES" dirty="0" err="1" smtClean="0"/>
              <a:t>have</a:t>
            </a:r>
            <a:r>
              <a:rPr lang="es-ES" dirty="0" smtClean="0"/>
              <a:t> FTC in Microsoft Office 365</a:t>
            </a:r>
          </a:p>
          <a:p>
            <a:r>
              <a:rPr lang="es-ES" dirty="0" err="1" smtClean="0"/>
              <a:t>Sandboxed</a:t>
            </a:r>
            <a:r>
              <a:rPr lang="es-ES" dirty="0" smtClean="0"/>
              <a:t> </a:t>
            </a:r>
            <a:r>
              <a:rPr lang="es-ES" dirty="0" err="1" smtClean="0"/>
              <a:t>Solutions</a:t>
            </a:r>
            <a:r>
              <a:rPr lang="es-ES" dirty="0" smtClean="0"/>
              <a:t> are </a:t>
            </a:r>
            <a:r>
              <a:rPr lang="es-ES" dirty="0" err="1" smtClean="0"/>
              <a:t>partially</a:t>
            </a:r>
            <a:r>
              <a:rPr lang="es-ES" dirty="0" smtClean="0"/>
              <a:t> </a:t>
            </a:r>
            <a:r>
              <a:rPr lang="es-ES" dirty="0" err="1" smtClean="0"/>
              <a:t>deprecated</a:t>
            </a:r>
            <a:endParaRPr lang="es-ES" dirty="0" smtClean="0"/>
          </a:p>
          <a:p>
            <a:pPr lvl="1"/>
            <a:r>
              <a:rPr lang="es-ES" dirty="0" smtClean="0"/>
              <a:t>No more </a:t>
            </a:r>
            <a:r>
              <a:rPr lang="es-ES" dirty="0" err="1" smtClean="0"/>
              <a:t>code-based</a:t>
            </a:r>
            <a:r>
              <a:rPr lang="es-ES" dirty="0" smtClean="0"/>
              <a:t> </a:t>
            </a:r>
            <a:r>
              <a:rPr lang="es-ES" dirty="0" err="1" smtClean="0"/>
              <a:t>Sandboxed</a:t>
            </a:r>
            <a:r>
              <a:rPr lang="es-ES" dirty="0" smtClean="0"/>
              <a:t> </a:t>
            </a:r>
            <a:r>
              <a:rPr lang="es-ES" dirty="0" err="1" smtClean="0"/>
              <a:t>Solutions</a:t>
            </a:r>
            <a:endParaRPr lang="es-ES" dirty="0" smtClean="0"/>
          </a:p>
          <a:p>
            <a:r>
              <a:rPr lang="es-ES" dirty="0" err="1" smtClean="0"/>
              <a:t>Feature</a:t>
            </a:r>
            <a:r>
              <a:rPr lang="es-ES" dirty="0" smtClean="0"/>
              <a:t> Framework in general </a:t>
            </a:r>
            <a:r>
              <a:rPr lang="es-ES" dirty="0" err="1" smtClean="0"/>
              <a:t>is</a:t>
            </a:r>
            <a:r>
              <a:rPr lang="es-ES" dirty="0" smtClean="0"/>
              <a:t> </a:t>
            </a:r>
            <a:r>
              <a:rPr lang="es-ES" dirty="0" err="1" smtClean="0"/>
              <a:t>painful</a:t>
            </a:r>
            <a:endParaRPr lang="es-ES" dirty="0" smtClean="0"/>
          </a:p>
          <a:p>
            <a:pPr lvl="1"/>
            <a:r>
              <a:rPr lang="es-ES" dirty="0" err="1" smtClean="0"/>
              <a:t>Issues</a:t>
            </a:r>
            <a:r>
              <a:rPr lang="es-ES" dirty="0" smtClean="0"/>
              <a:t> </a:t>
            </a:r>
            <a:r>
              <a:rPr lang="es-ES" dirty="0" err="1" smtClean="0"/>
              <a:t>about</a:t>
            </a:r>
            <a:r>
              <a:rPr lang="es-ES" dirty="0" smtClean="0"/>
              <a:t> </a:t>
            </a:r>
            <a:r>
              <a:rPr lang="es-ES" dirty="0" err="1" smtClean="0"/>
              <a:t>maintenance</a:t>
            </a:r>
            <a:r>
              <a:rPr lang="es-ES" dirty="0" smtClean="0"/>
              <a:t>, control </a:t>
            </a:r>
            <a:r>
              <a:rPr lang="es-ES" dirty="0" err="1" smtClean="0"/>
              <a:t>on</a:t>
            </a:r>
            <a:r>
              <a:rPr lang="es-ES" dirty="0" smtClean="0"/>
              <a:t> </a:t>
            </a:r>
            <a:r>
              <a:rPr lang="es-ES" dirty="0" err="1" smtClean="0"/>
              <a:t>results</a:t>
            </a:r>
            <a:r>
              <a:rPr lang="es-ES" dirty="0" smtClean="0"/>
              <a:t>, </a:t>
            </a:r>
            <a:r>
              <a:rPr lang="es-ES" dirty="0" err="1" smtClean="0"/>
              <a:t>versioning</a:t>
            </a:r>
            <a:r>
              <a:rPr lang="es-ES" dirty="0" smtClean="0"/>
              <a:t>, etc.</a:t>
            </a:r>
          </a:p>
          <a:p>
            <a:endParaRPr lang="es-ES" dirty="0"/>
          </a:p>
        </p:txBody>
      </p:sp>
    </p:spTree>
    <p:extLst>
      <p:ext uri="{BB962C8B-B14F-4D97-AF65-F5344CB8AC3E}">
        <p14:creationId xmlns:p14="http://schemas.microsoft.com/office/powerpoint/2010/main" val="130751052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745</Words>
  <Application>Microsoft Office PowerPoint</Application>
  <PresentationFormat>Widescreen</PresentationFormat>
  <Paragraphs>147</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Segoe UI Light</vt:lpstr>
      <vt:lpstr>Arial</vt:lpstr>
      <vt:lpstr>Calibri</vt:lpstr>
      <vt:lpstr>Segoe UI </vt:lpstr>
      <vt:lpstr>Segoe UI</vt:lpstr>
      <vt:lpstr>Rabiohead</vt:lpstr>
      <vt:lpstr>Tema de Office</vt:lpstr>
      <vt:lpstr>PowerPoint Presentation</vt:lpstr>
      <vt:lpstr>PowerPoint Presentation</vt:lpstr>
      <vt:lpstr>Paolo Pialorsi</vt:lpstr>
      <vt:lpstr>Remote Provisioning with the new PnP Provisioning Engine</vt:lpstr>
      <vt:lpstr>What is OfficeDev PnP?</vt:lpstr>
      <vt:lpstr>PowerPoint Presentation</vt:lpstr>
      <vt:lpstr>PnP Model</vt:lpstr>
      <vt:lpstr>Understanding Remote Provisioning</vt:lpstr>
      <vt:lpstr>How to Provision Artifacts in SP/SPO?</vt:lpstr>
      <vt:lpstr>Is there any suitable alternative?</vt:lpstr>
      <vt:lpstr>Remote Provisioning</vt:lpstr>
      <vt:lpstr>Demo: Remote Provisioning with CSOM</vt:lpstr>
      <vt:lpstr>PnP Remote Provisioning Engine</vt:lpstr>
      <vt:lpstr>What is the PnP Provisioning Engine</vt:lpstr>
      <vt:lpstr>Site Provisioning Framework</vt:lpstr>
      <vt:lpstr>Demo: Playing with the PnP Provisioning Engine</vt:lpstr>
      <vt:lpstr>PnP Provisioning Engine Roadmap</vt:lpstr>
      <vt:lpstr>PowerPoint Presentation</vt:lpstr>
      <vt:lpstr>Q&amp;A</vt:lpstr>
      <vt:lpstr>Paolo Pialorsi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Porras Rodríguez</dc:creator>
  <cp:lastModifiedBy>Paolo Pialorsi</cp:lastModifiedBy>
  <cp:revision>85</cp:revision>
  <dcterms:created xsi:type="dcterms:W3CDTF">2013-08-20T12:49:39Z</dcterms:created>
  <dcterms:modified xsi:type="dcterms:W3CDTF">2015-06-07T09:36:07Z</dcterms:modified>
</cp:coreProperties>
</file>