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23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charts/colors2.xml" ContentType="application/vnd.ms-office.chartcolorstyl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60" r:id="rId2"/>
    <p:sldId id="268" r:id="rId3"/>
    <p:sldId id="281" r:id="rId4"/>
    <p:sldId id="282" r:id="rId5"/>
    <p:sldId id="266" r:id="rId6"/>
    <p:sldId id="257" r:id="rId7"/>
    <p:sldId id="259" r:id="rId8"/>
    <p:sldId id="261" r:id="rId9"/>
    <p:sldId id="269" r:id="rId10"/>
    <p:sldId id="267" r:id="rId11"/>
    <p:sldId id="272" r:id="rId12"/>
    <p:sldId id="273" r:id="rId13"/>
    <p:sldId id="270" r:id="rId14"/>
    <p:sldId id="271" r:id="rId15"/>
    <p:sldId id="274" r:id="rId16"/>
    <p:sldId id="277" r:id="rId17"/>
    <p:sldId id="275" r:id="rId18"/>
    <p:sldId id="276" r:id="rId19"/>
    <p:sldId id="278" r:id="rId20"/>
    <p:sldId id="264" r:id="rId21"/>
    <p:sldId id="279" r:id="rId22"/>
    <p:sldId id="280" r:id="rId23"/>
    <p:sldId id="265" r:id="rId24"/>
    <p:sldId id="263" r:id="rId25"/>
  </p:sldIdLst>
  <p:sldSz cx="12192000" cy="6858000"/>
  <p:notesSz cx="6858000" cy="9144000"/>
  <p:embeddedFontLst>
    <p:embeddedFont>
      <p:font typeface="Rabiohead" panose="020B0604020202020204" charset="0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Segoe UI Light" panose="020B0502040204020203" pitchFamily="34" charset="0"/>
      <p:regular r:id="rId32"/>
      <p:italic r:id="rId33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5B9BD5"/>
    <a:srgbClr val="93D1FF"/>
    <a:srgbClr val="0072C5"/>
    <a:srgbClr val="0594FF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2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v>RequestTime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Sheet2!$B$1:$B$100</c:f>
              <c:numCache>
                <c:formatCode>General</c:formatCode>
                <c:ptCount val="100"/>
                <c:pt idx="0">
                  <c:v>16</c:v>
                </c:pt>
                <c:pt idx="1">
                  <c:v>321</c:v>
                </c:pt>
                <c:pt idx="2">
                  <c:v>3548</c:v>
                </c:pt>
                <c:pt idx="3">
                  <c:v>741</c:v>
                </c:pt>
                <c:pt idx="4">
                  <c:v>2996</c:v>
                </c:pt>
                <c:pt idx="5">
                  <c:v>256</c:v>
                </c:pt>
                <c:pt idx="6">
                  <c:v>699</c:v>
                </c:pt>
                <c:pt idx="7">
                  <c:v>91</c:v>
                </c:pt>
                <c:pt idx="8">
                  <c:v>301</c:v>
                </c:pt>
                <c:pt idx="9">
                  <c:v>132</c:v>
                </c:pt>
                <c:pt idx="10">
                  <c:v>753</c:v>
                </c:pt>
                <c:pt idx="11">
                  <c:v>72</c:v>
                </c:pt>
                <c:pt idx="12">
                  <c:v>269</c:v>
                </c:pt>
                <c:pt idx="13">
                  <c:v>916</c:v>
                </c:pt>
                <c:pt idx="14">
                  <c:v>996</c:v>
                </c:pt>
                <c:pt idx="15">
                  <c:v>710</c:v>
                </c:pt>
                <c:pt idx="16">
                  <c:v>820</c:v>
                </c:pt>
                <c:pt idx="17">
                  <c:v>948</c:v>
                </c:pt>
                <c:pt idx="18">
                  <c:v>809</c:v>
                </c:pt>
                <c:pt idx="19">
                  <c:v>1584</c:v>
                </c:pt>
                <c:pt idx="20">
                  <c:v>20</c:v>
                </c:pt>
                <c:pt idx="21">
                  <c:v>129</c:v>
                </c:pt>
                <c:pt idx="22">
                  <c:v>231</c:v>
                </c:pt>
                <c:pt idx="23">
                  <c:v>846</c:v>
                </c:pt>
                <c:pt idx="24">
                  <c:v>584</c:v>
                </c:pt>
                <c:pt idx="25">
                  <c:v>634</c:v>
                </c:pt>
                <c:pt idx="26">
                  <c:v>832</c:v>
                </c:pt>
                <c:pt idx="27">
                  <c:v>561</c:v>
                </c:pt>
                <c:pt idx="28">
                  <c:v>889</c:v>
                </c:pt>
                <c:pt idx="29">
                  <c:v>400</c:v>
                </c:pt>
                <c:pt idx="30">
                  <c:v>292</c:v>
                </c:pt>
                <c:pt idx="31">
                  <c:v>419</c:v>
                </c:pt>
                <c:pt idx="32">
                  <c:v>60</c:v>
                </c:pt>
                <c:pt idx="33">
                  <c:v>364</c:v>
                </c:pt>
                <c:pt idx="34">
                  <c:v>356</c:v>
                </c:pt>
                <c:pt idx="35">
                  <c:v>952</c:v>
                </c:pt>
                <c:pt idx="36">
                  <c:v>796</c:v>
                </c:pt>
                <c:pt idx="37">
                  <c:v>179</c:v>
                </c:pt>
                <c:pt idx="38">
                  <c:v>2145</c:v>
                </c:pt>
                <c:pt idx="39">
                  <c:v>285</c:v>
                </c:pt>
                <c:pt idx="40">
                  <c:v>502</c:v>
                </c:pt>
                <c:pt idx="41">
                  <c:v>955</c:v>
                </c:pt>
                <c:pt idx="42">
                  <c:v>837</c:v>
                </c:pt>
                <c:pt idx="43">
                  <c:v>989</c:v>
                </c:pt>
                <c:pt idx="44">
                  <c:v>411</c:v>
                </c:pt>
                <c:pt idx="45">
                  <c:v>897</c:v>
                </c:pt>
                <c:pt idx="46">
                  <c:v>442</c:v>
                </c:pt>
                <c:pt idx="47">
                  <c:v>581</c:v>
                </c:pt>
                <c:pt idx="48">
                  <c:v>700</c:v>
                </c:pt>
                <c:pt idx="49">
                  <c:v>396</c:v>
                </c:pt>
                <c:pt idx="50">
                  <c:v>245</c:v>
                </c:pt>
                <c:pt idx="51">
                  <c:v>444</c:v>
                </c:pt>
                <c:pt idx="52">
                  <c:v>441</c:v>
                </c:pt>
                <c:pt idx="53">
                  <c:v>717</c:v>
                </c:pt>
                <c:pt idx="54">
                  <c:v>615</c:v>
                </c:pt>
                <c:pt idx="55">
                  <c:v>985</c:v>
                </c:pt>
                <c:pt idx="56">
                  <c:v>5425</c:v>
                </c:pt>
                <c:pt idx="57">
                  <c:v>757</c:v>
                </c:pt>
                <c:pt idx="58">
                  <c:v>566</c:v>
                </c:pt>
                <c:pt idx="59">
                  <c:v>755</c:v>
                </c:pt>
                <c:pt idx="60">
                  <c:v>484</c:v>
                </c:pt>
                <c:pt idx="61">
                  <c:v>569</c:v>
                </c:pt>
                <c:pt idx="62">
                  <c:v>682</c:v>
                </c:pt>
                <c:pt idx="63">
                  <c:v>289</c:v>
                </c:pt>
                <c:pt idx="64">
                  <c:v>685</c:v>
                </c:pt>
                <c:pt idx="65">
                  <c:v>666</c:v>
                </c:pt>
                <c:pt idx="66">
                  <c:v>649</c:v>
                </c:pt>
                <c:pt idx="67">
                  <c:v>753</c:v>
                </c:pt>
                <c:pt idx="68">
                  <c:v>536</c:v>
                </c:pt>
                <c:pt idx="69">
                  <c:v>628</c:v>
                </c:pt>
                <c:pt idx="70">
                  <c:v>888</c:v>
                </c:pt>
                <c:pt idx="71">
                  <c:v>342</c:v>
                </c:pt>
                <c:pt idx="72">
                  <c:v>784</c:v>
                </c:pt>
                <c:pt idx="73">
                  <c:v>614</c:v>
                </c:pt>
                <c:pt idx="74">
                  <c:v>4325</c:v>
                </c:pt>
                <c:pt idx="75">
                  <c:v>921</c:v>
                </c:pt>
                <c:pt idx="76">
                  <c:v>322</c:v>
                </c:pt>
                <c:pt idx="77">
                  <c:v>655</c:v>
                </c:pt>
                <c:pt idx="78">
                  <c:v>503</c:v>
                </c:pt>
                <c:pt idx="79">
                  <c:v>267</c:v>
                </c:pt>
                <c:pt idx="80">
                  <c:v>977</c:v>
                </c:pt>
                <c:pt idx="81">
                  <c:v>510</c:v>
                </c:pt>
                <c:pt idx="82">
                  <c:v>765</c:v>
                </c:pt>
                <c:pt idx="83">
                  <c:v>84</c:v>
                </c:pt>
                <c:pt idx="84">
                  <c:v>903</c:v>
                </c:pt>
                <c:pt idx="85">
                  <c:v>306</c:v>
                </c:pt>
                <c:pt idx="86">
                  <c:v>615</c:v>
                </c:pt>
                <c:pt idx="87">
                  <c:v>358</c:v>
                </c:pt>
                <c:pt idx="88">
                  <c:v>595</c:v>
                </c:pt>
                <c:pt idx="89">
                  <c:v>664</c:v>
                </c:pt>
                <c:pt idx="90">
                  <c:v>280</c:v>
                </c:pt>
                <c:pt idx="91">
                  <c:v>949</c:v>
                </c:pt>
                <c:pt idx="92">
                  <c:v>255</c:v>
                </c:pt>
                <c:pt idx="93">
                  <c:v>254</c:v>
                </c:pt>
                <c:pt idx="94">
                  <c:v>625</c:v>
                </c:pt>
                <c:pt idx="95">
                  <c:v>768</c:v>
                </c:pt>
                <c:pt idx="96">
                  <c:v>86</c:v>
                </c:pt>
                <c:pt idx="97">
                  <c:v>301</c:v>
                </c:pt>
                <c:pt idx="98">
                  <c:v>945</c:v>
                </c:pt>
                <c:pt idx="99">
                  <c:v>855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69936"/>
        <c:axId val="696876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Sheet2!$A$1:$A$100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69699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68760"/>
        <c:crosses val="autoZero"/>
        <c:auto val="1"/>
        <c:lblAlgn val="ctr"/>
        <c:lblOffset val="100"/>
        <c:noMultiLvlLbl val="0"/>
      </c:catAx>
      <c:valAx>
        <c:axId val="6968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69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v>ResponseTime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Sheet3!$B$1:$B$100</c:f>
              <c:numCache>
                <c:formatCode>General</c:formatCode>
                <c:ptCount val="100"/>
                <c:pt idx="0">
                  <c:v>16</c:v>
                </c:pt>
                <c:pt idx="1">
                  <c:v>20</c:v>
                </c:pt>
                <c:pt idx="2">
                  <c:v>60</c:v>
                </c:pt>
                <c:pt idx="3">
                  <c:v>72</c:v>
                </c:pt>
                <c:pt idx="4">
                  <c:v>84</c:v>
                </c:pt>
                <c:pt idx="5">
                  <c:v>86</c:v>
                </c:pt>
                <c:pt idx="6">
                  <c:v>87</c:v>
                </c:pt>
                <c:pt idx="7">
                  <c:v>91</c:v>
                </c:pt>
                <c:pt idx="8">
                  <c:v>129</c:v>
                </c:pt>
                <c:pt idx="9">
                  <c:v>132</c:v>
                </c:pt>
                <c:pt idx="10">
                  <c:v>179</c:v>
                </c:pt>
                <c:pt idx="11">
                  <c:v>231</c:v>
                </c:pt>
                <c:pt idx="12">
                  <c:v>245</c:v>
                </c:pt>
                <c:pt idx="13">
                  <c:v>254</c:v>
                </c:pt>
                <c:pt idx="14">
                  <c:v>255</c:v>
                </c:pt>
                <c:pt idx="15">
                  <c:v>256</c:v>
                </c:pt>
                <c:pt idx="16">
                  <c:v>267</c:v>
                </c:pt>
                <c:pt idx="17">
                  <c:v>269</c:v>
                </c:pt>
                <c:pt idx="18">
                  <c:v>280</c:v>
                </c:pt>
                <c:pt idx="19">
                  <c:v>285</c:v>
                </c:pt>
                <c:pt idx="20">
                  <c:v>289</c:v>
                </c:pt>
                <c:pt idx="21">
                  <c:v>292</c:v>
                </c:pt>
                <c:pt idx="22">
                  <c:v>301</c:v>
                </c:pt>
                <c:pt idx="23">
                  <c:v>301</c:v>
                </c:pt>
                <c:pt idx="24">
                  <c:v>306</c:v>
                </c:pt>
                <c:pt idx="25">
                  <c:v>321</c:v>
                </c:pt>
                <c:pt idx="26">
                  <c:v>322</c:v>
                </c:pt>
                <c:pt idx="27">
                  <c:v>342</c:v>
                </c:pt>
                <c:pt idx="28">
                  <c:v>356</c:v>
                </c:pt>
                <c:pt idx="29">
                  <c:v>358</c:v>
                </c:pt>
                <c:pt idx="30">
                  <c:v>364</c:v>
                </c:pt>
                <c:pt idx="31">
                  <c:v>396</c:v>
                </c:pt>
                <c:pt idx="32">
                  <c:v>400</c:v>
                </c:pt>
                <c:pt idx="33">
                  <c:v>411</c:v>
                </c:pt>
                <c:pt idx="34">
                  <c:v>419</c:v>
                </c:pt>
                <c:pt idx="35">
                  <c:v>441</c:v>
                </c:pt>
                <c:pt idx="36">
                  <c:v>442</c:v>
                </c:pt>
                <c:pt idx="37">
                  <c:v>444</c:v>
                </c:pt>
                <c:pt idx="38">
                  <c:v>484</c:v>
                </c:pt>
                <c:pt idx="39">
                  <c:v>502</c:v>
                </c:pt>
                <c:pt idx="40">
                  <c:v>503</c:v>
                </c:pt>
                <c:pt idx="41">
                  <c:v>510</c:v>
                </c:pt>
                <c:pt idx="42">
                  <c:v>536</c:v>
                </c:pt>
                <c:pt idx="43">
                  <c:v>561</c:v>
                </c:pt>
                <c:pt idx="44">
                  <c:v>566</c:v>
                </c:pt>
                <c:pt idx="45">
                  <c:v>569</c:v>
                </c:pt>
                <c:pt idx="46">
                  <c:v>581</c:v>
                </c:pt>
                <c:pt idx="47">
                  <c:v>584</c:v>
                </c:pt>
                <c:pt idx="48">
                  <c:v>595</c:v>
                </c:pt>
                <c:pt idx="49">
                  <c:v>614</c:v>
                </c:pt>
                <c:pt idx="50">
                  <c:v>615</c:v>
                </c:pt>
                <c:pt idx="51">
                  <c:v>615</c:v>
                </c:pt>
                <c:pt idx="52">
                  <c:v>625</c:v>
                </c:pt>
                <c:pt idx="53">
                  <c:v>628</c:v>
                </c:pt>
                <c:pt idx="54">
                  <c:v>634</c:v>
                </c:pt>
                <c:pt idx="55">
                  <c:v>649</c:v>
                </c:pt>
                <c:pt idx="56">
                  <c:v>655</c:v>
                </c:pt>
                <c:pt idx="57">
                  <c:v>664</c:v>
                </c:pt>
                <c:pt idx="58">
                  <c:v>666</c:v>
                </c:pt>
                <c:pt idx="59">
                  <c:v>682</c:v>
                </c:pt>
                <c:pt idx="60">
                  <c:v>685</c:v>
                </c:pt>
                <c:pt idx="61">
                  <c:v>699</c:v>
                </c:pt>
                <c:pt idx="62">
                  <c:v>700</c:v>
                </c:pt>
                <c:pt idx="63">
                  <c:v>710</c:v>
                </c:pt>
                <c:pt idx="64">
                  <c:v>717</c:v>
                </c:pt>
                <c:pt idx="65">
                  <c:v>741</c:v>
                </c:pt>
                <c:pt idx="66">
                  <c:v>753</c:v>
                </c:pt>
                <c:pt idx="67">
                  <c:v>753</c:v>
                </c:pt>
                <c:pt idx="68">
                  <c:v>755</c:v>
                </c:pt>
                <c:pt idx="69">
                  <c:v>757</c:v>
                </c:pt>
                <c:pt idx="70">
                  <c:v>765</c:v>
                </c:pt>
                <c:pt idx="71">
                  <c:v>768</c:v>
                </c:pt>
                <c:pt idx="72">
                  <c:v>778</c:v>
                </c:pt>
                <c:pt idx="73">
                  <c:v>779</c:v>
                </c:pt>
                <c:pt idx="74">
                  <c:v>784</c:v>
                </c:pt>
                <c:pt idx="75">
                  <c:v>796</c:v>
                </c:pt>
                <c:pt idx="76">
                  <c:v>809</c:v>
                </c:pt>
                <c:pt idx="77">
                  <c:v>820</c:v>
                </c:pt>
                <c:pt idx="78">
                  <c:v>832</c:v>
                </c:pt>
                <c:pt idx="79">
                  <c:v>837</c:v>
                </c:pt>
                <c:pt idx="80">
                  <c:v>846</c:v>
                </c:pt>
                <c:pt idx="81">
                  <c:v>855</c:v>
                </c:pt>
                <c:pt idx="82">
                  <c:v>888</c:v>
                </c:pt>
                <c:pt idx="83">
                  <c:v>889</c:v>
                </c:pt>
                <c:pt idx="84">
                  <c:v>897</c:v>
                </c:pt>
                <c:pt idx="85">
                  <c:v>903</c:v>
                </c:pt>
                <c:pt idx="86">
                  <c:v>916</c:v>
                </c:pt>
                <c:pt idx="87">
                  <c:v>921</c:v>
                </c:pt>
                <c:pt idx="88">
                  <c:v>945</c:v>
                </c:pt>
                <c:pt idx="89">
                  <c:v>948</c:v>
                </c:pt>
                <c:pt idx="90">
                  <c:v>949</c:v>
                </c:pt>
                <c:pt idx="91">
                  <c:v>952</c:v>
                </c:pt>
                <c:pt idx="92">
                  <c:v>955</c:v>
                </c:pt>
                <c:pt idx="93">
                  <c:v>977</c:v>
                </c:pt>
                <c:pt idx="94">
                  <c:v>1584</c:v>
                </c:pt>
                <c:pt idx="95">
                  <c:v>2145</c:v>
                </c:pt>
                <c:pt idx="96">
                  <c:v>2996</c:v>
                </c:pt>
                <c:pt idx="97">
                  <c:v>3548</c:v>
                </c:pt>
                <c:pt idx="98">
                  <c:v>4325</c:v>
                </c:pt>
                <c:pt idx="99">
                  <c:v>5425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71112"/>
        <c:axId val="17747846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Sheet3!$A$1:$A$100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69711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478464"/>
        <c:crosses val="autoZero"/>
        <c:auto val="1"/>
        <c:lblAlgn val="ctr"/>
        <c:lblOffset val="100"/>
        <c:noMultiLvlLbl val="0"/>
      </c:catAx>
      <c:valAx>
        <c:axId val="177478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1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8595D-823D-4C13-AB03-2A799184915F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FE2D7-9CB1-440F-9723-FCBAAF2E974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8375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Dedicación</a:t>
            </a:r>
            <a:r>
              <a:rPr lang="es-ES" baseline="0" dirty="0" smtClean="0"/>
              <a:t> exclusivamente a SPO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FE2D7-9CB1-440F-9723-FCBAAF2E974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2061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Dedicación</a:t>
            </a:r>
            <a:r>
              <a:rPr lang="es-ES" baseline="0" dirty="0" smtClean="0"/>
              <a:t> exclusivamente a SPO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FE2D7-9CB1-440F-9723-FCBAAF2E974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405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Mostrar la opción para configurar la navegación</a:t>
            </a:r>
            <a:r>
              <a:rPr lang="es-ES" baseline="0" dirty="0" smtClean="0"/>
              <a:t> por metadatos o cuando exista la posibilidad, utilizar la navegación por búsqueda. Explicar Pros y Contras.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FE2D7-9CB1-440F-9723-FCBAAF2E974A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8920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Mostrar el número de peticiones de una página muy personalizada,</a:t>
            </a:r>
            <a:r>
              <a:rPr lang="es-ES" baseline="0" dirty="0" smtClean="0"/>
              <a:t> usando las herramientas de desarrollador. Resaltar el papel de la cache cliente en cuanto a un buen diseño gráfico y elementos funcionales implementados inteligentemente. Mencionar abusos de consumo mediante 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FE2D7-9CB1-440F-9723-FCBAAF2E974A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5321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unch">
    <p:bg>
      <p:bgPr>
        <a:gradFill>
          <a:gsLst>
            <a:gs pos="40000">
              <a:srgbClr val="0594FF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240" y="3292949"/>
            <a:ext cx="3110219" cy="444807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21" y="1030977"/>
            <a:ext cx="8128958" cy="2709652"/>
          </a:xfrm>
          <a:prstGeom prst="rect">
            <a:avLst/>
          </a:prstGeom>
          <a:effectLst>
            <a:glow rad="508000">
              <a:schemeClr val="bg1">
                <a:alpha val="60000"/>
              </a:schemeClr>
            </a:glow>
          </a:effectLst>
        </p:spPr>
      </p:pic>
      <p:sp>
        <p:nvSpPr>
          <p:cNvPr id="12" name="CuadroTexto 11"/>
          <p:cNvSpPr txBox="1"/>
          <p:nvPr userDrawn="1"/>
        </p:nvSpPr>
        <p:spPr>
          <a:xfrm>
            <a:off x="3060441" y="5516984"/>
            <a:ext cx="8901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 smtClean="0">
                <a:solidFill>
                  <a:schemeClr val="bg1"/>
                </a:solidFill>
                <a:latin typeface="Rabiohead" panose="00000400000000000000" pitchFamily="2" charset="0"/>
              </a:rPr>
              <a:t>Madrid, 9 y 10</a:t>
            </a:r>
            <a:r>
              <a:rPr lang="en-US" sz="5400" baseline="0" dirty="0" smtClean="0">
                <a:solidFill>
                  <a:schemeClr val="bg1"/>
                </a:solidFill>
                <a:latin typeface="Rabiohead" panose="00000400000000000000" pitchFamily="2" charset="0"/>
              </a:rPr>
              <a:t> de </a:t>
            </a:r>
            <a:r>
              <a:rPr lang="en-US" sz="5400" baseline="0" dirty="0" err="1" smtClean="0">
                <a:solidFill>
                  <a:schemeClr val="bg1"/>
                </a:solidFill>
                <a:latin typeface="Rabiohead" panose="00000400000000000000" pitchFamily="2" charset="0"/>
              </a:rPr>
              <a:t>junio</a:t>
            </a:r>
            <a:r>
              <a:rPr lang="en-US" sz="5400" baseline="0" dirty="0" smtClean="0">
                <a:solidFill>
                  <a:schemeClr val="bg1"/>
                </a:solidFill>
                <a:latin typeface="Rabiohead" panose="00000400000000000000" pitchFamily="2" charset="0"/>
              </a:rPr>
              <a:t> de 2015</a:t>
            </a:r>
            <a:endParaRPr lang="es-ES" sz="5400" dirty="0">
              <a:solidFill>
                <a:schemeClr val="bg1"/>
              </a:solidFill>
              <a:latin typeface="Rabiohead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36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 2">
    <p:bg>
      <p:bgPr>
        <a:gradFill flip="none" rotWithShape="1"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39" y="145313"/>
            <a:ext cx="3109515" cy="10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6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2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onsors">
    <p:bg>
      <p:bgPr>
        <a:gradFill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02"/>
          <a:stretch/>
        </p:blipFill>
        <p:spPr>
          <a:xfrm>
            <a:off x="1330422" y="256327"/>
            <a:ext cx="9531156" cy="634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5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10" userDrawn="1">
          <p15:clr>
            <a:srgbClr val="FBAE40"/>
          </p15:clr>
        </p15:guide>
        <p15:guide id="4" pos="37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onsors-Fin">
    <p:bg>
      <p:bgPr>
        <a:gradFill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81"/>
          <a:stretch/>
        </p:blipFill>
        <p:spPr>
          <a:xfrm>
            <a:off x="2272267" y="1705707"/>
            <a:ext cx="7647466" cy="515061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845" y="126358"/>
            <a:ext cx="4828310" cy="1609436"/>
          </a:xfrm>
          <a:prstGeom prst="rect">
            <a:avLst/>
          </a:prstGeom>
          <a:effectLst>
            <a:glow rad="508000">
              <a:schemeClr val="bg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0711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10">
          <p15:clr>
            <a:srgbClr val="FBAE40"/>
          </p15:clr>
        </p15:guide>
        <p15:guide id="4" pos="37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ection">
    <p:bg>
      <p:bgPr>
        <a:gradFill flip="none" rotWithShape="1"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2766218"/>
            <a:ext cx="10515600" cy="1325563"/>
          </a:xfrm>
          <a:noFill/>
        </p:spPr>
        <p:txBody>
          <a:bodyPr>
            <a:noAutofit/>
          </a:bodyPr>
          <a:lstStyle>
            <a:lvl1pPr algn="ctr">
              <a:defRPr sz="6000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39" y="145313"/>
            <a:ext cx="3109515" cy="10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0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">
    <p:bg>
      <p:bgPr>
        <a:gradFill flip="none" rotWithShape="1"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39" y="145313"/>
            <a:ext cx="3109515" cy="1036505"/>
          </a:xfrm>
          <a:prstGeom prst="rect">
            <a:avLst/>
          </a:prstGeom>
        </p:spPr>
      </p:pic>
      <p:sp>
        <p:nvSpPr>
          <p:cNvPr id="5" name="Marcador de posición de imagen 4"/>
          <p:cNvSpPr>
            <a:spLocks noGrp="1"/>
          </p:cNvSpPr>
          <p:nvPr>
            <p:ph type="pic" sz="quarter" idx="10"/>
          </p:nvPr>
        </p:nvSpPr>
        <p:spPr>
          <a:xfrm>
            <a:off x="766916" y="914399"/>
            <a:ext cx="2428568" cy="2458065"/>
          </a:xfrm>
          <a:prstGeom prst="ellipse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3726425" y="1222382"/>
            <a:ext cx="8023123" cy="1687965"/>
          </a:xfrm>
        </p:spPr>
        <p:txBody>
          <a:bodyPr>
            <a:normAutofit/>
          </a:bodyPr>
          <a:lstStyle>
            <a:lvl1pPr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s-ES" dirty="0" err="1" smtClean="0"/>
              <a:t>Author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r>
              <a:rPr lang="es-ES" dirty="0" smtClean="0"/>
              <a:t> </a:t>
            </a:r>
            <a:r>
              <a:rPr lang="es-ES" dirty="0" err="1" smtClean="0"/>
              <a:t>author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endParaRPr lang="es-ES" dirty="0"/>
          </a:p>
        </p:txBody>
      </p:sp>
      <p:sp>
        <p:nvSpPr>
          <p:cNvPr id="22" name="Marcador de texto 20"/>
          <p:cNvSpPr>
            <a:spLocks noGrp="1"/>
          </p:cNvSpPr>
          <p:nvPr>
            <p:ph type="body" sz="quarter" idx="12" hasCustomPrompt="1"/>
          </p:nvPr>
        </p:nvSpPr>
        <p:spPr>
          <a:xfrm>
            <a:off x="3726424" y="3720293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smtClean="0"/>
              <a:t>Job </a:t>
            </a:r>
            <a:r>
              <a:rPr lang="es-ES" dirty="0" err="1" smtClean="0"/>
              <a:t>title</a:t>
            </a:r>
            <a:endParaRPr lang="es-ES" dirty="0"/>
          </a:p>
        </p:txBody>
      </p:sp>
      <p:sp>
        <p:nvSpPr>
          <p:cNvPr id="23" name="Marcador de texto 20"/>
          <p:cNvSpPr>
            <a:spLocks noGrp="1"/>
          </p:cNvSpPr>
          <p:nvPr>
            <p:ph type="body" sz="quarter" idx="13" hasCustomPrompt="1"/>
          </p:nvPr>
        </p:nvSpPr>
        <p:spPr>
          <a:xfrm>
            <a:off x="3726424" y="4299179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err="1" smtClean="0"/>
              <a:t>Award</a:t>
            </a:r>
            <a:endParaRPr lang="es-ES" dirty="0"/>
          </a:p>
        </p:txBody>
      </p:sp>
      <p:sp>
        <p:nvSpPr>
          <p:cNvPr id="24" name="Marcador de texto 20"/>
          <p:cNvSpPr>
            <a:spLocks noGrp="1"/>
          </p:cNvSpPr>
          <p:nvPr>
            <p:ph type="body" sz="quarter" idx="14" hasCustomPrompt="1"/>
          </p:nvPr>
        </p:nvSpPr>
        <p:spPr>
          <a:xfrm>
            <a:off x="3726323" y="3114392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smtClean="0"/>
              <a:t>Company</a:t>
            </a:r>
            <a:endParaRPr lang="es-ES" dirty="0"/>
          </a:p>
        </p:txBody>
      </p:sp>
      <p:sp>
        <p:nvSpPr>
          <p:cNvPr id="25" name="Marcador de texto 20"/>
          <p:cNvSpPr>
            <a:spLocks noGrp="1"/>
          </p:cNvSpPr>
          <p:nvPr>
            <p:ph type="body" sz="quarter" idx="15" hasCustomPrompt="1"/>
          </p:nvPr>
        </p:nvSpPr>
        <p:spPr>
          <a:xfrm>
            <a:off x="3726322" y="4912702"/>
            <a:ext cx="8023225" cy="414338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Blog 1</a:t>
            </a:r>
            <a:endParaRPr lang="es-ES" dirty="0"/>
          </a:p>
        </p:txBody>
      </p:sp>
      <p:sp>
        <p:nvSpPr>
          <p:cNvPr id="26" name="Marcador de texto 20"/>
          <p:cNvSpPr>
            <a:spLocks noGrp="1"/>
          </p:cNvSpPr>
          <p:nvPr>
            <p:ph type="body" sz="quarter" idx="16" hasCustomPrompt="1"/>
          </p:nvPr>
        </p:nvSpPr>
        <p:spPr>
          <a:xfrm>
            <a:off x="3726321" y="5526225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smtClean="0"/>
              <a:t>Blog 2</a:t>
            </a:r>
            <a:endParaRPr lang="es-ES" dirty="0"/>
          </a:p>
        </p:txBody>
      </p:sp>
      <p:sp>
        <p:nvSpPr>
          <p:cNvPr id="27" name="Marcador de texto 20"/>
          <p:cNvSpPr>
            <a:spLocks noGrp="1"/>
          </p:cNvSpPr>
          <p:nvPr>
            <p:ph type="body" sz="quarter" idx="17" hasCustomPrompt="1"/>
          </p:nvPr>
        </p:nvSpPr>
        <p:spPr>
          <a:xfrm>
            <a:off x="3726321" y="6139748"/>
            <a:ext cx="8023225" cy="414338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Segoe UI 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Twitter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307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2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image on th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gradFill>
            <a:gsLst>
              <a:gs pos="40000">
                <a:srgbClr val="0388EB"/>
              </a:gs>
              <a:gs pos="0">
                <a:srgbClr val="0594FF"/>
              </a:gs>
              <a:gs pos="100000">
                <a:srgbClr val="0072C5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578934" y="869796"/>
            <a:ext cx="4938132" cy="5096106"/>
          </a:xfrm>
        </p:spPr>
        <p:txBody>
          <a:bodyPr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6" y="102182"/>
            <a:ext cx="1996296" cy="6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6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image on the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>
            <a:gsLst>
              <a:gs pos="40000">
                <a:srgbClr val="0388EB"/>
              </a:gs>
              <a:gs pos="0">
                <a:srgbClr val="0594FF"/>
              </a:gs>
              <a:gs pos="100000">
                <a:srgbClr val="0072C5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6745558" y="880947"/>
            <a:ext cx="4938132" cy="5096106"/>
          </a:xfrm>
        </p:spPr>
        <p:txBody>
          <a:bodyPr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posición de imagen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95" y="107758"/>
            <a:ext cx="1996296" cy="6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6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/>
          <p:nvPr userDrawn="1"/>
        </p:nvSpPr>
        <p:spPr bwMode="gray">
          <a:xfrm>
            <a:off x="2451085" y="2072640"/>
            <a:ext cx="930118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14"/>
          <p:cNvSpPr/>
          <p:nvPr userDrawn="1"/>
        </p:nvSpPr>
        <p:spPr bwMode="gray">
          <a:xfrm>
            <a:off x="0" y="2072640"/>
            <a:ext cx="2286000" cy="2286000"/>
          </a:xfrm>
          <a:prstGeom prst="rect">
            <a:avLst/>
          </a:prstGeom>
          <a:solidFill>
            <a:srgbClr val="0072C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2761891" y="2633873"/>
            <a:ext cx="8633603" cy="1075486"/>
          </a:xfrm>
        </p:spPr>
        <p:txBody>
          <a:bodyPr>
            <a:noAutofit/>
          </a:bodyPr>
          <a:lstStyle>
            <a:lvl1pPr>
              <a:defRPr lang="es-ES" sz="5400" b="0" kern="1200" cap="none" spc="-100" baseline="0" dirty="0" smtClean="0">
                <a:ln w="3175">
                  <a:noFill/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dirty="0" smtClean="0"/>
              <a:t>Título</a:t>
            </a:r>
            <a:endParaRPr lang="es-ES" dirty="0"/>
          </a:p>
        </p:txBody>
      </p:sp>
      <p:pic>
        <p:nvPicPr>
          <p:cNvPr id="8" name="Picture 8" descr="C:\Users\Jonahs\Dropbox\Projects SCOTT\MEET Windows Azure\source\Background\tile-icon-medi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91" y="2558431"/>
            <a:ext cx="1314418" cy="131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211" y="112863"/>
            <a:ext cx="1998000" cy="6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7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7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2C5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7" name="Triángulo rectángulo 6"/>
          <p:cNvSpPr/>
          <p:nvPr userDrawn="1"/>
        </p:nvSpPr>
        <p:spPr>
          <a:xfrm rot="10800000">
            <a:off x="10535477" y="0"/>
            <a:ext cx="1649895" cy="1649895"/>
          </a:xfrm>
          <a:prstGeom prst="rtTriangl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76" y="-59634"/>
            <a:ext cx="1086676" cy="1086676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0" y="0"/>
            <a:ext cx="12192000" cy="112143"/>
          </a:xfrm>
          <a:prstGeom prst="rect">
            <a:avLst/>
          </a:prstGeom>
          <a:solidFill>
            <a:srgbClr val="007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0072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9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7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>
                <a:solidFill>
                  <a:srgbClr val="0072C5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7" name="Triángulo rectángulo 6"/>
          <p:cNvSpPr/>
          <p:nvPr userDrawn="1"/>
        </p:nvSpPr>
        <p:spPr>
          <a:xfrm rot="10800000">
            <a:off x="10535477" y="0"/>
            <a:ext cx="1649895" cy="1649895"/>
          </a:xfrm>
          <a:prstGeom prst="rtTriangl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76" y="-59634"/>
            <a:ext cx="1086676" cy="1086676"/>
          </a:xfrm>
          <a:prstGeom prst="rect">
            <a:avLst/>
          </a:prstGeom>
        </p:spPr>
      </p:pic>
      <p:sp>
        <p:nvSpPr>
          <p:cNvPr id="10" name="Rectángulo 9"/>
          <p:cNvSpPr/>
          <p:nvPr userDrawn="1"/>
        </p:nvSpPr>
        <p:spPr>
          <a:xfrm>
            <a:off x="0" y="0"/>
            <a:ext cx="12192000" cy="112143"/>
          </a:xfrm>
          <a:prstGeom prst="rect">
            <a:avLst/>
          </a:prstGeom>
          <a:solidFill>
            <a:srgbClr val="007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0072C5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74641" y="1825625"/>
            <a:ext cx="11079159" cy="4351338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8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7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6044" y="365125"/>
            <a:ext cx="11077755" cy="1325563"/>
          </a:xfrm>
        </p:spPr>
        <p:txBody>
          <a:bodyPr/>
          <a:lstStyle>
            <a:lvl1pPr>
              <a:defRPr>
                <a:solidFill>
                  <a:srgbClr val="0072C5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Triángulo rectángulo 7"/>
          <p:cNvSpPr/>
          <p:nvPr userDrawn="1"/>
        </p:nvSpPr>
        <p:spPr>
          <a:xfrm rot="10800000">
            <a:off x="10535477" y="0"/>
            <a:ext cx="1649895" cy="1649895"/>
          </a:xfrm>
          <a:prstGeom prst="rtTriangl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76" y="-59634"/>
            <a:ext cx="1086676" cy="1086676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>
            <a:off x="0" y="0"/>
            <a:ext cx="12192000" cy="112143"/>
          </a:xfrm>
          <a:prstGeom prst="rect">
            <a:avLst/>
          </a:prstGeom>
          <a:solidFill>
            <a:srgbClr val="007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0072C5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276043" y="1822450"/>
            <a:ext cx="5400137" cy="4351337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6012611" y="1822450"/>
            <a:ext cx="5341188" cy="4351337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6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11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8" r:id="rId3"/>
    <p:sldLayoutId id="2147483661" r:id="rId4"/>
    <p:sldLayoutId id="2147483662" r:id="rId5"/>
    <p:sldLayoutId id="2147483666" r:id="rId6"/>
    <p:sldLayoutId id="2147483649" r:id="rId7"/>
    <p:sldLayoutId id="2147483650" r:id="rId8"/>
    <p:sldLayoutId id="2147483652" r:id="rId9"/>
    <p:sldLayoutId id="2147483664" r:id="rId10"/>
    <p:sldLayoutId id="2147483663" r:id="rId11"/>
    <p:sldLayoutId id="214748366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214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Verificando</a:t>
            </a:r>
            <a:r>
              <a:rPr lang="en-US" dirty="0" smtClean="0"/>
              <a:t> el </a:t>
            </a:r>
            <a:r>
              <a:rPr lang="en-US" dirty="0" err="1" smtClean="0"/>
              <a:t>tiempo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petición</a:t>
            </a:r>
            <a:r>
              <a:rPr lang="en-US" dirty="0" smtClean="0"/>
              <a:t> en SPO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939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Qué hace compleja una página de SPO?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7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Complejidad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" sz="3200" b="1" dirty="0" smtClean="0"/>
              <a:t>Factores</a:t>
            </a:r>
          </a:p>
          <a:p>
            <a:r>
              <a:rPr lang="es-ES" dirty="0" smtClean="0"/>
              <a:t>Páginas autenticadas</a:t>
            </a:r>
          </a:p>
          <a:p>
            <a:r>
              <a:rPr lang="es-ES" dirty="0" smtClean="0"/>
              <a:t>Páginas dirigidas</a:t>
            </a:r>
          </a:p>
          <a:p>
            <a:r>
              <a:rPr lang="es-ES" dirty="0" smtClean="0"/>
              <a:t>Estructuras de datos genéricas</a:t>
            </a:r>
          </a:p>
          <a:p>
            <a:r>
              <a:rPr lang="es-ES" dirty="0" smtClean="0"/>
              <a:t>Jerarquía de contenido</a:t>
            </a:r>
          </a:p>
          <a:p>
            <a:r>
              <a:rPr lang="es-ES" dirty="0" smtClean="0"/>
              <a:t>Personalizaciones</a:t>
            </a:r>
          </a:p>
          <a:p>
            <a:r>
              <a:rPr lang="es-ES" dirty="0" smtClean="0"/>
              <a:t>Idioma</a:t>
            </a:r>
            <a:endParaRPr lang="es-ES" dirty="0" smtClean="0"/>
          </a:p>
          <a:p>
            <a:r>
              <a:rPr lang="es-ES" dirty="0" smtClean="0"/>
              <a:t>Diseño gráfico</a:t>
            </a:r>
          </a:p>
          <a:p>
            <a:r>
              <a:rPr lang="es-ES" dirty="0" smtClean="0"/>
              <a:t>Red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sz="3200" b="1" dirty="0" smtClean="0"/>
              <a:t>Elementos Técnicos</a:t>
            </a:r>
          </a:p>
          <a:p>
            <a:r>
              <a:rPr lang="es-ES" dirty="0" smtClean="0"/>
              <a:t>Cache de Servidor</a:t>
            </a:r>
          </a:p>
          <a:p>
            <a:r>
              <a:rPr lang="es-ES" dirty="0" smtClean="0"/>
              <a:t>Navegación</a:t>
            </a:r>
          </a:p>
          <a:p>
            <a:r>
              <a:rPr lang="es-ES" dirty="0" smtClean="0"/>
              <a:t>Consolidación de contenido</a:t>
            </a:r>
          </a:p>
          <a:p>
            <a:r>
              <a:rPr lang="es-ES" dirty="0" smtClean="0"/>
              <a:t>Personalizaciones</a:t>
            </a:r>
          </a:p>
          <a:p>
            <a:r>
              <a:rPr lang="es-ES" dirty="0" smtClean="0"/>
              <a:t>Red</a:t>
            </a:r>
            <a:endParaRPr lang="es-ES" dirty="0" smtClean="0"/>
          </a:p>
          <a:p>
            <a:r>
              <a:rPr lang="es-ES" dirty="0" smtClean="0"/>
              <a:t>Cache de Cliente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9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Mejores Prácticas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0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Evitar elementos únicos (Cache)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smtClean="0"/>
              <a:t>Elementos no evidentes que son afectados por el funcionamiento de la Cache</a:t>
            </a:r>
          </a:p>
          <a:p>
            <a:r>
              <a:rPr lang="es-ES" dirty="0" smtClean="0"/>
              <a:t>Páginas Maestras</a:t>
            </a:r>
          </a:p>
          <a:p>
            <a:r>
              <a:rPr lang="es-ES" dirty="0" smtClean="0"/>
              <a:t>Páginas de Diseño</a:t>
            </a:r>
          </a:p>
          <a:p>
            <a:r>
              <a:rPr lang="es-ES" dirty="0" smtClean="0"/>
              <a:t>Hojas de estilo XSLT</a:t>
            </a:r>
          </a:p>
          <a:p>
            <a:r>
              <a:rPr lang="es-ES" dirty="0" smtClean="0"/>
              <a:t>Contenido con permisos únicos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503" y="5691052"/>
            <a:ext cx="546133" cy="8337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201" y="5397403"/>
            <a:ext cx="546133" cy="8337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797" y="5397403"/>
            <a:ext cx="546133" cy="8337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899" y="5720332"/>
            <a:ext cx="546133" cy="8337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25" y="5663477"/>
            <a:ext cx="578205" cy="88272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999355" y="1505414"/>
            <a:ext cx="5954751" cy="3494677"/>
          </a:xfrm>
          <a:prstGeom prst="rect">
            <a:avLst/>
          </a:prstGeom>
          <a:solidFill>
            <a:srgbClr val="5B9BD5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22380" y="1690688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37076" y="1690688"/>
            <a:ext cx="700426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459235" y="1690688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222380" y="2088000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637076" y="2088000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51772" y="2088000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445296" y="2093155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847082" y="1690688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083937" y="1690688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47082" y="2088000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261778" y="2088000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676474" y="2088000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081497" y="2089726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485898" y="1690688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900594" y="1690688"/>
            <a:ext cx="700426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722753" y="1690688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485898" y="2088000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900594" y="2088000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315290" y="2088000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719196" y="2093155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1137536" y="1690688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123597" y="2093155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525383" y="1690688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525383" y="2088000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222380" y="2492193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637076" y="2492193"/>
            <a:ext cx="700426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459235" y="2492193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222380" y="2889505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637076" y="2889505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051772" y="2889505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445296" y="2894660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847082" y="2492193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083937" y="2492193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847082" y="2889505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081497" y="2896385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485898" y="2492193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0714285" y="2502417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9485898" y="2889505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0708814" y="2894660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222380" y="3293698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637076" y="3293698"/>
            <a:ext cx="1495736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222380" y="3691010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637076" y="3691010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051772" y="3691010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445296" y="3696165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9083937" y="3293698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847082" y="3691010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261778" y="3691010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676474" y="3691010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069998" y="3696165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485898" y="3293698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900594" y="2903940"/>
            <a:ext cx="700426" cy="1070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711602" y="3293698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485898" y="3691010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1137536" y="3293698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1525383" y="3293698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1525383" y="3691010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222380" y="4088322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637076" y="4088322"/>
            <a:ext cx="700426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222380" y="4485634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637076" y="4485634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051772" y="4485634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445296" y="4490789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7459235" y="4088322"/>
            <a:ext cx="1502969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083937" y="4088322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7847082" y="4485634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8261778" y="4485634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8676474" y="4485634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9069998" y="4490789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9485898" y="4088322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9485898" y="4485634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9900594" y="4485634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0315290" y="4485634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10708814" y="4490789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1123597" y="3691010"/>
            <a:ext cx="289932" cy="1082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11525383" y="4088322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1525383" y="4485634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8258159" y="3293698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8672855" y="3293698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8257511" y="2488740"/>
            <a:ext cx="700426" cy="690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896392" y="2495970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10311088" y="2495970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8260913" y="1694115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8675609" y="1694115"/>
            <a:ext cx="289932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11116246" y="2484449"/>
            <a:ext cx="700426" cy="690723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7047570" y="2083325"/>
            <a:ext cx="289932" cy="311386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6634045" y="4095203"/>
            <a:ext cx="700426" cy="283078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7849253" y="1697569"/>
            <a:ext cx="289932" cy="28307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8264190" y="2474897"/>
            <a:ext cx="700426" cy="69072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9897111" y="1686553"/>
            <a:ext cx="700426" cy="28307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9911371" y="4084187"/>
            <a:ext cx="700426" cy="28307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7856674" y="4482207"/>
            <a:ext cx="289932" cy="28307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641278" y="4090899"/>
            <a:ext cx="700426" cy="28307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11113806" y="2491616"/>
            <a:ext cx="700426" cy="69072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9900594" y="4084187"/>
            <a:ext cx="700426" cy="283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7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1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3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9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1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9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8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Evitar Navegación Estructural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smtClean="0"/>
              <a:t>Navegación Estructural</a:t>
            </a:r>
          </a:p>
          <a:p>
            <a:r>
              <a:rPr lang="es-ES" dirty="0" smtClean="0"/>
              <a:t>Habilitada de forma predeterminada</a:t>
            </a:r>
          </a:p>
          <a:p>
            <a:r>
              <a:rPr lang="es-ES" dirty="0" smtClean="0"/>
              <a:t>Es intuitiva</a:t>
            </a:r>
          </a:p>
          <a:p>
            <a:r>
              <a:rPr lang="es-ES" dirty="0" smtClean="0"/>
              <a:t>En jerarquías complejas requiere de muchas operaciones para calcularla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smtClean="0"/>
              <a:t>Navegación por Metadatos (Administrada)</a:t>
            </a:r>
          </a:p>
          <a:p>
            <a:r>
              <a:rPr lang="es-ES" dirty="0" smtClean="0"/>
              <a:t>Es rápida sin importar la complejidad de la estructura</a:t>
            </a:r>
          </a:p>
          <a:p>
            <a:r>
              <a:rPr lang="es-ES" dirty="0" smtClean="0"/>
              <a:t>Es fácil de configurar</a:t>
            </a:r>
          </a:p>
          <a:p>
            <a:r>
              <a:rPr lang="es-ES" dirty="0" smtClean="0"/>
              <a:t>Requiere un esfuerzo administrativo adicional</a:t>
            </a:r>
          </a:p>
          <a:p>
            <a:r>
              <a:rPr lang="es-ES" dirty="0" smtClean="0"/>
              <a:t>No está filtrada por permisos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642" y="1822450"/>
            <a:ext cx="6263125" cy="3663215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805219" y="1473958"/>
            <a:ext cx="4230305" cy="4949145"/>
            <a:chOff x="805219" y="1473958"/>
            <a:chExt cx="4230305" cy="4949145"/>
          </a:xfrm>
        </p:grpSpPr>
        <p:sp>
          <p:nvSpPr>
            <p:cNvPr id="6" name="Rectangle 5"/>
            <p:cNvSpPr/>
            <p:nvPr/>
          </p:nvSpPr>
          <p:spPr>
            <a:xfrm>
              <a:off x="805219" y="1473958"/>
              <a:ext cx="3903260" cy="2524160"/>
            </a:xfrm>
            <a:prstGeom prst="rect">
              <a:avLst/>
            </a:prstGeom>
            <a:solidFill>
              <a:srgbClr val="5B9BD5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73458" y="1951630"/>
              <a:ext cx="696036" cy="1678674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69494" y="1690688"/>
              <a:ext cx="2947916" cy="196352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24334" y="2224585"/>
              <a:ext cx="2388359" cy="682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24334" y="2475096"/>
              <a:ext cx="2006221" cy="506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24334" y="2721357"/>
              <a:ext cx="2388359" cy="682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24333" y="2969161"/>
              <a:ext cx="2388359" cy="682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1924333" y="3233015"/>
              <a:ext cx="1815154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Multidocument 13"/>
            <p:cNvSpPr/>
            <p:nvPr/>
          </p:nvSpPr>
          <p:spPr>
            <a:xfrm>
              <a:off x="1924333" y="4527395"/>
              <a:ext cx="3111191" cy="1895708"/>
            </a:xfrm>
            <a:prstGeom prst="flowChartMultidocumen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 smtClean="0"/>
                <a:t>Almacén de Términos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698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Demo: Configurar Navegación Administrada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81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Usar CQWP de forma limitada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smtClean="0"/>
              <a:t>Content </a:t>
            </a:r>
            <a:r>
              <a:rPr lang="es-ES" b="1" dirty="0" err="1" smtClean="0"/>
              <a:t>By</a:t>
            </a:r>
            <a:r>
              <a:rPr lang="es-ES" b="1" dirty="0" smtClean="0"/>
              <a:t> </a:t>
            </a:r>
            <a:r>
              <a:rPr lang="es-ES" b="1" dirty="0" err="1" smtClean="0"/>
              <a:t>Query</a:t>
            </a:r>
            <a:r>
              <a:rPr lang="es-ES" b="1" dirty="0" smtClean="0"/>
              <a:t> Web </a:t>
            </a:r>
            <a:r>
              <a:rPr lang="es-ES" b="1" dirty="0" err="1" smtClean="0"/>
              <a:t>Part</a:t>
            </a:r>
            <a:r>
              <a:rPr lang="es-ES" b="1" dirty="0" smtClean="0"/>
              <a:t> (CQWP)</a:t>
            </a:r>
          </a:p>
          <a:p>
            <a:r>
              <a:rPr lang="es-ES" dirty="0" smtClean="0"/>
              <a:t>Intuitivo y fácil de usar</a:t>
            </a:r>
          </a:p>
          <a:p>
            <a:r>
              <a:rPr lang="es-ES" dirty="0" smtClean="0"/>
              <a:t>Facilita la personalización por estilos</a:t>
            </a:r>
          </a:p>
          <a:p>
            <a:r>
              <a:rPr lang="es-ES" dirty="0" smtClean="0"/>
              <a:t>Genera consultas muy complejas</a:t>
            </a:r>
          </a:p>
          <a:p>
            <a:r>
              <a:rPr lang="es-ES" dirty="0" smtClean="0"/>
              <a:t>Actúa aleatoriamente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/>
              <a:t>Mejor opción: Content </a:t>
            </a:r>
            <a:r>
              <a:rPr lang="es-ES" b="1" dirty="0" err="1" smtClean="0"/>
              <a:t>By</a:t>
            </a:r>
            <a:r>
              <a:rPr lang="es-ES" b="1" dirty="0" smtClean="0"/>
              <a:t> </a:t>
            </a:r>
            <a:r>
              <a:rPr lang="es-ES" b="1" dirty="0" err="1" smtClean="0"/>
              <a:t>Search</a:t>
            </a:r>
            <a:r>
              <a:rPr lang="es-ES" b="1" dirty="0" smtClean="0"/>
              <a:t> Web </a:t>
            </a:r>
            <a:r>
              <a:rPr lang="es-ES" b="1" dirty="0" err="1" smtClean="0"/>
              <a:t>Part</a:t>
            </a:r>
            <a:r>
              <a:rPr lang="es-ES" b="1" dirty="0" smtClean="0"/>
              <a:t> (CSWP)</a:t>
            </a:r>
          </a:p>
          <a:p>
            <a:r>
              <a:rPr lang="es-ES" dirty="0" smtClean="0"/>
              <a:t>Consulta directamente el índice de búsqueda</a:t>
            </a:r>
          </a:p>
          <a:p>
            <a:r>
              <a:rPr lang="es-ES" dirty="0" smtClean="0"/>
              <a:t>Muy eficiente en todos los escenarios</a:t>
            </a:r>
          </a:p>
          <a:p>
            <a:r>
              <a:rPr lang="es-ES" dirty="0" smtClean="0"/>
              <a:t>Filtra por permisos</a:t>
            </a:r>
          </a:p>
          <a:p>
            <a:r>
              <a:rPr lang="es-ES" dirty="0" smtClean="0"/>
              <a:t>No es un remplazo 1:1 de CQWP</a:t>
            </a:r>
          </a:p>
          <a:p>
            <a:r>
              <a:rPr lang="es-ES" dirty="0" smtClean="0"/>
              <a:t>Demoras en actualización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0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Diseñar peticiones eficientes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smtClean="0"/>
              <a:t>Visuales</a:t>
            </a:r>
          </a:p>
          <a:p>
            <a:r>
              <a:rPr lang="es-ES" dirty="0" smtClean="0"/>
              <a:t>Reutilización de elementos gráficos</a:t>
            </a:r>
          </a:p>
          <a:p>
            <a:r>
              <a:rPr lang="es-ES" dirty="0" smtClean="0"/>
              <a:t>Preferir uso de CSS a uso de Páginas Maestras personalizadas</a:t>
            </a:r>
          </a:p>
          <a:p>
            <a:endParaRPr lang="es-E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smtClean="0"/>
              <a:t>Código cliente</a:t>
            </a:r>
          </a:p>
          <a:p>
            <a:r>
              <a:rPr lang="es-ES" dirty="0" smtClean="0"/>
              <a:t>Consumo excesivo del índice de búsqueda o perfiles de usuario</a:t>
            </a:r>
          </a:p>
          <a:p>
            <a:r>
              <a:rPr lang="es-ES" dirty="0" smtClean="0"/>
              <a:t>Utilizar Cookies</a:t>
            </a:r>
          </a:p>
          <a:p>
            <a:r>
              <a:rPr lang="es-ES" dirty="0" smtClean="0"/>
              <a:t>Limitar el uso de CSS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4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Verificar</a:t>
            </a:r>
            <a:r>
              <a:rPr lang="en-US" dirty="0" smtClean="0"/>
              <a:t> </a:t>
            </a:r>
            <a:r>
              <a:rPr lang="en-US" dirty="0" err="1" smtClean="0"/>
              <a:t>peticiones</a:t>
            </a:r>
            <a:r>
              <a:rPr lang="en-US" dirty="0" smtClean="0"/>
              <a:t> del </a:t>
            </a:r>
            <a:r>
              <a:rPr lang="en-US" dirty="0" err="1" smtClean="0"/>
              <a:t>lado</a:t>
            </a:r>
            <a:r>
              <a:rPr lang="en-US" dirty="0" smtClean="0"/>
              <a:t> </a:t>
            </a:r>
            <a:r>
              <a:rPr lang="en-US" dirty="0" err="1" smtClean="0"/>
              <a:t>cliente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9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36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Q&amp;A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186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¡Completa tu pasaporte!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274642" y="1825625"/>
            <a:ext cx="6076540" cy="4674412"/>
          </a:xfrm>
        </p:spPr>
        <p:txBody>
          <a:bodyPr>
            <a:normAutofit/>
          </a:bodyPr>
          <a:lstStyle/>
          <a:p>
            <a:r>
              <a:rPr lang="es-ES" dirty="0" smtClean="0"/>
              <a:t> Debes recorrer todos los stand de la conferencia</a:t>
            </a:r>
          </a:p>
          <a:p>
            <a:r>
              <a:rPr lang="es-ES" dirty="0"/>
              <a:t> </a:t>
            </a:r>
            <a:r>
              <a:rPr lang="es-ES" dirty="0" smtClean="0"/>
              <a:t>Solicita en cada stand su pegatina</a:t>
            </a:r>
          </a:p>
          <a:p>
            <a:r>
              <a:rPr lang="es-ES" dirty="0"/>
              <a:t> </a:t>
            </a:r>
            <a:r>
              <a:rPr lang="es-ES" dirty="0" smtClean="0"/>
              <a:t>Pégalas todas en el pasaporte</a:t>
            </a:r>
          </a:p>
          <a:p>
            <a:r>
              <a:rPr lang="es-ES" dirty="0"/>
              <a:t> </a:t>
            </a:r>
            <a:r>
              <a:rPr lang="es-ES" dirty="0" smtClean="0"/>
              <a:t>Una vez relleno, </a:t>
            </a:r>
            <a:r>
              <a:rPr lang="es-ES" b="1" dirty="0" smtClean="0"/>
              <a:t>solicita</a:t>
            </a:r>
            <a:r>
              <a:rPr lang="es-ES" dirty="0" smtClean="0"/>
              <a:t> a la azafata del mostrador interno (al lado del auditorio) tu </a:t>
            </a:r>
            <a:r>
              <a:rPr lang="es-ES" b="1" dirty="0" smtClean="0"/>
              <a:t>número de participación</a:t>
            </a:r>
          </a:p>
          <a:p>
            <a:r>
              <a:rPr lang="es-ES" dirty="0"/>
              <a:t> </a:t>
            </a:r>
            <a:r>
              <a:rPr lang="es-ES" dirty="0" smtClean="0"/>
              <a:t>¡El pasaporte completo </a:t>
            </a:r>
            <a:r>
              <a:rPr lang="es-ES" b="1" dirty="0" smtClean="0"/>
              <a:t>te permitirá </a:t>
            </a:r>
            <a:r>
              <a:rPr lang="es-ES" dirty="0" smtClean="0"/>
              <a:t>participar en el sorteo de los regalos de la conferencia!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14214" y="582239"/>
            <a:ext cx="2042676" cy="404568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081" y="2445483"/>
            <a:ext cx="2242630" cy="315787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381" y="3579355"/>
            <a:ext cx="2600186" cy="371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03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¡Rellena tu encuesta!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4642" y="1825625"/>
            <a:ext cx="6905880" cy="4351338"/>
          </a:xfrm>
        </p:spPr>
        <p:txBody>
          <a:bodyPr/>
          <a:lstStyle/>
          <a:p>
            <a:r>
              <a:rPr lang="es-ES" dirty="0" smtClean="0"/>
              <a:t> No olvides </a:t>
            </a:r>
            <a:r>
              <a:rPr lang="es-ES" b="1" dirty="0" smtClean="0"/>
              <a:t>rellenar las dos hojas </a:t>
            </a:r>
            <a:r>
              <a:rPr lang="es-ES" dirty="0" smtClean="0"/>
              <a:t>de encuesta.</a:t>
            </a:r>
          </a:p>
          <a:p>
            <a:r>
              <a:rPr lang="es-ES" dirty="0"/>
              <a:t> Una vez relleno, </a:t>
            </a:r>
            <a:r>
              <a:rPr lang="es-ES" b="1" dirty="0" smtClean="0"/>
              <a:t>entrégala </a:t>
            </a:r>
            <a:r>
              <a:rPr lang="es-ES" dirty="0" smtClean="0"/>
              <a:t>a </a:t>
            </a:r>
            <a:r>
              <a:rPr lang="es-ES" dirty="0"/>
              <a:t>la azafata del mostrador interno (al lado del auditorio</a:t>
            </a:r>
            <a:r>
              <a:rPr lang="es-ES" dirty="0" smtClean="0"/>
              <a:t>).</a:t>
            </a:r>
          </a:p>
          <a:p>
            <a:r>
              <a:rPr lang="es-ES" b="1" dirty="0"/>
              <a:t> </a:t>
            </a:r>
            <a:r>
              <a:rPr lang="es-ES" dirty="0" smtClean="0"/>
              <a:t>La azafata te entregará la bolsa con el </a:t>
            </a:r>
            <a:r>
              <a:rPr lang="es-ES" b="1" dirty="0" smtClean="0"/>
              <a:t>regalo</a:t>
            </a:r>
            <a:r>
              <a:rPr lang="es-ES" dirty="0" smtClean="0"/>
              <a:t> de la conferencia.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932" y="2783788"/>
            <a:ext cx="1943631" cy="194363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521" y="2700397"/>
            <a:ext cx="2600186" cy="371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00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" y="929147"/>
            <a:ext cx="2428568" cy="2428568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Miguel Ballesteros</a:t>
            </a:r>
            <a:endParaRPr lang="es-ES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Microsoft</a:t>
            </a:r>
            <a:endParaRPr lang="es-ES" dirty="0"/>
          </a:p>
        </p:txBody>
      </p:sp>
      <p:sp>
        <p:nvSpPr>
          <p:cNvPr id="20" name="Marcador de texto 19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mi_balle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78" y="3900492"/>
            <a:ext cx="2160000" cy="7938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1" name="Marcador de texto 20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SharePoint Support Escalation Engineer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69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Escenarios de Alto Rendimiento de SharePoint en la Nube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887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3541" y="2319454"/>
            <a:ext cx="101922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4400" dirty="0" smtClean="0">
                <a:solidFill>
                  <a:schemeClr val="bg1"/>
                </a:solidFill>
              </a:rPr>
              <a:t> SharePoint Online</a:t>
            </a:r>
          </a:p>
          <a:p>
            <a:pPr marL="342900" indent="-342900">
              <a:buAutoNum type="arabicPeriod"/>
            </a:pPr>
            <a:endParaRPr lang="es-ES" sz="44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s-ES" sz="4400" dirty="0" smtClean="0">
                <a:solidFill>
                  <a:schemeClr val="bg1"/>
                </a:solidFill>
              </a:rPr>
              <a:t> SharePoint en Azure (</a:t>
            </a:r>
            <a:r>
              <a:rPr lang="es-ES" sz="4400" dirty="0" err="1" smtClean="0">
                <a:solidFill>
                  <a:schemeClr val="bg1"/>
                </a:solidFill>
              </a:rPr>
              <a:t>IaaS</a:t>
            </a:r>
            <a:r>
              <a:rPr lang="es-ES" sz="4400" dirty="0">
                <a:solidFill>
                  <a:schemeClr val="bg1"/>
                </a:solidFill>
              </a:rPr>
              <a:t>)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576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" y="929147"/>
            <a:ext cx="2428568" cy="2428568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Miguel Ballesteros</a:t>
            </a:r>
            <a:endParaRPr lang="es-ES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Microsoft</a:t>
            </a:r>
            <a:endParaRPr lang="es-ES" dirty="0"/>
          </a:p>
        </p:txBody>
      </p:sp>
      <p:sp>
        <p:nvSpPr>
          <p:cNvPr id="20" name="Marcador de texto 19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mi_balle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28" y="3847113"/>
            <a:ext cx="1998144" cy="73431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1" name="Marcador de texto 20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SharePoint Support Escalation Engineer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SharePoint Online: Entendiendo el Rendimiento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193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¿</a:t>
            </a:r>
            <a:r>
              <a:rPr lang="es-ES" dirty="0" smtClean="0"/>
              <a:t>Cuándo existen problemas de rendimiento en SPO?</a:t>
            </a:r>
            <a:endParaRPr lang="es-E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346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Problemas de Rendimiento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smtClean="0"/>
              <a:t>Usuarios finales perciben lentitud</a:t>
            </a:r>
          </a:p>
          <a:p>
            <a:r>
              <a:rPr lang="es-ES" b="1" dirty="0" smtClean="0"/>
              <a:t>Consistencia</a:t>
            </a:r>
          </a:p>
          <a:p>
            <a:pPr lvl="1"/>
            <a:r>
              <a:rPr lang="es-ES" dirty="0" smtClean="0"/>
              <a:t>Todo el sitio</a:t>
            </a:r>
          </a:p>
          <a:p>
            <a:pPr lvl="1"/>
            <a:r>
              <a:rPr lang="es-ES" dirty="0" smtClean="0"/>
              <a:t>Páginas específicas</a:t>
            </a:r>
          </a:p>
          <a:p>
            <a:pPr lvl="1"/>
            <a:r>
              <a:rPr lang="es-ES" dirty="0" smtClean="0"/>
              <a:t>Ubicación geográfica</a:t>
            </a:r>
          </a:p>
          <a:p>
            <a:pPr lvl="1"/>
            <a:r>
              <a:rPr lang="es-ES" dirty="0" smtClean="0"/>
              <a:t>Momento del día</a:t>
            </a:r>
          </a:p>
          <a:p>
            <a:pPr lvl="1"/>
            <a:r>
              <a:rPr lang="es-ES" dirty="0" smtClean="0"/>
              <a:t>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1"/>
          </p:nvPr>
        </p:nvSpPr>
        <p:spPr>
          <a:xfrm>
            <a:off x="6012611" y="2190440"/>
            <a:ext cx="5341188" cy="45114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sz="3600" b="1" dirty="0"/>
              <a:t>¿</a:t>
            </a:r>
            <a:r>
              <a:rPr lang="es-ES" sz="3600" b="1" dirty="0" smtClean="0"/>
              <a:t>Qué </a:t>
            </a:r>
            <a:r>
              <a:rPr lang="es-ES" sz="3600" b="1" dirty="0" smtClean="0"/>
              <a:t>dicen los Percentiles?</a:t>
            </a:r>
            <a:endParaRPr lang="es-ES" sz="3600" b="1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808" y="2190440"/>
            <a:ext cx="3250794" cy="32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1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Percentil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4098895"/>
              </p:ext>
            </p:extLst>
          </p:nvPr>
        </p:nvGraphicFramePr>
        <p:xfrm>
          <a:off x="274641" y="1348033"/>
          <a:ext cx="11046619" cy="4828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6117727"/>
              </p:ext>
            </p:extLst>
          </p:nvPr>
        </p:nvGraphicFramePr>
        <p:xfrm>
          <a:off x="307181" y="1432874"/>
          <a:ext cx="11046619" cy="4663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74641" y="1981194"/>
            <a:ext cx="110791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El percentil es una medida de tendencia central usada en estadística que indica, una vez ordenados los datos de menor a mayor, el valor de la variable por debajo del cual se encuentra un porcentaje dado de observaciones en un grupo de observaciones.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696685" y="4811486"/>
            <a:ext cx="9873343" cy="125185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Percentil 95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6685" y="4811486"/>
            <a:ext cx="7772401" cy="1251857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dirty="0" smtClean="0">
                <a:solidFill>
                  <a:schemeClr val="accent4">
                    <a:lumMod val="75000"/>
                  </a:schemeClr>
                </a:solidFill>
              </a:rPr>
              <a:t>Percentil 75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07" y="1690688"/>
            <a:ext cx="3467100" cy="3028950"/>
          </a:xfrm>
        </p:spPr>
      </p:pic>
    </p:spTree>
    <p:extLst>
      <p:ext uri="{BB962C8B-B14F-4D97-AF65-F5344CB8AC3E}">
        <p14:creationId xmlns:p14="http://schemas.microsoft.com/office/powerpoint/2010/main" val="314147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7" grpId="1">
        <p:bldAsOne/>
      </p:bldGraphic>
      <p:bldGraphic spid="8" grpId="0">
        <p:bldAsOne/>
      </p:bldGraphic>
      <p:bldP spid="10" grpId="0"/>
      <p:bldP spid="10" grpId="1"/>
      <p:bldP spid="11" grpId="0" animBg="1"/>
      <p:bldP spid="11" grpId="1" animBg="1"/>
      <p:bldP spid="12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835E4240AD63429B8D780F95B8ED7A" ma:contentTypeVersion="4" ma:contentTypeDescription="Create a new document." ma:contentTypeScope="" ma:versionID="0aeacb3135efcf52d0fdcd01a2aa7be7">
  <xsd:schema xmlns:xsd="http://www.w3.org/2001/XMLSchema" xmlns:xs="http://www.w3.org/2001/XMLSchema" xmlns:p="http://schemas.microsoft.com/office/2006/metadata/properties" xmlns:ns2="0af45758-43a8-4761-9d63-099142c1f3a6" targetNamespace="http://schemas.microsoft.com/office/2006/metadata/properties" ma:root="true" ma:fieldsID="27e2125b1d86fa2a3cf16651a2efbe49" ns2:_="">
    <xsd:import namespace="0af45758-43a8-4761-9d63-099142c1f3a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j33b1bc20532487296f1bbbdead35a56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f45758-43a8-4761-9d63-099142c1f3a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j33b1bc20532487296f1bbbdead35a56" ma:index="9" nillable="true" ma:displayName="HashTags_0" ma:hidden="true" ma:internalName="j33b1bc20532487296f1bbbdead35a56">
      <xsd:simpleType>
        <xsd:restriction base="dms:Note"/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j33b1bc20532487296f1bbbdead35a56 xmlns="0af45758-43a8-4761-9d63-099142c1f3a6" xsi:nil="true"/>
  </documentManagement>
</p:properties>
</file>

<file path=customXml/itemProps1.xml><?xml version="1.0" encoding="utf-8"?>
<ds:datastoreItem xmlns:ds="http://schemas.openxmlformats.org/officeDocument/2006/customXml" ds:itemID="{0C2BBAA5-4B2B-4353-BCD9-8BC03E2A6FAA}"/>
</file>

<file path=customXml/itemProps2.xml><?xml version="1.0" encoding="utf-8"?>
<ds:datastoreItem xmlns:ds="http://schemas.openxmlformats.org/officeDocument/2006/customXml" ds:itemID="{4C6E53D4-6B8D-4BF9-955D-8166DD820C7C}"/>
</file>

<file path=customXml/itemProps3.xml><?xml version="1.0" encoding="utf-8"?>
<ds:datastoreItem xmlns:ds="http://schemas.openxmlformats.org/officeDocument/2006/customXml" ds:itemID="{8E94C141-9FDB-4C97-A89B-ADD03492BCA1}"/>
</file>

<file path=docProps/app.xml><?xml version="1.0" encoding="utf-8"?>
<Properties xmlns="http://schemas.openxmlformats.org/officeDocument/2006/extended-properties" xmlns:vt="http://schemas.openxmlformats.org/officeDocument/2006/docPropsVTypes">
  <TotalTime>4047</TotalTime>
  <Words>573</Words>
  <Application>Microsoft Office PowerPoint</Application>
  <PresentationFormat>Widescreen</PresentationFormat>
  <Paragraphs>112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Segoe UI </vt:lpstr>
      <vt:lpstr>Arial</vt:lpstr>
      <vt:lpstr>Rabiohead</vt:lpstr>
      <vt:lpstr>Calibri</vt:lpstr>
      <vt:lpstr>Segoe UI Light</vt:lpstr>
      <vt:lpstr>Tema de Office</vt:lpstr>
      <vt:lpstr>PowerPoint Presentation</vt:lpstr>
      <vt:lpstr>PowerPoint Presentation</vt:lpstr>
      <vt:lpstr>Escenarios de Alto Rendimiento de SharePoint en la Nube</vt:lpstr>
      <vt:lpstr>PowerPoint Presentation</vt:lpstr>
      <vt:lpstr>Miguel Ballesteros</vt:lpstr>
      <vt:lpstr>SharePoint Online: Entendiendo el Rendimiento</vt:lpstr>
      <vt:lpstr>¿Cuándo existen problemas de rendimiento en SPO?</vt:lpstr>
      <vt:lpstr>Problemas de Rendimiento</vt:lpstr>
      <vt:lpstr>Percentil</vt:lpstr>
      <vt:lpstr>Demo: Verificando el tiempo de una petición en SPO</vt:lpstr>
      <vt:lpstr>Qué hace compleja una página de SPO?</vt:lpstr>
      <vt:lpstr>Complejidad</vt:lpstr>
      <vt:lpstr>Mejores Prácticas</vt:lpstr>
      <vt:lpstr>Evitar elementos únicos (Cache)</vt:lpstr>
      <vt:lpstr>Evitar Navegación Estructural</vt:lpstr>
      <vt:lpstr>Demo: Configurar Navegación Administrada</vt:lpstr>
      <vt:lpstr>Usar CQWP de forma limitada</vt:lpstr>
      <vt:lpstr>Diseñar peticiones eficientes</vt:lpstr>
      <vt:lpstr>Demo: Verificar peticiones del lado cliente</vt:lpstr>
      <vt:lpstr>Q&amp;A</vt:lpstr>
      <vt:lpstr>¡Completa tu pasaporte!</vt:lpstr>
      <vt:lpstr>¡Rellena tu encuesta!</vt:lpstr>
      <vt:lpstr>Miguel Ballesteros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Porras Rodríguez</dc:creator>
  <cp:lastModifiedBy>Miguel Ballesteros</cp:lastModifiedBy>
  <cp:revision>125</cp:revision>
  <dcterms:created xsi:type="dcterms:W3CDTF">2013-08-20T12:49:39Z</dcterms:created>
  <dcterms:modified xsi:type="dcterms:W3CDTF">2015-06-10T13:56:44Z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0x0101005E835E4240AD63429B8D780F95B8ED7A</vt:lpwstr>
  </property>
</Properties>
</file>