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66" r:id="rId4"/>
    <p:sldId id="257" r:id="rId5"/>
    <p:sldId id="27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4" r:id="rId21"/>
    <p:sldId id="269" r:id="rId22"/>
    <p:sldId id="263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5"/>
    <a:srgbClr val="93D1FF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574" autoAdjust="0"/>
  </p:normalViewPr>
  <p:slideViewPr>
    <p:cSldViewPr snapToGrid="0" showGuides="1">
      <p:cViewPr varScale="1">
        <p:scale>
          <a:sx n="86" d="100"/>
          <a:sy n="86" d="100"/>
        </p:scale>
        <p:origin x="470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EF4D2-68E2-435F-819B-A8051FCA73E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6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3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6/6/2015 12:55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7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6/6/2015 12:55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B9C3C9DC-C0A3-4640-9A7A-3DC41095AE2E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 defTabSz="914400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519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6/6/2015 12:55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4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B9C3C9DC-C0A3-4640-9A7A-3DC41095AE2E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 defTabSz="914400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695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B9C3C9DC-C0A3-4640-9A7A-3DC41095AE2E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 defTabSz="914400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519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B9C3C9DC-C0A3-4640-9A7A-3DC41095AE2E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 defTabSz="914400"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300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36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36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36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36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1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7966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8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1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135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0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0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2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192"/>
            <a:fld id="{5022B9EA-8A4B-4820-9B50-EA48DAD4C81E}" type="datetimeFigureOut">
              <a:rPr lang="en-US" smtClean="0">
                <a:solidFill>
                  <a:srgbClr val="404040"/>
                </a:solidFill>
              </a:rPr>
              <a:pPr defTabSz="914192"/>
              <a:t>6/6/2015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192"/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192"/>
            <a:fld id="{BA38A8DF-5C70-4E2A-B910-C472A6E67C22}" type="slidenum">
              <a:rPr lang="en-US" smtClean="0">
                <a:solidFill>
                  <a:srgbClr val="404040"/>
                </a:solidFill>
              </a:rPr>
              <a:pPr defTabSz="914192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1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997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dark">
    <p:bg>
      <p:bgPr>
        <a:solidFill>
          <a:srgbClr val="00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78" r:id="rId7"/>
    <p:sldLayoutId id="2147483649" r:id="rId8"/>
    <p:sldLayoutId id="2147483650" r:id="rId9"/>
    <p:sldLayoutId id="2147483676" r:id="rId10"/>
    <p:sldLayoutId id="2147483677" r:id="rId11"/>
    <p:sldLayoutId id="2147483652" r:id="rId12"/>
    <p:sldLayoutId id="2147483664" r:id="rId13"/>
    <p:sldLayoutId id="2147483663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75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761891" y="3576351"/>
            <a:ext cx="6142369" cy="564808"/>
          </a:xfrm>
        </p:spPr>
        <p:txBody>
          <a:bodyPr vert="horz" wrap="square" lIns="146284" tIns="91427" rIns="146284" bIns="91427" rtlCol="0">
            <a:spAutoFit/>
          </a:bodyPr>
          <a:lstStyle/>
          <a:p>
            <a:pPr marL="0" lvl="0" indent="0">
              <a:buNone/>
            </a:pPr>
            <a:r>
              <a:rPr lang="en-US" sz="2745" dirty="0">
                <a:solidFill>
                  <a:srgbClr val="404040"/>
                </a:solidFill>
                <a:latin typeface="Segoe UI"/>
              </a:rPr>
              <a:t>Connecting Office 365 and </a:t>
            </a:r>
            <a:r>
              <a:rPr lang="en-US" sz="2745" dirty="0" smtClean="0">
                <a:solidFill>
                  <a:srgbClr val="404040"/>
                </a:solidFill>
                <a:latin typeface="Segoe UI"/>
              </a:rPr>
              <a:t>Azure</a:t>
            </a:r>
            <a:endParaRPr lang="en-US" sz="2745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7049953" y="844916"/>
            <a:ext cx="4074534" cy="601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>
              <a:solidFill>
                <a:srgbClr val="404040"/>
              </a:solidFill>
            </a:endParaRPr>
          </a:p>
        </p:txBody>
      </p:sp>
      <p:sp>
        <p:nvSpPr>
          <p:cNvPr id="123" name="Freeform 120"/>
          <p:cNvSpPr>
            <a:spLocks/>
          </p:cNvSpPr>
          <p:nvPr/>
        </p:nvSpPr>
        <p:spPr bwMode="auto">
          <a:xfrm>
            <a:off x="7322965" y="1435383"/>
            <a:ext cx="2923761" cy="4285642"/>
          </a:xfrm>
          <a:custGeom>
            <a:avLst/>
            <a:gdLst>
              <a:gd name="T0" fmla="*/ 663 w 663"/>
              <a:gd name="T1" fmla="*/ 973 h 973"/>
              <a:gd name="T2" fmla="*/ 640 w 663"/>
              <a:gd name="T3" fmla="*/ 973 h 973"/>
              <a:gd name="T4" fmla="*/ 640 w 663"/>
              <a:gd name="T5" fmla="*/ 258 h 973"/>
              <a:gd name="T6" fmla="*/ 628 w 663"/>
              <a:gd name="T7" fmla="*/ 246 h 973"/>
              <a:gd name="T8" fmla="*/ 35 w 663"/>
              <a:gd name="T9" fmla="*/ 246 h 973"/>
              <a:gd name="T10" fmla="*/ 0 w 663"/>
              <a:gd name="T11" fmla="*/ 211 h 973"/>
              <a:gd name="T12" fmla="*/ 0 w 663"/>
              <a:gd name="T13" fmla="*/ 0 h 973"/>
              <a:gd name="T14" fmla="*/ 22 w 663"/>
              <a:gd name="T15" fmla="*/ 0 h 973"/>
              <a:gd name="T16" fmla="*/ 22 w 663"/>
              <a:gd name="T17" fmla="*/ 211 h 973"/>
              <a:gd name="T18" fmla="*/ 35 w 663"/>
              <a:gd name="T19" fmla="*/ 223 h 973"/>
              <a:gd name="T20" fmla="*/ 628 w 663"/>
              <a:gd name="T21" fmla="*/ 223 h 973"/>
              <a:gd name="T22" fmla="*/ 663 w 663"/>
              <a:gd name="T23" fmla="*/ 258 h 973"/>
              <a:gd name="T24" fmla="*/ 663 w 663"/>
              <a:gd name="T25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3" h="973">
                <a:moveTo>
                  <a:pt x="663" y="973"/>
                </a:moveTo>
                <a:cubicBezTo>
                  <a:pt x="640" y="973"/>
                  <a:pt x="640" y="973"/>
                  <a:pt x="640" y="973"/>
                </a:cubicBezTo>
                <a:cubicBezTo>
                  <a:pt x="640" y="258"/>
                  <a:pt x="640" y="258"/>
                  <a:pt x="640" y="258"/>
                </a:cubicBezTo>
                <a:cubicBezTo>
                  <a:pt x="640" y="252"/>
                  <a:pt x="635" y="246"/>
                  <a:pt x="628" y="246"/>
                </a:cubicBezTo>
                <a:cubicBezTo>
                  <a:pt x="35" y="246"/>
                  <a:pt x="35" y="246"/>
                  <a:pt x="35" y="246"/>
                </a:cubicBezTo>
                <a:cubicBezTo>
                  <a:pt x="15" y="246"/>
                  <a:pt x="0" y="230"/>
                  <a:pt x="0" y="211"/>
                </a:cubicBezTo>
                <a:cubicBezTo>
                  <a:pt x="0" y="0"/>
                  <a:pt x="0" y="0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11"/>
                  <a:pt x="22" y="211"/>
                  <a:pt x="22" y="211"/>
                </a:cubicBezTo>
                <a:cubicBezTo>
                  <a:pt x="22" y="217"/>
                  <a:pt x="28" y="223"/>
                  <a:pt x="35" y="223"/>
                </a:cubicBezTo>
                <a:cubicBezTo>
                  <a:pt x="628" y="223"/>
                  <a:pt x="628" y="223"/>
                  <a:pt x="628" y="223"/>
                </a:cubicBezTo>
                <a:cubicBezTo>
                  <a:pt x="647" y="223"/>
                  <a:pt x="663" y="239"/>
                  <a:pt x="663" y="258"/>
                </a:cubicBezTo>
                <a:lnTo>
                  <a:pt x="663" y="973"/>
                </a:lnTo>
                <a:close/>
              </a:path>
            </a:pathLst>
          </a:custGeom>
          <a:solidFill>
            <a:srgbClr val="80397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>
              <a:defRPr/>
            </a:pPr>
            <a:endParaRPr lang="en-US">
              <a:solidFill>
                <a:srgbClr val="404040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7045192" y="3110753"/>
            <a:ext cx="4477703" cy="3765945"/>
            <a:chOff x="8443913" y="4611688"/>
            <a:chExt cx="2676525" cy="2251075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709150" y="4840288"/>
              <a:ext cx="454025" cy="573088"/>
            </a:xfrm>
            <a:custGeom>
              <a:avLst/>
              <a:gdLst>
                <a:gd name="T0" fmla="*/ 0 w 103"/>
                <a:gd name="T1" fmla="*/ 57 h 130"/>
                <a:gd name="T2" fmla="*/ 5 w 103"/>
                <a:gd name="T3" fmla="*/ 28 h 130"/>
                <a:gd name="T4" fmla="*/ 8 w 103"/>
                <a:gd name="T5" fmla="*/ 14 h 130"/>
                <a:gd name="T6" fmla="*/ 24 w 103"/>
                <a:gd name="T7" fmla="*/ 0 h 130"/>
                <a:gd name="T8" fmla="*/ 60 w 103"/>
                <a:gd name="T9" fmla="*/ 0 h 130"/>
                <a:gd name="T10" fmla="*/ 60 w 103"/>
                <a:gd name="T11" fmla="*/ 0 h 130"/>
                <a:gd name="T12" fmla="*/ 67 w 103"/>
                <a:gd name="T13" fmla="*/ 0 h 130"/>
                <a:gd name="T14" fmla="*/ 81 w 103"/>
                <a:gd name="T15" fmla="*/ 14 h 130"/>
                <a:gd name="T16" fmla="*/ 81 w 103"/>
                <a:gd name="T17" fmla="*/ 28 h 130"/>
                <a:gd name="T18" fmla="*/ 85 w 103"/>
                <a:gd name="T19" fmla="*/ 29 h 130"/>
                <a:gd name="T20" fmla="*/ 92 w 103"/>
                <a:gd name="T21" fmla="*/ 30 h 130"/>
                <a:gd name="T22" fmla="*/ 92 w 103"/>
                <a:gd name="T23" fmla="*/ 31 h 130"/>
                <a:gd name="T24" fmla="*/ 96 w 103"/>
                <a:gd name="T25" fmla="*/ 31 h 130"/>
                <a:gd name="T26" fmla="*/ 102 w 103"/>
                <a:gd name="T27" fmla="*/ 41 h 130"/>
                <a:gd name="T28" fmla="*/ 96 w 103"/>
                <a:gd name="T29" fmla="*/ 56 h 130"/>
                <a:gd name="T30" fmla="*/ 88 w 103"/>
                <a:gd name="T31" fmla="*/ 58 h 130"/>
                <a:gd name="T32" fmla="*/ 88 w 103"/>
                <a:gd name="T33" fmla="*/ 99 h 130"/>
                <a:gd name="T34" fmla="*/ 88 w 103"/>
                <a:gd name="T35" fmla="*/ 130 h 130"/>
                <a:gd name="T36" fmla="*/ 38 w 103"/>
                <a:gd name="T37" fmla="*/ 130 h 130"/>
                <a:gd name="T38" fmla="*/ 38 w 103"/>
                <a:gd name="T39" fmla="*/ 99 h 130"/>
                <a:gd name="T40" fmla="*/ 24 w 103"/>
                <a:gd name="T41" fmla="*/ 99 h 130"/>
                <a:gd name="T42" fmla="*/ 9 w 103"/>
                <a:gd name="T43" fmla="*/ 85 h 130"/>
                <a:gd name="T44" fmla="*/ 9 w 103"/>
                <a:gd name="T45" fmla="*/ 66 h 130"/>
                <a:gd name="T46" fmla="*/ 9 w 103"/>
                <a:gd name="T47" fmla="*/ 63 h 130"/>
                <a:gd name="T48" fmla="*/ 5 w 103"/>
                <a:gd name="T49" fmla="*/ 63 h 130"/>
                <a:gd name="T50" fmla="*/ 1 w 103"/>
                <a:gd name="T51" fmla="*/ 61 h 130"/>
                <a:gd name="T52" fmla="*/ 0 w 103"/>
                <a:gd name="T5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30">
                  <a:moveTo>
                    <a:pt x="0" y="57"/>
                  </a:moveTo>
                  <a:cubicBezTo>
                    <a:pt x="1" y="47"/>
                    <a:pt x="3" y="36"/>
                    <a:pt x="5" y="28"/>
                  </a:cubicBezTo>
                  <a:cubicBezTo>
                    <a:pt x="6" y="26"/>
                    <a:pt x="7" y="16"/>
                    <a:pt x="8" y="14"/>
                  </a:cubicBezTo>
                  <a:cubicBezTo>
                    <a:pt x="10" y="6"/>
                    <a:pt x="15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3" y="28"/>
                    <a:pt x="84" y="28"/>
                    <a:pt x="85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1"/>
                    <a:pt x="93" y="31"/>
                    <a:pt x="96" y="31"/>
                  </a:cubicBezTo>
                  <a:cubicBezTo>
                    <a:pt x="99" y="32"/>
                    <a:pt x="103" y="34"/>
                    <a:pt x="102" y="41"/>
                  </a:cubicBezTo>
                  <a:cubicBezTo>
                    <a:pt x="102" y="48"/>
                    <a:pt x="100" y="52"/>
                    <a:pt x="96" y="56"/>
                  </a:cubicBezTo>
                  <a:cubicBezTo>
                    <a:pt x="93" y="59"/>
                    <a:pt x="89" y="59"/>
                    <a:pt x="88" y="5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6" y="99"/>
                    <a:pt x="9" y="93"/>
                    <a:pt x="9" y="8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2" y="62"/>
                    <a:pt x="1" y="61"/>
                  </a:cubicBezTo>
                  <a:cubicBezTo>
                    <a:pt x="0" y="60"/>
                    <a:pt x="0" y="58"/>
                    <a:pt x="0" y="57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731375" y="4800600"/>
              <a:ext cx="260350" cy="166688"/>
            </a:xfrm>
            <a:prstGeom prst="rect">
              <a:avLst/>
            </a:pr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9723438" y="4611688"/>
              <a:ext cx="431800" cy="409575"/>
            </a:xfrm>
            <a:custGeom>
              <a:avLst/>
              <a:gdLst>
                <a:gd name="T0" fmla="*/ 2 w 98"/>
                <a:gd name="T1" fmla="*/ 40 h 93"/>
                <a:gd name="T2" fmla="*/ 14 w 98"/>
                <a:gd name="T3" fmla="*/ 28 h 93"/>
                <a:gd name="T4" fmla="*/ 29 w 98"/>
                <a:gd name="T5" fmla="*/ 22 h 93"/>
                <a:gd name="T6" fmla="*/ 36 w 98"/>
                <a:gd name="T7" fmla="*/ 16 h 93"/>
                <a:gd name="T8" fmla="*/ 40 w 98"/>
                <a:gd name="T9" fmla="*/ 14 h 93"/>
                <a:gd name="T10" fmla="*/ 43 w 98"/>
                <a:gd name="T11" fmla="*/ 20 h 93"/>
                <a:gd name="T12" fmla="*/ 48 w 98"/>
                <a:gd name="T13" fmla="*/ 16 h 93"/>
                <a:gd name="T14" fmla="*/ 51 w 98"/>
                <a:gd name="T15" fmla="*/ 9 h 93"/>
                <a:gd name="T16" fmla="*/ 55 w 98"/>
                <a:gd name="T17" fmla="*/ 15 h 93"/>
                <a:gd name="T18" fmla="*/ 60 w 98"/>
                <a:gd name="T19" fmla="*/ 17 h 93"/>
                <a:gd name="T20" fmla="*/ 70 w 98"/>
                <a:gd name="T21" fmla="*/ 6 h 93"/>
                <a:gd name="T22" fmla="*/ 81 w 98"/>
                <a:gd name="T23" fmla="*/ 12 h 93"/>
                <a:gd name="T24" fmla="*/ 84 w 98"/>
                <a:gd name="T25" fmla="*/ 35 h 93"/>
                <a:gd name="T26" fmla="*/ 87 w 98"/>
                <a:gd name="T27" fmla="*/ 39 h 93"/>
                <a:gd name="T28" fmla="*/ 92 w 98"/>
                <a:gd name="T29" fmla="*/ 34 h 93"/>
                <a:gd name="T30" fmla="*/ 96 w 98"/>
                <a:gd name="T31" fmla="*/ 34 h 93"/>
                <a:gd name="T32" fmla="*/ 98 w 98"/>
                <a:gd name="T33" fmla="*/ 37 h 93"/>
                <a:gd name="T34" fmla="*/ 95 w 98"/>
                <a:gd name="T35" fmla="*/ 52 h 93"/>
                <a:gd name="T36" fmla="*/ 93 w 98"/>
                <a:gd name="T37" fmla="*/ 57 h 93"/>
                <a:gd name="T38" fmla="*/ 95 w 98"/>
                <a:gd name="T39" fmla="*/ 71 h 93"/>
                <a:gd name="T40" fmla="*/ 94 w 98"/>
                <a:gd name="T41" fmla="*/ 83 h 93"/>
                <a:gd name="T42" fmla="*/ 81 w 98"/>
                <a:gd name="T43" fmla="*/ 87 h 93"/>
                <a:gd name="T44" fmla="*/ 78 w 98"/>
                <a:gd name="T45" fmla="*/ 93 h 93"/>
                <a:gd name="T46" fmla="*/ 72 w 98"/>
                <a:gd name="T47" fmla="*/ 59 h 93"/>
                <a:gd name="T48" fmla="*/ 45 w 98"/>
                <a:gd name="T49" fmla="*/ 53 h 93"/>
                <a:gd name="T50" fmla="*/ 19 w 98"/>
                <a:gd name="T51" fmla="*/ 45 h 93"/>
                <a:gd name="T52" fmla="*/ 17 w 98"/>
                <a:gd name="T53" fmla="*/ 45 h 93"/>
                <a:gd name="T54" fmla="*/ 15 w 98"/>
                <a:gd name="T55" fmla="*/ 45 h 93"/>
                <a:gd name="T56" fmla="*/ 14 w 98"/>
                <a:gd name="T57" fmla="*/ 46 h 93"/>
                <a:gd name="T58" fmla="*/ 14 w 98"/>
                <a:gd name="T59" fmla="*/ 46 h 93"/>
                <a:gd name="T60" fmla="*/ 13 w 98"/>
                <a:gd name="T61" fmla="*/ 46 h 93"/>
                <a:gd name="T62" fmla="*/ 13 w 98"/>
                <a:gd name="T63" fmla="*/ 46 h 93"/>
                <a:gd name="T64" fmla="*/ 2 w 98"/>
                <a:gd name="T65" fmla="*/ 62 h 93"/>
                <a:gd name="T66" fmla="*/ 2 w 98"/>
                <a:gd name="T6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93">
                  <a:moveTo>
                    <a:pt x="2" y="40"/>
                  </a:moveTo>
                  <a:cubicBezTo>
                    <a:pt x="4" y="34"/>
                    <a:pt x="9" y="30"/>
                    <a:pt x="14" y="28"/>
                  </a:cubicBezTo>
                  <a:cubicBezTo>
                    <a:pt x="19" y="24"/>
                    <a:pt x="25" y="23"/>
                    <a:pt x="29" y="22"/>
                  </a:cubicBezTo>
                  <a:cubicBezTo>
                    <a:pt x="35" y="21"/>
                    <a:pt x="35" y="21"/>
                    <a:pt x="36" y="16"/>
                  </a:cubicBezTo>
                  <a:cubicBezTo>
                    <a:pt x="37" y="10"/>
                    <a:pt x="39" y="12"/>
                    <a:pt x="40" y="14"/>
                  </a:cubicBezTo>
                  <a:cubicBezTo>
                    <a:pt x="41" y="16"/>
                    <a:pt x="41" y="20"/>
                    <a:pt x="43" y="20"/>
                  </a:cubicBezTo>
                  <a:cubicBezTo>
                    <a:pt x="44" y="20"/>
                    <a:pt x="46" y="19"/>
                    <a:pt x="48" y="16"/>
                  </a:cubicBezTo>
                  <a:cubicBezTo>
                    <a:pt x="50" y="13"/>
                    <a:pt x="50" y="9"/>
                    <a:pt x="51" y="9"/>
                  </a:cubicBezTo>
                  <a:cubicBezTo>
                    <a:pt x="53" y="10"/>
                    <a:pt x="54" y="12"/>
                    <a:pt x="55" y="15"/>
                  </a:cubicBezTo>
                  <a:cubicBezTo>
                    <a:pt x="55" y="18"/>
                    <a:pt x="56" y="19"/>
                    <a:pt x="60" y="17"/>
                  </a:cubicBezTo>
                  <a:cubicBezTo>
                    <a:pt x="64" y="15"/>
                    <a:pt x="67" y="11"/>
                    <a:pt x="70" y="6"/>
                  </a:cubicBezTo>
                  <a:cubicBezTo>
                    <a:pt x="73" y="0"/>
                    <a:pt x="76" y="2"/>
                    <a:pt x="81" y="12"/>
                  </a:cubicBezTo>
                  <a:cubicBezTo>
                    <a:pt x="87" y="22"/>
                    <a:pt x="85" y="32"/>
                    <a:pt x="84" y="35"/>
                  </a:cubicBezTo>
                  <a:cubicBezTo>
                    <a:pt x="84" y="38"/>
                    <a:pt x="85" y="39"/>
                    <a:pt x="87" y="39"/>
                  </a:cubicBezTo>
                  <a:cubicBezTo>
                    <a:pt x="89" y="38"/>
                    <a:pt x="90" y="36"/>
                    <a:pt x="92" y="34"/>
                  </a:cubicBezTo>
                  <a:cubicBezTo>
                    <a:pt x="93" y="34"/>
                    <a:pt x="95" y="33"/>
                    <a:pt x="96" y="34"/>
                  </a:cubicBezTo>
                  <a:cubicBezTo>
                    <a:pt x="97" y="35"/>
                    <a:pt x="98" y="36"/>
                    <a:pt x="98" y="37"/>
                  </a:cubicBezTo>
                  <a:cubicBezTo>
                    <a:pt x="97" y="43"/>
                    <a:pt x="96" y="49"/>
                    <a:pt x="95" y="52"/>
                  </a:cubicBezTo>
                  <a:cubicBezTo>
                    <a:pt x="94" y="54"/>
                    <a:pt x="94" y="56"/>
                    <a:pt x="93" y="57"/>
                  </a:cubicBezTo>
                  <a:cubicBezTo>
                    <a:pt x="95" y="61"/>
                    <a:pt x="95" y="66"/>
                    <a:pt x="95" y="71"/>
                  </a:cubicBezTo>
                  <a:cubicBezTo>
                    <a:pt x="95" y="76"/>
                    <a:pt x="95" y="80"/>
                    <a:pt x="94" y="83"/>
                  </a:cubicBezTo>
                  <a:cubicBezTo>
                    <a:pt x="94" y="83"/>
                    <a:pt x="85" y="82"/>
                    <a:pt x="81" y="87"/>
                  </a:cubicBezTo>
                  <a:cubicBezTo>
                    <a:pt x="79" y="90"/>
                    <a:pt x="78" y="93"/>
                    <a:pt x="78" y="9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61" y="60"/>
                    <a:pt x="45" y="53"/>
                  </a:cubicBezTo>
                  <a:cubicBezTo>
                    <a:pt x="33" y="48"/>
                    <a:pt x="25" y="46"/>
                    <a:pt x="19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6" y="45"/>
                    <a:pt x="15" y="45"/>
                    <a:pt x="15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8" y="48"/>
                    <a:pt x="3" y="54"/>
                    <a:pt x="2" y="62"/>
                  </a:cubicBezTo>
                  <a:cubicBezTo>
                    <a:pt x="0" y="54"/>
                    <a:pt x="1" y="45"/>
                    <a:pt x="2" y="4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9899650" y="5073650"/>
              <a:ext cx="39687" cy="3492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9802813" y="4976813"/>
              <a:ext cx="52387" cy="52388"/>
            </a:xfrm>
            <a:prstGeom prst="ellipse">
              <a:avLst/>
            </a:prstGeom>
            <a:solidFill>
              <a:srgbClr val="528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9810750" y="4984750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0066338" y="5064125"/>
              <a:ext cx="31750" cy="53975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1 h 12"/>
                <a:gd name="T8" fmla="*/ 6 w 7"/>
                <a:gd name="T9" fmla="*/ 12 h 12"/>
                <a:gd name="T10" fmla="*/ 4 w 7"/>
                <a:gd name="T11" fmla="*/ 11 h 12"/>
                <a:gd name="T12" fmla="*/ 3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0"/>
                    <a:pt x="2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9793288" y="4924425"/>
              <a:ext cx="79375" cy="42863"/>
            </a:xfrm>
            <a:custGeom>
              <a:avLst/>
              <a:gdLst>
                <a:gd name="T0" fmla="*/ 15 w 18"/>
                <a:gd name="T1" fmla="*/ 4 h 10"/>
                <a:gd name="T2" fmla="*/ 4 w 18"/>
                <a:gd name="T3" fmla="*/ 0 h 10"/>
                <a:gd name="T4" fmla="*/ 0 w 18"/>
                <a:gd name="T5" fmla="*/ 1 h 10"/>
                <a:gd name="T6" fmla="*/ 0 w 18"/>
                <a:gd name="T7" fmla="*/ 1 h 10"/>
                <a:gd name="T8" fmla="*/ 3 w 18"/>
                <a:gd name="T9" fmla="*/ 5 h 10"/>
                <a:gd name="T10" fmla="*/ 13 w 18"/>
                <a:gd name="T11" fmla="*/ 9 h 10"/>
                <a:gd name="T12" fmla="*/ 17 w 18"/>
                <a:gd name="T13" fmla="*/ 8 h 10"/>
                <a:gd name="T14" fmla="*/ 17 w 18"/>
                <a:gd name="T15" fmla="*/ 8 h 10"/>
                <a:gd name="T16" fmla="*/ 15 w 18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5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3" y="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7" y="5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9625013" y="5262563"/>
              <a:ext cx="666750" cy="692150"/>
            </a:xfrm>
            <a:custGeom>
              <a:avLst/>
              <a:gdLst>
                <a:gd name="T0" fmla="*/ 18 w 151"/>
                <a:gd name="T1" fmla="*/ 13 h 157"/>
                <a:gd name="T2" fmla="*/ 45 w 151"/>
                <a:gd name="T3" fmla="*/ 0 h 157"/>
                <a:gd name="T4" fmla="*/ 62 w 151"/>
                <a:gd name="T5" fmla="*/ 31 h 157"/>
                <a:gd name="T6" fmla="*/ 90 w 151"/>
                <a:gd name="T7" fmla="*/ 30 h 157"/>
                <a:gd name="T8" fmla="*/ 107 w 151"/>
                <a:gd name="T9" fmla="*/ 2 h 157"/>
                <a:gd name="T10" fmla="*/ 142 w 151"/>
                <a:gd name="T11" fmla="*/ 20 h 157"/>
                <a:gd name="T12" fmla="*/ 150 w 151"/>
                <a:gd name="T13" fmla="*/ 49 h 157"/>
                <a:gd name="T14" fmla="*/ 150 w 151"/>
                <a:gd name="T15" fmla="*/ 157 h 157"/>
                <a:gd name="T16" fmla="*/ 0 w 151"/>
                <a:gd name="T17" fmla="*/ 157 h 157"/>
                <a:gd name="T18" fmla="*/ 0 w 151"/>
                <a:gd name="T19" fmla="*/ 49 h 157"/>
                <a:gd name="T20" fmla="*/ 18 w 151"/>
                <a:gd name="T2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57">
                  <a:moveTo>
                    <a:pt x="18" y="13"/>
                  </a:moveTo>
                  <a:cubicBezTo>
                    <a:pt x="29" y="6"/>
                    <a:pt x="41" y="2"/>
                    <a:pt x="45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18" y="7"/>
                    <a:pt x="135" y="13"/>
                    <a:pt x="142" y="20"/>
                  </a:cubicBezTo>
                  <a:cubicBezTo>
                    <a:pt x="151" y="31"/>
                    <a:pt x="150" y="49"/>
                    <a:pt x="150" y="49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2"/>
                    <a:pt x="5" y="20"/>
                    <a:pt x="18" y="13"/>
                  </a:cubicBez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753600" y="5808663"/>
              <a:ext cx="406400" cy="119063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713913" y="6681788"/>
              <a:ext cx="215900" cy="119063"/>
            </a:xfrm>
            <a:custGeom>
              <a:avLst/>
              <a:gdLst>
                <a:gd name="T0" fmla="*/ 49 w 49"/>
                <a:gd name="T1" fmla="*/ 2 h 27"/>
                <a:gd name="T2" fmla="*/ 39 w 49"/>
                <a:gd name="T3" fmla="*/ 2 h 27"/>
                <a:gd name="T4" fmla="*/ 38 w 49"/>
                <a:gd name="T5" fmla="*/ 0 h 27"/>
                <a:gd name="T6" fmla="*/ 34 w 49"/>
                <a:gd name="T7" fmla="*/ 2 h 27"/>
                <a:gd name="T8" fmla="*/ 28 w 49"/>
                <a:gd name="T9" fmla="*/ 2 h 27"/>
                <a:gd name="T10" fmla="*/ 28 w 49"/>
                <a:gd name="T11" fmla="*/ 5 h 27"/>
                <a:gd name="T12" fmla="*/ 27 w 49"/>
                <a:gd name="T13" fmla="*/ 6 h 27"/>
                <a:gd name="T14" fmla="*/ 8 w 49"/>
                <a:gd name="T15" fmla="*/ 15 h 27"/>
                <a:gd name="T16" fmla="*/ 1 w 49"/>
                <a:gd name="T17" fmla="*/ 23 h 27"/>
                <a:gd name="T18" fmla="*/ 7 w 49"/>
                <a:gd name="T19" fmla="*/ 26 h 27"/>
                <a:gd name="T20" fmla="*/ 28 w 49"/>
                <a:gd name="T21" fmla="*/ 26 h 27"/>
                <a:gd name="T22" fmla="*/ 35 w 49"/>
                <a:gd name="T23" fmla="*/ 24 h 27"/>
                <a:gd name="T24" fmla="*/ 40 w 49"/>
                <a:gd name="T25" fmla="*/ 21 h 27"/>
                <a:gd name="T26" fmla="*/ 40 w 49"/>
                <a:gd name="T27" fmla="*/ 26 h 27"/>
                <a:gd name="T28" fmla="*/ 48 w 49"/>
                <a:gd name="T29" fmla="*/ 25 h 27"/>
                <a:gd name="T30" fmla="*/ 49 w 49"/>
                <a:gd name="T31" fmla="*/ 19 h 27"/>
                <a:gd name="T32" fmla="*/ 49 w 49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7">
                  <a:moveTo>
                    <a:pt x="4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6" y="0"/>
                    <a:pt x="34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2" y="9"/>
                    <a:pt x="16" y="12"/>
                    <a:pt x="8" y="15"/>
                  </a:cubicBezTo>
                  <a:cubicBezTo>
                    <a:pt x="1" y="17"/>
                    <a:pt x="0" y="19"/>
                    <a:pt x="1" y="23"/>
                  </a:cubicBezTo>
                  <a:cubicBezTo>
                    <a:pt x="2" y="26"/>
                    <a:pt x="7" y="26"/>
                    <a:pt x="7" y="26"/>
                  </a:cubicBezTo>
                  <a:cubicBezTo>
                    <a:pt x="7" y="26"/>
                    <a:pt x="24" y="26"/>
                    <a:pt x="28" y="26"/>
                  </a:cubicBezTo>
                  <a:cubicBezTo>
                    <a:pt x="32" y="26"/>
                    <a:pt x="32" y="26"/>
                    <a:pt x="35" y="24"/>
                  </a:cubicBezTo>
                  <a:cubicBezTo>
                    <a:pt x="38" y="22"/>
                    <a:pt x="40" y="21"/>
                    <a:pt x="40" y="21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6" y="27"/>
                    <a:pt x="48" y="25"/>
                  </a:cubicBezTo>
                  <a:cubicBezTo>
                    <a:pt x="49" y="24"/>
                    <a:pt x="49" y="19"/>
                    <a:pt x="49" y="19"/>
                  </a:cubicBezTo>
                  <a:lnTo>
                    <a:pt x="49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9982200" y="6681788"/>
              <a:ext cx="220662" cy="119063"/>
            </a:xfrm>
            <a:custGeom>
              <a:avLst/>
              <a:gdLst>
                <a:gd name="T0" fmla="*/ 1 w 50"/>
                <a:gd name="T1" fmla="*/ 2 h 27"/>
                <a:gd name="T2" fmla="*/ 11 w 50"/>
                <a:gd name="T3" fmla="*/ 2 h 27"/>
                <a:gd name="T4" fmla="*/ 12 w 50"/>
                <a:gd name="T5" fmla="*/ 0 h 27"/>
                <a:gd name="T6" fmla="*/ 16 w 50"/>
                <a:gd name="T7" fmla="*/ 2 h 27"/>
                <a:gd name="T8" fmla="*/ 22 w 50"/>
                <a:gd name="T9" fmla="*/ 2 h 27"/>
                <a:gd name="T10" fmla="*/ 22 w 50"/>
                <a:gd name="T11" fmla="*/ 5 h 27"/>
                <a:gd name="T12" fmla="*/ 23 w 50"/>
                <a:gd name="T13" fmla="*/ 6 h 27"/>
                <a:gd name="T14" fmla="*/ 41 w 50"/>
                <a:gd name="T15" fmla="*/ 15 h 27"/>
                <a:gd name="T16" fmla="*/ 49 w 50"/>
                <a:gd name="T17" fmla="*/ 23 h 27"/>
                <a:gd name="T18" fmla="*/ 43 w 50"/>
                <a:gd name="T19" fmla="*/ 26 h 27"/>
                <a:gd name="T20" fmla="*/ 22 w 50"/>
                <a:gd name="T21" fmla="*/ 26 h 27"/>
                <a:gd name="T22" fmla="*/ 14 w 50"/>
                <a:gd name="T23" fmla="*/ 24 h 27"/>
                <a:gd name="T24" fmla="*/ 10 w 50"/>
                <a:gd name="T25" fmla="*/ 21 h 27"/>
                <a:gd name="T26" fmla="*/ 10 w 50"/>
                <a:gd name="T27" fmla="*/ 26 h 27"/>
                <a:gd name="T28" fmla="*/ 2 w 50"/>
                <a:gd name="T29" fmla="*/ 25 h 27"/>
                <a:gd name="T30" fmla="*/ 1 w 50"/>
                <a:gd name="T31" fmla="*/ 19 h 27"/>
                <a:gd name="T32" fmla="*/ 1 w 50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7">
                  <a:moveTo>
                    <a:pt x="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6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7" y="9"/>
                    <a:pt x="33" y="12"/>
                    <a:pt x="41" y="15"/>
                  </a:cubicBezTo>
                  <a:cubicBezTo>
                    <a:pt x="49" y="17"/>
                    <a:pt x="50" y="19"/>
                    <a:pt x="49" y="23"/>
                  </a:cubicBezTo>
                  <a:cubicBezTo>
                    <a:pt x="48" y="26"/>
                    <a:pt x="43" y="26"/>
                    <a:pt x="43" y="26"/>
                  </a:cubicBezTo>
                  <a:cubicBezTo>
                    <a:pt x="43" y="26"/>
                    <a:pt x="26" y="26"/>
                    <a:pt x="22" y="26"/>
                  </a:cubicBezTo>
                  <a:cubicBezTo>
                    <a:pt x="18" y="26"/>
                    <a:pt x="17" y="26"/>
                    <a:pt x="14" y="24"/>
                  </a:cubicBezTo>
                  <a:cubicBezTo>
                    <a:pt x="12" y="22"/>
                    <a:pt x="10" y="21"/>
                    <a:pt x="10" y="21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4" y="27"/>
                    <a:pt x="2" y="25"/>
                  </a:cubicBezTo>
                  <a:cubicBezTo>
                    <a:pt x="0" y="24"/>
                    <a:pt x="1" y="19"/>
                    <a:pt x="1" y="19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9718675" y="5813425"/>
              <a:ext cx="466725" cy="876300"/>
            </a:xfrm>
            <a:custGeom>
              <a:avLst/>
              <a:gdLst>
                <a:gd name="T0" fmla="*/ 0 w 106"/>
                <a:gd name="T1" fmla="*/ 0 h 199"/>
                <a:gd name="T2" fmla="*/ 5 w 106"/>
                <a:gd name="T3" fmla="*/ 47 h 199"/>
                <a:gd name="T4" fmla="*/ 14 w 106"/>
                <a:gd name="T5" fmla="*/ 162 h 199"/>
                <a:gd name="T6" fmla="*/ 25 w 106"/>
                <a:gd name="T7" fmla="*/ 199 h 199"/>
                <a:gd name="T8" fmla="*/ 48 w 106"/>
                <a:gd name="T9" fmla="*/ 199 h 199"/>
                <a:gd name="T10" fmla="*/ 48 w 106"/>
                <a:gd name="T11" fmla="*/ 91 h 199"/>
                <a:gd name="T12" fmla="*/ 48 w 106"/>
                <a:gd name="T13" fmla="*/ 86 h 199"/>
                <a:gd name="T14" fmla="*/ 54 w 106"/>
                <a:gd name="T15" fmla="*/ 77 h 199"/>
                <a:gd name="T16" fmla="*/ 61 w 106"/>
                <a:gd name="T17" fmla="*/ 86 h 199"/>
                <a:gd name="T18" fmla="*/ 61 w 106"/>
                <a:gd name="T19" fmla="*/ 91 h 199"/>
                <a:gd name="T20" fmla="*/ 61 w 106"/>
                <a:gd name="T21" fmla="*/ 199 h 199"/>
                <a:gd name="T22" fmla="*/ 82 w 106"/>
                <a:gd name="T23" fmla="*/ 199 h 199"/>
                <a:gd name="T24" fmla="*/ 89 w 106"/>
                <a:gd name="T25" fmla="*/ 188 h 199"/>
                <a:gd name="T26" fmla="*/ 100 w 106"/>
                <a:gd name="T27" fmla="*/ 47 h 199"/>
                <a:gd name="T28" fmla="*/ 106 w 106"/>
                <a:gd name="T29" fmla="*/ 0 h 199"/>
                <a:gd name="T30" fmla="*/ 0 w 106"/>
                <a:gd name="T3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99">
                  <a:moveTo>
                    <a:pt x="0" y="0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12" y="140"/>
                    <a:pt x="14" y="162"/>
                  </a:cubicBezTo>
                  <a:cubicBezTo>
                    <a:pt x="16" y="184"/>
                    <a:pt x="15" y="198"/>
                    <a:pt x="25" y="199"/>
                  </a:cubicBezTo>
                  <a:cubicBezTo>
                    <a:pt x="29" y="199"/>
                    <a:pt x="37" y="199"/>
                    <a:pt x="48" y="199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1"/>
                    <a:pt x="51" y="77"/>
                    <a:pt x="54" y="77"/>
                  </a:cubicBezTo>
                  <a:cubicBezTo>
                    <a:pt x="58" y="77"/>
                    <a:pt x="61" y="81"/>
                    <a:pt x="61" y="8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9" y="199"/>
                    <a:pt x="79" y="199"/>
                    <a:pt x="82" y="199"/>
                  </a:cubicBezTo>
                  <a:cubicBezTo>
                    <a:pt x="87" y="198"/>
                    <a:pt x="88" y="197"/>
                    <a:pt x="89" y="18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9837738" y="5284788"/>
              <a:ext cx="246062" cy="250825"/>
            </a:xfrm>
            <a:custGeom>
              <a:avLst/>
              <a:gdLst>
                <a:gd name="T0" fmla="*/ 27 w 56"/>
                <a:gd name="T1" fmla="*/ 25 h 57"/>
                <a:gd name="T2" fmla="*/ 56 w 56"/>
                <a:gd name="T3" fmla="*/ 2 h 57"/>
                <a:gd name="T4" fmla="*/ 28 w 56"/>
                <a:gd name="T5" fmla="*/ 57 h 57"/>
                <a:gd name="T6" fmla="*/ 0 w 56"/>
                <a:gd name="T7" fmla="*/ 0 h 57"/>
                <a:gd name="T8" fmla="*/ 27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7" y="25"/>
                  </a:moveTo>
                  <a:cubicBezTo>
                    <a:pt x="35" y="25"/>
                    <a:pt x="50" y="7"/>
                    <a:pt x="56" y="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9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625013" y="5813425"/>
              <a:ext cx="128587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5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3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0160000" y="5813425"/>
              <a:ext cx="127000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4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2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8443913" y="5954713"/>
              <a:ext cx="1270000" cy="8890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272588" y="6038850"/>
              <a:ext cx="84137" cy="812446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8443913" y="6038850"/>
              <a:ext cx="1270000" cy="812446"/>
            </a:xfrm>
            <a:custGeom>
              <a:avLst/>
              <a:gdLst>
                <a:gd name="T0" fmla="*/ 0 w 800"/>
                <a:gd name="T1" fmla="*/ 477 h 477"/>
                <a:gd name="T2" fmla="*/ 50 w 800"/>
                <a:gd name="T3" fmla="*/ 477 h 477"/>
                <a:gd name="T4" fmla="*/ 50 w 800"/>
                <a:gd name="T5" fmla="*/ 50 h 477"/>
                <a:gd name="T6" fmla="*/ 800 w 800"/>
                <a:gd name="T7" fmla="*/ 50 h 477"/>
                <a:gd name="T8" fmla="*/ 800 w 800"/>
                <a:gd name="T9" fmla="*/ 0 h 477"/>
                <a:gd name="T10" fmla="*/ 0 w 800"/>
                <a:gd name="T11" fmla="*/ 0 h 477"/>
                <a:gd name="T12" fmla="*/ 0 w 800"/>
                <a:gd name="T13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800" y="50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9505950" y="5954713"/>
              <a:ext cx="565150" cy="88900"/>
            </a:xfrm>
            <a:prstGeom prst="rect">
              <a:avLst/>
            </a:pr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9505950" y="6038850"/>
              <a:ext cx="565150" cy="812446"/>
            </a:xfrm>
            <a:custGeom>
              <a:avLst/>
              <a:gdLst>
                <a:gd name="T0" fmla="*/ 0 w 356"/>
                <a:gd name="T1" fmla="*/ 477 h 477"/>
                <a:gd name="T2" fmla="*/ 50 w 356"/>
                <a:gd name="T3" fmla="*/ 477 h 477"/>
                <a:gd name="T4" fmla="*/ 50 w 356"/>
                <a:gd name="T5" fmla="*/ 50 h 477"/>
                <a:gd name="T6" fmla="*/ 303 w 356"/>
                <a:gd name="T7" fmla="*/ 50 h 477"/>
                <a:gd name="T8" fmla="*/ 303 w 356"/>
                <a:gd name="T9" fmla="*/ 477 h 477"/>
                <a:gd name="T10" fmla="*/ 356 w 356"/>
                <a:gd name="T11" fmla="*/ 477 h 477"/>
                <a:gd name="T12" fmla="*/ 356 w 356"/>
                <a:gd name="T13" fmla="*/ 0 h 477"/>
                <a:gd name="T14" fmla="*/ 0 w 356"/>
                <a:gd name="T15" fmla="*/ 0 h 477"/>
                <a:gd name="T16" fmla="*/ 0 w 356"/>
                <a:gd name="T1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303" y="50"/>
                  </a:lnTo>
                  <a:lnTo>
                    <a:pt x="303" y="477"/>
                  </a:lnTo>
                  <a:lnTo>
                    <a:pt x="356" y="477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9431338" y="5880100"/>
              <a:ext cx="468312" cy="79375"/>
            </a:xfrm>
            <a:custGeom>
              <a:avLst/>
              <a:gdLst>
                <a:gd name="T0" fmla="*/ 9 w 106"/>
                <a:gd name="T1" fmla="*/ 0 h 18"/>
                <a:gd name="T2" fmla="*/ 61 w 106"/>
                <a:gd name="T3" fmla="*/ 0 h 18"/>
                <a:gd name="T4" fmla="*/ 98 w 106"/>
                <a:gd name="T5" fmla="*/ 7 h 18"/>
                <a:gd name="T6" fmla="*/ 105 w 106"/>
                <a:gd name="T7" fmla="*/ 17 h 18"/>
                <a:gd name="T8" fmla="*/ 69 w 106"/>
                <a:gd name="T9" fmla="*/ 11 h 18"/>
                <a:gd name="T10" fmla="*/ 59 w 106"/>
                <a:gd name="T11" fmla="*/ 17 h 18"/>
                <a:gd name="T12" fmla="*/ 7 w 106"/>
                <a:gd name="T13" fmla="*/ 17 h 18"/>
                <a:gd name="T14" fmla="*/ 0 w 106"/>
                <a:gd name="T15" fmla="*/ 8 h 18"/>
                <a:gd name="T16" fmla="*/ 0 w 106"/>
                <a:gd name="T17" fmla="*/ 8 h 18"/>
                <a:gd name="T18" fmla="*/ 9 w 1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">
                  <a:moveTo>
                    <a:pt x="9" y="0"/>
                  </a:moveTo>
                  <a:cubicBezTo>
                    <a:pt x="18" y="0"/>
                    <a:pt x="61" y="0"/>
                    <a:pt x="61" y="0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3" y="8"/>
                    <a:pt x="106" y="12"/>
                    <a:pt x="105" y="17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5"/>
                    <a:pt x="63" y="18"/>
                    <a:pt x="59" y="17"/>
                  </a:cubicBezTo>
                  <a:cubicBezTo>
                    <a:pt x="59" y="17"/>
                    <a:pt x="13" y="17"/>
                    <a:pt x="7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9661525" y="5870575"/>
              <a:ext cx="233362" cy="88900"/>
            </a:xfrm>
            <a:custGeom>
              <a:avLst/>
              <a:gdLst>
                <a:gd name="T0" fmla="*/ 0 w 53"/>
                <a:gd name="T1" fmla="*/ 10 h 20"/>
                <a:gd name="T2" fmla="*/ 10 w 53"/>
                <a:gd name="T3" fmla="*/ 2 h 20"/>
                <a:gd name="T4" fmla="*/ 46 w 53"/>
                <a:gd name="T5" fmla="*/ 9 h 20"/>
                <a:gd name="T6" fmla="*/ 51 w 53"/>
                <a:gd name="T7" fmla="*/ 13 h 20"/>
                <a:gd name="T8" fmla="*/ 53 w 53"/>
                <a:gd name="T9" fmla="*/ 19 h 20"/>
                <a:gd name="T10" fmla="*/ 17 w 53"/>
                <a:gd name="T11" fmla="*/ 13 h 20"/>
                <a:gd name="T12" fmla="*/ 7 w 53"/>
                <a:gd name="T13" fmla="*/ 19 h 20"/>
                <a:gd name="T14" fmla="*/ 0 w 5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0" y="10"/>
                  </a:moveTo>
                  <a:cubicBezTo>
                    <a:pt x="0" y="10"/>
                    <a:pt x="0" y="0"/>
                    <a:pt x="10" y="2"/>
                  </a:cubicBezTo>
                  <a:cubicBezTo>
                    <a:pt x="16" y="3"/>
                    <a:pt x="35" y="7"/>
                    <a:pt x="46" y="9"/>
                  </a:cubicBezTo>
                  <a:cubicBezTo>
                    <a:pt x="48" y="9"/>
                    <a:pt x="50" y="11"/>
                    <a:pt x="51" y="13"/>
                  </a:cubicBezTo>
                  <a:cubicBezTo>
                    <a:pt x="53" y="15"/>
                    <a:pt x="53" y="17"/>
                    <a:pt x="53" y="1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7"/>
                    <a:pt x="11" y="20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9674225" y="5892800"/>
              <a:ext cx="49212" cy="52388"/>
            </a:xfrm>
            <a:prstGeom prst="ellipse">
              <a:avLst/>
            </a:pr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9493250" y="5413375"/>
              <a:ext cx="146050" cy="546100"/>
            </a:xfrm>
            <a:custGeom>
              <a:avLst/>
              <a:gdLst>
                <a:gd name="T0" fmla="*/ 12 w 33"/>
                <a:gd name="T1" fmla="*/ 1 h 124"/>
                <a:gd name="T2" fmla="*/ 20 w 33"/>
                <a:gd name="T3" fmla="*/ 11 h 124"/>
                <a:gd name="T4" fmla="*/ 31 w 33"/>
                <a:gd name="T5" fmla="*/ 111 h 124"/>
                <a:gd name="T6" fmla="*/ 24 w 33"/>
                <a:gd name="T7" fmla="*/ 123 h 124"/>
                <a:gd name="T8" fmla="*/ 14 w 33"/>
                <a:gd name="T9" fmla="*/ 123 h 124"/>
                <a:gd name="T10" fmla="*/ 0 w 33"/>
                <a:gd name="T11" fmla="*/ 0 h 124"/>
                <a:gd name="T12" fmla="*/ 12 w 33"/>
                <a:gd name="T13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4">
                  <a:moveTo>
                    <a:pt x="12" y="1"/>
                  </a:moveTo>
                  <a:cubicBezTo>
                    <a:pt x="16" y="1"/>
                    <a:pt x="20" y="4"/>
                    <a:pt x="20" y="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3" y="119"/>
                    <a:pt x="29" y="124"/>
                    <a:pt x="2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8907463" y="5413375"/>
              <a:ext cx="682625" cy="541338"/>
            </a:xfrm>
            <a:custGeom>
              <a:avLst/>
              <a:gdLst>
                <a:gd name="T0" fmla="*/ 9 w 155"/>
                <a:gd name="T1" fmla="*/ 0 h 123"/>
                <a:gd name="T2" fmla="*/ 132 w 155"/>
                <a:gd name="T3" fmla="*/ 0 h 123"/>
                <a:gd name="T4" fmla="*/ 142 w 155"/>
                <a:gd name="T5" fmla="*/ 9 h 123"/>
                <a:gd name="T6" fmla="*/ 154 w 155"/>
                <a:gd name="T7" fmla="*/ 112 h 123"/>
                <a:gd name="T8" fmla="*/ 144 w 155"/>
                <a:gd name="T9" fmla="*/ 123 h 123"/>
                <a:gd name="T10" fmla="*/ 21 w 155"/>
                <a:gd name="T11" fmla="*/ 123 h 123"/>
                <a:gd name="T12" fmla="*/ 13 w 155"/>
                <a:gd name="T13" fmla="*/ 116 h 123"/>
                <a:gd name="T14" fmla="*/ 1 w 155"/>
                <a:gd name="T15" fmla="*/ 10 h 123"/>
                <a:gd name="T16" fmla="*/ 9 w 155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3">
                  <a:moveTo>
                    <a:pt x="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7" y="0"/>
                    <a:pt x="142" y="4"/>
                    <a:pt x="142" y="9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8"/>
                    <a:pt x="150" y="123"/>
                    <a:pt x="144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7" y="123"/>
                    <a:pt x="13" y="120"/>
                    <a:pt x="13" y="1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9118600" y="5664200"/>
              <a:ext cx="260350" cy="44450"/>
            </a:xfrm>
            <a:custGeom>
              <a:avLst/>
              <a:gdLst>
                <a:gd name="T0" fmla="*/ 59 w 59"/>
                <a:gd name="T1" fmla="*/ 5 h 10"/>
                <a:gd name="T2" fmla="*/ 54 w 59"/>
                <a:gd name="T3" fmla="*/ 10 h 10"/>
                <a:gd name="T4" fmla="*/ 5 w 59"/>
                <a:gd name="T5" fmla="*/ 10 h 10"/>
                <a:gd name="T6" fmla="*/ 0 w 59"/>
                <a:gd name="T7" fmla="*/ 5 h 10"/>
                <a:gd name="T8" fmla="*/ 0 w 59"/>
                <a:gd name="T9" fmla="*/ 5 h 10"/>
                <a:gd name="T10" fmla="*/ 5 w 59"/>
                <a:gd name="T11" fmla="*/ 0 h 10"/>
                <a:gd name="T12" fmla="*/ 54 w 59"/>
                <a:gd name="T13" fmla="*/ 0 h 10"/>
                <a:gd name="T14" fmla="*/ 59 w 5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0">
                  <a:moveTo>
                    <a:pt x="59" y="5"/>
                  </a:moveTo>
                  <a:cubicBezTo>
                    <a:pt x="59" y="8"/>
                    <a:pt x="56" y="10"/>
                    <a:pt x="5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9" y="2"/>
                    <a:pt x="59" y="5"/>
                  </a:cubicBezTo>
                  <a:close/>
                </a:path>
              </a:pathLst>
            </a:custGeom>
            <a:solidFill>
              <a:srgbClr val="99A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0847388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0467975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0671175" y="6637338"/>
              <a:ext cx="225425" cy="84138"/>
            </a:xfrm>
            <a:custGeom>
              <a:avLst/>
              <a:gdLst>
                <a:gd name="T0" fmla="*/ 0 w 142"/>
                <a:gd name="T1" fmla="*/ 11 h 53"/>
                <a:gd name="T2" fmla="*/ 3 w 142"/>
                <a:gd name="T3" fmla="*/ 0 h 53"/>
                <a:gd name="T4" fmla="*/ 142 w 142"/>
                <a:gd name="T5" fmla="*/ 28 h 53"/>
                <a:gd name="T6" fmla="*/ 142 w 142"/>
                <a:gd name="T7" fmla="*/ 53 h 53"/>
                <a:gd name="T8" fmla="*/ 0 w 142"/>
                <a:gd name="T9" fmla="*/ 22 h 53"/>
                <a:gd name="T10" fmla="*/ 3 w 142"/>
                <a:gd name="T11" fmla="*/ 22 h 53"/>
                <a:gd name="T12" fmla="*/ 0 w 142"/>
                <a:gd name="T13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53">
                  <a:moveTo>
                    <a:pt x="0" y="11"/>
                  </a:moveTo>
                  <a:lnTo>
                    <a:pt x="3" y="0"/>
                  </a:lnTo>
                  <a:lnTo>
                    <a:pt x="142" y="28"/>
                  </a:lnTo>
                  <a:lnTo>
                    <a:pt x="142" y="5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0440988" y="6637338"/>
              <a:ext cx="230187" cy="84138"/>
            </a:xfrm>
            <a:custGeom>
              <a:avLst/>
              <a:gdLst>
                <a:gd name="T0" fmla="*/ 142 w 145"/>
                <a:gd name="T1" fmla="*/ 0 h 53"/>
                <a:gd name="T2" fmla="*/ 145 w 145"/>
                <a:gd name="T3" fmla="*/ 11 h 53"/>
                <a:gd name="T4" fmla="*/ 142 w 145"/>
                <a:gd name="T5" fmla="*/ 22 h 53"/>
                <a:gd name="T6" fmla="*/ 145 w 145"/>
                <a:gd name="T7" fmla="*/ 22 h 53"/>
                <a:gd name="T8" fmla="*/ 0 w 145"/>
                <a:gd name="T9" fmla="*/ 53 h 53"/>
                <a:gd name="T10" fmla="*/ 0 w 145"/>
                <a:gd name="T11" fmla="*/ 28 h 53"/>
                <a:gd name="T12" fmla="*/ 142 w 14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3">
                  <a:moveTo>
                    <a:pt x="142" y="0"/>
                  </a:moveTo>
                  <a:lnTo>
                    <a:pt x="145" y="11"/>
                  </a:lnTo>
                  <a:lnTo>
                    <a:pt x="142" y="22"/>
                  </a:lnTo>
                  <a:lnTo>
                    <a:pt x="145" y="22"/>
                  </a:lnTo>
                  <a:lnTo>
                    <a:pt x="0" y="53"/>
                  </a:lnTo>
                  <a:lnTo>
                    <a:pt x="0" y="2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0666413" y="665480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11 h 11"/>
                <a:gd name="T4" fmla="*/ 3 w 6"/>
                <a:gd name="T5" fmla="*/ 11 h 11"/>
                <a:gd name="T6" fmla="*/ 0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10648950" y="6483350"/>
              <a:ext cx="39687" cy="238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10658475" y="6654800"/>
              <a:ext cx="20637" cy="1143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037590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9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054735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6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0636250" y="6734175"/>
              <a:ext cx="69850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0445750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0825163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0380663" y="6135688"/>
              <a:ext cx="409575" cy="241300"/>
            </a:xfrm>
            <a:custGeom>
              <a:avLst/>
              <a:gdLst>
                <a:gd name="T0" fmla="*/ 29 w 93"/>
                <a:gd name="T1" fmla="*/ 0 h 55"/>
                <a:gd name="T2" fmla="*/ 93 w 93"/>
                <a:gd name="T3" fmla="*/ 0 h 55"/>
                <a:gd name="T4" fmla="*/ 93 w 93"/>
                <a:gd name="T5" fmla="*/ 6 h 55"/>
                <a:gd name="T6" fmla="*/ 29 w 93"/>
                <a:gd name="T7" fmla="*/ 6 h 55"/>
                <a:gd name="T8" fmla="*/ 7 w 93"/>
                <a:gd name="T9" fmla="*/ 29 h 55"/>
                <a:gd name="T10" fmla="*/ 7 w 93"/>
                <a:gd name="T11" fmla="*/ 55 h 55"/>
                <a:gd name="T12" fmla="*/ 0 w 93"/>
                <a:gd name="T13" fmla="*/ 55 h 55"/>
                <a:gd name="T14" fmla="*/ 0 w 93"/>
                <a:gd name="T15" fmla="*/ 29 h 55"/>
                <a:gd name="T16" fmla="*/ 29 w 9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5">
                  <a:moveTo>
                    <a:pt x="29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7" y="6"/>
                    <a:pt x="7" y="17"/>
                    <a:pt x="7" y="29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0658475" y="5721350"/>
              <a:ext cx="369887" cy="739775"/>
            </a:xfrm>
            <a:custGeom>
              <a:avLst/>
              <a:gdLst>
                <a:gd name="T0" fmla="*/ 233 w 233"/>
                <a:gd name="T1" fmla="*/ 0 h 466"/>
                <a:gd name="T2" fmla="*/ 197 w 233"/>
                <a:gd name="T3" fmla="*/ 466 h 466"/>
                <a:gd name="T4" fmla="*/ 0 w 233"/>
                <a:gd name="T5" fmla="*/ 466 h 466"/>
                <a:gd name="T6" fmla="*/ 36 w 233"/>
                <a:gd name="T7" fmla="*/ 0 h 466"/>
                <a:gd name="T8" fmla="*/ 233 w 233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466">
                  <a:moveTo>
                    <a:pt x="233" y="0"/>
                  </a:moveTo>
                  <a:lnTo>
                    <a:pt x="197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10264775" y="6346825"/>
              <a:ext cx="115887" cy="11430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10321925" y="6346825"/>
              <a:ext cx="225425" cy="11430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0547350" y="6346825"/>
              <a:ext cx="458787" cy="1143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10494963" y="6346825"/>
              <a:ext cx="109537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11006138" y="5721350"/>
              <a:ext cx="114300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0948988" y="5721350"/>
              <a:ext cx="114300" cy="739775"/>
            </a:xfrm>
            <a:custGeom>
              <a:avLst/>
              <a:gdLst>
                <a:gd name="T0" fmla="*/ 72 w 72"/>
                <a:gd name="T1" fmla="*/ 0 h 466"/>
                <a:gd name="T2" fmla="*/ 36 w 72"/>
                <a:gd name="T3" fmla="*/ 466 h 466"/>
                <a:gd name="T4" fmla="*/ 0 w 72"/>
                <a:gd name="T5" fmla="*/ 466 h 466"/>
                <a:gd name="T6" fmla="*/ 36 w 72"/>
                <a:gd name="T7" fmla="*/ 0 h 466"/>
                <a:gd name="T8" fmla="*/ 72 w 72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66">
                  <a:moveTo>
                    <a:pt x="72" y="0"/>
                  </a:moveTo>
                  <a:lnTo>
                    <a:pt x="36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10653713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10463213" y="6751638"/>
              <a:ext cx="36512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0842625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0009188" y="6575425"/>
              <a:ext cx="193675" cy="215900"/>
            </a:xfrm>
            <a:custGeom>
              <a:avLst/>
              <a:gdLst>
                <a:gd name="T0" fmla="*/ 33 w 44"/>
                <a:gd name="T1" fmla="*/ 0 h 49"/>
                <a:gd name="T2" fmla="*/ 34 w 44"/>
                <a:gd name="T3" fmla="*/ 35 h 49"/>
                <a:gd name="T4" fmla="*/ 6 w 44"/>
                <a:gd name="T5" fmla="*/ 38 h 49"/>
                <a:gd name="T6" fmla="*/ 3 w 44"/>
                <a:gd name="T7" fmla="*/ 37 h 49"/>
                <a:gd name="T8" fmla="*/ 0 w 44"/>
                <a:gd name="T9" fmla="*/ 41 h 49"/>
                <a:gd name="T10" fmla="*/ 2 w 44"/>
                <a:gd name="T11" fmla="*/ 44 h 49"/>
                <a:gd name="T12" fmla="*/ 8 w 44"/>
                <a:gd name="T13" fmla="*/ 48 h 49"/>
                <a:gd name="T14" fmla="*/ 37 w 44"/>
                <a:gd name="T15" fmla="*/ 47 h 49"/>
                <a:gd name="T16" fmla="*/ 44 w 44"/>
                <a:gd name="T17" fmla="*/ 42 h 49"/>
                <a:gd name="T18" fmla="*/ 44 w 44"/>
                <a:gd name="T19" fmla="*/ 0 h 49"/>
                <a:gd name="T20" fmla="*/ 33 w 4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9">
                  <a:moveTo>
                    <a:pt x="33" y="0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5"/>
                    <a:pt x="14" y="35"/>
                    <a:pt x="6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2"/>
                    <a:pt x="1" y="43"/>
                    <a:pt x="2" y="44"/>
                  </a:cubicBezTo>
                  <a:cubicBezTo>
                    <a:pt x="2" y="46"/>
                    <a:pt x="5" y="48"/>
                    <a:pt x="8" y="48"/>
                  </a:cubicBezTo>
                  <a:cubicBezTo>
                    <a:pt x="11" y="48"/>
                    <a:pt x="30" y="45"/>
                    <a:pt x="37" y="47"/>
                  </a:cubicBezTo>
                  <a:cubicBezTo>
                    <a:pt x="44" y="49"/>
                    <a:pt x="44" y="42"/>
                    <a:pt x="44" y="42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9986963" y="670401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1 w 56"/>
                <a:gd name="T3" fmla="*/ 3 h 22"/>
                <a:gd name="T4" fmla="*/ 37 w 56"/>
                <a:gd name="T5" fmla="*/ 0 h 22"/>
                <a:gd name="T6" fmla="*/ 20 w 56"/>
                <a:gd name="T7" fmla="*/ 6 h 22"/>
                <a:gd name="T8" fmla="*/ 11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2 w 56"/>
                <a:gd name="T17" fmla="*/ 18 h 22"/>
                <a:gd name="T18" fmla="*/ 0 w 56"/>
                <a:gd name="T19" fmla="*/ 14 h 22"/>
                <a:gd name="T20" fmla="*/ 4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3 w 56"/>
                <a:gd name="T27" fmla="*/ 18 h 22"/>
                <a:gd name="T28" fmla="*/ 53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7" y="5"/>
                    <a:pt x="41" y="3"/>
                  </a:cubicBezTo>
                  <a:cubicBezTo>
                    <a:pt x="39" y="3"/>
                    <a:pt x="39" y="1"/>
                    <a:pt x="37" y="0"/>
                  </a:cubicBezTo>
                  <a:cubicBezTo>
                    <a:pt x="35" y="2"/>
                    <a:pt x="25" y="4"/>
                    <a:pt x="20" y="6"/>
                  </a:cubicBezTo>
                  <a:cubicBezTo>
                    <a:pt x="17" y="6"/>
                    <a:pt x="13" y="8"/>
                    <a:pt x="11" y="7"/>
                  </a:cubicBezTo>
                  <a:cubicBezTo>
                    <a:pt x="9" y="8"/>
                    <a:pt x="7" y="8"/>
                    <a:pt x="5" y="8"/>
                  </a:cubicBezTo>
                  <a:cubicBezTo>
                    <a:pt x="4" y="8"/>
                    <a:pt x="3" y="8"/>
                    <a:pt x="2" y="9"/>
                  </a:cubicBezTo>
                  <a:cubicBezTo>
                    <a:pt x="2" y="10"/>
                    <a:pt x="3" y="10"/>
                    <a:pt x="6" y="11"/>
                  </a:cubicBezTo>
                  <a:cubicBezTo>
                    <a:pt x="11" y="13"/>
                    <a:pt x="12" y="16"/>
                    <a:pt x="12" y="18"/>
                  </a:cubicBezTo>
                  <a:cubicBezTo>
                    <a:pt x="12" y="20"/>
                    <a:pt x="4" y="18"/>
                    <a:pt x="0" y="14"/>
                  </a:cubicBezTo>
                  <a:cubicBezTo>
                    <a:pt x="0" y="16"/>
                    <a:pt x="2" y="18"/>
                    <a:pt x="4" y="19"/>
                  </a:cubicBezTo>
                  <a:cubicBezTo>
                    <a:pt x="11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7"/>
                    <a:pt x="53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9982200" y="674370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7 w 13"/>
                <a:gd name="T3" fmla="*/ 2 h 11"/>
                <a:gd name="T4" fmla="*/ 3 w 13"/>
                <a:gd name="T5" fmla="*/ 0 h 11"/>
                <a:gd name="T6" fmla="*/ 1 w 13"/>
                <a:gd name="T7" fmla="*/ 5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7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5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10036175" y="6686550"/>
              <a:ext cx="203200" cy="96838"/>
            </a:xfrm>
            <a:custGeom>
              <a:avLst/>
              <a:gdLst>
                <a:gd name="T0" fmla="*/ 22 w 46"/>
                <a:gd name="T1" fmla="*/ 4 h 22"/>
                <a:gd name="T2" fmla="*/ 27 w 46"/>
                <a:gd name="T3" fmla="*/ 2 h 22"/>
                <a:gd name="T4" fmla="*/ 36 w 46"/>
                <a:gd name="T5" fmla="*/ 6 h 22"/>
                <a:gd name="T6" fmla="*/ 42 w 46"/>
                <a:gd name="T7" fmla="*/ 4 h 22"/>
                <a:gd name="T8" fmla="*/ 42 w 46"/>
                <a:gd name="T9" fmla="*/ 4 h 22"/>
                <a:gd name="T10" fmla="*/ 42 w 46"/>
                <a:gd name="T11" fmla="*/ 6 h 22"/>
                <a:gd name="T12" fmla="*/ 45 w 46"/>
                <a:gd name="T13" fmla="*/ 20 h 22"/>
                <a:gd name="T14" fmla="*/ 45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2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2" y="4"/>
                  </a:moveTo>
                  <a:cubicBezTo>
                    <a:pt x="24" y="2"/>
                    <a:pt x="26" y="0"/>
                    <a:pt x="27" y="2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5"/>
                    <a:pt x="42" y="6"/>
                  </a:cubicBezTo>
                  <a:cubicBezTo>
                    <a:pt x="42" y="7"/>
                    <a:pt x="46" y="17"/>
                    <a:pt x="45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5" y="19"/>
                    <a:pt x="39" y="8"/>
                    <a:pt x="39" y="8"/>
                  </a:cubicBezTo>
                  <a:cubicBezTo>
                    <a:pt x="36" y="10"/>
                    <a:pt x="35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3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0217150" y="6704013"/>
              <a:ext cx="30162" cy="74613"/>
            </a:xfrm>
            <a:custGeom>
              <a:avLst/>
              <a:gdLst>
                <a:gd name="T0" fmla="*/ 5 w 7"/>
                <a:gd name="T1" fmla="*/ 11 h 17"/>
                <a:gd name="T2" fmla="*/ 1 w 7"/>
                <a:gd name="T3" fmla="*/ 0 h 17"/>
                <a:gd name="T4" fmla="*/ 1 w 7"/>
                <a:gd name="T5" fmla="*/ 2 h 17"/>
                <a:gd name="T6" fmla="*/ 4 w 7"/>
                <a:gd name="T7" fmla="*/ 16 h 17"/>
                <a:gd name="T8" fmla="*/ 4 w 7"/>
                <a:gd name="T9" fmla="*/ 17 h 17"/>
                <a:gd name="T10" fmla="*/ 5 w 7"/>
                <a:gd name="T11" fmla="*/ 16 h 17"/>
                <a:gd name="T12" fmla="*/ 5 w 7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cubicBezTo>
                    <a:pt x="4" y="6"/>
                    <a:pt x="2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5" y="13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7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0048875" y="6729413"/>
              <a:ext cx="153987" cy="57150"/>
            </a:xfrm>
            <a:custGeom>
              <a:avLst/>
              <a:gdLst>
                <a:gd name="T0" fmla="*/ 35 w 35"/>
                <a:gd name="T1" fmla="*/ 13 h 13"/>
                <a:gd name="T2" fmla="*/ 35 w 35"/>
                <a:gd name="T3" fmla="*/ 13 h 13"/>
                <a:gd name="T4" fmla="*/ 17 w 35"/>
                <a:gd name="T5" fmla="*/ 0 h 13"/>
                <a:gd name="T6" fmla="*/ 0 w 35"/>
                <a:gd name="T7" fmla="*/ 13 h 13"/>
                <a:gd name="T8" fmla="*/ 35 w 3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6"/>
                    <a:pt x="27" y="0"/>
                    <a:pt x="17" y="0"/>
                  </a:cubicBezTo>
                  <a:cubicBezTo>
                    <a:pt x="8" y="1"/>
                    <a:pt x="1" y="6"/>
                    <a:pt x="0" y="13"/>
                  </a:cubicBezTo>
                  <a:cubicBezTo>
                    <a:pt x="7" y="13"/>
                    <a:pt x="26" y="13"/>
                    <a:pt x="35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10115550" y="669925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0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0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1 w 4"/>
                <a:gd name="T17" fmla="*/ 1 h 3"/>
                <a:gd name="T18" fmla="*/ 3 w 4"/>
                <a:gd name="T19" fmla="*/ 3 h 3"/>
                <a:gd name="T20" fmla="*/ 3 w 4"/>
                <a:gd name="T21" fmla="*/ 3 h 3"/>
                <a:gd name="T22" fmla="*/ 3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10101263" y="6704013"/>
              <a:ext cx="19050" cy="12700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1 w 4"/>
                <a:gd name="T13" fmla="*/ 1 h 3"/>
                <a:gd name="T14" fmla="*/ 2 w 4"/>
                <a:gd name="T15" fmla="*/ 3 h 3"/>
                <a:gd name="T16" fmla="*/ 3 w 4"/>
                <a:gd name="T17" fmla="*/ 3 h 3"/>
                <a:gd name="T18" fmla="*/ 3 w 4"/>
                <a:gd name="T19" fmla="*/ 3 h 3"/>
                <a:gd name="T20" fmla="*/ 3 w 4"/>
                <a:gd name="T21" fmla="*/ 2 h 3"/>
                <a:gd name="T22" fmla="*/ 2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10083800" y="670877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0071100" y="671195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9982200" y="6769100"/>
              <a:ext cx="260350" cy="31750"/>
            </a:xfrm>
            <a:custGeom>
              <a:avLst/>
              <a:gdLst>
                <a:gd name="T0" fmla="*/ 19 w 59"/>
                <a:gd name="T1" fmla="*/ 6 h 7"/>
                <a:gd name="T2" fmla="*/ 0 w 59"/>
                <a:gd name="T3" fmla="*/ 0 h 7"/>
                <a:gd name="T4" fmla="*/ 1 w 59"/>
                <a:gd name="T5" fmla="*/ 1 h 7"/>
                <a:gd name="T6" fmla="*/ 19 w 59"/>
                <a:gd name="T7" fmla="*/ 7 h 7"/>
                <a:gd name="T8" fmla="*/ 57 w 59"/>
                <a:gd name="T9" fmla="*/ 6 h 7"/>
                <a:gd name="T10" fmla="*/ 59 w 59"/>
                <a:gd name="T11" fmla="*/ 5 h 7"/>
                <a:gd name="T12" fmla="*/ 58 w 59"/>
                <a:gd name="T13" fmla="*/ 5 h 7"/>
                <a:gd name="T14" fmla="*/ 19 w 5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">
                  <a:moveTo>
                    <a:pt x="19" y="6"/>
                  </a:moveTo>
                  <a:cubicBezTo>
                    <a:pt x="6" y="6"/>
                    <a:pt x="1" y="2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5" y="7"/>
                    <a:pt x="19" y="7"/>
                  </a:cubicBezTo>
                  <a:cubicBezTo>
                    <a:pt x="33" y="7"/>
                    <a:pt x="57" y="6"/>
                    <a:pt x="57" y="6"/>
                  </a:cubicBezTo>
                  <a:cubicBezTo>
                    <a:pt x="58" y="6"/>
                    <a:pt x="59" y="6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9982200" y="6761163"/>
              <a:ext cx="260350" cy="34925"/>
            </a:xfrm>
            <a:custGeom>
              <a:avLst/>
              <a:gdLst>
                <a:gd name="T0" fmla="*/ 57 w 59"/>
                <a:gd name="T1" fmla="*/ 3 h 8"/>
                <a:gd name="T2" fmla="*/ 57 w 59"/>
                <a:gd name="T3" fmla="*/ 3 h 8"/>
                <a:gd name="T4" fmla="*/ 21 w 59"/>
                <a:gd name="T5" fmla="*/ 4 h 8"/>
                <a:gd name="T6" fmla="*/ 1 w 59"/>
                <a:gd name="T7" fmla="*/ 0 h 8"/>
                <a:gd name="T8" fmla="*/ 0 w 59"/>
                <a:gd name="T9" fmla="*/ 1 h 8"/>
                <a:gd name="T10" fmla="*/ 0 w 59"/>
                <a:gd name="T11" fmla="*/ 2 h 8"/>
                <a:gd name="T12" fmla="*/ 19 w 59"/>
                <a:gd name="T13" fmla="*/ 8 h 8"/>
                <a:gd name="T14" fmla="*/ 58 w 59"/>
                <a:gd name="T15" fmla="*/ 7 h 8"/>
                <a:gd name="T16" fmla="*/ 59 w 59"/>
                <a:gd name="T17" fmla="*/ 7 h 8"/>
                <a:gd name="T18" fmla="*/ 59 w 59"/>
                <a:gd name="T19" fmla="*/ 6 h 8"/>
                <a:gd name="T20" fmla="*/ 57 w 59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">
                  <a:moveTo>
                    <a:pt x="57" y="3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35" y="4"/>
                    <a:pt x="21" y="4"/>
                  </a:cubicBezTo>
                  <a:cubicBezTo>
                    <a:pt x="17" y="5"/>
                    <a:pt x="5" y="5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8"/>
                    <a:pt x="19" y="8"/>
                  </a:cubicBezTo>
                  <a:cubicBezTo>
                    <a:pt x="34" y="8"/>
                    <a:pt x="58" y="7"/>
                    <a:pt x="58" y="7"/>
                  </a:cubicBezTo>
                  <a:cubicBezTo>
                    <a:pt x="58" y="7"/>
                    <a:pt x="59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4"/>
                    <a:pt x="58" y="3"/>
                    <a:pt x="57" y="3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10123488" y="6637338"/>
              <a:ext cx="198437" cy="211138"/>
            </a:xfrm>
            <a:custGeom>
              <a:avLst/>
              <a:gdLst>
                <a:gd name="T0" fmla="*/ 34 w 45"/>
                <a:gd name="T1" fmla="*/ 0 h 48"/>
                <a:gd name="T2" fmla="*/ 34 w 45"/>
                <a:gd name="T3" fmla="*/ 34 h 48"/>
                <a:gd name="T4" fmla="*/ 6 w 45"/>
                <a:gd name="T5" fmla="*/ 37 h 48"/>
                <a:gd name="T6" fmla="*/ 4 w 45"/>
                <a:gd name="T7" fmla="*/ 36 h 48"/>
                <a:gd name="T8" fmla="*/ 0 w 45"/>
                <a:gd name="T9" fmla="*/ 40 h 48"/>
                <a:gd name="T10" fmla="*/ 2 w 45"/>
                <a:gd name="T11" fmla="*/ 43 h 48"/>
                <a:gd name="T12" fmla="*/ 9 w 45"/>
                <a:gd name="T13" fmla="*/ 47 h 48"/>
                <a:gd name="T14" fmla="*/ 37 w 45"/>
                <a:gd name="T15" fmla="*/ 46 h 48"/>
                <a:gd name="T16" fmla="*/ 45 w 45"/>
                <a:gd name="T17" fmla="*/ 42 h 48"/>
                <a:gd name="T18" fmla="*/ 45 w 45"/>
                <a:gd name="T19" fmla="*/ 0 h 48"/>
                <a:gd name="T20" fmla="*/ 34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34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0" y="34"/>
                    <a:pt x="14" y="34"/>
                    <a:pt x="6" y="37"/>
                  </a:cubicBezTo>
                  <a:cubicBezTo>
                    <a:pt x="6" y="37"/>
                    <a:pt x="5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3" y="45"/>
                    <a:pt x="5" y="47"/>
                    <a:pt x="9" y="47"/>
                  </a:cubicBezTo>
                  <a:cubicBezTo>
                    <a:pt x="12" y="47"/>
                    <a:pt x="30" y="44"/>
                    <a:pt x="37" y="46"/>
                  </a:cubicBezTo>
                  <a:cubicBezTo>
                    <a:pt x="44" y="48"/>
                    <a:pt x="45" y="42"/>
                    <a:pt x="45" y="42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10101263" y="676116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2 w 56"/>
                <a:gd name="T3" fmla="*/ 3 h 22"/>
                <a:gd name="T4" fmla="*/ 38 w 56"/>
                <a:gd name="T5" fmla="*/ 0 h 22"/>
                <a:gd name="T6" fmla="*/ 21 w 56"/>
                <a:gd name="T7" fmla="*/ 6 h 22"/>
                <a:gd name="T8" fmla="*/ 12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3 w 56"/>
                <a:gd name="T17" fmla="*/ 18 h 22"/>
                <a:gd name="T18" fmla="*/ 0 w 56"/>
                <a:gd name="T19" fmla="*/ 15 h 22"/>
                <a:gd name="T20" fmla="*/ 5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4 w 56"/>
                <a:gd name="T27" fmla="*/ 18 h 22"/>
                <a:gd name="T28" fmla="*/ 54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8" y="5"/>
                    <a:pt x="42" y="3"/>
                  </a:cubicBezTo>
                  <a:cubicBezTo>
                    <a:pt x="40" y="3"/>
                    <a:pt x="39" y="2"/>
                    <a:pt x="38" y="0"/>
                  </a:cubicBezTo>
                  <a:cubicBezTo>
                    <a:pt x="36" y="2"/>
                    <a:pt x="25" y="5"/>
                    <a:pt x="21" y="6"/>
                  </a:cubicBezTo>
                  <a:cubicBezTo>
                    <a:pt x="18" y="7"/>
                    <a:pt x="14" y="8"/>
                    <a:pt x="12" y="7"/>
                  </a:cubicBezTo>
                  <a:cubicBezTo>
                    <a:pt x="10" y="8"/>
                    <a:pt x="7" y="8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3" y="10"/>
                    <a:pt x="4" y="10"/>
                    <a:pt x="6" y="11"/>
                  </a:cubicBezTo>
                  <a:cubicBezTo>
                    <a:pt x="12" y="13"/>
                    <a:pt x="13" y="16"/>
                    <a:pt x="13" y="18"/>
                  </a:cubicBezTo>
                  <a:cubicBezTo>
                    <a:pt x="13" y="20"/>
                    <a:pt x="4" y="18"/>
                    <a:pt x="0" y="15"/>
                  </a:cubicBezTo>
                  <a:cubicBezTo>
                    <a:pt x="1" y="17"/>
                    <a:pt x="2" y="18"/>
                    <a:pt x="5" y="19"/>
                  </a:cubicBezTo>
                  <a:cubicBezTo>
                    <a:pt x="12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3" y="17"/>
                    <a:pt x="54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10101263" y="680085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6 w 13"/>
                <a:gd name="T3" fmla="*/ 2 h 11"/>
                <a:gd name="T4" fmla="*/ 2 w 13"/>
                <a:gd name="T5" fmla="*/ 0 h 11"/>
                <a:gd name="T6" fmla="*/ 0 w 13"/>
                <a:gd name="T7" fmla="*/ 6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6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4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10155238" y="6743700"/>
              <a:ext cx="203200" cy="96838"/>
            </a:xfrm>
            <a:custGeom>
              <a:avLst/>
              <a:gdLst>
                <a:gd name="T0" fmla="*/ 21 w 46"/>
                <a:gd name="T1" fmla="*/ 4 h 22"/>
                <a:gd name="T2" fmla="*/ 27 w 46"/>
                <a:gd name="T3" fmla="*/ 3 h 22"/>
                <a:gd name="T4" fmla="*/ 36 w 46"/>
                <a:gd name="T5" fmla="*/ 6 h 22"/>
                <a:gd name="T6" fmla="*/ 41 w 46"/>
                <a:gd name="T7" fmla="*/ 4 h 22"/>
                <a:gd name="T8" fmla="*/ 41 w 46"/>
                <a:gd name="T9" fmla="*/ 4 h 22"/>
                <a:gd name="T10" fmla="*/ 41 w 46"/>
                <a:gd name="T11" fmla="*/ 6 h 22"/>
                <a:gd name="T12" fmla="*/ 44 w 46"/>
                <a:gd name="T13" fmla="*/ 21 h 22"/>
                <a:gd name="T14" fmla="*/ 44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1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1" y="4"/>
                  </a:moveTo>
                  <a:cubicBezTo>
                    <a:pt x="23" y="2"/>
                    <a:pt x="25" y="0"/>
                    <a:pt x="27" y="3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2" y="8"/>
                    <a:pt x="46" y="17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1"/>
                    <a:pt x="42" y="20"/>
                  </a:cubicBezTo>
                  <a:cubicBezTo>
                    <a:pt x="44" y="19"/>
                    <a:pt x="39" y="8"/>
                    <a:pt x="39" y="8"/>
                  </a:cubicBezTo>
                  <a:cubicBezTo>
                    <a:pt x="36" y="10"/>
                    <a:pt x="34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2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10336213" y="6761163"/>
              <a:ext cx="25400" cy="74613"/>
            </a:xfrm>
            <a:custGeom>
              <a:avLst/>
              <a:gdLst>
                <a:gd name="T0" fmla="*/ 5 w 6"/>
                <a:gd name="T1" fmla="*/ 11 h 17"/>
                <a:gd name="T2" fmla="*/ 0 w 6"/>
                <a:gd name="T3" fmla="*/ 0 h 17"/>
                <a:gd name="T4" fmla="*/ 0 w 6"/>
                <a:gd name="T5" fmla="*/ 2 h 17"/>
                <a:gd name="T6" fmla="*/ 3 w 6"/>
                <a:gd name="T7" fmla="*/ 17 h 17"/>
                <a:gd name="T8" fmla="*/ 3 w 6"/>
                <a:gd name="T9" fmla="*/ 17 h 17"/>
                <a:gd name="T10" fmla="*/ 4 w 6"/>
                <a:gd name="T11" fmla="*/ 16 h 17"/>
                <a:gd name="T12" fmla="*/ 5 w 6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5" y="11"/>
                  </a:moveTo>
                  <a:cubicBezTo>
                    <a:pt x="4" y="7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4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6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10167938" y="6786563"/>
              <a:ext cx="150812" cy="58738"/>
            </a:xfrm>
            <a:custGeom>
              <a:avLst/>
              <a:gdLst>
                <a:gd name="T0" fmla="*/ 34 w 34"/>
                <a:gd name="T1" fmla="*/ 13 h 13"/>
                <a:gd name="T2" fmla="*/ 34 w 34"/>
                <a:gd name="T3" fmla="*/ 13 h 13"/>
                <a:gd name="T4" fmla="*/ 17 w 34"/>
                <a:gd name="T5" fmla="*/ 1 h 13"/>
                <a:gd name="T6" fmla="*/ 0 w 34"/>
                <a:gd name="T7" fmla="*/ 13 h 13"/>
                <a:gd name="T8" fmla="*/ 34 w 3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6"/>
                    <a:pt x="26" y="0"/>
                    <a:pt x="17" y="1"/>
                  </a:cubicBezTo>
                  <a:cubicBezTo>
                    <a:pt x="8" y="1"/>
                    <a:pt x="0" y="6"/>
                    <a:pt x="0" y="13"/>
                  </a:cubicBezTo>
                  <a:cubicBezTo>
                    <a:pt x="7" y="13"/>
                    <a:pt x="26" y="13"/>
                    <a:pt x="34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10229850" y="675640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1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2 w 4"/>
                <a:gd name="T17" fmla="*/ 1 h 3"/>
                <a:gd name="T18" fmla="*/ 3 w 4"/>
                <a:gd name="T19" fmla="*/ 3 h 3"/>
                <a:gd name="T20" fmla="*/ 4 w 4"/>
                <a:gd name="T21" fmla="*/ 3 h 3"/>
                <a:gd name="T22" fmla="*/ 4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10217150" y="6761163"/>
              <a:ext cx="17462" cy="12700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202863" y="676592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10190163" y="676910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10101263" y="6826250"/>
              <a:ext cx="260350" cy="36513"/>
            </a:xfrm>
            <a:custGeom>
              <a:avLst/>
              <a:gdLst>
                <a:gd name="T0" fmla="*/ 19 w 59"/>
                <a:gd name="T1" fmla="*/ 6 h 8"/>
                <a:gd name="T2" fmla="*/ 0 w 59"/>
                <a:gd name="T3" fmla="*/ 0 h 8"/>
                <a:gd name="T4" fmla="*/ 0 w 59"/>
                <a:gd name="T5" fmla="*/ 1 h 8"/>
                <a:gd name="T6" fmla="*/ 19 w 59"/>
                <a:gd name="T7" fmla="*/ 7 h 8"/>
                <a:gd name="T8" fmla="*/ 57 w 59"/>
                <a:gd name="T9" fmla="*/ 6 h 8"/>
                <a:gd name="T10" fmla="*/ 59 w 59"/>
                <a:gd name="T11" fmla="*/ 5 h 8"/>
                <a:gd name="T12" fmla="*/ 58 w 59"/>
                <a:gd name="T13" fmla="*/ 5 h 8"/>
                <a:gd name="T14" fmla="*/ 19 w 5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19" y="6"/>
                  </a:moveTo>
                  <a:cubicBezTo>
                    <a:pt x="6" y="7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5" y="8"/>
                    <a:pt x="19" y="7"/>
                  </a:cubicBezTo>
                  <a:cubicBezTo>
                    <a:pt x="33" y="7"/>
                    <a:pt x="56" y="6"/>
                    <a:pt x="57" y="6"/>
                  </a:cubicBezTo>
                  <a:cubicBezTo>
                    <a:pt x="57" y="6"/>
                    <a:pt x="58" y="6"/>
                    <a:pt x="5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10101263" y="6818313"/>
              <a:ext cx="260350" cy="39688"/>
            </a:xfrm>
            <a:custGeom>
              <a:avLst/>
              <a:gdLst>
                <a:gd name="T0" fmla="*/ 57 w 59"/>
                <a:gd name="T1" fmla="*/ 4 h 9"/>
                <a:gd name="T2" fmla="*/ 56 w 59"/>
                <a:gd name="T3" fmla="*/ 4 h 9"/>
                <a:gd name="T4" fmla="*/ 21 w 59"/>
                <a:gd name="T5" fmla="*/ 4 h 9"/>
                <a:gd name="T6" fmla="*/ 0 w 59"/>
                <a:gd name="T7" fmla="*/ 0 h 9"/>
                <a:gd name="T8" fmla="*/ 0 w 59"/>
                <a:gd name="T9" fmla="*/ 1 h 9"/>
                <a:gd name="T10" fmla="*/ 0 w 59"/>
                <a:gd name="T11" fmla="*/ 2 h 9"/>
                <a:gd name="T12" fmla="*/ 19 w 59"/>
                <a:gd name="T13" fmla="*/ 8 h 9"/>
                <a:gd name="T14" fmla="*/ 58 w 59"/>
                <a:gd name="T15" fmla="*/ 7 h 9"/>
                <a:gd name="T16" fmla="*/ 59 w 59"/>
                <a:gd name="T17" fmla="*/ 7 h 9"/>
                <a:gd name="T18" fmla="*/ 59 w 59"/>
                <a:gd name="T19" fmla="*/ 6 h 9"/>
                <a:gd name="T20" fmla="*/ 57 w 59"/>
                <a:gd name="T2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9">
                  <a:moveTo>
                    <a:pt x="57" y="4"/>
                  </a:moveTo>
                  <a:cubicBezTo>
                    <a:pt x="57" y="4"/>
                    <a:pt x="56" y="4"/>
                    <a:pt x="56" y="4"/>
                  </a:cubicBezTo>
                  <a:cubicBezTo>
                    <a:pt x="56" y="4"/>
                    <a:pt x="35" y="4"/>
                    <a:pt x="21" y="4"/>
                  </a:cubicBezTo>
                  <a:cubicBezTo>
                    <a:pt x="17" y="5"/>
                    <a:pt x="5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9"/>
                    <a:pt x="19" y="8"/>
                  </a:cubicBezTo>
                  <a:cubicBezTo>
                    <a:pt x="34" y="8"/>
                    <a:pt x="57" y="7"/>
                    <a:pt x="58" y="7"/>
                  </a:cubicBezTo>
                  <a:cubicBezTo>
                    <a:pt x="58" y="7"/>
                    <a:pt x="58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5"/>
                    <a:pt x="58" y="3"/>
                    <a:pt x="57" y="4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0348913" y="5729288"/>
              <a:ext cx="119062" cy="269875"/>
            </a:xfrm>
            <a:prstGeom prst="rect">
              <a:avLst/>
            </a:pr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10348913" y="5592763"/>
              <a:ext cx="119062" cy="136525"/>
            </a:xfrm>
            <a:custGeom>
              <a:avLst/>
              <a:gdLst>
                <a:gd name="T0" fmla="*/ 27 w 27"/>
                <a:gd name="T1" fmla="*/ 0 h 31"/>
                <a:gd name="T2" fmla="*/ 0 w 27"/>
                <a:gd name="T3" fmla="*/ 28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10331450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10499725" y="5945188"/>
              <a:ext cx="241300" cy="136525"/>
            </a:xfrm>
            <a:custGeom>
              <a:avLst/>
              <a:gdLst>
                <a:gd name="T0" fmla="*/ 0 w 55"/>
                <a:gd name="T1" fmla="*/ 22 h 31"/>
                <a:gd name="T2" fmla="*/ 8 w 55"/>
                <a:gd name="T3" fmla="*/ 31 h 31"/>
                <a:gd name="T4" fmla="*/ 47 w 55"/>
                <a:gd name="T5" fmla="*/ 31 h 31"/>
                <a:gd name="T6" fmla="*/ 55 w 55"/>
                <a:gd name="T7" fmla="*/ 22 h 31"/>
                <a:gd name="T8" fmla="*/ 55 w 55"/>
                <a:gd name="T9" fmla="*/ 0 h 31"/>
                <a:gd name="T10" fmla="*/ 0 w 55"/>
                <a:gd name="T11" fmla="*/ 0 h 31"/>
                <a:gd name="T12" fmla="*/ 0 w 55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1">
                  <a:moveTo>
                    <a:pt x="0" y="22"/>
                  </a:moveTo>
                  <a:cubicBezTo>
                    <a:pt x="0" y="27"/>
                    <a:pt x="3" y="31"/>
                    <a:pt x="8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1" y="31"/>
                    <a:pt x="55" y="27"/>
                    <a:pt x="55" y="2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10467975" y="5897563"/>
              <a:ext cx="304800" cy="0"/>
            </a:xfrm>
            <a:custGeom>
              <a:avLst/>
              <a:gdLst>
                <a:gd name="T0" fmla="*/ 0 w 192"/>
                <a:gd name="T1" fmla="*/ 192 w 192"/>
                <a:gd name="T2" fmla="*/ 0 w 1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2">
                  <a:moveTo>
                    <a:pt x="0" y="0"/>
                  </a:move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10361613" y="5549900"/>
              <a:ext cx="503237" cy="439738"/>
            </a:xfrm>
            <a:custGeom>
              <a:avLst/>
              <a:gdLst>
                <a:gd name="T0" fmla="*/ 114 w 114"/>
                <a:gd name="T1" fmla="*/ 28 h 100"/>
                <a:gd name="T2" fmla="*/ 105 w 114"/>
                <a:gd name="T3" fmla="*/ 12 h 100"/>
                <a:gd name="T4" fmla="*/ 86 w 114"/>
                <a:gd name="T5" fmla="*/ 0 h 100"/>
                <a:gd name="T6" fmla="*/ 78 w 114"/>
                <a:gd name="T7" fmla="*/ 0 h 100"/>
                <a:gd name="T8" fmla="*/ 50 w 114"/>
                <a:gd name="T9" fmla="*/ 0 h 100"/>
                <a:gd name="T10" fmla="*/ 34 w 114"/>
                <a:gd name="T11" fmla="*/ 0 h 100"/>
                <a:gd name="T12" fmla="*/ 17 w 114"/>
                <a:gd name="T13" fmla="*/ 9 h 100"/>
                <a:gd name="T14" fmla="*/ 12 w 114"/>
                <a:gd name="T15" fmla="*/ 12 h 100"/>
                <a:gd name="T16" fmla="*/ 2 w 114"/>
                <a:gd name="T17" fmla="*/ 34 h 100"/>
                <a:gd name="T18" fmla="*/ 31 w 114"/>
                <a:gd name="T19" fmla="*/ 100 h 100"/>
                <a:gd name="T20" fmla="*/ 86 w 114"/>
                <a:gd name="T21" fmla="*/ 100 h 100"/>
                <a:gd name="T22" fmla="*/ 114 w 114"/>
                <a:gd name="T23" fmla="*/ 34 h 100"/>
                <a:gd name="T24" fmla="*/ 114 w 114"/>
                <a:gd name="T25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00">
                  <a:moveTo>
                    <a:pt x="114" y="28"/>
                  </a:moveTo>
                  <a:cubicBezTo>
                    <a:pt x="114" y="22"/>
                    <a:pt x="111" y="16"/>
                    <a:pt x="105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7"/>
                    <a:pt x="0" y="25"/>
                    <a:pt x="2" y="34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2"/>
                    <a:pt x="114" y="30"/>
                    <a:pt x="114" y="28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10388600" y="5721350"/>
              <a:ext cx="396875" cy="198438"/>
            </a:xfrm>
            <a:custGeom>
              <a:avLst/>
              <a:gdLst>
                <a:gd name="T0" fmla="*/ 0 w 90"/>
                <a:gd name="T1" fmla="*/ 23 h 45"/>
                <a:gd name="T2" fmla="*/ 22 w 90"/>
                <a:gd name="T3" fmla="*/ 45 h 45"/>
                <a:gd name="T4" fmla="*/ 68 w 90"/>
                <a:gd name="T5" fmla="*/ 45 h 45"/>
                <a:gd name="T6" fmla="*/ 90 w 90"/>
                <a:gd name="T7" fmla="*/ 23 h 45"/>
                <a:gd name="T8" fmla="*/ 90 w 90"/>
                <a:gd name="T9" fmla="*/ 23 h 45"/>
                <a:gd name="T10" fmla="*/ 68 w 90"/>
                <a:gd name="T11" fmla="*/ 0 h 45"/>
                <a:gd name="T12" fmla="*/ 22 w 90"/>
                <a:gd name="T13" fmla="*/ 0 h 45"/>
                <a:gd name="T14" fmla="*/ 0 w 90"/>
                <a:gd name="T1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80" y="45"/>
                    <a:pt x="90" y="35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10"/>
                    <a:pt x="80" y="0"/>
                    <a:pt x="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10812463" y="5592763"/>
              <a:ext cx="119062" cy="136525"/>
            </a:xfrm>
            <a:custGeom>
              <a:avLst/>
              <a:gdLst>
                <a:gd name="T0" fmla="*/ 27 w 27"/>
                <a:gd name="T1" fmla="*/ 28 h 31"/>
                <a:gd name="T2" fmla="*/ 0 w 27"/>
                <a:gd name="T3" fmla="*/ 0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28"/>
                  </a:moveTo>
                  <a:cubicBezTo>
                    <a:pt x="27" y="13"/>
                    <a:pt x="14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10639425" y="4964113"/>
              <a:ext cx="314325" cy="603250"/>
            </a:xfrm>
            <a:custGeom>
              <a:avLst/>
              <a:gdLst>
                <a:gd name="T0" fmla="*/ 69 w 71"/>
                <a:gd name="T1" fmla="*/ 105 h 137"/>
                <a:gd name="T2" fmla="*/ 56 w 71"/>
                <a:gd name="T3" fmla="*/ 93 h 137"/>
                <a:gd name="T4" fmla="*/ 50 w 71"/>
                <a:gd name="T5" fmla="*/ 46 h 137"/>
                <a:gd name="T6" fmla="*/ 0 w 71"/>
                <a:gd name="T7" fmla="*/ 1 h 137"/>
                <a:gd name="T8" fmla="*/ 0 w 71"/>
                <a:gd name="T9" fmla="*/ 122 h 137"/>
                <a:gd name="T10" fmla="*/ 20 w 71"/>
                <a:gd name="T11" fmla="*/ 122 h 137"/>
                <a:gd name="T12" fmla="*/ 52 w 71"/>
                <a:gd name="T13" fmla="*/ 130 h 137"/>
                <a:gd name="T14" fmla="*/ 69 w 71"/>
                <a:gd name="T15" fmla="*/ 10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37">
                  <a:moveTo>
                    <a:pt x="69" y="105"/>
                  </a:moveTo>
                  <a:cubicBezTo>
                    <a:pt x="69" y="105"/>
                    <a:pt x="61" y="105"/>
                    <a:pt x="56" y="93"/>
                  </a:cubicBezTo>
                  <a:cubicBezTo>
                    <a:pt x="50" y="82"/>
                    <a:pt x="50" y="60"/>
                    <a:pt x="50" y="46"/>
                  </a:cubicBezTo>
                  <a:cubicBezTo>
                    <a:pt x="50" y="32"/>
                    <a:pt x="39" y="0"/>
                    <a:pt x="0" y="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34" y="137"/>
                    <a:pt x="52" y="130"/>
                  </a:cubicBezTo>
                  <a:cubicBezTo>
                    <a:pt x="71" y="123"/>
                    <a:pt x="69" y="105"/>
                    <a:pt x="69" y="105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10534650" y="5592763"/>
              <a:ext cx="188912" cy="195263"/>
            </a:xfrm>
            <a:custGeom>
              <a:avLst/>
              <a:gdLst>
                <a:gd name="T0" fmla="*/ 43 w 43"/>
                <a:gd name="T1" fmla="*/ 0 h 44"/>
                <a:gd name="T2" fmla="*/ 0 w 43"/>
                <a:gd name="T3" fmla="*/ 0 h 44"/>
                <a:gd name="T4" fmla="*/ 0 w 43"/>
                <a:gd name="T5" fmla="*/ 38 h 44"/>
                <a:gd name="T6" fmla="*/ 6 w 43"/>
                <a:gd name="T7" fmla="*/ 40 h 44"/>
                <a:gd name="T8" fmla="*/ 43 w 4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3"/>
                    <a:pt x="3" y="44"/>
                    <a:pt x="6" y="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10460038" y="5540375"/>
              <a:ext cx="96837" cy="141288"/>
            </a:xfrm>
            <a:custGeom>
              <a:avLst/>
              <a:gdLst>
                <a:gd name="T0" fmla="*/ 21 w 22"/>
                <a:gd name="T1" fmla="*/ 0 h 32"/>
                <a:gd name="T2" fmla="*/ 6 w 22"/>
                <a:gd name="T3" fmla="*/ 12 h 32"/>
                <a:gd name="T4" fmla="*/ 6 w 22"/>
                <a:gd name="T5" fmla="*/ 19 h 32"/>
                <a:gd name="T6" fmla="*/ 18 w 22"/>
                <a:gd name="T7" fmla="*/ 26 h 32"/>
                <a:gd name="T8" fmla="*/ 21 w 22"/>
                <a:gd name="T9" fmla="*/ 32 h 32"/>
                <a:gd name="T10" fmla="*/ 22 w 22"/>
                <a:gd name="T11" fmla="*/ 14 h 32"/>
                <a:gd name="T12" fmla="*/ 21 w 2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2">
                  <a:moveTo>
                    <a:pt x="21" y="0"/>
                  </a:moveTo>
                  <a:cubicBezTo>
                    <a:pt x="21" y="0"/>
                    <a:pt x="12" y="8"/>
                    <a:pt x="6" y="12"/>
                  </a:cubicBezTo>
                  <a:cubicBezTo>
                    <a:pt x="1" y="17"/>
                    <a:pt x="0" y="17"/>
                    <a:pt x="6" y="19"/>
                  </a:cubicBezTo>
                  <a:cubicBezTo>
                    <a:pt x="11" y="20"/>
                    <a:pt x="16" y="22"/>
                    <a:pt x="18" y="26"/>
                  </a:cubicBezTo>
                  <a:cubicBezTo>
                    <a:pt x="20" y="29"/>
                    <a:pt x="21" y="32"/>
                    <a:pt x="21" y="32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10353675" y="5140325"/>
              <a:ext cx="454025" cy="615950"/>
            </a:xfrm>
            <a:custGeom>
              <a:avLst/>
              <a:gdLst>
                <a:gd name="T0" fmla="*/ 96 w 103"/>
                <a:gd name="T1" fmla="*/ 31 h 140"/>
                <a:gd name="T2" fmla="*/ 92 w 103"/>
                <a:gd name="T3" fmla="*/ 31 h 140"/>
                <a:gd name="T4" fmla="*/ 88 w 103"/>
                <a:gd name="T5" fmla="*/ 33 h 140"/>
                <a:gd name="T6" fmla="*/ 88 w 103"/>
                <a:gd name="T7" fmla="*/ 0 h 140"/>
                <a:gd name="T8" fmla="*/ 18 w 103"/>
                <a:gd name="T9" fmla="*/ 0 h 140"/>
                <a:gd name="T10" fmla="*/ 5 w 103"/>
                <a:gd name="T11" fmla="*/ 13 h 140"/>
                <a:gd name="T12" fmla="*/ 5 w 103"/>
                <a:gd name="T13" fmla="*/ 37 h 140"/>
                <a:gd name="T14" fmla="*/ 4 w 103"/>
                <a:gd name="T15" fmla="*/ 48 h 140"/>
                <a:gd name="T16" fmla="*/ 1 w 103"/>
                <a:gd name="T17" fmla="*/ 57 h 140"/>
                <a:gd name="T18" fmla="*/ 2 w 103"/>
                <a:gd name="T19" fmla="*/ 60 h 140"/>
                <a:gd name="T20" fmla="*/ 9 w 103"/>
                <a:gd name="T21" fmla="*/ 63 h 140"/>
                <a:gd name="T22" fmla="*/ 16 w 103"/>
                <a:gd name="T23" fmla="*/ 79 h 140"/>
                <a:gd name="T24" fmla="*/ 31 w 103"/>
                <a:gd name="T25" fmla="*/ 93 h 140"/>
                <a:gd name="T26" fmla="*/ 45 w 103"/>
                <a:gd name="T27" fmla="*/ 93 h 140"/>
                <a:gd name="T28" fmla="*/ 45 w 103"/>
                <a:gd name="T29" fmla="*/ 140 h 140"/>
                <a:gd name="T30" fmla="*/ 88 w 103"/>
                <a:gd name="T31" fmla="*/ 93 h 140"/>
                <a:gd name="T32" fmla="*/ 88 w 103"/>
                <a:gd name="T33" fmla="*/ 58 h 140"/>
                <a:gd name="T34" fmla="*/ 96 w 103"/>
                <a:gd name="T35" fmla="*/ 56 h 140"/>
                <a:gd name="T36" fmla="*/ 102 w 103"/>
                <a:gd name="T37" fmla="*/ 41 h 140"/>
                <a:gd name="T38" fmla="*/ 96 w 103"/>
                <a:gd name="T39" fmla="*/ 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0">
                  <a:moveTo>
                    <a:pt x="96" y="31"/>
                  </a:moveTo>
                  <a:cubicBezTo>
                    <a:pt x="93" y="31"/>
                    <a:pt x="92" y="31"/>
                    <a:pt x="92" y="31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6"/>
                    <a:pt x="5" y="1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44"/>
                    <a:pt x="4" y="48"/>
                  </a:cubicBezTo>
                  <a:cubicBezTo>
                    <a:pt x="3" y="52"/>
                    <a:pt x="1" y="57"/>
                    <a:pt x="1" y="57"/>
                  </a:cubicBezTo>
                  <a:cubicBezTo>
                    <a:pt x="0" y="58"/>
                    <a:pt x="1" y="59"/>
                    <a:pt x="2" y="6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9" y="88"/>
                    <a:pt x="23" y="93"/>
                    <a:pt x="3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9" y="59"/>
                    <a:pt x="93" y="59"/>
                    <a:pt x="96" y="56"/>
                  </a:cubicBezTo>
                  <a:cubicBezTo>
                    <a:pt x="100" y="53"/>
                    <a:pt x="102" y="48"/>
                    <a:pt x="102" y="41"/>
                  </a:cubicBezTo>
                  <a:cubicBezTo>
                    <a:pt x="103" y="35"/>
                    <a:pt x="99" y="32"/>
                    <a:pt x="96" y="31"/>
                  </a:cubicBez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0401300" y="5430838"/>
              <a:ext cx="84137" cy="44450"/>
            </a:xfrm>
            <a:custGeom>
              <a:avLst/>
              <a:gdLst>
                <a:gd name="T0" fmla="*/ 2 w 19"/>
                <a:gd name="T1" fmla="*/ 2 h 10"/>
                <a:gd name="T2" fmla="*/ 16 w 19"/>
                <a:gd name="T3" fmla="*/ 0 h 10"/>
                <a:gd name="T4" fmla="*/ 19 w 19"/>
                <a:gd name="T5" fmla="*/ 0 h 10"/>
                <a:gd name="T6" fmla="*/ 19 w 19"/>
                <a:gd name="T7" fmla="*/ 2 h 10"/>
                <a:gd name="T8" fmla="*/ 2 w 19"/>
                <a:gd name="T9" fmla="*/ 5 h 10"/>
                <a:gd name="T10" fmla="*/ 0 w 19"/>
                <a:gd name="T11" fmla="*/ 1 h 10"/>
                <a:gd name="T12" fmla="*/ 2 w 1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2"/>
                  </a:moveTo>
                  <a:cubicBezTo>
                    <a:pt x="12" y="6"/>
                    <a:pt x="16" y="1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3" y="10"/>
                    <a:pt x="2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10366375" y="4967288"/>
              <a:ext cx="493712" cy="396875"/>
            </a:xfrm>
            <a:custGeom>
              <a:avLst/>
              <a:gdLst>
                <a:gd name="T0" fmla="*/ 57 w 112"/>
                <a:gd name="T1" fmla="*/ 0 h 90"/>
                <a:gd name="T2" fmla="*/ 57 w 112"/>
                <a:gd name="T3" fmla="*/ 0 h 90"/>
                <a:gd name="T4" fmla="*/ 56 w 112"/>
                <a:gd name="T5" fmla="*/ 0 h 90"/>
                <a:gd name="T6" fmla="*/ 0 w 112"/>
                <a:gd name="T7" fmla="*/ 52 h 90"/>
                <a:gd name="T8" fmla="*/ 2 w 112"/>
                <a:gd name="T9" fmla="*/ 66 h 90"/>
                <a:gd name="T10" fmla="*/ 7 w 112"/>
                <a:gd name="T11" fmla="*/ 66 h 90"/>
                <a:gd name="T12" fmla="*/ 27 w 112"/>
                <a:gd name="T13" fmla="*/ 55 h 90"/>
                <a:gd name="T14" fmla="*/ 27 w 112"/>
                <a:gd name="T15" fmla="*/ 55 h 90"/>
                <a:gd name="T16" fmla="*/ 27 w 112"/>
                <a:gd name="T17" fmla="*/ 55 h 90"/>
                <a:gd name="T18" fmla="*/ 28 w 112"/>
                <a:gd name="T19" fmla="*/ 49 h 90"/>
                <a:gd name="T20" fmla="*/ 28 w 112"/>
                <a:gd name="T21" fmla="*/ 48 h 90"/>
                <a:gd name="T22" fmla="*/ 49 w 112"/>
                <a:gd name="T23" fmla="*/ 64 h 90"/>
                <a:gd name="T24" fmla="*/ 72 w 112"/>
                <a:gd name="T25" fmla="*/ 73 h 90"/>
                <a:gd name="T26" fmla="*/ 81 w 112"/>
                <a:gd name="T27" fmla="*/ 90 h 90"/>
                <a:gd name="T28" fmla="*/ 83 w 112"/>
                <a:gd name="T29" fmla="*/ 89 h 90"/>
                <a:gd name="T30" fmla="*/ 95 w 112"/>
                <a:gd name="T31" fmla="*/ 69 h 90"/>
                <a:gd name="T32" fmla="*/ 101 w 112"/>
                <a:gd name="T33" fmla="*/ 52 h 90"/>
                <a:gd name="T34" fmla="*/ 112 w 112"/>
                <a:gd name="T35" fmla="*/ 52 h 90"/>
                <a:gd name="T36" fmla="*/ 57 w 112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90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25" y="0"/>
                    <a:pt x="0" y="23"/>
                    <a:pt x="0" y="52"/>
                  </a:cubicBezTo>
                  <a:cubicBezTo>
                    <a:pt x="0" y="57"/>
                    <a:pt x="1" y="61"/>
                    <a:pt x="2" y="66"/>
                  </a:cubicBezTo>
                  <a:cubicBezTo>
                    <a:pt x="4" y="66"/>
                    <a:pt x="5" y="66"/>
                    <a:pt x="7" y="66"/>
                  </a:cubicBezTo>
                  <a:cubicBezTo>
                    <a:pt x="16" y="66"/>
                    <a:pt x="24" y="62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3"/>
                    <a:pt x="28" y="51"/>
                    <a:pt x="28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32" y="52"/>
                    <a:pt x="39" y="58"/>
                    <a:pt x="49" y="64"/>
                  </a:cubicBezTo>
                  <a:cubicBezTo>
                    <a:pt x="57" y="68"/>
                    <a:pt x="65" y="71"/>
                    <a:pt x="72" y="73"/>
                  </a:cubicBezTo>
                  <a:cubicBezTo>
                    <a:pt x="77" y="74"/>
                    <a:pt x="81" y="85"/>
                    <a:pt x="81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8" y="84"/>
                    <a:pt x="93" y="75"/>
                    <a:pt x="95" y="69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23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93"/>
            <p:cNvSpPr>
              <a:spLocks noChangeArrowheads="1"/>
            </p:cNvSpPr>
            <p:nvPr/>
          </p:nvSpPr>
          <p:spPr bwMode="auto">
            <a:xfrm>
              <a:off x="10445750" y="5280025"/>
              <a:ext cx="53975" cy="53975"/>
            </a:xfrm>
            <a:prstGeom prst="ellipse">
              <a:avLst/>
            </a:prstGeom>
            <a:solidFill>
              <a:srgbClr val="69C9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10455275" y="5284788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10710863" y="5364163"/>
              <a:ext cx="30162" cy="52388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2 h 12"/>
                <a:gd name="T8" fmla="*/ 6 w 7"/>
                <a:gd name="T9" fmla="*/ 12 h 12"/>
                <a:gd name="T10" fmla="*/ 4 w 7"/>
                <a:gd name="T11" fmla="*/ 11 h 12"/>
                <a:gd name="T12" fmla="*/ 4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9" name="Oval 96"/>
            <p:cNvSpPr>
              <a:spLocks noChangeArrowheads="1"/>
            </p:cNvSpPr>
            <p:nvPr/>
          </p:nvSpPr>
          <p:spPr bwMode="auto">
            <a:xfrm>
              <a:off x="10502900" y="5364163"/>
              <a:ext cx="66675" cy="66675"/>
            </a:xfrm>
            <a:prstGeom prst="ellipse">
              <a:avLst/>
            </a:prstGeom>
            <a:solidFill>
              <a:srgbClr val="F5A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0552113" y="5549900"/>
              <a:ext cx="96837" cy="61913"/>
            </a:xfrm>
            <a:custGeom>
              <a:avLst/>
              <a:gdLst>
                <a:gd name="T0" fmla="*/ 61 w 61"/>
                <a:gd name="T1" fmla="*/ 0 h 39"/>
                <a:gd name="T2" fmla="*/ 33 w 61"/>
                <a:gd name="T3" fmla="*/ 16 h 39"/>
                <a:gd name="T4" fmla="*/ 0 w 61"/>
                <a:gd name="T5" fmla="*/ 39 h 39"/>
                <a:gd name="T6" fmla="*/ 0 w 61"/>
                <a:gd name="T7" fmla="*/ 0 h 39"/>
                <a:gd name="T8" fmla="*/ 61 w 6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lnTo>
                    <a:pt x="33" y="16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0604500" y="6200775"/>
              <a:ext cx="44450" cy="115888"/>
            </a:xfrm>
            <a:custGeom>
              <a:avLst/>
              <a:gdLst>
                <a:gd name="T0" fmla="*/ 10 w 10"/>
                <a:gd name="T1" fmla="*/ 5 h 26"/>
                <a:gd name="T2" fmla="*/ 10 w 10"/>
                <a:gd name="T3" fmla="*/ 22 h 26"/>
                <a:gd name="T4" fmla="*/ 5 w 10"/>
                <a:gd name="T5" fmla="*/ 26 h 26"/>
                <a:gd name="T6" fmla="*/ 0 w 10"/>
                <a:gd name="T7" fmla="*/ 22 h 26"/>
                <a:gd name="T8" fmla="*/ 0 w 10"/>
                <a:gd name="T9" fmla="*/ 5 h 26"/>
                <a:gd name="T10" fmla="*/ 5 w 10"/>
                <a:gd name="T11" fmla="*/ 0 h 26"/>
                <a:gd name="T12" fmla="*/ 10 w 10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10" y="5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4"/>
                    <a:pt x="8" y="26"/>
                    <a:pt x="5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8A5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0133013" y="6237288"/>
              <a:ext cx="69850" cy="330200"/>
            </a:xfrm>
            <a:custGeom>
              <a:avLst/>
              <a:gdLst>
                <a:gd name="T0" fmla="*/ 17 w 44"/>
                <a:gd name="T1" fmla="*/ 208 h 208"/>
                <a:gd name="T2" fmla="*/ 44 w 44"/>
                <a:gd name="T3" fmla="*/ 208 h 208"/>
                <a:gd name="T4" fmla="*/ 44 w 44"/>
                <a:gd name="T5" fmla="*/ 0 h 208"/>
                <a:gd name="T6" fmla="*/ 0 w 44"/>
                <a:gd name="T7" fmla="*/ 0 h 208"/>
                <a:gd name="T8" fmla="*/ 17 w 4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08">
                  <a:moveTo>
                    <a:pt x="17" y="208"/>
                  </a:moveTo>
                  <a:lnTo>
                    <a:pt x="44" y="20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10128250" y="6100763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0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3 h 39"/>
                <a:gd name="T12" fmla="*/ 95 w 108"/>
                <a:gd name="T13" fmla="*/ 39 h 39"/>
                <a:gd name="T14" fmla="*/ 10 w 108"/>
                <a:gd name="T15" fmla="*/ 38 h 39"/>
                <a:gd name="T16" fmla="*/ 10 w 108"/>
                <a:gd name="T17" fmla="*/ 38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3"/>
                  </a:cubicBezTo>
                  <a:cubicBezTo>
                    <a:pt x="103" y="36"/>
                    <a:pt x="99" y="38"/>
                    <a:pt x="95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7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10340975" y="6073775"/>
              <a:ext cx="439737" cy="282575"/>
            </a:xfrm>
            <a:custGeom>
              <a:avLst/>
              <a:gdLst>
                <a:gd name="T0" fmla="*/ 0 w 100"/>
                <a:gd name="T1" fmla="*/ 35 h 64"/>
                <a:gd name="T2" fmla="*/ 63 w 100"/>
                <a:gd name="T3" fmla="*/ 62 h 64"/>
                <a:gd name="T4" fmla="*/ 88 w 100"/>
                <a:gd name="T5" fmla="*/ 57 h 64"/>
                <a:gd name="T6" fmla="*/ 100 w 100"/>
                <a:gd name="T7" fmla="*/ 34 h 64"/>
                <a:gd name="T8" fmla="*/ 100 w 100"/>
                <a:gd name="T9" fmla="*/ 30 h 64"/>
                <a:gd name="T10" fmla="*/ 71 w 100"/>
                <a:gd name="T11" fmla="*/ 0 h 64"/>
                <a:gd name="T12" fmla="*/ 69 w 100"/>
                <a:gd name="T13" fmla="*/ 0 h 64"/>
                <a:gd name="T14" fmla="*/ 0 w 100"/>
                <a:gd name="T15" fmla="*/ 25 h 64"/>
                <a:gd name="T16" fmla="*/ 0 w 100"/>
                <a:gd name="T1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4">
                  <a:moveTo>
                    <a:pt x="0" y="35"/>
                  </a:moveTo>
                  <a:cubicBezTo>
                    <a:pt x="63" y="62"/>
                    <a:pt x="63" y="62"/>
                    <a:pt x="63" y="62"/>
                  </a:cubicBezTo>
                  <a:cubicBezTo>
                    <a:pt x="72" y="64"/>
                    <a:pt x="81" y="62"/>
                    <a:pt x="88" y="57"/>
                  </a:cubicBezTo>
                  <a:cubicBezTo>
                    <a:pt x="96" y="51"/>
                    <a:pt x="100" y="43"/>
                    <a:pt x="100" y="3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14"/>
                    <a:pt x="8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1" y="0"/>
                    <a:pt x="25" y="12"/>
                    <a:pt x="0" y="2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10467975" y="5897563"/>
              <a:ext cx="304800" cy="242888"/>
            </a:xfrm>
            <a:custGeom>
              <a:avLst/>
              <a:gdLst>
                <a:gd name="T0" fmla="*/ 0 w 69"/>
                <a:gd name="T1" fmla="*/ 0 h 55"/>
                <a:gd name="T2" fmla="*/ 0 w 69"/>
                <a:gd name="T3" fmla="*/ 46 h 55"/>
                <a:gd name="T4" fmla="*/ 9 w 69"/>
                <a:gd name="T5" fmla="*/ 55 h 55"/>
                <a:gd name="T6" fmla="*/ 60 w 69"/>
                <a:gd name="T7" fmla="*/ 55 h 55"/>
                <a:gd name="T8" fmla="*/ 69 w 69"/>
                <a:gd name="T9" fmla="*/ 46 h 55"/>
                <a:gd name="T10" fmla="*/ 69 w 69"/>
                <a:gd name="T11" fmla="*/ 0 h 55"/>
                <a:gd name="T12" fmla="*/ 0 w 6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5" y="55"/>
                    <a:pt x="69" y="51"/>
                    <a:pt x="69" y="46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10812463" y="5729288"/>
              <a:ext cx="119062" cy="277813"/>
            </a:xfrm>
            <a:prstGeom prst="rect">
              <a:avLst/>
            </a:pr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10812463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10247313" y="6324600"/>
              <a:ext cx="71437" cy="247650"/>
            </a:xfrm>
            <a:custGeom>
              <a:avLst/>
              <a:gdLst>
                <a:gd name="T0" fmla="*/ 17 w 45"/>
                <a:gd name="T1" fmla="*/ 156 h 156"/>
                <a:gd name="T2" fmla="*/ 45 w 45"/>
                <a:gd name="T3" fmla="*/ 156 h 156"/>
                <a:gd name="T4" fmla="*/ 45 w 45"/>
                <a:gd name="T5" fmla="*/ 0 h 156"/>
                <a:gd name="T6" fmla="*/ 0 w 45"/>
                <a:gd name="T7" fmla="*/ 0 h 156"/>
                <a:gd name="T8" fmla="*/ 17 w 4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6">
                  <a:moveTo>
                    <a:pt x="17" y="156"/>
                  </a:moveTo>
                  <a:lnTo>
                    <a:pt x="45" y="15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7" y="156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10274300" y="6567488"/>
              <a:ext cx="44450" cy="119063"/>
            </a:xfrm>
            <a:custGeom>
              <a:avLst/>
              <a:gdLst>
                <a:gd name="T0" fmla="*/ 0 w 28"/>
                <a:gd name="T1" fmla="*/ 0 h 75"/>
                <a:gd name="T2" fmla="*/ 28 w 28"/>
                <a:gd name="T3" fmla="*/ 0 h 75"/>
                <a:gd name="T4" fmla="*/ 28 w 28"/>
                <a:gd name="T5" fmla="*/ 75 h 75"/>
                <a:gd name="T6" fmla="*/ 28 w 28"/>
                <a:gd name="T7" fmla="*/ 75 h 75"/>
                <a:gd name="T8" fmla="*/ 0 w 28"/>
                <a:gd name="T9" fmla="*/ 75 h 75"/>
                <a:gd name="T10" fmla="*/ 0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0" y="0"/>
                  </a:moveTo>
                  <a:lnTo>
                    <a:pt x="28" y="0"/>
                  </a:lnTo>
                  <a:lnTo>
                    <a:pt x="28" y="75"/>
                  </a:lnTo>
                  <a:lnTo>
                    <a:pt x="28" y="75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0261600" y="6535738"/>
              <a:ext cx="6508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10242550" y="6180138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1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2 h 39"/>
                <a:gd name="T12" fmla="*/ 95 w 108"/>
                <a:gd name="T13" fmla="*/ 38 h 39"/>
                <a:gd name="T14" fmla="*/ 10 w 108"/>
                <a:gd name="T15" fmla="*/ 39 h 39"/>
                <a:gd name="T16" fmla="*/ 10 w 108"/>
                <a:gd name="T17" fmla="*/ 39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2"/>
                  </a:cubicBezTo>
                  <a:cubicBezTo>
                    <a:pt x="103" y="36"/>
                    <a:pt x="99" y="38"/>
                    <a:pt x="95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6" y="39"/>
                    <a:pt x="2" y="38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10155238" y="6465888"/>
              <a:ext cx="47625" cy="153988"/>
            </a:xfrm>
            <a:custGeom>
              <a:avLst/>
              <a:gdLst>
                <a:gd name="T0" fmla="*/ 0 w 30"/>
                <a:gd name="T1" fmla="*/ 0 h 97"/>
                <a:gd name="T2" fmla="*/ 30 w 30"/>
                <a:gd name="T3" fmla="*/ 0 h 97"/>
                <a:gd name="T4" fmla="*/ 30 w 30"/>
                <a:gd name="T5" fmla="*/ 97 h 97"/>
                <a:gd name="T6" fmla="*/ 30 w 30"/>
                <a:gd name="T7" fmla="*/ 97 h 97"/>
                <a:gd name="T8" fmla="*/ 0 w 30"/>
                <a:gd name="T9" fmla="*/ 97 h 97"/>
                <a:gd name="T10" fmla="*/ 0 w 30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">
                  <a:moveTo>
                    <a:pt x="0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10140950" y="6465888"/>
              <a:ext cx="7143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10648950" y="5549900"/>
              <a:ext cx="109537" cy="114300"/>
            </a:xfrm>
            <a:custGeom>
              <a:avLst/>
              <a:gdLst>
                <a:gd name="T0" fmla="*/ 21 w 25"/>
                <a:gd name="T1" fmla="*/ 0 h 26"/>
                <a:gd name="T2" fmla="*/ 23 w 25"/>
                <a:gd name="T3" fmla="*/ 18 h 26"/>
                <a:gd name="T4" fmla="*/ 20 w 25"/>
                <a:gd name="T5" fmla="*/ 23 h 26"/>
                <a:gd name="T6" fmla="*/ 6 w 25"/>
                <a:gd name="T7" fmla="*/ 21 h 26"/>
                <a:gd name="T8" fmla="*/ 0 w 25"/>
                <a:gd name="T9" fmla="*/ 23 h 26"/>
                <a:gd name="T10" fmla="*/ 11 w 25"/>
                <a:gd name="T11" fmla="*/ 9 h 26"/>
                <a:gd name="T12" fmla="*/ 21 w 25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21" y="0"/>
                  </a:moveTo>
                  <a:cubicBezTo>
                    <a:pt x="21" y="0"/>
                    <a:pt x="22" y="11"/>
                    <a:pt x="23" y="18"/>
                  </a:cubicBezTo>
                  <a:cubicBezTo>
                    <a:pt x="24" y="25"/>
                    <a:pt x="25" y="26"/>
                    <a:pt x="20" y="23"/>
                  </a:cubicBezTo>
                  <a:cubicBezTo>
                    <a:pt x="14" y="21"/>
                    <a:pt x="10" y="19"/>
                    <a:pt x="6" y="21"/>
                  </a:cubicBezTo>
                  <a:cubicBezTo>
                    <a:pt x="2" y="22"/>
                    <a:pt x="0" y="23"/>
                    <a:pt x="0" y="23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10534650" y="6096000"/>
              <a:ext cx="401637" cy="268288"/>
            </a:xfrm>
            <a:custGeom>
              <a:avLst/>
              <a:gdLst>
                <a:gd name="T0" fmla="*/ 29 w 91"/>
                <a:gd name="T1" fmla="*/ 0 h 61"/>
                <a:gd name="T2" fmla="*/ 91 w 91"/>
                <a:gd name="T3" fmla="*/ 0 h 61"/>
                <a:gd name="T4" fmla="*/ 91 w 91"/>
                <a:gd name="T5" fmla="*/ 7 h 61"/>
                <a:gd name="T6" fmla="*/ 29 w 91"/>
                <a:gd name="T7" fmla="*/ 7 h 61"/>
                <a:gd name="T8" fmla="*/ 7 w 91"/>
                <a:gd name="T9" fmla="*/ 29 h 61"/>
                <a:gd name="T10" fmla="*/ 7 w 91"/>
                <a:gd name="T11" fmla="*/ 61 h 61"/>
                <a:gd name="T12" fmla="*/ 0 w 91"/>
                <a:gd name="T13" fmla="*/ 61 h 61"/>
                <a:gd name="T14" fmla="*/ 0 w 91"/>
                <a:gd name="T15" fmla="*/ 29 h 61"/>
                <a:gd name="T16" fmla="*/ 29 w 9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1">
                  <a:moveTo>
                    <a:pt x="29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7" y="7"/>
                    <a:pt x="7" y="17"/>
                    <a:pt x="7" y="2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9753600" y="5768975"/>
              <a:ext cx="409575" cy="128588"/>
            </a:xfrm>
            <a:custGeom>
              <a:avLst/>
              <a:gdLst>
                <a:gd name="T0" fmla="*/ 0 w 258"/>
                <a:gd name="T1" fmla="*/ 20 h 81"/>
                <a:gd name="T2" fmla="*/ 0 w 258"/>
                <a:gd name="T3" fmla="*/ 67 h 81"/>
                <a:gd name="T4" fmla="*/ 253 w 258"/>
                <a:gd name="T5" fmla="*/ 81 h 81"/>
                <a:gd name="T6" fmla="*/ 258 w 258"/>
                <a:gd name="T7" fmla="*/ 0 h 81"/>
                <a:gd name="T8" fmla="*/ 0 w 258"/>
                <a:gd name="T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81">
                  <a:moveTo>
                    <a:pt x="0" y="20"/>
                  </a:moveTo>
                  <a:lnTo>
                    <a:pt x="0" y="67"/>
                  </a:lnTo>
                  <a:lnTo>
                    <a:pt x="253" y="81"/>
                  </a:lnTo>
                  <a:lnTo>
                    <a:pt x="25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10036175" y="5808663"/>
              <a:ext cx="449262" cy="247650"/>
            </a:xfrm>
            <a:custGeom>
              <a:avLst/>
              <a:gdLst>
                <a:gd name="T0" fmla="*/ 2 w 102"/>
                <a:gd name="T1" fmla="*/ 12 h 56"/>
                <a:gd name="T2" fmla="*/ 10 w 102"/>
                <a:gd name="T3" fmla="*/ 29 h 56"/>
                <a:gd name="T4" fmla="*/ 83 w 102"/>
                <a:gd name="T5" fmla="*/ 54 h 56"/>
                <a:gd name="T6" fmla="*/ 100 w 102"/>
                <a:gd name="T7" fmla="*/ 45 h 56"/>
                <a:gd name="T8" fmla="*/ 100 w 102"/>
                <a:gd name="T9" fmla="*/ 45 h 56"/>
                <a:gd name="T10" fmla="*/ 92 w 102"/>
                <a:gd name="T11" fmla="*/ 28 h 56"/>
                <a:gd name="T12" fmla="*/ 19 w 102"/>
                <a:gd name="T13" fmla="*/ 3 h 56"/>
                <a:gd name="T14" fmla="*/ 2 w 102"/>
                <a:gd name="T15" fmla="*/ 11 h 56"/>
                <a:gd name="T16" fmla="*/ 2 w 102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6">
                  <a:moveTo>
                    <a:pt x="2" y="12"/>
                  </a:moveTo>
                  <a:cubicBezTo>
                    <a:pt x="0" y="19"/>
                    <a:pt x="3" y="26"/>
                    <a:pt x="10" y="2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90" y="56"/>
                    <a:pt x="97" y="53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2" y="38"/>
                    <a:pt x="99" y="30"/>
                    <a:pt x="92" y="28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4"/>
                    <a:pt x="2" y="1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10145713" y="5672138"/>
              <a:ext cx="150812" cy="14605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9617075" y="5672138"/>
              <a:ext cx="146050" cy="141288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9837738" y="5280025"/>
              <a:ext cx="123825" cy="49213"/>
            </a:xfrm>
            <a:custGeom>
              <a:avLst/>
              <a:gdLst>
                <a:gd name="T0" fmla="*/ 0 w 78"/>
                <a:gd name="T1" fmla="*/ 3 h 31"/>
                <a:gd name="T2" fmla="*/ 25 w 78"/>
                <a:gd name="T3" fmla="*/ 31 h 31"/>
                <a:gd name="T4" fmla="*/ 78 w 78"/>
                <a:gd name="T5" fmla="*/ 0 h 31"/>
                <a:gd name="T6" fmla="*/ 0 w 78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31">
                  <a:moveTo>
                    <a:pt x="0" y="3"/>
                  </a:moveTo>
                  <a:lnTo>
                    <a:pt x="25" y="31"/>
                  </a:lnTo>
                  <a:lnTo>
                    <a:pt x="7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9748838" y="5078413"/>
              <a:ext cx="349250" cy="228600"/>
            </a:xfrm>
            <a:custGeom>
              <a:avLst/>
              <a:gdLst>
                <a:gd name="T0" fmla="*/ 14 w 79"/>
                <a:gd name="T1" fmla="*/ 0 h 52"/>
                <a:gd name="T2" fmla="*/ 26 w 79"/>
                <a:gd name="T3" fmla="*/ 6 h 52"/>
                <a:gd name="T4" fmla="*/ 37 w 79"/>
                <a:gd name="T5" fmla="*/ 19 h 52"/>
                <a:gd name="T6" fmla="*/ 79 w 79"/>
                <a:gd name="T7" fmla="*/ 6 h 52"/>
                <a:gd name="T8" fmla="*/ 79 w 79"/>
                <a:gd name="T9" fmla="*/ 15 h 52"/>
                <a:gd name="T10" fmla="*/ 32 w 79"/>
                <a:gd name="T11" fmla="*/ 52 h 52"/>
                <a:gd name="T12" fmla="*/ 27 w 79"/>
                <a:gd name="T13" fmla="*/ 47 h 52"/>
                <a:gd name="T14" fmla="*/ 16 w 79"/>
                <a:gd name="T15" fmla="*/ 47 h 52"/>
                <a:gd name="T16" fmla="*/ 0 w 79"/>
                <a:gd name="T17" fmla="*/ 30 h 52"/>
                <a:gd name="T18" fmla="*/ 0 w 79"/>
                <a:gd name="T19" fmla="*/ 9 h 52"/>
                <a:gd name="T20" fmla="*/ 14 w 7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52">
                  <a:moveTo>
                    <a:pt x="14" y="0"/>
                  </a:moveTo>
                  <a:cubicBezTo>
                    <a:pt x="14" y="0"/>
                    <a:pt x="17" y="0"/>
                    <a:pt x="26" y="6"/>
                  </a:cubicBezTo>
                  <a:cubicBezTo>
                    <a:pt x="35" y="12"/>
                    <a:pt x="37" y="19"/>
                    <a:pt x="37" y="19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7" y="35"/>
                    <a:pt x="57" y="52"/>
                    <a:pt x="32" y="52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47"/>
                    <a:pt x="0" y="39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9748838" y="5153025"/>
              <a:ext cx="79375" cy="44450"/>
            </a:xfrm>
            <a:custGeom>
              <a:avLst/>
              <a:gdLst>
                <a:gd name="T0" fmla="*/ 17 w 18"/>
                <a:gd name="T1" fmla="*/ 1 h 10"/>
                <a:gd name="T2" fmla="*/ 15 w 18"/>
                <a:gd name="T3" fmla="*/ 1 h 10"/>
                <a:gd name="T4" fmla="*/ 0 w 18"/>
                <a:gd name="T5" fmla="*/ 3 h 10"/>
                <a:gd name="T6" fmla="*/ 0 w 18"/>
                <a:gd name="T7" fmla="*/ 6 h 10"/>
                <a:gd name="T8" fmla="*/ 17 w 18"/>
                <a:gd name="T9" fmla="*/ 3 h 10"/>
                <a:gd name="T10" fmla="*/ 17 w 18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17" y="1"/>
                  </a:move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9" y="6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10"/>
                    <a:pt x="17" y="3"/>
                    <a:pt x="17" y="3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4" name="Rectangle 121"/>
            <p:cNvSpPr>
              <a:spLocks noChangeArrowheads="1"/>
            </p:cNvSpPr>
            <p:nvPr/>
          </p:nvSpPr>
          <p:spPr bwMode="auto">
            <a:xfrm>
              <a:off x="10058400" y="5937250"/>
              <a:ext cx="523875" cy="52388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9912350" y="5672138"/>
              <a:ext cx="550862" cy="265113"/>
            </a:xfrm>
            <a:custGeom>
              <a:avLst/>
              <a:gdLst>
                <a:gd name="T0" fmla="*/ 256 w 347"/>
                <a:gd name="T1" fmla="*/ 0 h 167"/>
                <a:gd name="T2" fmla="*/ 0 w 347"/>
                <a:gd name="T3" fmla="*/ 0 h 167"/>
                <a:gd name="T4" fmla="*/ 92 w 347"/>
                <a:gd name="T5" fmla="*/ 167 h 167"/>
                <a:gd name="T6" fmla="*/ 347 w 347"/>
                <a:gd name="T7" fmla="*/ 167 h 167"/>
                <a:gd name="T8" fmla="*/ 256 w 347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7">
                  <a:moveTo>
                    <a:pt x="256" y="0"/>
                  </a:moveTo>
                  <a:lnTo>
                    <a:pt x="0" y="0"/>
                  </a:lnTo>
                  <a:lnTo>
                    <a:pt x="92" y="167"/>
                  </a:lnTo>
                  <a:lnTo>
                    <a:pt x="347" y="1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10472738" y="5937250"/>
              <a:ext cx="458787" cy="119063"/>
            </a:xfrm>
            <a:custGeom>
              <a:avLst/>
              <a:gdLst>
                <a:gd name="T0" fmla="*/ 0 w 104"/>
                <a:gd name="T1" fmla="*/ 14 h 27"/>
                <a:gd name="T2" fmla="*/ 14 w 104"/>
                <a:gd name="T3" fmla="*/ 27 h 27"/>
                <a:gd name="T4" fmla="*/ 90 w 104"/>
                <a:gd name="T5" fmla="*/ 27 h 27"/>
                <a:gd name="T6" fmla="*/ 104 w 104"/>
                <a:gd name="T7" fmla="*/ 14 h 27"/>
                <a:gd name="T8" fmla="*/ 104 w 104"/>
                <a:gd name="T9" fmla="*/ 13 h 27"/>
                <a:gd name="T10" fmla="*/ 90 w 104"/>
                <a:gd name="T11" fmla="*/ 0 h 27"/>
                <a:gd name="T12" fmla="*/ 14 w 104"/>
                <a:gd name="T13" fmla="*/ 0 h 27"/>
                <a:gd name="T14" fmla="*/ 0 w 104"/>
                <a:gd name="T15" fmla="*/ 13 h 27"/>
                <a:gd name="T16" fmla="*/ 0 w 104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7">
                  <a:moveTo>
                    <a:pt x="0" y="14"/>
                  </a:moveTo>
                  <a:cubicBezTo>
                    <a:pt x="0" y="21"/>
                    <a:pt x="7" y="27"/>
                    <a:pt x="14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8" y="27"/>
                    <a:pt x="104" y="21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10167938" y="5761038"/>
              <a:ext cx="74612" cy="44450"/>
            </a:xfrm>
            <a:custGeom>
              <a:avLst/>
              <a:gdLst>
                <a:gd name="T0" fmla="*/ 11 w 47"/>
                <a:gd name="T1" fmla="*/ 28 h 28"/>
                <a:gd name="T2" fmla="*/ 47 w 47"/>
                <a:gd name="T3" fmla="*/ 28 h 28"/>
                <a:gd name="T4" fmla="*/ 33 w 47"/>
                <a:gd name="T5" fmla="*/ 0 h 28"/>
                <a:gd name="T6" fmla="*/ 0 w 47"/>
                <a:gd name="T7" fmla="*/ 3 h 28"/>
                <a:gd name="T8" fmla="*/ 11 w 4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11" y="28"/>
                  </a:moveTo>
                  <a:lnTo>
                    <a:pt x="47" y="28"/>
                  </a:lnTo>
                  <a:lnTo>
                    <a:pt x="33" y="0"/>
                  </a:lnTo>
                  <a:lnTo>
                    <a:pt x="0" y="3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10123488" y="5768975"/>
              <a:ext cx="57150" cy="36513"/>
            </a:xfrm>
            <a:custGeom>
              <a:avLst/>
              <a:gdLst>
                <a:gd name="T0" fmla="*/ 36 w 36"/>
                <a:gd name="T1" fmla="*/ 23 h 23"/>
                <a:gd name="T2" fmla="*/ 25 w 36"/>
                <a:gd name="T3" fmla="*/ 0 h 23"/>
                <a:gd name="T4" fmla="*/ 0 w 36"/>
                <a:gd name="T5" fmla="*/ 3 h 23"/>
                <a:gd name="T6" fmla="*/ 9 w 36"/>
                <a:gd name="T7" fmla="*/ 23 h 23"/>
                <a:gd name="T8" fmla="*/ 36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2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9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10190163" y="5808663"/>
              <a:ext cx="74612" cy="49213"/>
            </a:xfrm>
            <a:custGeom>
              <a:avLst/>
              <a:gdLst>
                <a:gd name="T0" fmla="*/ 0 w 47"/>
                <a:gd name="T1" fmla="*/ 0 h 31"/>
                <a:gd name="T2" fmla="*/ 8 w 47"/>
                <a:gd name="T3" fmla="*/ 25 h 31"/>
                <a:gd name="T4" fmla="*/ 47 w 47"/>
                <a:gd name="T5" fmla="*/ 31 h 31"/>
                <a:gd name="T6" fmla="*/ 33 w 47"/>
                <a:gd name="T7" fmla="*/ 3 h 31"/>
                <a:gd name="T8" fmla="*/ 0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0" y="0"/>
                  </a:moveTo>
                  <a:lnTo>
                    <a:pt x="8" y="25"/>
                  </a:lnTo>
                  <a:lnTo>
                    <a:pt x="47" y="31"/>
                  </a:lnTo>
                  <a:lnTo>
                    <a:pt x="3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10140950" y="5808663"/>
              <a:ext cx="58737" cy="39688"/>
            </a:xfrm>
            <a:custGeom>
              <a:avLst/>
              <a:gdLst>
                <a:gd name="T0" fmla="*/ 25 w 37"/>
                <a:gd name="T1" fmla="*/ 0 h 25"/>
                <a:gd name="T2" fmla="*/ 0 w 37"/>
                <a:gd name="T3" fmla="*/ 0 h 25"/>
                <a:gd name="T4" fmla="*/ 9 w 37"/>
                <a:gd name="T5" fmla="*/ 23 h 25"/>
                <a:gd name="T6" fmla="*/ 37 w 37"/>
                <a:gd name="T7" fmla="*/ 25 h 25"/>
                <a:gd name="T8" fmla="*/ 25 w 3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25" y="0"/>
                  </a:moveTo>
                  <a:lnTo>
                    <a:pt x="0" y="0"/>
                  </a:lnTo>
                  <a:lnTo>
                    <a:pt x="9" y="23"/>
                  </a:lnTo>
                  <a:lnTo>
                    <a:pt x="37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36471" y="461563"/>
            <a:ext cx="1682512" cy="1678286"/>
            <a:chOff x="7045326" y="844550"/>
            <a:chExt cx="631825" cy="630238"/>
          </a:xfrm>
        </p:grpSpPr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7045326" y="844550"/>
              <a:ext cx="631825" cy="630238"/>
            </a:xfrm>
            <a:custGeom>
              <a:avLst/>
              <a:gdLst>
                <a:gd name="T0" fmla="*/ 106 w 143"/>
                <a:gd name="T1" fmla="*/ 143 h 143"/>
                <a:gd name="T2" fmla="*/ 38 w 143"/>
                <a:gd name="T3" fmla="*/ 143 h 143"/>
                <a:gd name="T4" fmla="*/ 0 w 143"/>
                <a:gd name="T5" fmla="*/ 106 h 143"/>
                <a:gd name="T6" fmla="*/ 0 w 143"/>
                <a:gd name="T7" fmla="*/ 37 h 143"/>
                <a:gd name="T8" fmla="*/ 38 w 143"/>
                <a:gd name="T9" fmla="*/ 0 h 143"/>
                <a:gd name="T10" fmla="*/ 106 w 143"/>
                <a:gd name="T11" fmla="*/ 0 h 143"/>
                <a:gd name="T12" fmla="*/ 143 w 143"/>
                <a:gd name="T13" fmla="*/ 37 h 143"/>
                <a:gd name="T14" fmla="*/ 143 w 143"/>
                <a:gd name="T15" fmla="*/ 106 h 143"/>
                <a:gd name="T16" fmla="*/ 106 w 143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43">
                  <a:moveTo>
                    <a:pt x="106" y="143"/>
                  </a:moveTo>
                  <a:cubicBezTo>
                    <a:pt x="38" y="143"/>
                    <a:pt x="38" y="143"/>
                    <a:pt x="38" y="143"/>
                  </a:cubicBezTo>
                  <a:cubicBezTo>
                    <a:pt x="17" y="143"/>
                    <a:pt x="0" y="127"/>
                    <a:pt x="0" y="1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6" y="0"/>
                    <a:pt x="143" y="17"/>
                    <a:pt x="143" y="37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43" y="127"/>
                    <a:pt x="126" y="143"/>
                    <a:pt x="106" y="143"/>
                  </a:cubicBezTo>
                  <a:close/>
                </a:path>
              </a:pathLst>
            </a:custGeom>
            <a:solidFill>
              <a:srgbClr val="803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32" name="Freeform 129"/>
            <p:cNvSpPr>
              <a:spLocks noEditPoints="1"/>
            </p:cNvSpPr>
            <p:nvPr/>
          </p:nvSpPr>
          <p:spPr bwMode="auto">
            <a:xfrm>
              <a:off x="7186613" y="990600"/>
              <a:ext cx="352425" cy="352425"/>
            </a:xfrm>
            <a:custGeom>
              <a:avLst/>
              <a:gdLst>
                <a:gd name="T0" fmla="*/ 77 w 80"/>
                <a:gd name="T1" fmla="*/ 11 h 80"/>
                <a:gd name="T2" fmla="*/ 74 w 80"/>
                <a:gd name="T3" fmla="*/ 11 h 80"/>
                <a:gd name="T4" fmla="*/ 47 w 80"/>
                <a:gd name="T5" fmla="*/ 8 h 80"/>
                <a:gd name="T6" fmla="*/ 0 w 80"/>
                <a:gd name="T7" fmla="*/ 8 h 80"/>
                <a:gd name="T8" fmla="*/ 47 w 80"/>
                <a:gd name="T9" fmla="*/ 80 h 80"/>
                <a:gd name="T10" fmla="*/ 71 w 80"/>
                <a:gd name="T11" fmla="*/ 72 h 80"/>
                <a:gd name="T12" fmla="*/ 74 w 80"/>
                <a:gd name="T13" fmla="*/ 66 h 80"/>
                <a:gd name="T14" fmla="*/ 80 w 80"/>
                <a:gd name="T15" fmla="*/ 63 h 80"/>
                <a:gd name="T16" fmla="*/ 79 w 80"/>
                <a:gd name="T17" fmla="*/ 48 h 80"/>
                <a:gd name="T18" fmla="*/ 80 w 80"/>
                <a:gd name="T19" fmla="*/ 33 h 80"/>
                <a:gd name="T20" fmla="*/ 80 w 80"/>
                <a:gd name="T21" fmla="*/ 28 h 80"/>
                <a:gd name="T22" fmla="*/ 34 w 80"/>
                <a:gd name="T23" fmla="*/ 55 h 80"/>
                <a:gd name="T24" fmla="*/ 18 w 80"/>
                <a:gd name="T25" fmla="*/ 36 h 80"/>
                <a:gd name="T26" fmla="*/ 17 w 80"/>
                <a:gd name="T27" fmla="*/ 34 h 80"/>
                <a:gd name="T28" fmla="*/ 17 w 80"/>
                <a:gd name="T29" fmla="*/ 33 h 80"/>
                <a:gd name="T30" fmla="*/ 17 w 80"/>
                <a:gd name="T31" fmla="*/ 34 h 80"/>
                <a:gd name="T32" fmla="*/ 17 w 80"/>
                <a:gd name="T33" fmla="*/ 37 h 80"/>
                <a:gd name="T34" fmla="*/ 17 w 80"/>
                <a:gd name="T35" fmla="*/ 54 h 80"/>
                <a:gd name="T36" fmla="*/ 12 w 80"/>
                <a:gd name="T37" fmla="*/ 25 h 80"/>
                <a:gd name="T38" fmla="*/ 27 w 80"/>
                <a:gd name="T39" fmla="*/ 43 h 80"/>
                <a:gd name="T40" fmla="*/ 27 w 80"/>
                <a:gd name="T41" fmla="*/ 44 h 80"/>
                <a:gd name="T42" fmla="*/ 28 w 80"/>
                <a:gd name="T43" fmla="*/ 45 h 80"/>
                <a:gd name="T44" fmla="*/ 28 w 80"/>
                <a:gd name="T45" fmla="*/ 44 h 80"/>
                <a:gd name="T46" fmla="*/ 28 w 80"/>
                <a:gd name="T47" fmla="*/ 43 h 80"/>
                <a:gd name="T48" fmla="*/ 28 w 80"/>
                <a:gd name="T49" fmla="*/ 24 h 80"/>
                <a:gd name="T50" fmla="*/ 34 w 80"/>
                <a:gd name="T51" fmla="*/ 24 h 80"/>
                <a:gd name="T52" fmla="*/ 34 w 80"/>
                <a:gd name="T53" fmla="*/ 24 h 80"/>
                <a:gd name="T54" fmla="*/ 77 w 80"/>
                <a:gd name="T55" fmla="*/ 63 h 80"/>
                <a:gd name="T56" fmla="*/ 74 w 80"/>
                <a:gd name="T57" fmla="*/ 64 h 80"/>
                <a:gd name="T58" fmla="*/ 77 w 80"/>
                <a:gd name="T59" fmla="*/ 49 h 80"/>
                <a:gd name="T60" fmla="*/ 77 w 80"/>
                <a:gd name="T61" fmla="*/ 63 h 80"/>
                <a:gd name="T62" fmla="*/ 77 w 80"/>
                <a:gd name="T63" fmla="*/ 46 h 80"/>
                <a:gd name="T64" fmla="*/ 74 w 80"/>
                <a:gd name="T65" fmla="*/ 32 h 80"/>
                <a:gd name="T66" fmla="*/ 77 w 80"/>
                <a:gd name="T67" fmla="*/ 33 h 80"/>
                <a:gd name="T68" fmla="*/ 77 w 80"/>
                <a:gd name="T69" fmla="*/ 28 h 80"/>
                <a:gd name="T70" fmla="*/ 77 w 80"/>
                <a:gd name="T71" fmla="*/ 29 h 80"/>
                <a:gd name="T72" fmla="*/ 71 w 80"/>
                <a:gd name="T73" fmla="*/ 29 h 80"/>
                <a:gd name="T74" fmla="*/ 71 w 80"/>
                <a:gd name="T75" fmla="*/ 46 h 80"/>
                <a:gd name="T76" fmla="*/ 71 w 80"/>
                <a:gd name="T77" fmla="*/ 64 h 80"/>
                <a:gd name="T78" fmla="*/ 47 w 80"/>
                <a:gd name="T79" fmla="*/ 69 h 80"/>
                <a:gd name="T80" fmla="*/ 65 w 80"/>
                <a:gd name="T81" fmla="*/ 62 h 80"/>
                <a:gd name="T82" fmla="*/ 47 w 80"/>
                <a:gd name="T83" fmla="*/ 58 h 80"/>
                <a:gd name="T84" fmla="*/ 65 w 80"/>
                <a:gd name="T85" fmla="*/ 54 h 80"/>
                <a:gd name="T86" fmla="*/ 47 w 80"/>
                <a:gd name="T87" fmla="*/ 50 h 80"/>
                <a:gd name="T88" fmla="*/ 65 w 80"/>
                <a:gd name="T89" fmla="*/ 45 h 80"/>
                <a:gd name="T90" fmla="*/ 47 w 80"/>
                <a:gd name="T91" fmla="*/ 42 h 80"/>
                <a:gd name="T92" fmla="*/ 65 w 80"/>
                <a:gd name="T93" fmla="*/ 37 h 80"/>
                <a:gd name="T94" fmla="*/ 47 w 80"/>
                <a:gd name="T95" fmla="*/ 33 h 80"/>
                <a:gd name="T96" fmla="*/ 65 w 80"/>
                <a:gd name="T97" fmla="*/ 29 h 80"/>
                <a:gd name="T98" fmla="*/ 47 w 80"/>
                <a:gd name="T99" fmla="*/ 25 h 80"/>
                <a:gd name="T100" fmla="*/ 65 w 80"/>
                <a:gd name="T101" fmla="*/ 21 h 80"/>
                <a:gd name="T102" fmla="*/ 47 w 80"/>
                <a:gd name="T103" fmla="*/ 17 h 80"/>
                <a:gd name="T104" fmla="*/ 71 w 80"/>
                <a:gd name="T105" fmla="*/ 11 h 80"/>
                <a:gd name="T106" fmla="*/ 77 w 80"/>
                <a:gd name="T107" fmla="*/ 14 h 80"/>
                <a:gd name="T108" fmla="*/ 77 w 80"/>
                <a:gd name="T109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80">
                  <a:moveTo>
                    <a:pt x="80" y="15"/>
                  </a:moveTo>
                  <a:cubicBezTo>
                    <a:pt x="80" y="13"/>
                    <a:pt x="79" y="11"/>
                    <a:pt x="77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9"/>
                    <a:pt x="73" y="8"/>
                    <a:pt x="71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3" y="72"/>
                    <a:pt x="74" y="71"/>
                    <a:pt x="74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9" y="66"/>
                    <a:pt x="80" y="65"/>
                    <a:pt x="80" y="63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0" y="49"/>
                    <a:pt x="80" y="48"/>
                    <a:pt x="79" y="48"/>
                  </a:cubicBezTo>
                  <a:cubicBezTo>
                    <a:pt x="80" y="47"/>
                    <a:pt x="80" y="46"/>
                    <a:pt x="80" y="4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2"/>
                    <a:pt x="80" y="31"/>
                    <a:pt x="79" y="30"/>
                  </a:cubicBezTo>
                  <a:cubicBezTo>
                    <a:pt x="80" y="30"/>
                    <a:pt x="80" y="29"/>
                    <a:pt x="80" y="28"/>
                  </a:cubicBezTo>
                  <a:lnTo>
                    <a:pt x="80" y="15"/>
                  </a:lnTo>
                  <a:close/>
                  <a:moveTo>
                    <a:pt x="34" y="5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7" y="37"/>
                    <a:pt x="17" y="37"/>
                    <a:pt x="17" y="3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8" y="44"/>
                    <a:pt x="28" y="44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2"/>
                    <a:pt x="28" y="41"/>
                    <a:pt x="28" y="4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lnTo>
                    <a:pt x="34" y="55"/>
                  </a:lnTo>
                  <a:close/>
                  <a:moveTo>
                    <a:pt x="77" y="63"/>
                  </a:moveTo>
                  <a:cubicBezTo>
                    <a:pt x="77" y="63"/>
                    <a:pt x="77" y="64"/>
                    <a:pt x="77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7" y="49"/>
                    <a:pt x="77" y="49"/>
                    <a:pt x="77" y="50"/>
                  </a:cubicBezTo>
                  <a:lnTo>
                    <a:pt x="77" y="63"/>
                  </a:lnTo>
                  <a:close/>
                  <a:moveTo>
                    <a:pt x="77" y="45"/>
                  </a:moveTo>
                  <a:cubicBezTo>
                    <a:pt x="77" y="46"/>
                    <a:pt x="77" y="46"/>
                    <a:pt x="77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2"/>
                    <a:pt x="77" y="32"/>
                    <a:pt x="77" y="33"/>
                  </a:cubicBezTo>
                  <a:lnTo>
                    <a:pt x="77" y="45"/>
                  </a:lnTo>
                  <a:close/>
                  <a:moveTo>
                    <a:pt x="77" y="28"/>
                  </a:moveTo>
                  <a:cubicBezTo>
                    <a:pt x="77" y="28"/>
                    <a:pt x="77" y="2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5"/>
                    <a:pt x="77" y="15"/>
                  </a:cubicBezTo>
                  <a:lnTo>
                    <a:pt x="7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674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https://bit.ly/o365build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7124555" y="3227416"/>
            <a:ext cx="4577701" cy="3644384"/>
            <a:chOff x="7124700" y="3240088"/>
            <a:chExt cx="4578350" cy="36449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450138" y="6661150"/>
              <a:ext cx="44450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221663" y="6661150"/>
              <a:ext cx="33338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392988" y="6537325"/>
              <a:ext cx="458788" cy="179388"/>
            </a:xfrm>
            <a:custGeom>
              <a:avLst/>
              <a:gdLst>
                <a:gd name="T0" fmla="*/ 289 w 289"/>
                <a:gd name="T1" fmla="*/ 28 h 113"/>
                <a:gd name="T2" fmla="*/ 282 w 289"/>
                <a:gd name="T3" fmla="*/ 0 h 113"/>
                <a:gd name="T4" fmla="*/ 0 w 289"/>
                <a:gd name="T5" fmla="*/ 64 h 113"/>
                <a:gd name="T6" fmla="*/ 0 w 289"/>
                <a:gd name="T7" fmla="*/ 113 h 113"/>
                <a:gd name="T8" fmla="*/ 289 w 289"/>
                <a:gd name="T9" fmla="*/ 49 h 113"/>
                <a:gd name="T10" fmla="*/ 282 w 289"/>
                <a:gd name="T11" fmla="*/ 49 h 113"/>
                <a:gd name="T12" fmla="*/ 289 w 28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113">
                  <a:moveTo>
                    <a:pt x="289" y="28"/>
                  </a:moveTo>
                  <a:lnTo>
                    <a:pt x="282" y="0"/>
                  </a:lnTo>
                  <a:lnTo>
                    <a:pt x="0" y="64"/>
                  </a:lnTo>
                  <a:lnTo>
                    <a:pt x="0" y="113"/>
                  </a:lnTo>
                  <a:lnTo>
                    <a:pt x="289" y="49"/>
                  </a:lnTo>
                  <a:lnTo>
                    <a:pt x="282" y="49"/>
                  </a:lnTo>
                  <a:lnTo>
                    <a:pt x="289" y="28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851775" y="6537325"/>
              <a:ext cx="460375" cy="179388"/>
            </a:xfrm>
            <a:custGeom>
              <a:avLst/>
              <a:gdLst>
                <a:gd name="T0" fmla="*/ 8 w 290"/>
                <a:gd name="T1" fmla="*/ 0 h 113"/>
                <a:gd name="T2" fmla="*/ 0 w 290"/>
                <a:gd name="T3" fmla="*/ 28 h 113"/>
                <a:gd name="T4" fmla="*/ 8 w 290"/>
                <a:gd name="T5" fmla="*/ 49 h 113"/>
                <a:gd name="T6" fmla="*/ 0 w 290"/>
                <a:gd name="T7" fmla="*/ 49 h 113"/>
                <a:gd name="T8" fmla="*/ 290 w 290"/>
                <a:gd name="T9" fmla="*/ 113 h 113"/>
                <a:gd name="T10" fmla="*/ 290 w 290"/>
                <a:gd name="T11" fmla="*/ 64 h 113"/>
                <a:gd name="T12" fmla="*/ 8 w 290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13">
                  <a:moveTo>
                    <a:pt x="8" y="0"/>
                  </a:moveTo>
                  <a:lnTo>
                    <a:pt x="0" y="28"/>
                  </a:lnTo>
                  <a:lnTo>
                    <a:pt x="8" y="49"/>
                  </a:lnTo>
                  <a:lnTo>
                    <a:pt x="0" y="49"/>
                  </a:lnTo>
                  <a:lnTo>
                    <a:pt x="290" y="113"/>
                  </a:lnTo>
                  <a:lnTo>
                    <a:pt x="290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7840663" y="6581775"/>
              <a:ext cx="23813" cy="33338"/>
            </a:xfrm>
            <a:custGeom>
              <a:avLst/>
              <a:gdLst>
                <a:gd name="T0" fmla="*/ 7 w 15"/>
                <a:gd name="T1" fmla="*/ 0 h 21"/>
                <a:gd name="T2" fmla="*/ 0 w 15"/>
                <a:gd name="T3" fmla="*/ 21 h 21"/>
                <a:gd name="T4" fmla="*/ 7 w 15"/>
                <a:gd name="T5" fmla="*/ 21 h 21"/>
                <a:gd name="T6" fmla="*/ 15 w 15"/>
                <a:gd name="T7" fmla="*/ 21 h 21"/>
                <a:gd name="T8" fmla="*/ 7 w 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1">
                  <a:moveTo>
                    <a:pt x="7" y="0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5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807325" y="6223000"/>
              <a:ext cx="90488" cy="4826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829550" y="6581775"/>
              <a:ext cx="46038" cy="22383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640638" y="6134100"/>
              <a:ext cx="804863" cy="111125"/>
            </a:xfrm>
            <a:custGeom>
              <a:avLst/>
              <a:gdLst>
                <a:gd name="T0" fmla="*/ 507 w 507"/>
                <a:gd name="T1" fmla="*/ 0 h 70"/>
                <a:gd name="T2" fmla="*/ 0 w 507"/>
                <a:gd name="T3" fmla="*/ 0 h 70"/>
                <a:gd name="T4" fmla="*/ 0 w 507"/>
                <a:gd name="T5" fmla="*/ 70 h 70"/>
                <a:gd name="T6" fmla="*/ 437 w 507"/>
                <a:gd name="T7" fmla="*/ 70 h 70"/>
                <a:gd name="T8" fmla="*/ 507 w 50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70">
                  <a:moveTo>
                    <a:pt x="507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92975" y="6134100"/>
              <a:ext cx="806450" cy="111125"/>
            </a:xfrm>
            <a:custGeom>
              <a:avLst/>
              <a:gdLst>
                <a:gd name="T0" fmla="*/ 508 w 508"/>
                <a:gd name="T1" fmla="*/ 0 h 70"/>
                <a:gd name="T2" fmla="*/ 0 w 508"/>
                <a:gd name="T3" fmla="*/ 0 h 70"/>
                <a:gd name="T4" fmla="*/ 0 w 508"/>
                <a:gd name="T5" fmla="*/ 70 h 70"/>
                <a:gd name="T6" fmla="*/ 437 w 508"/>
                <a:gd name="T7" fmla="*/ 70 h 70"/>
                <a:gd name="T8" fmla="*/ 508 w 508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0">
                  <a:moveTo>
                    <a:pt x="508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85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166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392988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7605713" y="5516563"/>
              <a:ext cx="828675" cy="493713"/>
            </a:xfrm>
            <a:custGeom>
              <a:avLst/>
              <a:gdLst>
                <a:gd name="T0" fmla="*/ 51 w 74"/>
                <a:gd name="T1" fmla="*/ 0 h 44"/>
                <a:gd name="T2" fmla="*/ 0 w 74"/>
                <a:gd name="T3" fmla="*/ 0 h 44"/>
                <a:gd name="T4" fmla="*/ 0 w 74"/>
                <a:gd name="T5" fmla="*/ 6 h 44"/>
                <a:gd name="T6" fmla="*/ 51 w 74"/>
                <a:gd name="T7" fmla="*/ 6 h 44"/>
                <a:gd name="T8" fmla="*/ 69 w 74"/>
                <a:gd name="T9" fmla="*/ 24 h 44"/>
                <a:gd name="T10" fmla="*/ 69 w 74"/>
                <a:gd name="T11" fmla="*/ 44 h 44"/>
                <a:gd name="T12" fmla="*/ 74 w 74"/>
                <a:gd name="T13" fmla="*/ 44 h 44"/>
                <a:gd name="T14" fmla="*/ 74 w 74"/>
                <a:gd name="T15" fmla="*/ 24 h 44"/>
                <a:gd name="T16" fmla="*/ 51 w 7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4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61" y="6"/>
                    <a:pt x="69" y="14"/>
                    <a:pt x="69" y="2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1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124700" y="4675188"/>
              <a:ext cx="750888" cy="1514475"/>
            </a:xfrm>
            <a:custGeom>
              <a:avLst/>
              <a:gdLst>
                <a:gd name="T0" fmla="*/ 0 w 473"/>
                <a:gd name="T1" fmla="*/ 0 h 954"/>
                <a:gd name="T2" fmla="*/ 71 w 473"/>
                <a:gd name="T3" fmla="*/ 954 h 954"/>
                <a:gd name="T4" fmla="*/ 473 w 473"/>
                <a:gd name="T5" fmla="*/ 954 h 954"/>
                <a:gd name="T6" fmla="*/ 402 w 473"/>
                <a:gd name="T7" fmla="*/ 0 h 954"/>
                <a:gd name="T8" fmla="*/ 0 w 473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954">
                  <a:moveTo>
                    <a:pt x="0" y="0"/>
                  </a:moveTo>
                  <a:lnTo>
                    <a:pt x="71" y="954"/>
                  </a:lnTo>
                  <a:lnTo>
                    <a:pt x="473" y="954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8445500" y="5954713"/>
              <a:ext cx="234950" cy="23495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8099425" y="5954713"/>
              <a:ext cx="458788" cy="23495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169150" y="5954713"/>
              <a:ext cx="930275" cy="23495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7986713" y="5954713"/>
              <a:ext cx="223838" cy="23495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7818438" y="5033963"/>
              <a:ext cx="68263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8199438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427913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028113" y="6446838"/>
              <a:ext cx="157163" cy="101600"/>
            </a:xfrm>
            <a:custGeom>
              <a:avLst/>
              <a:gdLst>
                <a:gd name="T0" fmla="*/ 99 w 99"/>
                <a:gd name="T1" fmla="*/ 50 h 64"/>
                <a:gd name="T2" fmla="*/ 7 w 99"/>
                <a:gd name="T3" fmla="*/ 64 h 64"/>
                <a:gd name="T4" fmla="*/ 0 w 99"/>
                <a:gd name="T5" fmla="*/ 15 h 64"/>
                <a:gd name="T6" fmla="*/ 92 w 99"/>
                <a:gd name="T7" fmla="*/ 0 h 64"/>
                <a:gd name="T8" fmla="*/ 99 w 99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4">
                  <a:moveTo>
                    <a:pt x="99" y="50"/>
                  </a:moveTo>
                  <a:lnTo>
                    <a:pt x="7" y="64"/>
                  </a:lnTo>
                  <a:lnTo>
                    <a:pt x="0" y="15"/>
                  </a:lnTo>
                  <a:lnTo>
                    <a:pt x="92" y="0"/>
                  </a:lnTo>
                  <a:lnTo>
                    <a:pt x="99" y="5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039225" y="6604000"/>
              <a:ext cx="492125" cy="146050"/>
            </a:xfrm>
            <a:custGeom>
              <a:avLst/>
              <a:gdLst>
                <a:gd name="T0" fmla="*/ 1 w 44"/>
                <a:gd name="T1" fmla="*/ 9 h 13"/>
                <a:gd name="T2" fmla="*/ 3 w 44"/>
                <a:gd name="T3" fmla="*/ 12 h 13"/>
                <a:gd name="T4" fmla="*/ 36 w 44"/>
                <a:gd name="T5" fmla="*/ 7 h 13"/>
                <a:gd name="T6" fmla="*/ 42 w 44"/>
                <a:gd name="T7" fmla="*/ 5 h 13"/>
                <a:gd name="T8" fmla="*/ 43 w 44"/>
                <a:gd name="T9" fmla="*/ 1 h 13"/>
                <a:gd name="T10" fmla="*/ 1 w 44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3">
                  <a:moveTo>
                    <a:pt x="1" y="9"/>
                  </a:moveTo>
                  <a:cubicBezTo>
                    <a:pt x="1" y="9"/>
                    <a:pt x="0" y="13"/>
                    <a:pt x="3" y="12"/>
                  </a:cubicBezTo>
                  <a:cubicBezTo>
                    <a:pt x="7" y="12"/>
                    <a:pt x="36" y="7"/>
                    <a:pt x="36" y="7"/>
                  </a:cubicBezTo>
                  <a:cubicBezTo>
                    <a:pt x="36" y="7"/>
                    <a:pt x="40" y="6"/>
                    <a:pt x="42" y="5"/>
                  </a:cubicBezTo>
                  <a:cubicBezTo>
                    <a:pt x="44" y="4"/>
                    <a:pt x="43" y="2"/>
                    <a:pt x="43" y="1"/>
                  </a:cubicBezTo>
                  <a:cubicBezTo>
                    <a:pt x="42" y="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017000" y="6492875"/>
              <a:ext cx="503238" cy="212725"/>
            </a:xfrm>
            <a:custGeom>
              <a:avLst/>
              <a:gdLst>
                <a:gd name="T0" fmla="*/ 2 w 45"/>
                <a:gd name="T1" fmla="*/ 3 h 19"/>
                <a:gd name="T2" fmla="*/ 3 w 45"/>
                <a:gd name="T3" fmla="*/ 19 h 19"/>
                <a:gd name="T4" fmla="*/ 35 w 45"/>
                <a:gd name="T5" fmla="*/ 14 h 19"/>
                <a:gd name="T6" fmla="*/ 45 w 45"/>
                <a:gd name="T7" fmla="*/ 11 h 19"/>
                <a:gd name="T8" fmla="*/ 37 w 45"/>
                <a:gd name="T9" fmla="*/ 8 h 19"/>
                <a:gd name="T10" fmla="*/ 15 w 45"/>
                <a:gd name="T11" fmla="*/ 0 h 19"/>
                <a:gd name="T12" fmla="*/ 2 w 45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9">
                  <a:moveTo>
                    <a:pt x="2" y="3"/>
                  </a:moveTo>
                  <a:cubicBezTo>
                    <a:pt x="2" y="3"/>
                    <a:pt x="0" y="11"/>
                    <a:pt x="3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41" y="13"/>
                    <a:pt x="45" y="11"/>
                  </a:cubicBezTo>
                  <a:cubicBezTo>
                    <a:pt x="45" y="11"/>
                    <a:pt x="44" y="6"/>
                    <a:pt x="37" y="8"/>
                  </a:cubicBezTo>
                  <a:cubicBezTo>
                    <a:pt x="37" y="8"/>
                    <a:pt x="31" y="12"/>
                    <a:pt x="15" y="0"/>
                  </a:cubicBezTo>
                  <a:cubicBezTo>
                    <a:pt x="15" y="0"/>
                    <a:pt x="14" y="3"/>
                    <a:pt x="2" y="3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150350" y="6481763"/>
              <a:ext cx="325438" cy="157163"/>
            </a:xfrm>
            <a:custGeom>
              <a:avLst/>
              <a:gdLst>
                <a:gd name="T0" fmla="*/ 0 w 29"/>
                <a:gd name="T1" fmla="*/ 3 h 14"/>
                <a:gd name="T2" fmla="*/ 23 w 29"/>
                <a:gd name="T3" fmla="*/ 13 h 14"/>
                <a:gd name="T4" fmla="*/ 28 w 29"/>
                <a:gd name="T5" fmla="*/ 9 h 14"/>
                <a:gd name="T6" fmla="*/ 27 w 29"/>
                <a:gd name="T7" fmla="*/ 9 h 14"/>
                <a:gd name="T8" fmla="*/ 27 w 29"/>
                <a:gd name="T9" fmla="*/ 9 h 14"/>
                <a:gd name="T10" fmla="*/ 26 w 29"/>
                <a:gd name="T11" fmla="*/ 9 h 14"/>
                <a:gd name="T12" fmla="*/ 25 w 29"/>
                <a:gd name="T13" fmla="*/ 9 h 14"/>
                <a:gd name="T14" fmla="*/ 3 w 29"/>
                <a:gd name="T15" fmla="*/ 0 h 14"/>
                <a:gd name="T16" fmla="*/ 0 w 29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4">
                  <a:moveTo>
                    <a:pt x="0" y="3"/>
                  </a:moveTo>
                  <a:cubicBezTo>
                    <a:pt x="4" y="6"/>
                    <a:pt x="15" y="12"/>
                    <a:pt x="23" y="13"/>
                  </a:cubicBezTo>
                  <a:cubicBezTo>
                    <a:pt x="29" y="14"/>
                    <a:pt x="29" y="10"/>
                    <a:pt x="28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9"/>
                    <a:pt x="19" y="10"/>
                    <a:pt x="3" y="0"/>
                  </a:cubicBezTo>
                  <a:cubicBezTo>
                    <a:pt x="3" y="0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409113" y="6559550"/>
              <a:ext cx="111125" cy="90488"/>
            </a:xfrm>
            <a:custGeom>
              <a:avLst/>
              <a:gdLst>
                <a:gd name="T0" fmla="*/ 2 w 10"/>
                <a:gd name="T1" fmla="*/ 2 h 8"/>
                <a:gd name="T2" fmla="*/ 0 w 10"/>
                <a:gd name="T3" fmla="*/ 8 h 8"/>
                <a:gd name="T4" fmla="*/ 10 w 10"/>
                <a:gd name="T5" fmla="*/ 5 h 8"/>
                <a:gd name="T6" fmla="*/ 2 w 10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1" y="8"/>
                    <a:pt x="6" y="7"/>
                    <a:pt x="10" y="5"/>
                  </a:cubicBezTo>
                  <a:cubicBezTo>
                    <a:pt x="10" y="5"/>
                    <a:pt x="9" y="0"/>
                    <a:pt x="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9050338" y="6661150"/>
              <a:ext cx="369888" cy="66675"/>
            </a:xfrm>
            <a:custGeom>
              <a:avLst/>
              <a:gdLst>
                <a:gd name="T0" fmla="*/ 32 w 33"/>
                <a:gd name="T1" fmla="*/ 0 h 6"/>
                <a:gd name="T2" fmla="*/ 0 w 33"/>
                <a:gd name="T3" fmla="*/ 6 h 6"/>
                <a:gd name="T4" fmla="*/ 0 w 33"/>
                <a:gd name="T5" fmla="*/ 6 h 6"/>
                <a:gd name="T6" fmla="*/ 32 w 33"/>
                <a:gd name="T7" fmla="*/ 1 h 6"/>
                <a:gd name="T8" fmla="*/ 33 w 33"/>
                <a:gd name="T9" fmla="*/ 1 h 6"/>
                <a:gd name="T10" fmla="*/ 32 w 3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9196388" y="6503988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1 w 3"/>
                <a:gd name="T7" fmla="*/ 3 h 3"/>
                <a:gd name="T8" fmla="*/ 1 w 3"/>
                <a:gd name="T9" fmla="*/ 3 h 3"/>
                <a:gd name="T10" fmla="*/ 1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9229725" y="651510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251950" y="6526213"/>
              <a:ext cx="22225" cy="444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3 h 4"/>
                <a:gd name="T12" fmla="*/ 1 w 2"/>
                <a:gd name="T13" fmla="*/ 1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9274175" y="6537325"/>
              <a:ext cx="22225" cy="44450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1 w 2"/>
                <a:gd name="T5" fmla="*/ 3 h 4"/>
                <a:gd name="T6" fmla="*/ 1 w 2"/>
                <a:gd name="T7" fmla="*/ 4 h 4"/>
                <a:gd name="T8" fmla="*/ 1 w 2"/>
                <a:gd name="T9" fmla="*/ 4 h 4"/>
                <a:gd name="T10" fmla="*/ 0 w 2"/>
                <a:gd name="T11" fmla="*/ 3 h 4"/>
                <a:gd name="T12" fmla="*/ 2 w 2"/>
                <a:gd name="T13" fmla="*/ 1 h 4"/>
                <a:gd name="T14" fmla="*/ 2 w 2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9307513" y="6548438"/>
              <a:ext cx="22225" cy="4445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3 h 4"/>
                <a:gd name="T12" fmla="*/ 1 w 2"/>
                <a:gd name="T13" fmla="*/ 1 h 4"/>
                <a:gd name="T14" fmla="*/ 1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8680450" y="5684838"/>
              <a:ext cx="538163" cy="976313"/>
            </a:xfrm>
            <a:custGeom>
              <a:avLst/>
              <a:gdLst>
                <a:gd name="T0" fmla="*/ 0 w 48"/>
                <a:gd name="T1" fmla="*/ 7 h 87"/>
                <a:gd name="T2" fmla="*/ 29 w 48"/>
                <a:gd name="T3" fmla="*/ 82 h 87"/>
                <a:gd name="T4" fmla="*/ 36 w 48"/>
                <a:gd name="T5" fmla="*/ 84 h 87"/>
                <a:gd name="T6" fmla="*/ 44 w 48"/>
                <a:gd name="T7" fmla="*/ 75 h 87"/>
                <a:gd name="T8" fmla="*/ 47 w 48"/>
                <a:gd name="T9" fmla="*/ 63 h 87"/>
                <a:gd name="T10" fmla="*/ 28 w 48"/>
                <a:gd name="T11" fmla="*/ 0 h 87"/>
                <a:gd name="T12" fmla="*/ 0 w 48"/>
                <a:gd name="T13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7">
                  <a:moveTo>
                    <a:pt x="0" y="7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30" y="86"/>
                    <a:pt x="34" y="87"/>
                    <a:pt x="36" y="8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7" y="72"/>
                    <a:pt x="48" y="67"/>
                    <a:pt x="47" y="6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8008938" y="5438775"/>
              <a:ext cx="1019175" cy="425450"/>
            </a:xfrm>
            <a:custGeom>
              <a:avLst/>
              <a:gdLst>
                <a:gd name="T0" fmla="*/ 90 w 91"/>
                <a:gd name="T1" fmla="*/ 24 h 38"/>
                <a:gd name="T2" fmla="*/ 81 w 91"/>
                <a:gd name="T3" fmla="*/ 13 h 38"/>
                <a:gd name="T4" fmla="*/ 80 w 91"/>
                <a:gd name="T5" fmla="*/ 13 h 38"/>
                <a:gd name="T6" fmla="*/ 11 w 91"/>
                <a:gd name="T7" fmla="*/ 0 h 38"/>
                <a:gd name="T8" fmla="*/ 5 w 91"/>
                <a:gd name="T9" fmla="*/ 2 h 38"/>
                <a:gd name="T10" fmla="*/ 2 w 91"/>
                <a:gd name="T11" fmla="*/ 7 h 38"/>
                <a:gd name="T12" fmla="*/ 0 w 91"/>
                <a:gd name="T13" fmla="*/ 30 h 38"/>
                <a:gd name="T14" fmla="*/ 80 w 91"/>
                <a:gd name="T15" fmla="*/ 37 h 38"/>
                <a:gd name="T16" fmla="*/ 90 w 91"/>
                <a:gd name="T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8">
                  <a:moveTo>
                    <a:pt x="90" y="24"/>
                  </a:moveTo>
                  <a:cubicBezTo>
                    <a:pt x="91" y="18"/>
                    <a:pt x="87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0"/>
                    <a:pt x="5" y="2"/>
                  </a:cubicBezTo>
                  <a:cubicBezTo>
                    <a:pt x="3" y="3"/>
                    <a:pt x="2" y="5"/>
                    <a:pt x="2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5" y="38"/>
                    <a:pt x="90" y="29"/>
                    <a:pt x="90" y="2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7785100" y="5505450"/>
              <a:ext cx="469900" cy="44926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24888" y="6592888"/>
              <a:ext cx="146050" cy="79375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8591550" y="6805613"/>
              <a:ext cx="492125" cy="68263"/>
            </a:xfrm>
            <a:custGeom>
              <a:avLst/>
              <a:gdLst>
                <a:gd name="T0" fmla="*/ 1 w 44"/>
                <a:gd name="T1" fmla="*/ 2 h 6"/>
                <a:gd name="T2" fmla="*/ 3 w 44"/>
                <a:gd name="T3" fmla="*/ 6 h 6"/>
                <a:gd name="T4" fmla="*/ 35 w 44"/>
                <a:gd name="T5" fmla="*/ 6 h 6"/>
                <a:gd name="T6" fmla="*/ 42 w 44"/>
                <a:gd name="T7" fmla="*/ 5 h 6"/>
                <a:gd name="T8" fmla="*/ 44 w 44"/>
                <a:gd name="T9" fmla="*/ 1 h 6"/>
                <a:gd name="T10" fmla="*/ 1 w 4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">
                  <a:moveTo>
                    <a:pt x="1" y="2"/>
                  </a:move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35" y="6"/>
                    <a:pt x="35" y="6"/>
                  </a:cubicBezTo>
                  <a:cubicBezTo>
                    <a:pt x="35" y="6"/>
                    <a:pt x="40" y="6"/>
                    <a:pt x="42" y="5"/>
                  </a:cubicBezTo>
                  <a:cubicBezTo>
                    <a:pt x="44" y="4"/>
                    <a:pt x="44" y="3"/>
                    <a:pt x="44" y="1"/>
                  </a:cubicBezTo>
                  <a:cubicBezTo>
                    <a:pt x="4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8591550" y="6638925"/>
              <a:ext cx="492125" cy="201613"/>
            </a:xfrm>
            <a:custGeom>
              <a:avLst/>
              <a:gdLst>
                <a:gd name="T0" fmla="*/ 3 w 44"/>
                <a:gd name="T1" fmla="*/ 2 h 18"/>
                <a:gd name="T2" fmla="*/ 1 w 44"/>
                <a:gd name="T3" fmla="*/ 18 h 18"/>
                <a:gd name="T4" fmla="*/ 33 w 44"/>
                <a:gd name="T5" fmla="*/ 18 h 18"/>
                <a:gd name="T6" fmla="*/ 44 w 44"/>
                <a:gd name="T7" fmla="*/ 16 h 18"/>
                <a:gd name="T8" fmla="*/ 37 w 44"/>
                <a:gd name="T9" fmla="*/ 12 h 18"/>
                <a:gd name="T10" fmla="*/ 16 w 44"/>
                <a:gd name="T11" fmla="*/ 0 h 18"/>
                <a:gd name="T12" fmla="*/ 3 w 44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3" y="2"/>
                  </a:moveTo>
                  <a:cubicBezTo>
                    <a:pt x="3" y="2"/>
                    <a:pt x="0" y="9"/>
                    <a:pt x="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9" y="18"/>
                    <a:pt x="44" y="16"/>
                  </a:cubicBezTo>
                  <a:cubicBezTo>
                    <a:pt x="44" y="16"/>
                    <a:pt x="44" y="12"/>
                    <a:pt x="37" y="12"/>
                  </a:cubicBezTo>
                  <a:cubicBezTo>
                    <a:pt x="37" y="12"/>
                    <a:pt x="30" y="15"/>
                    <a:pt x="16" y="0"/>
                  </a:cubicBezTo>
                  <a:cubicBezTo>
                    <a:pt x="16" y="0"/>
                    <a:pt x="14" y="4"/>
                    <a:pt x="3" y="2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726488" y="6638925"/>
              <a:ext cx="312738" cy="190500"/>
            </a:xfrm>
            <a:custGeom>
              <a:avLst/>
              <a:gdLst>
                <a:gd name="T0" fmla="*/ 0 w 28"/>
                <a:gd name="T1" fmla="*/ 2 h 17"/>
                <a:gd name="T2" fmla="*/ 22 w 28"/>
                <a:gd name="T3" fmla="*/ 16 h 17"/>
                <a:gd name="T4" fmla="*/ 28 w 28"/>
                <a:gd name="T5" fmla="*/ 12 h 17"/>
                <a:gd name="T6" fmla="*/ 27 w 28"/>
                <a:gd name="T7" fmla="*/ 12 h 17"/>
                <a:gd name="T8" fmla="*/ 26 w 28"/>
                <a:gd name="T9" fmla="*/ 12 h 17"/>
                <a:gd name="T10" fmla="*/ 26 w 28"/>
                <a:gd name="T11" fmla="*/ 12 h 17"/>
                <a:gd name="T12" fmla="*/ 25 w 28"/>
                <a:gd name="T13" fmla="*/ 12 h 17"/>
                <a:gd name="T14" fmla="*/ 4 w 28"/>
                <a:gd name="T15" fmla="*/ 0 h 17"/>
                <a:gd name="T16" fmla="*/ 0 w 28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0" y="2"/>
                  </a:moveTo>
                  <a:cubicBezTo>
                    <a:pt x="5" y="6"/>
                    <a:pt x="14" y="14"/>
                    <a:pt x="22" y="16"/>
                  </a:cubicBezTo>
                  <a:cubicBezTo>
                    <a:pt x="27" y="17"/>
                    <a:pt x="28" y="14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18" y="12"/>
                    <a:pt x="4" y="0"/>
                  </a:cubicBezTo>
                  <a:cubicBezTo>
                    <a:pt x="4" y="0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8972550" y="6772275"/>
              <a:ext cx="111125" cy="68263"/>
            </a:xfrm>
            <a:custGeom>
              <a:avLst/>
              <a:gdLst>
                <a:gd name="T0" fmla="*/ 3 w 10"/>
                <a:gd name="T1" fmla="*/ 0 h 6"/>
                <a:gd name="T2" fmla="*/ 0 w 10"/>
                <a:gd name="T3" fmla="*/ 6 h 6"/>
                <a:gd name="T4" fmla="*/ 10 w 10"/>
                <a:gd name="T5" fmla="*/ 4 h 6"/>
                <a:gd name="T6" fmla="*/ 3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1" y="6"/>
                    <a:pt x="6" y="6"/>
                    <a:pt x="10" y="4"/>
                  </a:cubicBezTo>
                  <a:cubicBezTo>
                    <a:pt x="10" y="4"/>
                    <a:pt x="10" y="0"/>
                    <a:pt x="3" y="0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8602663" y="6851650"/>
              <a:ext cx="369888" cy="11113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2 w 33"/>
                <a:gd name="T7" fmla="*/ 1 h 1"/>
                <a:gd name="T8" fmla="*/ 33 w 33"/>
                <a:gd name="T9" fmla="*/ 1 h 1"/>
                <a:gd name="T10" fmla="*/ 32 w 3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8782050" y="666115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8804275" y="6672263"/>
              <a:ext cx="22225" cy="33338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1 w 2"/>
                <a:gd name="T13" fmla="*/ 1 h 3"/>
                <a:gd name="T14" fmla="*/ 2 w 2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8826500" y="6694488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8848725" y="6716713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1 w 2"/>
                <a:gd name="T5" fmla="*/ 2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8870950" y="6727825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1 h 3"/>
                <a:gd name="T4" fmla="*/ 1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0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8501063" y="5853113"/>
              <a:ext cx="336550" cy="976313"/>
            </a:xfrm>
            <a:custGeom>
              <a:avLst/>
              <a:gdLst>
                <a:gd name="T0" fmla="*/ 0 w 30"/>
                <a:gd name="T1" fmla="*/ 0 h 87"/>
                <a:gd name="T2" fmla="*/ 0 w 30"/>
                <a:gd name="T3" fmla="*/ 81 h 87"/>
                <a:gd name="T4" fmla="*/ 7 w 30"/>
                <a:gd name="T5" fmla="*/ 85 h 87"/>
                <a:gd name="T6" fmla="*/ 18 w 30"/>
                <a:gd name="T7" fmla="*/ 80 h 87"/>
                <a:gd name="T8" fmla="*/ 25 w 30"/>
                <a:gd name="T9" fmla="*/ 69 h 87"/>
                <a:gd name="T10" fmla="*/ 30 w 30"/>
                <a:gd name="T11" fmla="*/ 0 h 87"/>
                <a:gd name="T12" fmla="*/ 0 w 30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7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7"/>
                    <a:pt x="7" y="85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5" y="73"/>
                    <a:pt x="25" y="6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7785100" y="5516563"/>
              <a:ext cx="1052513" cy="438150"/>
            </a:xfrm>
            <a:custGeom>
              <a:avLst/>
              <a:gdLst>
                <a:gd name="T0" fmla="*/ 84 w 94"/>
                <a:gd name="T1" fmla="*/ 19 h 39"/>
                <a:gd name="T2" fmla="*/ 84 w 94"/>
                <a:gd name="T3" fmla="*/ 19 h 39"/>
                <a:gd name="T4" fmla="*/ 0 w 94"/>
                <a:gd name="T5" fmla="*/ 0 h 39"/>
                <a:gd name="T6" fmla="*/ 0 w 94"/>
                <a:gd name="T7" fmla="*/ 39 h 39"/>
                <a:gd name="T8" fmla="*/ 43 w 94"/>
                <a:gd name="T9" fmla="*/ 39 h 39"/>
                <a:gd name="T10" fmla="*/ 84 w 94"/>
                <a:gd name="T11" fmla="*/ 39 h 39"/>
                <a:gd name="T12" fmla="*/ 84 w 94"/>
                <a:gd name="T13" fmla="*/ 39 h 39"/>
                <a:gd name="T14" fmla="*/ 84 w 94"/>
                <a:gd name="T15" fmla="*/ 39 h 39"/>
                <a:gd name="T16" fmla="*/ 94 w 94"/>
                <a:gd name="T17" fmla="*/ 29 h 39"/>
                <a:gd name="T18" fmla="*/ 84 w 94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9"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90" y="39"/>
                    <a:pt x="94" y="34"/>
                    <a:pt x="94" y="29"/>
                  </a:cubicBezTo>
                  <a:cubicBezTo>
                    <a:pt x="94" y="24"/>
                    <a:pt x="90" y="19"/>
                    <a:pt x="84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7539038" y="5505450"/>
              <a:ext cx="246063" cy="449263"/>
            </a:xfrm>
            <a:custGeom>
              <a:avLst/>
              <a:gdLst>
                <a:gd name="T0" fmla="*/ 20 w 22"/>
                <a:gd name="T1" fmla="*/ 0 h 40"/>
                <a:gd name="T2" fmla="*/ 0 w 22"/>
                <a:gd name="T3" fmla="*/ 19 h 40"/>
                <a:gd name="T4" fmla="*/ 0 w 22"/>
                <a:gd name="T5" fmla="*/ 20 h 40"/>
                <a:gd name="T6" fmla="*/ 20 w 22"/>
                <a:gd name="T7" fmla="*/ 40 h 40"/>
                <a:gd name="T8" fmla="*/ 22 w 22"/>
                <a:gd name="T9" fmla="*/ 40 h 40"/>
                <a:gd name="T10" fmla="*/ 22 w 22"/>
                <a:gd name="T11" fmla="*/ 0 h 40"/>
                <a:gd name="T12" fmla="*/ 20 w 2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8255000" y="4899025"/>
              <a:ext cx="996950" cy="258763"/>
            </a:xfrm>
            <a:custGeom>
              <a:avLst/>
              <a:gdLst>
                <a:gd name="T0" fmla="*/ 77 w 89"/>
                <a:gd name="T1" fmla="*/ 0 h 23"/>
                <a:gd name="T2" fmla="*/ 11 w 89"/>
                <a:gd name="T3" fmla="*/ 0 h 23"/>
                <a:gd name="T4" fmla="*/ 0 w 89"/>
                <a:gd name="T5" fmla="*/ 11 h 23"/>
                <a:gd name="T6" fmla="*/ 11 w 89"/>
                <a:gd name="T7" fmla="*/ 23 h 23"/>
                <a:gd name="T8" fmla="*/ 77 w 89"/>
                <a:gd name="T9" fmla="*/ 23 h 23"/>
                <a:gd name="T10" fmla="*/ 89 w 89"/>
                <a:gd name="T11" fmla="*/ 12 h 23"/>
                <a:gd name="T12" fmla="*/ 77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D8A86E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8255000" y="4429125"/>
              <a:ext cx="258763" cy="650875"/>
            </a:xfrm>
            <a:custGeom>
              <a:avLst/>
              <a:gdLst>
                <a:gd name="T0" fmla="*/ 23 w 23"/>
                <a:gd name="T1" fmla="*/ 23 h 58"/>
                <a:gd name="T2" fmla="*/ 0 w 23"/>
                <a:gd name="T3" fmla="*/ 0 h 58"/>
                <a:gd name="T4" fmla="*/ 0 w 23"/>
                <a:gd name="T5" fmla="*/ 58 h 58"/>
                <a:gd name="T6" fmla="*/ 23 w 23"/>
                <a:gd name="T7" fmla="*/ 58 h 58"/>
                <a:gd name="T8" fmla="*/ 23 w 23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8">
                  <a:moveTo>
                    <a:pt x="23" y="23"/>
                  </a:moveTo>
                  <a:cubicBezTo>
                    <a:pt x="23" y="11"/>
                    <a:pt x="13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8199438" y="4495800"/>
              <a:ext cx="347663" cy="606425"/>
            </a:xfrm>
            <a:custGeom>
              <a:avLst/>
              <a:gdLst>
                <a:gd name="T0" fmla="*/ 31 w 31"/>
                <a:gd name="T1" fmla="*/ 50 h 54"/>
                <a:gd name="T2" fmla="*/ 31 w 31"/>
                <a:gd name="T3" fmla="*/ 13 h 54"/>
                <a:gd name="T4" fmla="*/ 28 w 31"/>
                <a:gd name="T5" fmla="*/ 4 h 54"/>
                <a:gd name="T6" fmla="*/ 19 w 31"/>
                <a:gd name="T7" fmla="*/ 0 h 54"/>
                <a:gd name="T8" fmla="*/ 13 w 31"/>
                <a:gd name="T9" fmla="*/ 0 h 54"/>
                <a:gd name="T10" fmla="*/ 0 w 31"/>
                <a:gd name="T11" fmla="*/ 13 h 54"/>
                <a:gd name="T12" fmla="*/ 0 w 31"/>
                <a:gd name="T13" fmla="*/ 50 h 54"/>
                <a:gd name="T14" fmla="*/ 1 w 31"/>
                <a:gd name="T15" fmla="*/ 53 h 54"/>
                <a:gd name="T16" fmla="*/ 1 w 31"/>
                <a:gd name="T17" fmla="*/ 53 h 54"/>
                <a:gd name="T18" fmla="*/ 4 w 31"/>
                <a:gd name="T19" fmla="*/ 54 h 54"/>
                <a:gd name="T20" fmla="*/ 27 w 31"/>
                <a:gd name="T21" fmla="*/ 54 h 54"/>
                <a:gd name="T22" fmla="*/ 31 w 31"/>
                <a:gd name="T2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54">
                  <a:moveTo>
                    <a:pt x="31" y="5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0"/>
                    <a:pt x="30" y="6"/>
                    <a:pt x="28" y="4"/>
                  </a:cubicBezTo>
                  <a:cubicBezTo>
                    <a:pt x="25" y="2"/>
                    <a:pt x="22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4"/>
                    <a:pt x="31" y="52"/>
                    <a:pt x="31" y="50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7348538" y="4349750"/>
              <a:ext cx="1187450" cy="1279525"/>
            </a:xfrm>
            <a:custGeom>
              <a:avLst/>
              <a:gdLst>
                <a:gd name="T0" fmla="*/ 96 w 106"/>
                <a:gd name="T1" fmla="*/ 11 h 114"/>
                <a:gd name="T2" fmla="*/ 77 w 106"/>
                <a:gd name="T3" fmla="*/ 0 h 114"/>
                <a:gd name="T4" fmla="*/ 35 w 106"/>
                <a:gd name="T5" fmla="*/ 0 h 114"/>
                <a:gd name="T6" fmla="*/ 17 w 106"/>
                <a:gd name="T7" fmla="*/ 4 h 114"/>
                <a:gd name="T8" fmla="*/ 17 w 106"/>
                <a:gd name="T9" fmla="*/ 4 h 114"/>
                <a:gd name="T10" fmla="*/ 2 w 106"/>
                <a:gd name="T11" fmla="*/ 24 h 114"/>
                <a:gd name="T12" fmla="*/ 6 w 106"/>
                <a:gd name="T13" fmla="*/ 52 h 114"/>
                <a:gd name="T14" fmla="*/ 19 w 106"/>
                <a:gd name="T15" fmla="*/ 114 h 114"/>
                <a:gd name="T16" fmla="*/ 34 w 106"/>
                <a:gd name="T17" fmla="*/ 103 h 114"/>
                <a:gd name="T18" fmla="*/ 79 w 106"/>
                <a:gd name="T19" fmla="*/ 103 h 114"/>
                <a:gd name="T20" fmla="*/ 90 w 106"/>
                <a:gd name="T21" fmla="*/ 95 h 114"/>
                <a:gd name="T22" fmla="*/ 104 w 106"/>
                <a:gd name="T23" fmla="*/ 30 h 114"/>
                <a:gd name="T24" fmla="*/ 96 w 106"/>
                <a:gd name="T2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96" y="11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9"/>
                    <a:pt x="0" y="17"/>
                    <a:pt x="2" y="2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26" y="103"/>
                    <a:pt x="34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4" y="103"/>
                    <a:pt x="89" y="100"/>
                    <a:pt x="90" y="95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6" y="23"/>
                    <a:pt x="103" y="15"/>
                    <a:pt x="96" y="1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7226300" y="5449888"/>
              <a:ext cx="804863" cy="549275"/>
            </a:xfrm>
            <a:custGeom>
              <a:avLst/>
              <a:gdLst>
                <a:gd name="T0" fmla="*/ 50 w 72"/>
                <a:gd name="T1" fmla="*/ 0 h 49"/>
                <a:gd name="T2" fmla="*/ 0 w 72"/>
                <a:gd name="T3" fmla="*/ 0 h 49"/>
                <a:gd name="T4" fmla="*/ 0 w 72"/>
                <a:gd name="T5" fmla="*/ 6 h 49"/>
                <a:gd name="T6" fmla="*/ 50 w 72"/>
                <a:gd name="T7" fmla="*/ 6 h 49"/>
                <a:gd name="T8" fmla="*/ 67 w 72"/>
                <a:gd name="T9" fmla="*/ 23 h 49"/>
                <a:gd name="T10" fmla="*/ 67 w 72"/>
                <a:gd name="T11" fmla="*/ 49 h 49"/>
                <a:gd name="T12" fmla="*/ 72 w 72"/>
                <a:gd name="T13" fmla="*/ 49 h 49"/>
                <a:gd name="T14" fmla="*/ 72 w 72"/>
                <a:gd name="T15" fmla="*/ 23 h 49"/>
                <a:gd name="T16" fmla="*/ 50 w 7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9">
                  <a:moveTo>
                    <a:pt x="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60" y="6"/>
                    <a:pt x="67" y="13"/>
                    <a:pt x="67" y="2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1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7640638" y="4294188"/>
              <a:ext cx="592138" cy="449263"/>
            </a:xfrm>
            <a:custGeom>
              <a:avLst/>
              <a:gdLst>
                <a:gd name="T0" fmla="*/ 28 w 53"/>
                <a:gd name="T1" fmla="*/ 0 h 40"/>
                <a:gd name="T2" fmla="*/ 0 w 53"/>
                <a:gd name="T3" fmla="*/ 7 h 40"/>
                <a:gd name="T4" fmla="*/ 7 w 53"/>
                <a:gd name="T5" fmla="*/ 20 h 40"/>
                <a:gd name="T6" fmla="*/ 28 w 53"/>
                <a:gd name="T7" fmla="*/ 36 h 40"/>
                <a:gd name="T8" fmla="*/ 40 w 53"/>
                <a:gd name="T9" fmla="*/ 40 h 40"/>
                <a:gd name="T10" fmla="*/ 40 w 53"/>
                <a:gd name="T11" fmla="*/ 40 h 40"/>
                <a:gd name="T12" fmla="*/ 50 w 53"/>
                <a:gd name="T13" fmla="*/ 35 h 40"/>
                <a:gd name="T14" fmla="*/ 53 w 53"/>
                <a:gd name="T15" fmla="*/ 23 h 40"/>
                <a:gd name="T16" fmla="*/ 53 w 53"/>
                <a:gd name="T17" fmla="*/ 0 h 40"/>
                <a:gd name="T18" fmla="*/ 28 w 5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2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2"/>
                    <a:pt x="4" y="18"/>
                    <a:pt x="7" y="2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39"/>
                    <a:pt x="36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40"/>
                    <a:pt x="47" y="38"/>
                    <a:pt x="50" y="35"/>
                  </a:cubicBezTo>
                  <a:cubicBezTo>
                    <a:pt x="52" y="32"/>
                    <a:pt x="53" y="28"/>
                    <a:pt x="53" y="2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585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7439025" y="4395788"/>
              <a:ext cx="649288" cy="728663"/>
            </a:xfrm>
            <a:custGeom>
              <a:avLst/>
              <a:gdLst>
                <a:gd name="T0" fmla="*/ 9 w 58"/>
                <a:gd name="T1" fmla="*/ 33 h 65"/>
                <a:gd name="T2" fmla="*/ 41 w 58"/>
                <a:gd name="T3" fmla="*/ 65 h 65"/>
                <a:gd name="T4" fmla="*/ 58 w 58"/>
                <a:gd name="T5" fmla="*/ 49 h 65"/>
                <a:gd name="T6" fmla="*/ 9 w 58"/>
                <a:gd name="T7" fmla="*/ 0 h 65"/>
                <a:gd name="T8" fmla="*/ 9 w 58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5">
                  <a:moveTo>
                    <a:pt x="9" y="33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24"/>
                    <a:pt x="9" y="33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7326313" y="4384675"/>
              <a:ext cx="627063" cy="627063"/>
            </a:xfrm>
            <a:custGeom>
              <a:avLst/>
              <a:gdLst>
                <a:gd name="T0" fmla="*/ 55 w 56"/>
                <a:gd name="T1" fmla="*/ 31 h 56"/>
                <a:gd name="T2" fmla="*/ 28 w 56"/>
                <a:gd name="T3" fmla="*/ 4 h 56"/>
                <a:gd name="T4" fmla="*/ 19 w 56"/>
                <a:gd name="T5" fmla="*/ 0 h 56"/>
                <a:gd name="T6" fmla="*/ 10 w 56"/>
                <a:gd name="T7" fmla="*/ 4 h 56"/>
                <a:gd name="T8" fmla="*/ 5 w 56"/>
                <a:gd name="T9" fmla="*/ 9 h 56"/>
                <a:gd name="T10" fmla="*/ 5 w 56"/>
                <a:gd name="T11" fmla="*/ 27 h 56"/>
                <a:gd name="T12" fmla="*/ 32 w 56"/>
                <a:gd name="T13" fmla="*/ 55 h 56"/>
                <a:gd name="T14" fmla="*/ 35 w 56"/>
                <a:gd name="T15" fmla="*/ 56 h 56"/>
                <a:gd name="T16" fmla="*/ 35 w 56"/>
                <a:gd name="T17" fmla="*/ 56 h 56"/>
                <a:gd name="T18" fmla="*/ 38 w 56"/>
                <a:gd name="T19" fmla="*/ 55 h 56"/>
                <a:gd name="T20" fmla="*/ 55 w 56"/>
                <a:gd name="T21" fmla="*/ 38 h 56"/>
                <a:gd name="T22" fmla="*/ 55 w 56"/>
                <a:gd name="T23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55" y="31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6" y="2"/>
                    <a:pt x="23" y="0"/>
                    <a:pt x="19" y="0"/>
                  </a:cubicBezTo>
                  <a:cubicBezTo>
                    <a:pt x="16" y="0"/>
                    <a:pt x="12" y="2"/>
                    <a:pt x="1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22"/>
                    <a:pt x="5" y="2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6"/>
                    <a:pt x="34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6" y="56"/>
                    <a:pt x="38" y="56"/>
                    <a:pt x="38" y="55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6"/>
                    <a:pt x="56" y="33"/>
                    <a:pt x="55" y="3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9766300" y="5157788"/>
              <a:ext cx="1936750" cy="179388"/>
            </a:xfrm>
            <a:prstGeom prst="rect">
              <a:avLst/>
            </a:pr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315575" y="5326063"/>
              <a:ext cx="122238" cy="1547813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9766300" y="5326063"/>
              <a:ext cx="1936750" cy="1547813"/>
            </a:xfrm>
            <a:custGeom>
              <a:avLst/>
              <a:gdLst>
                <a:gd name="T0" fmla="*/ 1220 w 1220"/>
                <a:gd name="T1" fmla="*/ 975 h 975"/>
                <a:gd name="T2" fmla="*/ 1143 w 1220"/>
                <a:gd name="T3" fmla="*/ 975 h 975"/>
                <a:gd name="T4" fmla="*/ 1143 w 1220"/>
                <a:gd name="T5" fmla="*/ 106 h 975"/>
                <a:gd name="T6" fmla="*/ 0 w 1220"/>
                <a:gd name="T7" fmla="*/ 106 h 975"/>
                <a:gd name="T8" fmla="*/ 0 w 1220"/>
                <a:gd name="T9" fmla="*/ 0 h 975"/>
                <a:gd name="T10" fmla="*/ 1220 w 1220"/>
                <a:gd name="T11" fmla="*/ 0 h 975"/>
                <a:gd name="T12" fmla="*/ 1220 w 1220"/>
                <a:gd name="T13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75">
                  <a:moveTo>
                    <a:pt x="1220" y="975"/>
                  </a:moveTo>
                  <a:lnTo>
                    <a:pt x="1143" y="975"/>
                  </a:lnTo>
                  <a:lnTo>
                    <a:pt x="1143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220" y="0"/>
                  </a:lnTo>
                  <a:lnTo>
                    <a:pt x="1220" y="975"/>
                  </a:lnTo>
                  <a:close/>
                </a:path>
              </a:pathLst>
            </a:cu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9050338" y="5157788"/>
              <a:ext cx="1141413" cy="179388"/>
            </a:xfrm>
            <a:prstGeom prst="rect">
              <a:avLst/>
            </a:pr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9050338" y="5326063"/>
              <a:ext cx="1141413" cy="1547813"/>
            </a:xfrm>
            <a:custGeom>
              <a:avLst/>
              <a:gdLst>
                <a:gd name="T0" fmla="*/ 719 w 719"/>
                <a:gd name="T1" fmla="*/ 975 h 975"/>
                <a:gd name="T2" fmla="*/ 613 w 719"/>
                <a:gd name="T3" fmla="*/ 975 h 975"/>
                <a:gd name="T4" fmla="*/ 613 w 719"/>
                <a:gd name="T5" fmla="*/ 106 h 975"/>
                <a:gd name="T6" fmla="*/ 99 w 719"/>
                <a:gd name="T7" fmla="*/ 106 h 975"/>
                <a:gd name="T8" fmla="*/ 99 w 719"/>
                <a:gd name="T9" fmla="*/ 975 h 975"/>
                <a:gd name="T10" fmla="*/ 0 w 719"/>
                <a:gd name="T11" fmla="*/ 975 h 975"/>
                <a:gd name="T12" fmla="*/ 0 w 719"/>
                <a:gd name="T13" fmla="*/ 0 h 975"/>
                <a:gd name="T14" fmla="*/ 719 w 719"/>
                <a:gd name="T15" fmla="*/ 0 h 975"/>
                <a:gd name="T16" fmla="*/ 719 w 719"/>
                <a:gd name="T17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9" h="975">
                  <a:moveTo>
                    <a:pt x="719" y="975"/>
                  </a:moveTo>
                  <a:lnTo>
                    <a:pt x="613" y="975"/>
                  </a:lnTo>
                  <a:lnTo>
                    <a:pt x="613" y="106"/>
                  </a:lnTo>
                  <a:lnTo>
                    <a:pt x="99" y="106"/>
                  </a:lnTo>
                  <a:lnTo>
                    <a:pt x="99" y="975"/>
                  </a:lnTo>
                  <a:lnTo>
                    <a:pt x="0" y="975"/>
                  </a:lnTo>
                  <a:lnTo>
                    <a:pt x="0" y="0"/>
                  </a:lnTo>
                  <a:lnTo>
                    <a:pt x="719" y="0"/>
                  </a:lnTo>
                  <a:lnTo>
                    <a:pt x="719" y="975"/>
                  </a:lnTo>
                  <a:close/>
                </a:path>
              </a:pathLst>
            </a:cu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950325" y="3722688"/>
              <a:ext cx="312738" cy="1211263"/>
            </a:xfrm>
            <a:custGeom>
              <a:avLst/>
              <a:gdLst>
                <a:gd name="T0" fmla="*/ 18 w 28"/>
                <a:gd name="T1" fmla="*/ 1 h 108"/>
                <a:gd name="T2" fmla="*/ 11 w 28"/>
                <a:gd name="T3" fmla="*/ 10 h 108"/>
                <a:gd name="T4" fmla="*/ 1 w 28"/>
                <a:gd name="T5" fmla="*/ 97 h 108"/>
                <a:gd name="T6" fmla="*/ 7 w 28"/>
                <a:gd name="T7" fmla="*/ 108 h 108"/>
                <a:gd name="T8" fmla="*/ 16 w 28"/>
                <a:gd name="T9" fmla="*/ 108 h 108"/>
                <a:gd name="T10" fmla="*/ 28 w 28"/>
                <a:gd name="T11" fmla="*/ 0 h 108"/>
                <a:gd name="T12" fmla="*/ 18 w 28"/>
                <a:gd name="T13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8">
                  <a:moveTo>
                    <a:pt x="18" y="1"/>
                  </a:moveTo>
                  <a:cubicBezTo>
                    <a:pt x="14" y="1"/>
                    <a:pt x="11" y="3"/>
                    <a:pt x="11" y="10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3" y="108"/>
                    <a:pt x="7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9050338" y="3722688"/>
              <a:ext cx="1500188" cy="1211263"/>
            </a:xfrm>
            <a:custGeom>
              <a:avLst/>
              <a:gdLst>
                <a:gd name="T0" fmla="*/ 126 w 134"/>
                <a:gd name="T1" fmla="*/ 0 h 108"/>
                <a:gd name="T2" fmla="*/ 19 w 134"/>
                <a:gd name="T3" fmla="*/ 0 h 108"/>
                <a:gd name="T4" fmla="*/ 10 w 134"/>
                <a:gd name="T5" fmla="*/ 8 h 108"/>
                <a:gd name="T6" fmla="*/ 0 w 134"/>
                <a:gd name="T7" fmla="*/ 98 h 108"/>
                <a:gd name="T8" fmla="*/ 9 w 134"/>
                <a:gd name="T9" fmla="*/ 108 h 108"/>
                <a:gd name="T10" fmla="*/ 116 w 134"/>
                <a:gd name="T11" fmla="*/ 108 h 108"/>
                <a:gd name="T12" fmla="*/ 123 w 134"/>
                <a:gd name="T13" fmla="*/ 101 h 108"/>
                <a:gd name="T14" fmla="*/ 134 w 134"/>
                <a:gd name="T15" fmla="*/ 9 h 108"/>
                <a:gd name="T16" fmla="*/ 126 w 134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08">
                  <a:moveTo>
                    <a:pt x="1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4"/>
                    <a:pt x="10" y="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8"/>
                    <a:pt x="9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9" y="108"/>
                    <a:pt x="123" y="105"/>
                    <a:pt x="123" y="101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1" y="0"/>
                    <a:pt x="126" y="0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229725" y="4316413"/>
              <a:ext cx="928688" cy="819150"/>
            </a:xfrm>
            <a:custGeom>
              <a:avLst/>
              <a:gdLst>
                <a:gd name="T0" fmla="*/ 0 w 83"/>
                <a:gd name="T1" fmla="*/ 73 h 73"/>
                <a:gd name="T2" fmla="*/ 66 w 83"/>
                <a:gd name="T3" fmla="*/ 73 h 73"/>
                <a:gd name="T4" fmla="*/ 81 w 83"/>
                <a:gd name="T5" fmla="*/ 66 h 73"/>
                <a:gd name="T6" fmla="*/ 80 w 83"/>
                <a:gd name="T7" fmla="*/ 50 h 73"/>
                <a:gd name="T8" fmla="*/ 63 w 83"/>
                <a:gd name="T9" fmla="*/ 0 h 73"/>
                <a:gd name="T10" fmla="*/ 39 w 83"/>
                <a:gd name="T11" fmla="*/ 1 h 73"/>
                <a:gd name="T12" fmla="*/ 38 w 83"/>
                <a:gd name="T13" fmla="*/ 13 h 73"/>
                <a:gd name="T14" fmla="*/ 53 w 83"/>
                <a:gd name="T15" fmla="*/ 60 h 73"/>
                <a:gd name="T16" fmla="*/ 52 w 83"/>
                <a:gd name="T17" fmla="*/ 66 h 73"/>
                <a:gd name="T18" fmla="*/ 44 w 83"/>
                <a:gd name="T19" fmla="*/ 71 h 73"/>
                <a:gd name="T20" fmla="*/ 1 w 83"/>
                <a:gd name="T21" fmla="*/ 71 h 73"/>
                <a:gd name="T22" fmla="*/ 0 w 83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3">
                  <a:moveTo>
                    <a:pt x="0" y="73"/>
                  </a:moveTo>
                  <a:cubicBezTo>
                    <a:pt x="0" y="73"/>
                    <a:pt x="55" y="73"/>
                    <a:pt x="66" y="73"/>
                  </a:cubicBezTo>
                  <a:cubicBezTo>
                    <a:pt x="75" y="73"/>
                    <a:pt x="79" y="69"/>
                    <a:pt x="81" y="66"/>
                  </a:cubicBezTo>
                  <a:cubicBezTo>
                    <a:pt x="83" y="61"/>
                    <a:pt x="82" y="55"/>
                    <a:pt x="80" y="50"/>
                  </a:cubicBezTo>
                  <a:cubicBezTo>
                    <a:pt x="78" y="42"/>
                    <a:pt x="66" y="7"/>
                    <a:pt x="63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9229725" y="4327525"/>
              <a:ext cx="660400" cy="808038"/>
            </a:xfrm>
            <a:custGeom>
              <a:avLst/>
              <a:gdLst>
                <a:gd name="T0" fmla="*/ 56 w 59"/>
                <a:gd name="T1" fmla="*/ 49 h 72"/>
                <a:gd name="T2" fmla="*/ 39 w 59"/>
                <a:gd name="T3" fmla="*/ 0 h 72"/>
                <a:gd name="T4" fmla="*/ 37 w 59"/>
                <a:gd name="T5" fmla="*/ 12 h 72"/>
                <a:gd name="T6" fmla="*/ 50 w 59"/>
                <a:gd name="T7" fmla="*/ 53 h 72"/>
                <a:gd name="T8" fmla="*/ 50 w 59"/>
                <a:gd name="T9" fmla="*/ 61 h 72"/>
                <a:gd name="T10" fmla="*/ 41 w 59"/>
                <a:gd name="T11" fmla="*/ 68 h 72"/>
                <a:gd name="T12" fmla="*/ 4 w 59"/>
                <a:gd name="T13" fmla="*/ 69 h 72"/>
                <a:gd name="T14" fmla="*/ 0 w 59"/>
                <a:gd name="T15" fmla="*/ 72 h 72"/>
                <a:gd name="T16" fmla="*/ 0 w 59"/>
                <a:gd name="T17" fmla="*/ 72 h 72"/>
                <a:gd name="T18" fmla="*/ 41 w 59"/>
                <a:gd name="T19" fmla="*/ 72 h 72"/>
                <a:gd name="T20" fmla="*/ 56 w 59"/>
                <a:gd name="T21" fmla="*/ 65 h 72"/>
                <a:gd name="T22" fmla="*/ 56 w 59"/>
                <a:gd name="T23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2">
                  <a:moveTo>
                    <a:pt x="56" y="49"/>
                  </a:moveTo>
                  <a:cubicBezTo>
                    <a:pt x="53" y="41"/>
                    <a:pt x="42" y="7"/>
                    <a:pt x="39" y="0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26"/>
                    <a:pt x="48" y="48"/>
                    <a:pt x="50" y="53"/>
                  </a:cubicBezTo>
                  <a:cubicBezTo>
                    <a:pt x="51" y="56"/>
                    <a:pt x="51" y="58"/>
                    <a:pt x="50" y="61"/>
                  </a:cubicBezTo>
                  <a:cubicBezTo>
                    <a:pt x="50" y="64"/>
                    <a:pt x="45" y="68"/>
                    <a:pt x="41" y="68"/>
                  </a:cubicBezTo>
                  <a:cubicBezTo>
                    <a:pt x="32" y="68"/>
                    <a:pt x="13" y="69"/>
                    <a:pt x="4" y="69"/>
                  </a:cubicBezTo>
                  <a:cubicBezTo>
                    <a:pt x="2" y="69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30" y="72"/>
                    <a:pt x="41" y="72"/>
                  </a:cubicBezTo>
                  <a:cubicBezTo>
                    <a:pt x="51" y="72"/>
                    <a:pt x="55" y="68"/>
                    <a:pt x="56" y="65"/>
                  </a:cubicBezTo>
                  <a:cubicBezTo>
                    <a:pt x="59" y="60"/>
                    <a:pt x="57" y="54"/>
                    <a:pt x="56" y="49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7583488" y="3543300"/>
              <a:ext cx="917575" cy="1165225"/>
            </a:xfrm>
            <a:custGeom>
              <a:avLst/>
              <a:gdLst>
                <a:gd name="T0" fmla="*/ 82 w 82"/>
                <a:gd name="T1" fmla="*/ 45 h 104"/>
                <a:gd name="T2" fmla="*/ 78 w 82"/>
                <a:gd name="T3" fmla="*/ 16 h 104"/>
                <a:gd name="T4" fmla="*/ 76 w 82"/>
                <a:gd name="T5" fmla="*/ 11 h 104"/>
                <a:gd name="T6" fmla="*/ 63 w 82"/>
                <a:gd name="T7" fmla="*/ 0 h 104"/>
                <a:gd name="T8" fmla="*/ 29 w 82"/>
                <a:gd name="T9" fmla="*/ 0 h 104"/>
                <a:gd name="T10" fmla="*/ 17 w 82"/>
                <a:gd name="T11" fmla="*/ 11 h 104"/>
                <a:gd name="T12" fmla="*/ 17 w 82"/>
                <a:gd name="T13" fmla="*/ 22 h 104"/>
                <a:gd name="T14" fmla="*/ 6 w 82"/>
                <a:gd name="T15" fmla="*/ 25 h 104"/>
                <a:gd name="T16" fmla="*/ 1 w 82"/>
                <a:gd name="T17" fmla="*/ 33 h 104"/>
                <a:gd name="T18" fmla="*/ 5 w 82"/>
                <a:gd name="T19" fmla="*/ 45 h 104"/>
                <a:gd name="T20" fmla="*/ 12 w 82"/>
                <a:gd name="T21" fmla="*/ 47 h 104"/>
                <a:gd name="T22" fmla="*/ 12 w 82"/>
                <a:gd name="T23" fmla="*/ 73 h 104"/>
                <a:gd name="T24" fmla="*/ 17 w 82"/>
                <a:gd name="T25" fmla="*/ 83 h 104"/>
                <a:gd name="T26" fmla="*/ 36 w 82"/>
                <a:gd name="T27" fmla="*/ 97 h 104"/>
                <a:gd name="T28" fmla="*/ 52 w 82"/>
                <a:gd name="T29" fmla="*/ 89 h 104"/>
                <a:gd name="T30" fmla="*/ 52 w 82"/>
                <a:gd name="T31" fmla="*/ 80 h 104"/>
                <a:gd name="T32" fmla="*/ 63 w 82"/>
                <a:gd name="T33" fmla="*/ 80 h 104"/>
                <a:gd name="T34" fmla="*/ 75 w 82"/>
                <a:gd name="T35" fmla="*/ 68 h 104"/>
                <a:gd name="T36" fmla="*/ 75 w 82"/>
                <a:gd name="T37" fmla="*/ 50 h 104"/>
                <a:gd name="T38" fmla="*/ 78 w 82"/>
                <a:gd name="T39" fmla="*/ 50 h 104"/>
                <a:gd name="T40" fmla="*/ 81 w 82"/>
                <a:gd name="T41" fmla="*/ 49 h 104"/>
                <a:gd name="T42" fmla="*/ 82 w 82"/>
                <a:gd name="T43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4">
                  <a:moveTo>
                    <a:pt x="82" y="45"/>
                  </a:moveTo>
                  <a:cubicBezTo>
                    <a:pt x="81" y="38"/>
                    <a:pt x="79" y="22"/>
                    <a:pt x="78" y="16"/>
                  </a:cubicBezTo>
                  <a:cubicBezTo>
                    <a:pt x="77" y="14"/>
                    <a:pt x="77" y="13"/>
                    <a:pt x="76" y="11"/>
                  </a:cubicBezTo>
                  <a:cubicBezTo>
                    <a:pt x="74" y="5"/>
                    <a:pt x="70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7" y="5"/>
                    <a:pt x="17" y="1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8"/>
                    <a:pt x="1" y="33"/>
                  </a:cubicBezTo>
                  <a:cubicBezTo>
                    <a:pt x="1" y="38"/>
                    <a:pt x="3" y="42"/>
                    <a:pt x="5" y="45"/>
                  </a:cubicBezTo>
                  <a:cubicBezTo>
                    <a:pt x="8" y="47"/>
                    <a:pt x="11" y="47"/>
                    <a:pt x="12" y="47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7"/>
                    <a:pt x="14" y="81"/>
                    <a:pt x="17" y="83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4"/>
                    <a:pt x="52" y="100"/>
                    <a:pt x="52" y="89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9" y="80"/>
                    <a:pt x="75" y="75"/>
                    <a:pt x="75" y="68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50"/>
                    <a:pt x="80" y="50"/>
                    <a:pt x="81" y="49"/>
                  </a:cubicBezTo>
                  <a:cubicBezTo>
                    <a:pt x="82" y="48"/>
                    <a:pt x="82" y="47"/>
                    <a:pt x="82" y="45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8266113" y="4170363"/>
              <a:ext cx="134938" cy="33338"/>
            </a:xfrm>
            <a:custGeom>
              <a:avLst/>
              <a:gdLst>
                <a:gd name="T0" fmla="*/ 12 w 12"/>
                <a:gd name="T1" fmla="*/ 0 h 3"/>
                <a:gd name="T2" fmla="*/ 6 w 12"/>
                <a:gd name="T3" fmla="*/ 3 h 3"/>
                <a:gd name="T4" fmla="*/ 0 w 12"/>
                <a:gd name="T5" fmla="*/ 0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12" y="2"/>
                    <a:pt x="9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7964488" y="4440238"/>
              <a:ext cx="201613" cy="111125"/>
            </a:xfrm>
            <a:custGeom>
              <a:avLst/>
              <a:gdLst>
                <a:gd name="T0" fmla="*/ 0 w 127"/>
                <a:gd name="T1" fmla="*/ 0 h 70"/>
                <a:gd name="T2" fmla="*/ 56 w 127"/>
                <a:gd name="T3" fmla="*/ 35 h 70"/>
                <a:gd name="T4" fmla="*/ 127 w 127"/>
                <a:gd name="T5" fmla="*/ 70 h 70"/>
                <a:gd name="T6" fmla="*/ 127 w 127"/>
                <a:gd name="T7" fmla="*/ 0 h 70"/>
                <a:gd name="T8" fmla="*/ 0 w 12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0">
                  <a:moveTo>
                    <a:pt x="0" y="0"/>
                  </a:moveTo>
                  <a:lnTo>
                    <a:pt x="56" y="35"/>
                  </a:lnTo>
                  <a:lnTo>
                    <a:pt x="127" y="7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7627938" y="3240088"/>
              <a:ext cx="908050" cy="695325"/>
            </a:xfrm>
            <a:custGeom>
              <a:avLst/>
              <a:gdLst>
                <a:gd name="T0" fmla="*/ 81 w 81"/>
                <a:gd name="T1" fmla="*/ 40 h 62"/>
                <a:gd name="T2" fmla="*/ 78 w 81"/>
                <a:gd name="T3" fmla="*/ 24 h 62"/>
                <a:gd name="T4" fmla="*/ 70 w 81"/>
                <a:gd name="T5" fmla="*/ 11 h 62"/>
                <a:gd name="T6" fmla="*/ 69 w 81"/>
                <a:gd name="T7" fmla="*/ 10 h 62"/>
                <a:gd name="T8" fmla="*/ 68 w 81"/>
                <a:gd name="T9" fmla="*/ 10 h 62"/>
                <a:gd name="T10" fmla="*/ 40 w 81"/>
                <a:gd name="T11" fmla="*/ 0 h 62"/>
                <a:gd name="T12" fmla="*/ 1 w 81"/>
                <a:gd name="T13" fmla="*/ 28 h 62"/>
                <a:gd name="T14" fmla="*/ 0 w 81"/>
                <a:gd name="T15" fmla="*/ 36 h 62"/>
                <a:gd name="T16" fmla="*/ 2 w 81"/>
                <a:gd name="T17" fmla="*/ 50 h 62"/>
                <a:gd name="T18" fmla="*/ 3 w 81"/>
                <a:gd name="T19" fmla="*/ 52 h 62"/>
                <a:gd name="T20" fmla="*/ 5 w 81"/>
                <a:gd name="T21" fmla="*/ 52 h 62"/>
                <a:gd name="T22" fmla="*/ 8 w 81"/>
                <a:gd name="T23" fmla="*/ 53 h 62"/>
                <a:gd name="T24" fmla="*/ 8 w 81"/>
                <a:gd name="T25" fmla="*/ 53 h 62"/>
                <a:gd name="T26" fmla="*/ 13 w 81"/>
                <a:gd name="T27" fmla="*/ 62 h 62"/>
                <a:gd name="T28" fmla="*/ 17 w 81"/>
                <a:gd name="T29" fmla="*/ 36 h 62"/>
                <a:gd name="T30" fmla="*/ 25 w 81"/>
                <a:gd name="T31" fmla="*/ 44 h 62"/>
                <a:gd name="T32" fmla="*/ 35 w 81"/>
                <a:gd name="T33" fmla="*/ 45 h 62"/>
                <a:gd name="T34" fmla="*/ 31 w 81"/>
                <a:gd name="T35" fmla="*/ 42 h 62"/>
                <a:gd name="T36" fmla="*/ 29 w 81"/>
                <a:gd name="T37" fmla="*/ 38 h 62"/>
                <a:gd name="T38" fmla="*/ 50 w 81"/>
                <a:gd name="T39" fmla="*/ 42 h 62"/>
                <a:gd name="T40" fmla="*/ 68 w 81"/>
                <a:gd name="T41" fmla="*/ 41 h 62"/>
                <a:gd name="T42" fmla="*/ 78 w 81"/>
                <a:gd name="T43" fmla="*/ 55 h 62"/>
                <a:gd name="T44" fmla="*/ 77 w 81"/>
                <a:gd name="T45" fmla="*/ 58 h 62"/>
                <a:gd name="T46" fmla="*/ 81 w 81"/>
                <a:gd name="T4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62">
                  <a:moveTo>
                    <a:pt x="81" y="40"/>
                  </a:moveTo>
                  <a:cubicBezTo>
                    <a:pt x="81" y="34"/>
                    <a:pt x="80" y="29"/>
                    <a:pt x="78" y="24"/>
                  </a:cubicBezTo>
                  <a:cubicBezTo>
                    <a:pt x="77" y="19"/>
                    <a:pt x="74" y="15"/>
                    <a:pt x="70" y="11"/>
                  </a:cubicBezTo>
                  <a:cubicBezTo>
                    <a:pt x="70" y="11"/>
                    <a:pt x="70" y="11"/>
                    <a:pt x="69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19" y="0"/>
                    <a:pt x="2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2" y="51"/>
                    <a:pt x="2" y="51"/>
                    <a:pt x="3" y="52"/>
                  </a:cubicBezTo>
                  <a:cubicBezTo>
                    <a:pt x="3" y="52"/>
                    <a:pt x="4" y="52"/>
                    <a:pt x="5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1" y="55"/>
                    <a:pt x="13" y="58"/>
                    <a:pt x="13" y="6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20" y="41"/>
                    <a:pt x="25" y="44"/>
                  </a:cubicBezTo>
                  <a:cubicBezTo>
                    <a:pt x="30" y="46"/>
                    <a:pt x="35" y="45"/>
                    <a:pt x="35" y="45"/>
                  </a:cubicBezTo>
                  <a:cubicBezTo>
                    <a:pt x="35" y="45"/>
                    <a:pt x="33" y="45"/>
                    <a:pt x="31" y="42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29" y="38"/>
                    <a:pt x="33" y="42"/>
                    <a:pt x="50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3" y="41"/>
                    <a:pt x="78" y="47"/>
                    <a:pt x="78" y="55"/>
                  </a:cubicBezTo>
                  <a:cubicBezTo>
                    <a:pt x="78" y="56"/>
                    <a:pt x="77" y="57"/>
                    <a:pt x="77" y="58"/>
                  </a:cubicBezTo>
                  <a:cubicBezTo>
                    <a:pt x="80" y="52"/>
                    <a:pt x="81" y="47"/>
                    <a:pt x="81" y="40"/>
                  </a:cubicBez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7572375" y="3800475"/>
              <a:ext cx="223838" cy="280988"/>
            </a:xfrm>
            <a:custGeom>
              <a:avLst/>
              <a:gdLst>
                <a:gd name="T0" fmla="*/ 19 w 20"/>
                <a:gd name="T1" fmla="*/ 10 h 25"/>
                <a:gd name="T2" fmla="*/ 13 w 20"/>
                <a:gd name="T3" fmla="*/ 24 h 25"/>
                <a:gd name="T4" fmla="*/ 2 w 20"/>
                <a:gd name="T5" fmla="*/ 14 h 25"/>
                <a:gd name="T6" fmla="*/ 7 w 20"/>
                <a:gd name="T7" fmla="*/ 1 h 25"/>
                <a:gd name="T8" fmla="*/ 19 w 20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9" y="10"/>
                  </a:moveTo>
                  <a:cubicBezTo>
                    <a:pt x="20" y="17"/>
                    <a:pt x="18" y="23"/>
                    <a:pt x="13" y="24"/>
                  </a:cubicBezTo>
                  <a:cubicBezTo>
                    <a:pt x="8" y="25"/>
                    <a:pt x="3" y="21"/>
                    <a:pt x="2" y="14"/>
                  </a:cubicBezTo>
                  <a:cubicBezTo>
                    <a:pt x="0" y="8"/>
                    <a:pt x="3" y="2"/>
                    <a:pt x="7" y="1"/>
                  </a:cubicBezTo>
                  <a:cubicBezTo>
                    <a:pt x="12" y="0"/>
                    <a:pt x="17" y="4"/>
                    <a:pt x="19" y="1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8166100" y="3756025"/>
              <a:ext cx="168275" cy="55563"/>
            </a:xfrm>
            <a:custGeom>
              <a:avLst/>
              <a:gdLst>
                <a:gd name="T0" fmla="*/ 7 w 15"/>
                <a:gd name="T1" fmla="*/ 0 h 5"/>
                <a:gd name="T2" fmla="*/ 15 w 15"/>
                <a:gd name="T3" fmla="*/ 4 h 5"/>
                <a:gd name="T4" fmla="*/ 14 w 15"/>
                <a:gd name="T5" fmla="*/ 5 h 5"/>
                <a:gd name="T6" fmla="*/ 13 w 15"/>
                <a:gd name="T7" fmla="*/ 5 h 5"/>
                <a:gd name="T8" fmla="*/ 7 w 15"/>
                <a:gd name="T9" fmla="*/ 2 h 5"/>
                <a:gd name="T10" fmla="*/ 2 w 15"/>
                <a:gd name="T11" fmla="*/ 5 h 5"/>
                <a:gd name="T12" fmla="*/ 1 w 15"/>
                <a:gd name="T13" fmla="*/ 5 h 5"/>
                <a:gd name="T14" fmla="*/ 0 w 15"/>
                <a:gd name="T15" fmla="*/ 4 h 5"/>
                <a:gd name="T16" fmla="*/ 7 w 1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7" y="0"/>
                  </a:moveTo>
                  <a:cubicBezTo>
                    <a:pt x="13" y="0"/>
                    <a:pt x="14" y="4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2" y="2"/>
                    <a:pt x="7" y="2"/>
                  </a:cubicBezTo>
                  <a:cubicBezTo>
                    <a:pt x="3" y="2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>
              <a:off x="8031163" y="4013200"/>
              <a:ext cx="90488" cy="7937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8210550" y="3822700"/>
              <a:ext cx="101600" cy="101600"/>
            </a:xfrm>
            <a:prstGeom prst="ellipse">
              <a:avLst/>
            </a:prstGeom>
            <a:solidFill>
              <a:srgbClr val="009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>
              <a:off x="8255000" y="3844925"/>
              <a:ext cx="46038" cy="349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7718425" y="4002088"/>
              <a:ext cx="66675" cy="101600"/>
            </a:xfrm>
            <a:custGeom>
              <a:avLst/>
              <a:gdLst>
                <a:gd name="T0" fmla="*/ 6 w 6"/>
                <a:gd name="T1" fmla="*/ 0 h 9"/>
                <a:gd name="T2" fmla="*/ 4 w 6"/>
                <a:gd name="T3" fmla="*/ 3 h 9"/>
                <a:gd name="T4" fmla="*/ 0 w 6"/>
                <a:gd name="T5" fmla="*/ 6 h 9"/>
                <a:gd name="T6" fmla="*/ 0 w 6"/>
                <a:gd name="T7" fmla="*/ 9 h 9"/>
                <a:gd name="T8" fmla="*/ 0 w 6"/>
                <a:gd name="T9" fmla="*/ 9 h 9"/>
                <a:gd name="T10" fmla="*/ 2 w 6"/>
                <a:gd name="T11" fmla="*/ 8 h 9"/>
                <a:gd name="T12" fmla="*/ 3 w 6"/>
                <a:gd name="T13" fmla="*/ 8 h 9"/>
                <a:gd name="T14" fmla="*/ 4 w 6"/>
                <a:gd name="T15" fmla="*/ 7 h 9"/>
                <a:gd name="T16" fmla="*/ 6 w 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2" y="5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7851775" y="4899025"/>
              <a:ext cx="1165226" cy="258763"/>
            </a:xfrm>
            <a:custGeom>
              <a:avLst/>
              <a:gdLst>
                <a:gd name="T0" fmla="*/ 78 w 89"/>
                <a:gd name="T1" fmla="*/ 0 h 23"/>
                <a:gd name="T2" fmla="*/ 12 w 89"/>
                <a:gd name="T3" fmla="*/ 0 h 23"/>
                <a:gd name="T4" fmla="*/ 0 w 89"/>
                <a:gd name="T5" fmla="*/ 11 h 23"/>
                <a:gd name="T6" fmla="*/ 12 w 89"/>
                <a:gd name="T7" fmla="*/ 23 h 23"/>
                <a:gd name="T8" fmla="*/ 78 w 89"/>
                <a:gd name="T9" fmla="*/ 23 h 23"/>
                <a:gd name="T10" fmla="*/ 89 w 89"/>
                <a:gd name="T11" fmla="*/ 12 h 23"/>
                <a:gd name="T12" fmla="*/ 78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40404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3" y="1566949"/>
            <a:ext cx="5470681" cy="50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1636152"/>
            <a:ext cx="2465168" cy="493033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 Queues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29" dirty="0"/>
              <a:t>What is it</a:t>
            </a:r>
          </a:p>
          <a:p>
            <a:r>
              <a:rPr lang="en-US" sz="2353" dirty="0"/>
              <a:t>Queues provide an asynchronous location for message producers (sender) to drop off messages and message consumer (receiver) to pick up messages</a:t>
            </a:r>
          </a:p>
          <a:p>
            <a:pPr marL="0" indent="0">
              <a:buNone/>
            </a:pPr>
            <a:r>
              <a:rPr lang="en-US" sz="3529" dirty="0"/>
              <a:t>When to use it</a:t>
            </a:r>
          </a:p>
          <a:p>
            <a:r>
              <a:rPr lang="en-US" sz="2353" dirty="0"/>
              <a:t>Communication between web and worker roles</a:t>
            </a:r>
          </a:p>
          <a:p>
            <a:r>
              <a:rPr lang="en-US" sz="2353" dirty="0"/>
              <a:t>Communication in hybrid solutions</a:t>
            </a:r>
          </a:p>
          <a:p>
            <a:r>
              <a:rPr lang="en-US" sz="2353" dirty="0"/>
              <a:t>Asynchronous communication without order guarantee*</a:t>
            </a:r>
          </a:p>
          <a:p>
            <a:pPr marL="0" indent="0">
              <a:buNone/>
            </a:pPr>
            <a:r>
              <a:rPr lang="en-US" sz="3529" dirty="0"/>
              <a:t>Office 365 Examples</a:t>
            </a:r>
          </a:p>
          <a:p>
            <a:r>
              <a:rPr lang="en-US" sz="2353" dirty="0"/>
              <a:t>Site provisioning request/processing (including on-premises)</a:t>
            </a:r>
          </a:p>
          <a:p>
            <a:r>
              <a:rPr lang="en-US" sz="2353" dirty="0"/>
              <a:t>Mail merge for bulk emailing and document assembly</a:t>
            </a:r>
          </a:p>
          <a:p>
            <a:endParaRPr lang="en-US" sz="2353" dirty="0"/>
          </a:p>
          <a:p>
            <a:endParaRPr lang="en-US" sz="2353" dirty="0"/>
          </a:p>
          <a:p>
            <a:pPr marL="0" indent="0">
              <a:buNone/>
            </a:pPr>
            <a:endParaRPr lang="en-US" sz="3529" dirty="0"/>
          </a:p>
        </p:txBody>
      </p:sp>
    </p:spTree>
    <p:extLst>
      <p:ext uri="{BB962C8B-B14F-4D97-AF65-F5344CB8AC3E}">
        <p14:creationId xmlns:p14="http://schemas.microsoft.com/office/powerpoint/2010/main" val="2347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793787" y="3544666"/>
            <a:ext cx="5711825" cy="560387"/>
          </a:xfrm>
        </p:spPr>
        <p:txBody>
          <a:bodyPr/>
          <a:lstStyle/>
          <a:p>
            <a:pPr marL="0" indent="0">
              <a:buNone/>
            </a:pPr>
            <a:r>
              <a:rPr lang="en-US" sz="2745" dirty="0">
                <a:solidFill>
                  <a:schemeClr val="bg1"/>
                </a:solidFill>
              </a:rPr>
              <a:t>Azure Storage Queues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46" y="886961"/>
            <a:ext cx="5080265" cy="70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Apps - Web Jobs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187931" y="1825625"/>
            <a:ext cx="816586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29" dirty="0"/>
              <a:t>What is it</a:t>
            </a:r>
          </a:p>
          <a:p>
            <a:r>
              <a:rPr lang="en-US" sz="2353" dirty="0"/>
              <a:t>Component of Azure Web App that allows a background program or script to run on demand, continuously, or on a schedule</a:t>
            </a:r>
          </a:p>
          <a:p>
            <a:pPr marL="0" indent="0">
              <a:buNone/>
            </a:pPr>
            <a:r>
              <a:rPr lang="en-US" sz="3529" dirty="0"/>
              <a:t>When to use it</a:t>
            </a:r>
          </a:p>
          <a:p>
            <a:r>
              <a:rPr lang="en-US" sz="2353" dirty="0"/>
              <a:t>Background or bulk processing</a:t>
            </a:r>
          </a:p>
          <a:p>
            <a:r>
              <a:rPr lang="en-US" sz="2353" dirty="0"/>
              <a:t>Scheduled, continuous, or triggered operations</a:t>
            </a:r>
          </a:p>
          <a:p>
            <a:pPr marL="0" indent="0">
              <a:buNone/>
            </a:pPr>
            <a:r>
              <a:rPr lang="en-US" sz="3529" dirty="0"/>
              <a:t>Office 365 Examples</a:t>
            </a:r>
          </a:p>
          <a:p>
            <a:r>
              <a:rPr lang="en-US" sz="2353" dirty="0"/>
              <a:t>FTC Migration of SharePoint Timer Jobs into Office 365</a:t>
            </a:r>
          </a:p>
          <a:p>
            <a:r>
              <a:rPr lang="en-US" sz="2353" dirty="0"/>
              <a:t>Background  Exchange processing (ex: Scheduling/Calendaring) </a:t>
            </a:r>
            <a:endParaRPr lang="en-US" sz="3529" dirty="0"/>
          </a:p>
          <a:p>
            <a:endParaRPr lang="en-US" sz="235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1636152"/>
            <a:ext cx="2465168" cy="4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822171" y="3525434"/>
            <a:ext cx="5711825" cy="560387"/>
          </a:xfrm>
        </p:spPr>
        <p:txBody>
          <a:bodyPr/>
          <a:lstStyle/>
          <a:p>
            <a:pPr marL="0" indent="0">
              <a:buNone/>
            </a:pPr>
            <a:r>
              <a:rPr lang="en-US" sz="2745" dirty="0" err="1">
                <a:solidFill>
                  <a:schemeClr val="bg1"/>
                </a:solidFill>
              </a:rPr>
              <a:t>WebJobs</a:t>
            </a:r>
            <a:endParaRPr lang="en-US" sz="2745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86" y="886961"/>
            <a:ext cx="5080265" cy="70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Service Bus - Relays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320935" y="1825625"/>
            <a:ext cx="80328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29" dirty="0"/>
              <a:t>What is it</a:t>
            </a:r>
          </a:p>
          <a:p>
            <a:r>
              <a:rPr lang="en-US" sz="2353" dirty="0"/>
              <a:t>A component of Azure Service Bus that provides bi-directional communication between two points by establishing outbound TCP connections to the Service Bus</a:t>
            </a:r>
          </a:p>
          <a:p>
            <a:pPr marL="0" indent="0">
              <a:buNone/>
            </a:pPr>
            <a:r>
              <a:rPr lang="en-US" sz="3529" dirty="0"/>
              <a:t>When to use it</a:t>
            </a:r>
          </a:p>
          <a:p>
            <a:r>
              <a:rPr lang="en-US" sz="2353" dirty="0"/>
              <a:t>Secure communication to services/resources behind a corporate firewall and/or network address translation (NAT)</a:t>
            </a:r>
          </a:p>
          <a:p>
            <a:r>
              <a:rPr lang="en-US" sz="2353" dirty="0"/>
              <a:t>Application needs to leverage legacy resources on-premises</a:t>
            </a:r>
          </a:p>
          <a:p>
            <a:pPr marL="0" indent="0">
              <a:buNone/>
            </a:pPr>
            <a:r>
              <a:rPr lang="en-US" sz="3529" dirty="0"/>
              <a:t>Office 365 Examples</a:t>
            </a:r>
          </a:p>
          <a:p>
            <a:r>
              <a:rPr lang="en-US" sz="2353" dirty="0"/>
              <a:t>Office 365 interoperability to legacy and/or on-premises LOB applications</a:t>
            </a:r>
            <a:endParaRPr lang="en-US" sz="3529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1636152"/>
            <a:ext cx="2465168" cy="4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826327" y="3600248"/>
            <a:ext cx="5711825" cy="560387"/>
          </a:xfrm>
        </p:spPr>
        <p:txBody>
          <a:bodyPr/>
          <a:lstStyle/>
          <a:p>
            <a:pPr marL="0" indent="0">
              <a:buNone/>
            </a:pPr>
            <a:r>
              <a:rPr lang="en-US" sz="2745" dirty="0">
                <a:solidFill>
                  <a:schemeClr val="bg1"/>
                </a:solidFill>
              </a:rPr>
              <a:t>Service Bus Relay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86" y="886961"/>
            <a:ext cx="5080265" cy="70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Logic Apps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129742" y="1825625"/>
            <a:ext cx="822405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29" dirty="0"/>
              <a:t>What is it</a:t>
            </a:r>
          </a:p>
          <a:p>
            <a:r>
              <a:rPr lang="en-US" sz="2353" dirty="0"/>
              <a:t>A fully managed Platform as a Service (</a:t>
            </a:r>
            <a:r>
              <a:rPr lang="en-US" sz="2353" dirty="0" err="1"/>
              <a:t>PaaS</a:t>
            </a:r>
            <a:r>
              <a:rPr lang="en-US" sz="2353" dirty="0"/>
              <a:t>) to automate business process execution and tricky integration scenarios via an easy to use visual designer</a:t>
            </a:r>
          </a:p>
          <a:p>
            <a:pPr marL="0" indent="0">
              <a:buNone/>
            </a:pPr>
            <a:r>
              <a:rPr lang="en-US" sz="3529" dirty="0"/>
              <a:t>When to use it</a:t>
            </a:r>
          </a:p>
          <a:p>
            <a:r>
              <a:rPr lang="en-US" sz="2353" dirty="0"/>
              <a:t>Applications with connections that span a number of SaaS solutions (not all Office 365)</a:t>
            </a:r>
          </a:p>
          <a:p>
            <a:r>
              <a:rPr lang="en-US" sz="2353" dirty="0"/>
              <a:t>Applications that are workflow-based or rely on triggering logic</a:t>
            </a:r>
          </a:p>
          <a:p>
            <a:pPr marL="0" indent="0">
              <a:buNone/>
            </a:pPr>
            <a:r>
              <a:rPr lang="en-US" sz="3529" dirty="0"/>
              <a:t>Office 365 Examples</a:t>
            </a:r>
          </a:p>
          <a:p>
            <a:r>
              <a:rPr lang="en-US" sz="2353" dirty="0"/>
              <a:t>SharePoint-based social posting manager</a:t>
            </a:r>
          </a:p>
          <a:p>
            <a:r>
              <a:rPr lang="en-US" sz="2353" dirty="0"/>
              <a:t>Site provisioning workflow that touches other SaaS offerings</a:t>
            </a:r>
            <a:endParaRPr lang="en-US" sz="3529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1636152"/>
            <a:ext cx="2465168" cy="4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818014" y="3546216"/>
            <a:ext cx="5711825" cy="560387"/>
          </a:xfrm>
        </p:spPr>
        <p:txBody>
          <a:bodyPr/>
          <a:lstStyle/>
          <a:p>
            <a:pPr marL="0" indent="0">
              <a:buNone/>
            </a:pPr>
            <a:r>
              <a:rPr lang="en-US" sz="2745" dirty="0">
                <a:solidFill>
                  <a:schemeClr val="bg1"/>
                </a:solidFill>
              </a:rPr>
              <a:t>Logic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86" y="886961"/>
            <a:ext cx="5080265" cy="70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99080"/>
            <a:ext cx="2428568" cy="228870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Alberto Diaz Martin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Server MVP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ENCAMINA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http://geeks.ms/blogs/adiazmartin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http://blogs.encamina.com/negocios-sharepoint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adiazcan</a:t>
            </a:r>
            <a:endParaRPr lang="es-ES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999897"/>
            <a:ext cx="2160588" cy="797059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47" y="5965462"/>
            <a:ext cx="1636062" cy="4771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763392"/>
            <a:ext cx="2160000" cy="1068000"/>
          </a:xfrm>
          <a:prstGeom prst="rect">
            <a:avLst/>
          </a:prstGeo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Principal Team Leader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3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99080"/>
            <a:ext cx="2428568" cy="228870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Alberto Diaz Martin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Server MVP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ENCAMINA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http://geeks.ms/blogs/adiazmartin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http://blogs.encamina.com/negocios-sharepoint</a:t>
            </a:r>
            <a:endParaRPr lang="es-ES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smtClean="0"/>
              <a:t>@</a:t>
            </a:r>
            <a:r>
              <a:rPr lang="en-US" b="0" dirty="0" err="1" smtClean="0"/>
              <a:t>adiazcan</a:t>
            </a:r>
            <a:endParaRPr lang="es-ES" b="0" dirty="0"/>
          </a:p>
        </p:txBody>
      </p:sp>
      <p:pic>
        <p:nvPicPr>
          <p:cNvPr id="9" name="Marcador de posición de imagen 8"/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b="9116"/>
          <a:stretch>
            <a:fillRect/>
          </a:stretch>
        </p:blipFill>
        <p:spPr>
          <a:xfrm>
            <a:off x="924078" y="4999897"/>
            <a:ext cx="2160588" cy="797059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47" y="5965462"/>
            <a:ext cx="1636062" cy="4771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8" y="3763392"/>
            <a:ext cx="2160000" cy="1068000"/>
          </a:xfrm>
          <a:prstGeom prst="rect">
            <a:avLst/>
          </a:prstGeom>
        </p:spPr>
      </p:pic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Principal Team Leader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813033"/>
            <a:ext cx="10515600" cy="3231934"/>
          </a:xfrm>
        </p:spPr>
        <p:txBody>
          <a:bodyPr/>
          <a:lstStyle/>
          <a:p>
            <a:r>
              <a:rPr lang="es-ES" dirty="0" smtClean="0"/>
              <a:t>Office 365 y Azure</a:t>
            </a:r>
            <a:br>
              <a:rPr lang="es-ES" dirty="0" smtClean="0"/>
            </a:br>
            <a:r>
              <a:rPr lang="es-ES" dirty="0" smtClean="0"/>
              <a:t>Guía de desarrollo para maximizar tu nube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6556500" y="2812879"/>
            <a:ext cx="5266197" cy="1028192"/>
          </a:xfrm>
          <a:prstGeom prst="rect">
            <a:avLst/>
          </a:prstGeom>
          <a:solidFill>
            <a:schemeClr val="bg2">
              <a:lumMod val="85000"/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0" name="Data"/>
          <p:cNvSpPr/>
          <p:nvPr/>
        </p:nvSpPr>
        <p:spPr bwMode="auto">
          <a:xfrm>
            <a:off x="6355141" y="1906132"/>
            <a:ext cx="5631906" cy="72687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7" tIns="146284" rIns="179187" bIns="1433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399" b="1" spc="-20"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sz="5399" b="1" spc="-20" dirty="0"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7" name="USER"/>
          <p:cNvSpPr/>
          <p:nvPr/>
        </p:nvSpPr>
        <p:spPr bwMode="auto">
          <a:xfrm>
            <a:off x="458001" y="1906132"/>
            <a:ext cx="5632557" cy="72687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7" tIns="146284" rIns="179187" bIns="1433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399" b="1" spc="-20" dirty="0"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1284" name="Group 1283"/>
          <p:cNvGrpSpPr/>
          <p:nvPr/>
        </p:nvGrpSpPr>
        <p:grpSpPr>
          <a:xfrm>
            <a:off x="540967" y="3533484"/>
            <a:ext cx="5261589" cy="2763473"/>
            <a:chOff x="540178" y="2851546"/>
            <a:chExt cx="5262336" cy="2763865"/>
          </a:xfrm>
        </p:grpSpPr>
        <p:sp>
          <p:nvSpPr>
            <p:cNvPr id="4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19" name="Rounded Rectangle 618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0" name="Rounded Rectangle 619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1" name="Oval 620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06" tIns="46604" rIns="93206" bIns="46604" rtlCol="0" anchor="ctr"/>
            <a:lstStyle/>
            <a:p>
              <a:pPr algn="ctr" defTabSz="932289"/>
              <a:endParaRPr lang="en-US" sz="1835">
                <a:solidFill>
                  <a:srgbClr val="000000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06" tIns="46604" rIns="93206" bIns="46604" rtlCol="0" anchor="ctr"/>
            <a:lstStyle/>
            <a:p>
              <a:pPr algn="ctr" defTabSz="932289"/>
              <a:endParaRPr lang="en-US" sz="1835">
                <a:solidFill>
                  <a:srgbClr val="000000"/>
                </a:solidFill>
              </a:endParaRPr>
            </a:p>
          </p:txBody>
        </p:sp>
        <p:cxnSp>
          <p:nvCxnSpPr>
            <p:cNvPr id="612" name="Straight Connector 611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3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4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5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6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7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8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69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06" tIns="46604" rIns="93206" bIns="46604" rtlCol="0" anchor="ctr"/>
            <a:lstStyle/>
            <a:p>
              <a:pPr algn="ctr" defTabSz="932289"/>
              <a:endParaRPr lang="en-US" sz="1835">
                <a:solidFill>
                  <a:srgbClr val="000000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06" tIns="46604" rIns="93206" bIns="46604" rtlCol="0" anchor="ctr"/>
            <a:lstStyle/>
            <a:p>
              <a:pPr algn="ctr" defTabSz="932289"/>
              <a:endParaRPr lang="en-US" sz="1835">
                <a:solidFill>
                  <a:srgbClr val="000000"/>
                </a:solidFill>
              </a:endParaRPr>
            </a:p>
          </p:txBody>
        </p:sp>
        <p:grpSp>
          <p:nvGrpSpPr>
            <p:cNvPr id="573" name="Group 57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576" name="Rectangle 575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4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8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9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50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51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06" tIns="46604" rIns="93206" bIns="46604" rtlCol="0" anchor="ctr"/>
            <a:lstStyle/>
            <a:p>
              <a:pPr algn="ctr" defTabSz="932289"/>
              <a:endParaRPr lang="en-US" sz="1835">
                <a:solidFill>
                  <a:srgbClr val="000000"/>
                </a:solidFill>
              </a:endParaRP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06" tIns="46604" rIns="93206" bIns="46604" rtlCol="0" anchor="ctr"/>
            <a:lstStyle/>
            <a:p>
              <a:pPr algn="ctr" defTabSz="932289"/>
              <a:endParaRPr lang="en-US" sz="1835">
                <a:solidFill>
                  <a:srgbClr val="000000"/>
                </a:solidFill>
              </a:endParaRPr>
            </a:p>
          </p:txBody>
        </p:sp>
        <p:cxnSp>
          <p:nvCxnSpPr>
            <p:cNvPr id="560" name="Straight Connector 559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8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  <p:sp>
          <p:nvSpPr>
            <p:cNvPr id="530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593" tIns="44797" rIns="89593" bIns="44797" numCol="1" anchor="t" anchorCtr="0" compatLnSpc="1">
              <a:prstTxWarp prst="textNoShape">
                <a:avLst/>
              </a:prstTxWarp>
            </a:bodyPr>
            <a:lstStyle/>
            <a:p>
              <a:pPr defTabSz="913742"/>
              <a:endParaRPr lang="en-US" sz="1764">
                <a:solidFill>
                  <a:srgbClr val="FFFFFF"/>
                </a:solidFill>
              </a:endParaRPr>
            </a:p>
          </p:txBody>
        </p:sp>
        <p:sp>
          <p:nvSpPr>
            <p:cNvPr id="531" name="Rectangle 530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2" name="Round Same Side Corner Rectangle 531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3" name="Oval 532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3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4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5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46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35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36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539" name="Rectangle 538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0" name="Rectangle 539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1" name="Rectangle 540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2" name="Rectangle 541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5" name="Straight Connector 524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593" tIns="44797" rIns="89593" bIns="44797" numCol="1" anchor="t" anchorCtr="0" compatLnSpc="1">
              <a:prstTxWarp prst="textNoShape">
                <a:avLst/>
              </a:prstTxWarp>
            </a:bodyPr>
            <a:lstStyle/>
            <a:p>
              <a:pPr defTabSz="913742"/>
              <a:endParaRPr lang="en-US" sz="1764">
                <a:solidFill>
                  <a:srgbClr val="FFFFFF"/>
                </a:solidFill>
              </a:endParaRPr>
            </a:p>
          </p:txBody>
        </p:sp>
        <p:sp>
          <p:nvSpPr>
            <p:cNvPr id="519" name="Rounded Rectangle 518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0" name="Group 519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523" name="Rounded Rectangle 522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4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4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21" name="Oval 520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2" name="Oval 521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10" name="Straight Connector 509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8" name="Group 497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500" name="Rectangle 49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4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1" name="Freeform 50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4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02" name="Group 50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503" name="Rounded Rectangle 50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4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4" name="Oval 50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4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5" name="Oval 50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87" tIns="143351" rIns="179187" bIns="14335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4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499" name="Rounded Rectangle 498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61" tIns="143330" rIns="179161" bIns="14333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92" name="Straight Connector 491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0" name="Rectangle 609"/>
          <p:cNvSpPr/>
          <p:nvPr/>
        </p:nvSpPr>
        <p:spPr>
          <a:xfrm>
            <a:off x="5108380" y="5746204"/>
            <a:ext cx="495723" cy="230880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06" tIns="46604" rIns="93206" bIns="46604" rtlCol="0" anchor="ctr"/>
          <a:lstStyle/>
          <a:p>
            <a:pPr algn="ctr" defTabSz="932289"/>
            <a:endParaRPr lang="en-US" sz="1835">
              <a:solidFill>
                <a:srgbClr val="000000"/>
              </a:solidFill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2783600" y="4209077"/>
            <a:ext cx="426967" cy="24062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5" name="Rectangle 574"/>
          <p:cNvSpPr/>
          <p:nvPr/>
        </p:nvSpPr>
        <p:spPr bwMode="auto">
          <a:xfrm>
            <a:off x="3271138" y="4479661"/>
            <a:ext cx="426967" cy="24062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942406" y="5030621"/>
            <a:ext cx="852296" cy="20683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06" tIns="46604" rIns="93206" bIns="46604" rtlCol="0" anchor="ctr"/>
          <a:lstStyle/>
          <a:p>
            <a:pPr algn="ctr" defTabSz="932289"/>
            <a:endParaRPr lang="en-US" sz="1835">
              <a:solidFill>
                <a:srgbClr val="000000"/>
              </a:solidFill>
            </a:endParaRPr>
          </a:p>
        </p:txBody>
      </p:sp>
      <p:sp>
        <p:nvSpPr>
          <p:cNvPr id="537" name="Rectangle 536"/>
          <p:cNvSpPr/>
          <p:nvPr/>
        </p:nvSpPr>
        <p:spPr bwMode="auto">
          <a:xfrm flipH="1">
            <a:off x="1672535" y="5308485"/>
            <a:ext cx="212166" cy="273679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5" name="Rectangle 514"/>
          <p:cNvSpPr/>
          <p:nvPr/>
        </p:nvSpPr>
        <p:spPr bwMode="auto">
          <a:xfrm>
            <a:off x="928171" y="5588994"/>
            <a:ext cx="92318" cy="48627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7" name="Rectangle 496"/>
          <p:cNvSpPr/>
          <p:nvPr/>
        </p:nvSpPr>
        <p:spPr bwMode="auto">
          <a:xfrm>
            <a:off x="1156863" y="5684121"/>
            <a:ext cx="215467" cy="15799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908279" y="2894549"/>
            <a:ext cx="853025" cy="8530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2" name="Freeform 18"/>
          <p:cNvSpPr>
            <a:spLocks noChangeAspect="1" noEditPoints="1"/>
          </p:cNvSpPr>
          <p:nvPr/>
        </p:nvSpPr>
        <p:spPr bwMode="auto">
          <a:xfrm>
            <a:off x="7055976" y="3115236"/>
            <a:ext cx="557634" cy="411654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85" tIns="44773" rIns="0" bIns="447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119">
              <a:lnSpc>
                <a:spcPct val="90000"/>
              </a:lnSpc>
              <a:spcAft>
                <a:spcPts val="588"/>
              </a:spcAft>
            </a:pPr>
            <a:endParaRPr lang="en-US" sz="1368" b="1" dirty="0"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3" name="Oval 332"/>
          <p:cNvSpPr/>
          <p:nvPr/>
        </p:nvSpPr>
        <p:spPr bwMode="auto">
          <a:xfrm>
            <a:off x="8135600" y="2894549"/>
            <a:ext cx="853025" cy="8530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4" name="Freeform 17"/>
          <p:cNvSpPr>
            <a:spLocks noEditPoints="1"/>
          </p:cNvSpPr>
          <p:nvPr/>
        </p:nvSpPr>
        <p:spPr bwMode="auto">
          <a:xfrm>
            <a:off x="8327165" y="3022484"/>
            <a:ext cx="469894" cy="597157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337" name="Oval 336"/>
          <p:cNvSpPr/>
          <p:nvPr/>
        </p:nvSpPr>
        <p:spPr bwMode="auto">
          <a:xfrm>
            <a:off x="9362920" y="2894549"/>
            <a:ext cx="853025" cy="8530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8" name="Freeform 337"/>
          <p:cNvSpPr>
            <a:spLocks noEditPoints="1"/>
          </p:cNvSpPr>
          <p:nvPr/>
        </p:nvSpPr>
        <p:spPr bwMode="auto">
          <a:xfrm>
            <a:off x="9494456" y="3068113"/>
            <a:ext cx="589957" cy="505897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340" name="Oval 339"/>
          <p:cNvSpPr/>
          <p:nvPr/>
        </p:nvSpPr>
        <p:spPr bwMode="auto">
          <a:xfrm>
            <a:off x="10590240" y="2894549"/>
            <a:ext cx="853025" cy="853025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38868" y="3078808"/>
            <a:ext cx="555773" cy="484509"/>
            <a:chOff x="10450695" y="2384201"/>
            <a:chExt cx="683568" cy="595918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79" name="Group 678"/>
          <p:cNvGrpSpPr/>
          <p:nvPr/>
        </p:nvGrpSpPr>
        <p:grpSpPr>
          <a:xfrm>
            <a:off x="10284162" y="5235052"/>
            <a:ext cx="1344191" cy="1061906"/>
            <a:chOff x="9972097" y="4402078"/>
            <a:chExt cx="1344382" cy="1062056"/>
          </a:xfrm>
        </p:grpSpPr>
        <p:grpSp>
          <p:nvGrpSpPr>
            <p:cNvPr id="678" name="Group 677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677" name="Rectangle 676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algn="ctr" defTabSz="932227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06" tIns="46604" rIns="93206" bIns="46604" rtlCol="0" anchor="ctr"/>
              <a:lstStyle/>
              <a:p>
                <a:pPr algn="ctr" defTabSz="932289"/>
                <a:endParaRPr lang="en-US" sz="1835">
                  <a:solidFill>
                    <a:srgbClr val="000000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06" tIns="46604" rIns="93206" bIns="46604" rtlCol="0" anchor="ctr"/>
              <a:lstStyle/>
              <a:p>
                <a:pPr algn="ctr" defTabSz="932289"/>
                <a:endParaRPr lang="en-US" sz="1835">
                  <a:solidFill>
                    <a:srgbClr val="000000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06" tIns="46604" rIns="93206" bIns="46604" rtlCol="0" anchor="ctr"/>
              <a:lstStyle/>
              <a:p>
                <a:pPr algn="ctr" defTabSz="932289"/>
                <a:endParaRPr lang="en-US" sz="1835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3" name="TextBox 672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000" dirty="0"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latin typeface="Segoe UI Light"/>
                </a:rPr>
                <a:t>HTML</a:t>
              </a:r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6955538" y="4983130"/>
            <a:ext cx="899442" cy="1313828"/>
            <a:chOff x="6803259" y="4273052"/>
            <a:chExt cx="899570" cy="1314014"/>
          </a:xfrm>
        </p:grpSpPr>
        <p:sp>
          <p:nvSpPr>
            <p:cNvPr id="328" name="Rounded Rectangle 327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9" name="Rounded Rectangle 328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0" name="Oval 329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0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algn="ctr" defTabSz="93222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2" name="AutoShape 165"/>
          <p:cNvSpPr>
            <a:spLocks noChangeAspect="1" noChangeArrowheads="1" noTextEdit="1"/>
          </p:cNvSpPr>
          <p:nvPr/>
        </p:nvSpPr>
        <p:spPr bwMode="auto">
          <a:xfrm>
            <a:off x="8434058" y="3756895"/>
            <a:ext cx="1057125" cy="82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grpSp>
        <p:nvGrpSpPr>
          <p:cNvPr id="668" name="Group 667"/>
          <p:cNvGrpSpPr/>
          <p:nvPr/>
        </p:nvGrpSpPr>
        <p:grpSpPr>
          <a:xfrm>
            <a:off x="8435131" y="3802183"/>
            <a:ext cx="875100" cy="708978"/>
            <a:chOff x="8283062" y="3056784"/>
            <a:chExt cx="875225" cy="709078"/>
          </a:xfrm>
        </p:grpSpPr>
        <p:sp>
          <p:nvSpPr>
            <p:cNvPr id="653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54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9310229" y="3802184"/>
            <a:ext cx="606186" cy="715841"/>
            <a:chOff x="9158285" y="3056784"/>
            <a:chExt cx="606272" cy="715942"/>
          </a:xfrm>
        </p:grpSpPr>
        <p:sp>
          <p:nvSpPr>
            <p:cNvPr id="655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58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8296930" y="4445383"/>
            <a:ext cx="1331259" cy="1851575"/>
            <a:chOff x="8144842" y="4004140"/>
            <a:chExt cx="1331448" cy="1851838"/>
          </a:xfrm>
        </p:grpSpPr>
        <p:pic>
          <p:nvPicPr>
            <p:cNvPr id="636" name="Picture 6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637" name="Picture 6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670" name="Group 669"/>
          <p:cNvGrpSpPr/>
          <p:nvPr/>
        </p:nvGrpSpPr>
        <p:grpSpPr>
          <a:xfrm>
            <a:off x="10789774" y="3802183"/>
            <a:ext cx="453960" cy="1444397"/>
            <a:chOff x="10638038" y="3056784"/>
            <a:chExt cx="454025" cy="1444602"/>
          </a:xfrm>
        </p:grpSpPr>
        <p:sp>
          <p:nvSpPr>
            <p:cNvPr id="660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664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7143602" y="3802184"/>
            <a:ext cx="382533" cy="1813408"/>
            <a:chOff x="6991350" y="3056784"/>
            <a:chExt cx="382588" cy="1813666"/>
          </a:xfrm>
        </p:grpSpPr>
        <p:grpSp>
          <p:nvGrpSpPr>
            <p:cNvPr id="667" name="Group 666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646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47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66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81" name="Rectangle 1280"/>
          <p:cNvSpPr/>
          <p:nvPr/>
        </p:nvSpPr>
        <p:spPr bwMode="auto">
          <a:xfrm>
            <a:off x="2634841" y="-1333310"/>
            <a:ext cx="755474" cy="808698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algn="ctr" defTabSz="932227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8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8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8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8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8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8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8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80"/>
                            </p:stCondLst>
                            <p:childTnLst>
                              <p:par>
                                <p:cTn id="6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6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80"/>
                            </p:stCondLst>
                            <p:childTnLst>
                              <p:par>
                                <p:cTn id="7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8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6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980"/>
                            </p:stCondLst>
                            <p:childTnLst>
                              <p:par>
                                <p:cTn id="8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8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80"/>
                            </p:stCondLst>
                            <p:childTnLst>
                              <p:par>
                                <p:cTn id="9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980"/>
                            </p:stCondLst>
                            <p:childTnLst>
                              <p:par>
                                <p:cTn id="9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10" grpId="0" animBg="1"/>
      <p:bldP spid="1277" grpId="0" animBg="1"/>
      <p:bldP spid="610" grpId="0" animBg="1"/>
      <p:bldP spid="574" grpId="0" animBg="1"/>
      <p:bldP spid="575" grpId="0" animBg="1"/>
      <p:bldP spid="559" grpId="0" animBg="1"/>
      <p:bldP spid="537" grpId="0" animBg="1"/>
      <p:bldP spid="515" grpId="0" animBg="1"/>
      <p:bldP spid="497" grpId="0" animBg="1"/>
      <p:bldP spid="24" grpId="0" animBg="1"/>
      <p:bldP spid="333" grpId="0" animBg="1"/>
      <p:bldP spid="337" grpId="0" animBg="1"/>
      <p:bldP spid="3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an Office 365 </a:t>
            </a:r>
            <a:r>
              <a:rPr lang="en-US" dirty="0" smtClean="0"/>
              <a:t>subscription (Trial or MSDN)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Developer Site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Create an App Catalog Site Collection</a:t>
            </a:r>
            <a:endParaRPr lang="en-US" dirty="0"/>
          </a:p>
          <a:p>
            <a:r>
              <a:rPr lang="en-US" dirty="0"/>
              <a:t>Sign up for Windows Azure </a:t>
            </a:r>
            <a:r>
              <a:rPr lang="en-US" dirty="0" smtClean="0"/>
              <a:t>subscription</a:t>
            </a:r>
            <a:endParaRPr lang="en-US" dirty="0"/>
          </a:p>
          <a:p>
            <a:r>
              <a:rPr lang="en-US" dirty="0"/>
              <a:t>Link Office 365 AAD to Windows Azure</a:t>
            </a:r>
          </a:p>
          <a:p>
            <a:r>
              <a:rPr lang="en-US" dirty="0"/>
              <a:t>Make Office 365 user administrator in </a:t>
            </a:r>
            <a:r>
              <a:rPr lang="en-US" dirty="0" smtClean="0"/>
              <a:t>Azure</a:t>
            </a:r>
            <a:endParaRPr lang="en-US" dirty="0"/>
          </a:p>
          <a:p>
            <a:r>
              <a:rPr lang="en-US" dirty="0"/>
              <a:t>Use Visual Studio remotely to </a:t>
            </a:r>
            <a:r>
              <a:rPr lang="en-US" dirty="0" smtClean="0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0"/>
          <p:cNvSpPr>
            <a:spLocks/>
          </p:cNvSpPr>
          <p:nvPr/>
        </p:nvSpPr>
        <p:spPr bwMode="auto">
          <a:xfrm rot="16200000">
            <a:off x="8495495" y="1449085"/>
            <a:ext cx="2401320" cy="2807969"/>
          </a:xfrm>
          <a:custGeom>
            <a:avLst/>
            <a:gdLst>
              <a:gd name="T0" fmla="*/ 663 w 663"/>
              <a:gd name="T1" fmla="*/ 973 h 973"/>
              <a:gd name="T2" fmla="*/ 640 w 663"/>
              <a:gd name="T3" fmla="*/ 973 h 973"/>
              <a:gd name="T4" fmla="*/ 640 w 663"/>
              <a:gd name="T5" fmla="*/ 258 h 973"/>
              <a:gd name="T6" fmla="*/ 628 w 663"/>
              <a:gd name="T7" fmla="*/ 246 h 973"/>
              <a:gd name="T8" fmla="*/ 35 w 663"/>
              <a:gd name="T9" fmla="*/ 246 h 973"/>
              <a:gd name="T10" fmla="*/ 0 w 663"/>
              <a:gd name="T11" fmla="*/ 211 h 973"/>
              <a:gd name="T12" fmla="*/ 0 w 663"/>
              <a:gd name="T13" fmla="*/ 0 h 973"/>
              <a:gd name="T14" fmla="*/ 22 w 663"/>
              <a:gd name="T15" fmla="*/ 0 h 973"/>
              <a:gd name="T16" fmla="*/ 22 w 663"/>
              <a:gd name="T17" fmla="*/ 211 h 973"/>
              <a:gd name="T18" fmla="*/ 35 w 663"/>
              <a:gd name="T19" fmla="*/ 223 h 973"/>
              <a:gd name="T20" fmla="*/ 628 w 663"/>
              <a:gd name="T21" fmla="*/ 223 h 973"/>
              <a:gd name="T22" fmla="*/ 663 w 663"/>
              <a:gd name="T23" fmla="*/ 258 h 973"/>
              <a:gd name="T24" fmla="*/ 663 w 663"/>
              <a:gd name="T25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3" h="973">
                <a:moveTo>
                  <a:pt x="663" y="973"/>
                </a:moveTo>
                <a:cubicBezTo>
                  <a:pt x="640" y="973"/>
                  <a:pt x="640" y="973"/>
                  <a:pt x="640" y="973"/>
                </a:cubicBezTo>
                <a:cubicBezTo>
                  <a:pt x="640" y="258"/>
                  <a:pt x="640" y="258"/>
                  <a:pt x="640" y="258"/>
                </a:cubicBezTo>
                <a:cubicBezTo>
                  <a:pt x="640" y="252"/>
                  <a:pt x="635" y="246"/>
                  <a:pt x="628" y="246"/>
                </a:cubicBezTo>
                <a:cubicBezTo>
                  <a:pt x="35" y="246"/>
                  <a:pt x="35" y="246"/>
                  <a:pt x="35" y="246"/>
                </a:cubicBezTo>
                <a:cubicBezTo>
                  <a:pt x="15" y="246"/>
                  <a:pt x="0" y="230"/>
                  <a:pt x="0" y="211"/>
                </a:cubicBezTo>
                <a:cubicBezTo>
                  <a:pt x="0" y="0"/>
                  <a:pt x="0" y="0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11"/>
                  <a:pt x="22" y="211"/>
                  <a:pt x="22" y="211"/>
                </a:cubicBezTo>
                <a:cubicBezTo>
                  <a:pt x="22" y="217"/>
                  <a:pt x="28" y="223"/>
                  <a:pt x="35" y="223"/>
                </a:cubicBezTo>
                <a:cubicBezTo>
                  <a:pt x="628" y="223"/>
                  <a:pt x="628" y="223"/>
                  <a:pt x="628" y="223"/>
                </a:cubicBezTo>
                <a:cubicBezTo>
                  <a:pt x="647" y="223"/>
                  <a:pt x="663" y="239"/>
                  <a:pt x="663" y="258"/>
                </a:cubicBezTo>
                <a:lnTo>
                  <a:pt x="663" y="973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>
              <a:solidFill>
                <a:srgbClr val="40404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33675"/>
            <a:ext cx="9447213" cy="1828800"/>
          </a:xfrm>
        </p:spPr>
        <p:txBody>
          <a:bodyPr/>
          <a:lstStyle/>
          <a:p>
            <a:r>
              <a:rPr lang="en-US" dirty="0" smtClean="0"/>
              <a:t>Developer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4190454"/>
            <a:ext cx="10515600" cy="564808"/>
          </a:xfrm>
        </p:spPr>
        <p:txBody>
          <a:bodyPr vert="horz" wrap="square" lIns="146284" tIns="91427" rIns="146284" bIns="91427" rtlCol="0">
            <a:spAutoFit/>
          </a:bodyPr>
          <a:lstStyle/>
          <a:p>
            <a:pPr marL="0" indent="0">
              <a:buNone/>
            </a:pPr>
            <a:r>
              <a:rPr lang="en-US" sz="2745" dirty="0" smtClean="0">
                <a:solidFill>
                  <a:schemeClr val="tx1"/>
                </a:solidFill>
              </a:rPr>
              <a:t>Connecting </a:t>
            </a:r>
            <a:r>
              <a:rPr lang="en-US" sz="2745" dirty="0">
                <a:solidFill>
                  <a:schemeClr val="tx1"/>
                </a:solidFill>
              </a:rPr>
              <a:t>Azure and Office 365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33" y="1470596"/>
            <a:ext cx="2666621" cy="5406300"/>
          </a:xfrm>
          <a:prstGeom prst="rect">
            <a:avLst/>
          </a:prstGeom>
        </p:spPr>
      </p:pic>
      <p:sp>
        <p:nvSpPr>
          <p:cNvPr id="7" name="Freeform 128"/>
          <p:cNvSpPr>
            <a:spLocks/>
          </p:cNvSpPr>
          <p:nvPr/>
        </p:nvSpPr>
        <p:spPr bwMode="auto">
          <a:xfrm rot="16200000">
            <a:off x="9678687" y="870838"/>
            <a:ext cx="1682512" cy="1678286"/>
          </a:xfrm>
          <a:custGeom>
            <a:avLst/>
            <a:gdLst>
              <a:gd name="T0" fmla="*/ 106 w 143"/>
              <a:gd name="T1" fmla="*/ 143 h 143"/>
              <a:gd name="T2" fmla="*/ 38 w 143"/>
              <a:gd name="T3" fmla="*/ 143 h 143"/>
              <a:gd name="T4" fmla="*/ 0 w 143"/>
              <a:gd name="T5" fmla="*/ 106 h 143"/>
              <a:gd name="T6" fmla="*/ 0 w 143"/>
              <a:gd name="T7" fmla="*/ 37 h 143"/>
              <a:gd name="T8" fmla="*/ 38 w 143"/>
              <a:gd name="T9" fmla="*/ 0 h 143"/>
              <a:gd name="T10" fmla="*/ 106 w 143"/>
              <a:gd name="T11" fmla="*/ 0 h 143"/>
              <a:gd name="T12" fmla="*/ 143 w 143"/>
              <a:gd name="T13" fmla="*/ 37 h 143"/>
              <a:gd name="T14" fmla="*/ 143 w 143"/>
              <a:gd name="T15" fmla="*/ 106 h 143"/>
              <a:gd name="T16" fmla="*/ 106 w 143"/>
              <a:gd name="T17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06" y="143"/>
                </a:moveTo>
                <a:cubicBezTo>
                  <a:pt x="38" y="143"/>
                  <a:pt x="38" y="143"/>
                  <a:pt x="38" y="143"/>
                </a:cubicBezTo>
                <a:cubicBezTo>
                  <a:pt x="17" y="143"/>
                  <a:pt x="0" y="127"/>
                  <a:pt x="0" y="10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17" y="0"/>
                  <a:pt x="3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26" y="0"/>
                  <a:pt x="143" y="17"/>
                  <a:pt x="143" y="37"/>
                </a:cubicBezTo>
                <a:cubicBezTo>
                  <a:pt x="143" y="106"/>
                  <a:pt x="143" y="106"/>
                  <a:pt x="143" y="106"/>
                </a:cubicBezTo>
                <a:cubicBezTo>
                  <a:pt x="143" y="127"/>
                  <a:pt x="126" y="143"/>
                  <a:pt x="106" y="143"/>
                </a:cubicBezTo>
                <a:close/>
              </a:path>
            </a:pathLst>
          </a:custGeom>
          <a:solidFill>
            <a:srgbClr val="5C2D9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Freeform 13"/>
          <p:cNvSpPr>
            <a:spLocks noChangeAspect="1" noEditPoints="1"/>
          </p:cNvSpPr>
          <p:nvPr/>
        </p:nvSpPr>
        <p:spPr bwMode="black">
          <a:xfrm>
            <a:off x="10080277" y="1269765"/>
            <a:ext cx="879333" cy="880432"/>
          </a:xfrm>
          <a:custGeom>
            <a:avLst/>
            <a:gdLst>
              <a:gd name="T0" fmla="*/ 600 w 800"/>
              <a:gd name="T1" fmla="*/ 0 h 801"/>
              <a:gd name="T2" fmla="*/ 283 w 800"/>
              <a:gd name="T3" fmla="*/ 317 h 801"/>
              <a:gd name="T4" fmla="*/ 81 w 800"/>
              <a:gd name="T5" fmla="*/ 159 h 801"/>
              <a:gd name="T6" fmla="*/ 0 w 800"/>
              <a:gd name="T7" fmla="*/ 200 h 801"/>
              <a:gd name="T8" fmla="*/ 0 w 800"/>
              <a:gd name="T9" fmla="*/ 600 h 801"/>
              <a:gd name="T10" fmla="*/ 81 w 800"/>
              <a:gd name="T11" fmla="*/ 641 h 801"/>
              <a:gd name="T12" fmla="*/ 283 w 800"/>
              <a:gd name="T13" fmla="*/ 484 h 801"/>
              <a:gd name="T14" fmla="*/ 600 w 800"/>
              <a:gd name="T15" fmla="*/ 801 h 801"/>
              <a:gd name="T16" fmla="*/ 800 w 800"/>
              <a:gd name="T17" fmla="*/ 722 h 801"/>
              <a:gd name="T18" fmla="*/ 800 w 800"/>
              <a:gd name="T19" fmla="*/ 78 h 801"/>
              <a:gd name="T20" fmla="*/ 600 w 800"/>
              <a:gd name="T21" fmla="*/ 0 h 801"/>
              <a:gd name="T22" fmla="*/ 81 w 800"/>
              <a:gd name="T23" fmla="*/ 519 h 801"/>
              <a:gd name="T24" fmla="*/ 81 w 800"/>
              <a:gd name="T25" fmla="*/ 281 h 801"/>
              <a:gd name="T26" fmla="*/ 200 w 800"/>
              <a:gd name="T27" fmla="*/ 400 h 801"/>
              <a:gd name="T28" fmla="*/ 81 w 800"/>
              <a:gd name="T29" fmla="*/ 519 h 801"/>
              <a:gd name="T30" fmla="*/ 388 w 800"/>
              <a:gd name="T31" fmla="*/ 400 h 801"/>
              <a:gd name="T32" fmla="*/ 600 w 800"/>
              <a:gd name="T33" fmla="*/ 236 h 801"/>
              <a:gd name="T34" fmla="*/ 600 w 800"/>
              <a:gd name="T35" fmla="*/ 565 h 801"/>
              <a:gd name="T36" fmla="*/ 388 w 800"/>
              <a:gd name="T37" fmla="*/ 40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0" h="801">
                <a:moveTo>
                  <a:pt x="600" y="0"/>
                </a:moveTo>
                <a:lnTo>
                  <a:pt x="283" y="317"/>
                </a:lnTo>
                <a:lnTo>
                  <a:pt x="81" y="159"/>
                </a:lnTo>
                <a:lnTo>
                  <a:pt x="0" y="200"/>
                </a:lnTo>
                <a:lnTo>
                  <a:pt x="0" y="600"/>
                </a:lnTo>
                <a:lnTo>
                  <a:pt x="81" y="641"/>
                </a:lnTo>
                <a:lnTo>
                  <a:pt x="283" y="484"/>
                </a:lnTo>
                <a:lnTo>
                  <a:pt x="600" y="801"/>
                </a:lnTo>
                <a:lnTo>
                  <a:pt x="800" y="722"/>
                </a:lnTo>
                <a:lnTo>
                  <a:pt x="800" y="78"/>
                </a:lnTo>
                <a:lnTo>
                  <a:pt x="600" y="0"/>
                </a:lnTo>
                <a:close/>
                <a:moveTo>
                  <a:pt x="81" y="519"/>
                </a:moveTo>
                <a:lnTo>
                  <a:pt x="81" y="281"/>
                </a:lnTo>
                <a:lnTo>
                  <a:pt x="200" y="400"/>
                </a:lnTo>
                <a:lnTo>
                  <a:pt x="81" y="519"/>
                </a:lnTo>
                <a:close/>
                <a:moveTo>
                  <a:pt x="388" y="400"/>
                </a:moveTo>
                <a:lnTo>
                  <a:pt x="600" y="236"/>
                </a:lnTo>
                <a:lnTo>
                  <a:pt x="600" y="565"/>
                </a:lnTo>
                <a:lnTo>
                  <a:pt x="388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>
              <a:defRPr/>
            </a:pPr>
            <a:endParaRPr lang="en-US" kern="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 – Applications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063240" y="1825625"/>
            <a:ext cx="82905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29" dirty="0"/>
              <a:t>What is it</a:t>
            </a:r>
          </a:p>
          <a:p>
            <a:r>
              <a:rPr lang="en-US" sz="2353" dirty="0"/>
              <a:t>3</a:t>
            </a:r>
            <a:r>
              <a:rPr lang="en-US" sz="2353" baseline="30000" dirty="0"/>
              <a:t>rd</a:t>
            </a:r>
            <a:r>
              <a:rPr lang="en-US" sz="2353" dirty="0"/>
              <a:t> party applications can be registered in Azure Active Directory (the identity provider for Office 365) and granted access to data/capabilities in Office 365 and other registered applications</a:t>
            </a:r>
          </a:p>
          <a:p>
            <a:pPr marL="0" indent="0">
              <a:buNone/>
            </a:pPr>
            <a:r>
              <a:rPr lang="en-US" sz="3529" dirty="0"/>
              <a:t>When to use it</a:t>
            </a:r>
          </a:p>
          <a:p>
            <a:r>
              <a:rPr lang="en-US" sz="2353" dirty="0"/>
              <a:t>Applications that need access to </a:t>
            </a:r>
            <a:r>
              <a:rPr lang="en-US" sz="2353" u="sng" dirty="0"/>
              <a:t>multiple</a:t>
            </a:r>
            <a:r>
              <a:rPr lang="en-US" sz="2353" dirty="0"/>
              <a:t> Office 365 services</a:t>
            </a:r>
          </a:p>
          <a:p>
            <a:r>
              <a:rPr lang="en-US" sz="2353" u="sng" dirty="0"/>
              <a:t>Stand-alone</a:t>
            </a:r>
            <a:r>
              <a:rPr lang="en-US" sz="2353" dirty="0"/>
              <a:t> applications that need access to Office 365</a:t>
            </a:r>
          </a:p>
          <a:p>
            <a:pPr marL="0" indent="0">
              <a:buNone/>
            </a:pPr>
            <a:r>
              <a:rPr lang="en-US" sz="3529" dirty="0"/>
              <a:t>Office 365 Examples</a:t>
            </a:r>
          </a:p>
          <a:p>
            <a:r>
              <a:rPr lang="en-US" sz="2353" dirty="0"/>
              <a:t>Mobile and Web applications that connect into Office 365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1636151"/>
            <a:ext cx="2465166" cy="49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Apps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017520" y="1825625"/>
            <a:ext cx="83362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29" dirty="0"/>
              <a:t>What is it</a:t>
            </a:r>
          </a:p>
          <a:p>
            <a:r>
              <a:rPr lang="en-US" sz="2353" dirty="0"/>
              <a:t>Service for hosting websites and web apps across a number of platforms (.NET, </a:t>
            </a:r>
            <a:r>
              <a:rPr lang="en-US" sz="2353" dirty="0" err="1"/>
              <a:t>NodeJS</a:t>
            </a:r>
            <a:r>
              <a:rPr lang="en-US" sz="2353" dirty="0"/>
              <a:t>, PHP, Python, and Java) that are designed for enterprise grade workloads and offer global scale</a:t>
            </a:r>
          </a:p>
          <a:p>
            <a:pPr marL="0" indent="0">
              <a:buNone/>
            </a:pPr>
            <a:r>
              <a:rPr lang="en-US" sz="3529" dirty="0"/>
              <a:t>When to use it</a:t>
            </a:r>
          </a:p>
          <a:p>
            <a:r>
              <a:rPr lang="en-US" sz="2353" dirty="0"/>
              <a:t>Applications that require a web user interface</a:t>
            </a:r>
          </a:p>
          <a:p>
            <a:r>
              <a:rPr lang="en-US" sz="2353" dirty="0"/>
              <a:t>Applications that host Web/REST/OData services</a:t>
            </a:r>
          </a:p>
          <a:p>
            <a:pPr marL="0" indent="0">
              <a:buNone/>
            </a:pPr>
            <a:r>
              <a:rPr lang="en-US" sz="3529" dirty="0"/>
              <a:t>Office 365 Examples</a:t>
            </a:r>
          </a:p>
          <a:p>
            <a:r>
              <a:rPr lang="en-US" sz="2353" dirty="0"/>
              <a:t>Any stand-alone or contextual provider-hosted app</a:t>
            </a:r>
          </a:p>
          <a:p>
            <a:r>
              <a:rPr lang="en-US" sz="2353" dirty="0"/>
              <a:t>Services layer for a SharePoint-hosted app</a:t>
            </a:r>
            <a:endParaRPr lang="en-US" sz="352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1636152"/>
            <a:ext cx="2465168" cy="4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652</Words>
  <Application>Microsoft Office PowerPoint</Application>
  <PresentationFormat>Widescreen</PresentationFormat>
  <Paragraphs>113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Rabiohead</vt:lpstr>
      <vt:lpstr>Segoe UI</vt:lpstr>
      <vt:lpstr>Segoe UI </vt:lpstr>
      <vt:lpstr>Segoe UI Light</vt:lpstr>
      <vt:lpstr>Tema de Office</vt:lpstr>
      <vt:lpstr>PowerPoint Presentation</vt:lpstr>
      <vt:lpstr>PowerPoint Presentation</vt:lpstr>
      <vt:lpstr>Alberto Diaz Martin</vt:lpstr>
      <vt:lpstr>Office 365 y Azure Guía de desarrollo para maximizar tu nube</vt:lpstr>
      <vt:lpstr>Developer vision</vt:lpstr>
      <vt:lpstr>Setting Up Environments</vt:lpstr>
      <vt:lpstr>Developer Setup</vt:lpstr>
      <vt:lpstr>Azure Active Directory – Applications</vt:lpstr>
      <vt:lpstr>Azure Web Apps</vt:lpstr>
      <vt:lpstr>Demo</vt:lpstr>
      <vt:lpstr>https://bit.ly/o365build</vt:lpstr>
      <vt:lpstr>Azure Storage Queues</vt:lpstr>
      <vt:lpstr>Demo</vt:lpstr>
      <vt:lpstr>Azure Web Apps - Web Jobs</vt:lpstr>
      <vt:lpstr>Demo</vt:lpstr>
      <vt:lpstr>Azure Service Bus - Relays</vt:lpstr>
      <vt:lpstr>Demo</vt:lpstr>
      <vt:lpstr>Azure Logic Apps</vt:lpstr>
      <vt:lpstr>Demo</vt:lpstr>
      <vt:lpstr>Q&amp;A</vt:lpstr>
      <vt:lpstr>Alberto Diaz Martin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Alberto Diaz Martin</cp:lastModifiedBy>
  <cp:revision>81</cp:revision>
  <dcterms:created xsi:type="dcterms:W3CDTF">2013-08-20T12:49:39Z</dcterms:created>
  <dcterms:modified xsi:type="dcterms:W3CDTF">2015-06-06T11:00:46Z</dcterms:modified>
</cp:coreProperties>
</file>