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0" r:id="rId2"/>
    <p:sldId id="268" r:id="rId3"/>
    <p:sldId id="266" r:id="rId4"/>
    <p:sldId id="257" r:id="rId5"/>
    <p:sldId id="261" r:id="rId6"/>
    <p:sldId id="267" r:id="rId7"/>
    <p:sldId id="274" r:id="rId8"/>
    <p:sldId id="270" r:id="rId9"/>
    <p:sldId id="271" r:id="rId10"/>
    <p:sldId id="273" r:id="rId11"/>
    <p:sldId id="272" r:id="rId12"/>
    <p:sldId id="269" r:id="rId13"/>
    <p:sldId id="264" r:id="rId14"/>
    <p:sldId id="263" r:id="rId15"/>
  </p:sldIdLst>
  <p:sldSz cx="12192000" cy="6858000"/>
  <p:notesSz cx="6858000" cy="9144000"/>
  <p:embeddedFontLst>
    <p:embeddedFont>
      <p:font typeface="Rabiohea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egoe UI Light" panose="020B0502040204020203" pitchFamily="34" charset="0"/>
      <p:regular r:id="rId22"/>
      <p:italic r:id="rId2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5"/>
    <a:srgbClr val="93D1FF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s-es/pricing/details/storage/" TargetMode="External"/><Relationship Id="rId2" Type="http://schemas.openxmlformats.org/officeDocument/2006/relationships/hyperlink" Target="http://azure.microsoft.com/es-es/pricing/details/virtual-machines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Recuperación de Desastres (DR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42" y="1497966"/>
            <a:ext cx="4485563" cy="5081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86" y="1497966"/>
            <a:ext cx="4485563" cy="50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Cosas…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4"/>
            <a:ext cx="11079159" cy="4666615"/>
          </a:xfrm>
        </p:spPr>
        <p:txBody>
          <a:bodyPr>
            <a:normAutofit/>
          </a:bodyPr>
          <a:lstStyle/>
          <a:p>
            <a:r>
              <a:rPr lang="es-ES" dirty="0" smtClean="0"/>
              <a:t>La monitorización de </a:t>
            </a:r>
            <a:r>
              <a:rPr lang="es-ES" dirty="0" err="1" smtClean="0"/>
              <a:t>end-points</a:t>
            </a:r>
            <a:r>
              <a:rPr lang="es-ES" dirty="0" smtClean="0"/>
              <a:t> se puede realizar desde múltiples ciudades de todo el mundo.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smtClean="0"/>
              <a:t>Despliegues de SharePoint Híbridos</a:t>
            </a:r>
          </a:p>
          <a:p>
            <a:pPr lvl="1"/>
            <a:r>
              <a:rPr lang="es-ES" dirty="0" err="1" smtClean="0"/>
              <a:t>Failover</a:t>
            </a:r>
            <a:r>
              <a:rPr lang="es-ES" dirty="0" smtClean="0"/>
              <a:t> entre Azure/</a:t>
            </a:r>
            <a:r>
              <a:rPr lang="es-ES" dirty="0" err="1" smtClean="0"/>
              <a:t>on-premises</a:t>
            </a:r>
            <a:r>
              <a:rPr lang="es-ES" dirty="0" smtClean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204" y="2837021"/>
            <a:ext cx="8916035" cy="24664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97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Flexibilidad en Precio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Coste por </a:t>
            </a:r>
            <a:r>
              <a:rPr lang="es-ES" b="1" dirty="0" smtClean="0"/>
              <a:t>Uso / Dimensión de </a:t>
            </a:r>
            <a:r>
              <a:rPr lang="es-ES" b="1" dirty="0" err="1" smtClean="0"/>
              <a:t>VMs</a:t>
            </a:r>
            <a:endParaRPr lang="es-ES" b="1" dirty="0"/>
          </a:p>
          <a:p>
            <a:endParaRPr lang="es-ES" dirty="0"/>
          </a:p>
          <a:p>
            <a:r>
              <a:rPr lang="es-ES" dirty="0" smtClean="0"/>
              <a:t>Máquinas Virtuales (</a:t>
            </a:r>
            <a:r>
              <a:rPr lang="es-ES" dirty="0" err="1" smtClean="0"/>
              <a:t>VMs</a:t>
            </a:r>
            <a:r>
              <a:rPr lang="es-ES" dirty="0" smtClean="0"/>
              <a:t>) </a:t>
            </a:r>
            <a:r>
              <a:rPr lang="es-ES" dirty="0"/>
              <a:t>desde €9,69 / mes</a:t>
            </a:r>
          </a:p>
          <a:p>
            <a:pPr lvl="1"/>
            <a:r>
              <a:rPr lang="es-ES" dirty="0"/>
              <a:t>Hasta 16 núcleos por servidor, 112 GB de RAM, y discos locales SSD</a:t>
            </a:r>
          </a:p>
          <a:p>
            <a:pPr lvl="1"/>
            <a:r>
              <a:rPr lang="es-ES" dirty="0">
                <a:hlinkClick r:id="rId2"/>
              </a:rPr>
              <a:t>http://azure.microsoft.com/es-es/pricing/details/virtual-machines/</a:t>
            </a:r>
            <a:r>
              <a:rPr lang="es-ES" dirty="0"/>
              <a:t> </a:t>
            </a:r>
          </a:p>
          <a:p>
            <a:pPr lvl="1"/>
            <a:endParaRPr lang="es-ES" dirty="0"/>
          </a:p>
          <a:p>
            <a:r>
              <a:rPr lang="es-ES" dirty="0"/>
              <a:t>Almacenamiento desde €0,0179 por GB / mes</a:t>
            </a:r>
          </a:p>
          <a:p>
            <a:pPr lvl="1"/>
            <a:r>
              <a:rPr lang="es-ES" dirty="0"/>
              <a:t>Realiza múltiples copias asíncronas de los datos dentro de un solo centro de datos.</a:t>
            </a:r>
          </a:p>
          <a:p>
            <a:pPr lvl="1"/>
            <a:r>
              <a:rPr lang="es-ES" dirty="0" smtClean="0"/>
              <a:t>Existe la </a:t>
            </a:r>
            <a:r>
              <a:rPr lang="es-ES" dirty="0"/>
              <a:t>opción </a:t>
            </a:r>
            <a:r>
              <a:rPr lang="es-ES" dirty="0" smtClean="0"/>
              <a:t>de hacer automáticamente copias </a:t>
            </a:r>
            <a:r>
              <a:rPr lang="es-ES" dirty="0"/>
              <a:t>asíncronas múltiples en un segundo CPD situado a cientos de </a:t>
            </a:r>
            <a:r>
              <a:rPr lang="es-ES" dirty="0" smtClean="0"/>
              <a:t>kilómetros.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http://azure.microsoft.com/es-es/pricing/details/storage/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95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Samuel Betts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Microsoft Premier Services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http://blogs.msdn.com/b/sambetts/</a:t>
            </a:r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u="sng" dirty="0" smtClean="0"/>
              <a:t>sambetts@microsoft.com </a:t>
            </a:r>
            <a:endParaRPr lang="es-ES" u="sng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elbetzio</a:t>
            </a:r>
            <a:endParaRPr lang="es-ES" dirty="0"/>
          </a:p>
        </p:txBody>
      </p:sp>
      <p:pic>
        <p:nvPicPr>
          <p:cNvPr id="9" name="Marcador de posición de imagen 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b="9116"/>
          <a:stretch>
            <a:fillRect/>
          </a:stretch>
        </p:blipFill>
        <p:spPr>
          <a:xfrm>
            <a:off x="924078" y="4999897"/>
            <a:ext cx="2160588" cy="797059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5965462"/>
            <a:ext cx="2160000" cy="4771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3763392"/>
            <a:ext cx="2160000" cy="1068000"/>
          </a:xfrm>
          <a:prstGeom prst="rect">
            <a:avLst/>
          </a:prstGeom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Ingeniero de SharePoint en GBS y Súper-Fan de Azure</a:t>
            </a:r>
            <a:endParaRPr lang="es-E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r="50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15979"/>
            <a:ext cx="10515600" cy="4752474"/>
          </a:xfrm>
        </p:spPr>
        <p:txBody>
          <a:bodyPr/>
          <a:lstStyle/>
          <a:p>
            <a:r>
              <a:rPr lang="es-ES" dirty="0"/>
              <a:t>Mejor Juntos: SharePoint Server con </a:t>
            </a:r>
            <a:r>
              <a:rPr lang="es-ES" dirty="0" smtClean="0"/>
              <a:t>Azure </a:t>
            </a:r>
            <a:r>
              <a:rPr lang="es-ES" dirty="0" err="1" smtClean="0"/>
              <a:t>IaaS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n-GB" dirty="0" smtClean="0"/>
              <a:t>Infrastructure as a Service</a:t>
            </a:r>
            <a:r>
              <a:rPr lang="es-ES" dirty="0" smtClean="0"/>
              <a:t>)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4000" dirty="0" smtClean="0"/>
              <a:t>(ES: Infraestructura como un Servicio)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Dos Partes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 </a:t>
            </a:r>
            <a:r>
              <a:rPr lang="es-ES" dirty="0" err="1"/>
              <a:t>Wizard</a:t>
            </a:r>
            <a:r>
              <a:rPr lang="es-ES" dirty="0"/>
              <a:t> de SharePoint en el nuevo Portal de </a:t>
            </a:r>
            <a:r>
              <a:rPr lang="es-ES" dirty="0" smtClean="0"/>
              <a:t>Azure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Más flexibilidad que nunca en los costes de SharePoint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Cosas chulas que nos deja hacer Azure con SharePoint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5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761891" y="2240692"/>
            <a:ext cx="8633603" cy="1968843"/>
          </a:xfrm>
        </p:spPr>
        <p:txBody>
          <a:bodyPr/>
          <a:lstStyle/>
          <a:p>
            <a:r>
              <a:rPr lang="es-ES" sz="4400" dirty="0" smtClean="0"/>
              <a:t>Demo: </a:t>
            </a:r>
            <a:br>
              <a:rPr lang="es-ES" sz="4400" dirty="0" smtClean="0"/>
            </a:br>
            <a:r>
              <a:rPr lang="es-ES" sz="4400" dirty="0" smtClean="0"/>
              <a:t>Creando Granjas de SharePoint con</a:t>
            </a:r>
            <a:br>
              <a:rPr lang="es-ES" sz="4400" dirty="0" smtClean="0"/>
            </a:br>
            <a:r>
              <a:rPr lang="es-ES" sz="4400" dirty="0" smtClean="0">
                <a:hlinkClick r:id="rId2"/>
              </a:rPr>
              <a:t>https://portal.azure.com/</a:t>
            </a:r>
            <a:r>
              <a:rPr lang="es-ES" sz="4400" dirty="0" smtClean="0"/>
              <a:t>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693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Terminado!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32" y="2701720"/>
            <a:ext cx="4829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Azure </a:t>
            </a:r>
            <a:r>
              <a:rPr lang="es-ES" dirty="0" err="1" smtClean="0"/>
              <a:t>IaaS</a:t>
            </a:r>
            <a:r>
              <a:rPr lang="es-ES" dirty="0" smtClean="0"/>
              <a:t> </a:t>
            </a:r>
            <a:r>
              <a:rPr lang="es-ES" dirty="0" err="1"/>
              <a:t>Killer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…es flexibilidad que nunca existía antes.</a:t>
            </a:r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Azure, sólo tardas segundos </a:t>
            </a:r>
            <a:r>
              <a:rPr lang="es-ES" dirty="0" smtClean="0"/>
              <a:t>redimensionando </a:t>
            </a:r>
            <a:r>
              <a:rPr lang="es-ES" dirty="0"/>
              <a:t>una </a:t>
            </a:r>
            <a:r>
              <a:rPr lang="es-ES" dirty="0" smtClean="0"/>
              <a:t>máquina </a:t>
            </a:r>
            <a:r>
              <a:rPr lang="es-ES" dirty="0"/>
              <a:t>virtual </a:t>
            </a:r>
            <a:r>
              <a:rPr lang="es-ES" dirty="0" smtClean="0"/>
              <a:t>o añadiendo una nueva.</a:t>
            </a:r>
            <a:endParaRPr lang="es-ES" dirty="0"/>
          </a:p>
          <a:p>
            <a:pPr lvl="1"/>
            <a:r>
              <a:rPr lang="es-ES" dirty="0"/>
              <a:t>Tu eliges lo que necesitas solo cuesta lo que utilizas.</a:t>
            </a:r>
          </a:p>
          <a:p>
            <a:endParaRPr lang="es-ES" dirty="0"/>
          </a:p>
          <a:p>
            <a:r>
              <a:rPr lang="es-ES" dirty="0" smtClean="0"/>
              <a:t>¿Un </a:t>
            </a:r>
            <a:r>
              <a:rPr lang="es-ES" dirty="0"/>
              <a:t>role o servidor de la granja va lento? Redimensionar la </a:t>
            </a:r>
            <a:r>
              <a:rPr lang="es-ES" dirty="0" smtClean="0"/>
              <a:t>máquina </a:t>
            </a:r>
            <a:r>
              <a:rPr lang="es-ES" dirty="0"/>
              <a:t>o añadir una nueva.</a:t>
            </a:r>
          </a:p>
          <a:p>
            <a:pPr lvl="1"/>
            <a:r>
              <a:rPr lang="es-ES" dirty="0"/>
              <a:t>Muy difícil de hacer </a:t>
            </a:r>
            <a:r>
              <a:rPr lang="es-ES" dirty="0" err="1"/>
              <a:t>on-premises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3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¿Que Significa Flexibilidad?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71" y="1451792"/>
            <a:ext cx="2170299" cy="4973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14" y="1451792"/>
            <a:ext cx="3848178" cy="49734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43635" y="2240692"/>
            <a:ext cx="2034743" cy="864973"/>
          </a:xfrm>
          <a:prstGeom prst="right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Carga crítica por el negocio </a:t>
            </a:r>
            <a:endParaRPr lang="es-ES" sz="1400" dirty="0"/>
          </a:p>
        </p:txBody>
      </p:sp>
      <p:sp>
        <p:nvSpPr>
          <p:cNvPr id="8" name="Right Arrow 7"/>
          <p:cNvSpPr/>
          <p:nvPr/>
        </p:nvSpPr>
        <p:spPr>
          <a:xfrm flipH="1">
            <a:off x="3712182" y="4486350"/>
            <a:ext cx="2034743" cy="864973"/>
          </a:xfrm>
          <a:prstGeom prst="rightArrow">
            <a:avLst/>
          </a:prstGeom>
          <a:solidFill>
            <a:srgbClr val="0072C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Carga baja/normal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764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258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Rabiohead</vt:lpstr>
      <vt:lpstr>Calibri</vt:lpstr>
      <vt:lpstr>Segoe UI Light</vt:lpstr>
      <vt:lpstr>Segoe UI </vt:lpstr>
      <vt:lpstr>Arial</vt:lpstr>
      <vt:lpstr>Tema de Office</vt:lpstr>
      <vt:lpstr>PowerPoint Presentation</vt:lpstr>
      <vt:lpstr>PowerPoint Presentation</vt:lpstr>
      <vt:lpstr>Samuel Betts</vt:lpstr>
      <vt:lpstr>Mejor Juntos: SharePoint Server con Azure IaaS (Infrastructure as a Service)  (ES: Infraestructura como un Servicio)</vt:lpstr>
      <vt:lpstr>Dos Partes</vt:lpstr>
      <vt:lpstr>Demo:  Creando Granjas de SharePoint con https://portal.azure.com/ </vt:lpstr>
      <vt:lpstr>Terminado!</vt:lpstr>
      <vt:lpstr>The Azure IaaS Killer Feature…</vt:lpstr>
      <vt:lpstr>¿Que Significa Flexibilidad?</vt:lpstr>
      <vt:lpstr>Recuperación de Desastres (DR)</vt:lpstr>
      <vt:lpstr>Más Cosas…</vt:lpstr>
      <vt:lpstr>Flexibilidad en Precio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Sam Betts</cp:lastModifiedBy>
  <cp:revision>89</cp:revision>
  <dcterms:created xsi:type="dcterms:W3CDTF">2013-08-20T12:49:39Z</dcterms:created>
  <dcterms:modified xsi:type="dcterms:W3CDTF">2015-06-08T13:25:48Z</dcterms:modified>
</cp:coreProperties>
</file>