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268" r:id="rId3"/>
    <p:sldId id="266" r:id="rId4"/>
    <p:sldId id="257" r:id="rId5"/>
    <p:sldId id="258" r:id="rId6"/>
    <p:sldId id="261" r:id="rId7"/>
    <p:sldId id="259" r:id="rId8"/>
    <p:sldId id="269" r:id="rId9"/>
    <p:sldId id="270" r:id="rId10"/>
    <p:sldId id="271" r:id="rId11"/>
    <p:sldId id="272" r:id="rId12"/>
    <p:sldId id="276" r:id="rId13"/>
    <p:sldId id="275" r:id="rId14"/>
    <p:sldId id="274" r:id="rId15"/>
    <p:sldId id="264" r:id="rId16"/>
    <p:sldId id="273" r:id="rId17"/>
    <p:sldId id="263" r:id="rId18"/>
  </p:sldIdLst>
  <p:sldSz cx="12192000" cy="6858000"/>
  <p:notesSz cx="6858000" cy="9144000"/>
  <p:embeddedFontLst>
    <p:embeddedFont>
      <p:font typeface="Segoe UI Light" panose="020B0502040204020203" pitchFamily="34" charset="0"/>
      <p:regular r:id="rId20"/>
      <p:italic r:id="rId21"/>
    </p:embeddedFont>
    <p:embeddedFont>
      <p:font typeface="Segoe UI Semibold" panose="020B0702040204020203" pitchFamily="34" charset="0"/>
      <p:bold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biohead" panose="020B0604020202020204" charset="0"/>
      <p:regular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0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06/06/2015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Events/Ignit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Patches</a:t>
            </a:r>
            <a:endParaRPr lang="en-US" dirty="0"/>
          </a:p>
        </p:txBody>
      </p:sp>
      <p:sp>
        <p:nvSpPr>
          <p:cNvPr id="4" name="Marcador de contenido 4"/>
          <p:cNvSpPr>
            <a:spLocks noGrp="1"/>
          </p:cNvSpPr>
          <p:nvPr>
            <p:ph idx="4294967295"/>
          </p:nvPr>
        </p:nvSpPr>
        <p:spPr>
          <a:xfrm>
            <a:off x="327819" y="1896001"/>
            <a:ext cx="5251714" cy="536575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Reducimos el número de MSP-MSI</a:t>
            </a:r>
            <a:endParaRPr lang="es-ES" dirty="0"/>
          </a:p>
        </p:txBody>
      </p:sp>
      <p:sp>
        <p:nvSpPr>
          <p:cNvPr id="5" name="Marcador de contenido 4"/>
          <p:cNvSpPr txBox="1">
            <a:spLocks/>
          </p:cNvSpPr>
          <p:nvPr/>
        </p:nvSpPr>
        <p:spPr>
          <a:xfrm>
            <a:off x="327819" y="2785533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Tamaño de parches mínimo</a:t>
            </a:r>
            <a:endParaRPr lang="es-E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327819" y="3675065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Actualización en caliente</a:t>
            </a:r>
            <a:endParaRPr lang="es-ES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327819" y="4538664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Minimizar del riesgo de fallo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60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16005" y="766762"/>
            <a:ext cx="9144000" cy="1011237"/>
          </a:xfrm>
        </p:spPr>
        <p:txBody>
          <a:bodyPr/>
          <a:lstStyle/>
          <a:p>
            <a:r>
              <a:rPr lang="es-ES" dirty="0" err="1" smtClean="0"/>
              <a:t>Boundaries</a:t>
            </a:r>
            <a:r>
              <a:rPr lang="es-ES" dirty="0" smtClean="0"/>
              <a:t> &amp; </a:t>
            </a:r>
            <a:r>
              <a:rPr lang="es-ES" dirty="0" err="1" smtClean="0"/>
              <a:t>Limits</a:t>
            </a:r>
            <a:endParaRPr lang="es-ES" dirty="0"/>
          </a:p>
        </p:txBody>
      </p:sp>
      <p:sp>
        <p:nvSpPr>
          <p:cNvPr id="20" name="Rectangle 19"/>
          <p:cNvSpPr/>
          <p:nvPr/>
        </p:nvSpPr>
        <p:spPr>
          <a:xfrm>
            <a:off x="5031180" y="3021212"/>
            <a:ext cx="2261941" cy="32004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6521" tIns="93260" rIns="186521" bIns="9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r>
              <a:rPr lang="en-US" kern="0" spc="-50" dirty="0" smtClean="0">
                <a:ea typeface="Segoe UI" pitchFamily="34" charset="0"/>
                <a:cs typeface="Segoe UI" pitchFamily="34" charset="0"/>
              </a:rPr>
              <a:t>Increased List Threshold &gt;5000</a:t>
            </a: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1179" y="1940223"/>
            <a:ext cx="2261941" cy="10597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186521" tIns="186521" rIns="186521" bIns="186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2000" kern="0" spc="-50" dirty="0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List Threshold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8432" y="3021212"/>
            <a:ext cx="2261941" cy="32004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6521" tIns="93260" rIns="186521" bIns="9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r>
              <a:rPr lang="en-US" kern="0" spc="-50" dirty="0" smtClean="0">
                <a:ea typeface="Segoe UI" pitchFamily="34" charset="0"/>
                <a:cs typeface="Segoe UI" pitchFamily="34" charset="0"/>
              </a:rPr>
              <a:t>Content database sizing into TB’s</a:t>
            </a: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431" y="1940224"/>
            <a:ext cx="2261941" cy="10597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186521" tIns="186521" rIns="186521" bIns="186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2000" kern="0" spc="-50" dirty="0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Content Database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37554" y="3021212"/>
            <a:ext cx="2261941" cy="32004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6521" tIns="93260" rIns="186521" bIns="9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r>
              <a:rPr lang="en-US" kern="0" spc="-50" dirty="0" err="1" smtClean="0">
                <a:ea typeface="Segoe UI" pitchFamily="34" charset="0"/>
                <a:cs typeface="Segoe UI" pitchFamily="34" charset="0"/>
              </a:rPr>
              <a:t>MaxFile</a:t>
            </a:r>
            <a:r>
              <a:rPr lang="en-US" kern="0" spc="-50" dirty="0" smtClean="0">
                <a:ea typeface="Segoe UI" pitchFamily="34" charset="0"/>
                <a:cs typeface="Segoe UI" pitchFamily="34" charset="0"/>
              </a:rPr>
              <a:t> Size increases to 10GB and removed character restrictions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37553" y="1940223"/>
            <a:ext cx="2261941" cy="10597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186521" tIns="186521" rIns="186521" bIns="186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2000" kern="0" spc="-50" dirty="0" err="1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MaxFile</a:t>
            </a:r>
            <a:r>
              <a:rPr lang="en-US" sz="2000" kern="0" spc="-50" dirty="0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24806" y="3021212"/>
            <a:ext cx="2261941" cy="32004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6521" tIns="93260" rIns="186521" bIns="9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r>
              <a:rPr lang="en-US" kern="0" spc="-50" dirty="0" smtClean="0">
                <a:ea typeface="Segoe UI" pitchFamily="34" charset="0"/>
                <a:cs typeface="Segoe UI" pitchFamily="34" charset="0"/>
              </a:rPr>
              <a:t>100,000 site collections per content database</a:t>
            </a: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24805" y="1940224"/>
            <a:ext cx="2261941" cy="10597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186521" tIns="186521" rIns="186521" bIns="186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000" kern="0" spc="-50" dirty="0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Site Collections per Content Database</a:t>
            </a:r>
            <a:endParaRPr lang="en-US" sz="2000" kern="0" spc="-50" dirty="0"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43928" y="3021212"/>
            <a:ext cx="2261941" cy="32004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6521" tIns="93260" rIns="186521" bIns="9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endParaRPr lang="en-US" kern="0" spc="-50" dirty="0" smtClean="0">
              <a:ea typeface="Segoe UI" pitchFamily="34" charset="0"/>
              <a:cs typeface="Segoe UI" pitchFamily="34" charset="0"/>
            </a:endParaRPr>
          </a:p>
          <a:p>
            <a:pPr defTabSz="914400">
              <a:lnSpc>
                <a:spcPct val="80000"/>
              </a:lnSpc>
              <a:spcAft>
                <a:spcPts val="612"/>
              </a:spcAft>
              <a:defRPr/>
            </a:pPr>
            <a:r>
              <a:rPr lang="en-US" kern="0" spc="-50" dirty="0" smtClean="0">
                <a:ea typeface="Segoe UI" pitchFamily="34" charset="0"/>
                <a:cs typeface="Segoe UI" pitchFamily="34" charset="0"/>
              </a:rPr>
              <a:t>2x increase in Search scale to 500 million items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43928" y="1940218"/>
            <a:ext cx="2261941" cy="10597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186521" tIns="186521" rIns="186521" bIns="1865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2000" kern="0" spc="-50" dirty="0" smtClean="0"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Indexed Items</a:t>
            </a:r>
          </a:p>
        </p:txBody>
      </p:sp>
    </p:spTree>
    <p:extLst>
      <p:ext uri="{BB962C8B-B14F-4D97-AF65-F5344CB8AC3E}">
        <p14:creationId xmlns:p14="http://schemas.microsoft.com/office/powerpoint/2010/main" val="227109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6" grpId="0" animBg="1"/>
      <p:bldP spid="28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Durable Links</a:t>
            </a:r>
            <a:endParaRPr lang="en-US" dirty="0"/>
          </a:p>
        </p:txBody>
      </p:sp>
      <p:sp>
        <p:nvSpPr>
          <p:cNvPr id="4" name="Marcador de contenido 4"/>
          <p:cNvSpPr txBox="1">
            <a:spLocks/>
          </p:cNvSpPr>
          <p:nvPr/>
        </p:nvSpPr>
        <p:spPr>
          <a:xfrm>
            <a:off x="353219" y="1684335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SPS2013 tenía referencias al sitio</a:t>
            </a:r>
            <a:endParaRPr lang="es-ES" dirty="0"/>
          </a:p>
        </p:txBody>
      </p:sp>
      <p:sp>
        <p:nvSpPr>
          <p:cNvPr id="5" name="Marcador de contenido 4"/>
          <p:cNvSpPr txBox="1">
            <a:spLocks/>
          </p:cNvSpPr>
          <p:nvPr/>
        </p:nvSpPr>
        <p:spPr>
          <a:xfrm>
            <a:off x="353219" y="2573867"/>
            <a:ext cx="5251714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SPS2013 tenía referencias al nombre</a:t>
            </a:r>
            <a:endParaRPr lang="es-E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353219" y="3463399"/>
            <a:ext cx="5251714" cy="74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Identificador único de documento incluido en el link</a:t>
            </a:r>
            <a:endParaRPr lang="es-ES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353219" y="4326998"/>
            <a:ext cx="5251714" cy="1125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Renombar</a:t>
            </a:r>
            <a:r>
              <a:rPr lang="es-ES" dirty="0" smtClean="0"/>
              <a:t> el documento o cambiarlo de </a:t>
            </a:r>
            <a:r>
              <a:rPr lang="es-ES" dirty="0" err="1" smtClean="0"/>
              <a:t>site</a:t>
            </a:r>
            <a:r>
              <a:rPr lang="es-ES" dirty="0" smtClean="0"/>
              <a:t> </a:t>
            </a:r>
            <a:r>
              <a:rPr lang="es-ES" dirty="0" err="1" smtClean="0"/>
              <a:t>collection</a:t>
            </a:r>
            <a:r>
              <a:rPr lang="es-ES" dirty="0" smtClean="0"/>
              <a:t> es posible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2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Cloud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endParaRPr lang="en-US" dirty="0"/>
          </a:p>
        </p:txBody>
      </p:sp>
      <p:sp>
        <p:nvSpPr>
          <p:cNvPr id="4" name="Marcador de contenido 4"/>
          <p:cNvSpPr txBox="1">
            <a:spLocks/>
          </p:cNvSpPr>
          <p:nvPr/>
        </p:nvSpPr>
        <p:spPr>
          <a:xfrm>
            <a:off x="6474619" y="1955268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Nueva SSA preparada para la nube</a:t>
            </a:r>
            <a:endParaRPr lang="es-ES" dirty="0"/>
          </a:p>
        </p:txBody>
      </p:sp>
      <p:sp>
        <p:nvSpPr>
          <p:cNvPr id="5" name="Marcador de contenido 4"/>
          <p:cNvSpPr txBox="1">
            <a:spLocks/>
          </p:cNvSpPr>
          <p:nvPr/>
        </p:nvSpPr>
        <p:spPr>
          <a:xfrm>
            <a:off x="6474619" y="2844800"/>
            <a:ext cx="5251714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Unificará índices del </a:t>
            </a:r>
            <a:r>
              <a:rPr lang="es-ES" dirty="0" err="1" smtClean="0"/>
              <a:t>cloud</a:t>
            </a:r>
            <a:r>
              <a:rPr lang="es-ES" dirty="0" smtClean="0"/>
              <a:t> y </a:t>
            </a:r>
            <a:r>
              <a:rPr lang="es-ES" dirty="0" err="1" smtClean="0"/>
              <a:t>On-Premise</a:t>
            </a:r>
            <a:endParaRPr lang="es-ES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6474619" y="3734332"/>
            <a:ext cx="5251714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Disminuirá el coste del indexado</a:t>
            </a:r>
            <a:endParaRPr lang="es-ES" dirty="0"/>
          </a:p>
        </p:txBody>
      </p:sp>
      <p:sp>
        <p:nvSpPr>
          <p:cNvPr id="7" name="Marcador de contenido 4"/>
          <p:cNvSpPr txBox="1">
            <a:spLocks/>
          </p:cNvSpPr>
          <p:nvPr/>
        </p:nvSpPr>
        <p:spPr>
          <a:xfrm>
            <a:off x="6474619" y="4597931"/>
            <a:ext cx="5251714" cy="1125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Proporcionará experiencias de Office </a:t>
            </a:r>
            <a:r>
              <a:rPr lang="es-ES" dirty="0" err="1" smtClean="0"/>
              <a:t>Graph</a:t>
            </a:r>
            <a:r>
              <a:rPr lang="es-ES" dirty="0" smtClean="0"/>
              <a:t>/Delve para contenidos </a:t>
            </a:r>
            <a:r>
              <a:rPr lang="es-ES" dirty="0" err="1" smtClean="0"/>
              <a:t>On-Premise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5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Miscelanea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928953" y="1549931"/>
            <a:ext cx="9448800" cy="536575"/>
          </a:xfrm>
        </p:spPr>
        <p:txBody>
          <a:bodyPr/>
          <a:lstStyle/>
          <a:p>
            <a:r>
              <a:rPr lang="es-ES" dirty="0" err="1" smtClean="0"/>
              <a:t>Fast</a:t>
            </a:r>
            <a:r>
              <a:rPr lang="es-ES" dirty="0" smtClean="0"/>
              <a:t> Site </a:t>
            </a:r>
            <a:r>
              <a:rPr lang="es-ES" dirty="0" err="1" smtClean="0"/>
              <a:t>Creation</a:t>
            </a:r>
            <a:r>
              <a:rPr lang="es-ES" dirty="0" smtClean="0"/>
              <a:t> – Master </a:t>
            </a:r>
            <a:r>
              <a:rPr lang="es-ES" dirty="0" err="1" smtClean="0"/>
              <a:t>Sites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idx="4294967295"/>
          </p:nvPr>
        </p:nvSpPr>
        <p:spPr>
          <a:xfrm>
            <a:off x="928953" y="2061632"/>
            <a:ext cx="9431867" cy="512232"/>
          </a:xfrm>
        </p:spPr>
        <p:txBody>
          <a:bodyPr/>
          <a:lstStyle/>
          <a:p>
            <a:r>
              <a:rPr lang="es-ES" dirty="0" smtClean="0"/>
              <a:t>Nuevo </a:t>
            </a:r>
            <a:r>
              <a:rPr lang="es-ES" dirty="0" err="1" smtClean="0"/>
              <a:t>endpoint</a:t>
            </a:r>
            <a:r>
              <a:rPr lang="es-ES" dirty="0" smtClean="0"/>
              <a:t> para </a:t>
            </a:r>
            <a:r>
              <a:rPr lang="es-ES" dirty="0" err="1" smtClean="0"/>
              <a:t>enrutar</a:t>
            </a:r>
            <a:r>
              <a:rPr lang="es-ES" dirty="0" smtClean="0"/>
              <a:t> peticiones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2573829"/>
            <a:ext cx="9448800" cy="536575"/>
          </a:xfrm>
        </p:spPr>
        <p:txBody>
          <a:bodyPr/>
          <a:lstStyle/>
          <a:p>
            <a:r>
              <a:rPr lang="es-ES" dirty="0" smtClean="0"/>
              <a:t>FIM Independiente</a:t>
            </a:r>
            <a:endParaRPr lang="es-ES" dirty="0"/>
          </a:p>
        </p:txBody>
      </p:sp>
      <p:sp>
        <p:nvSpPr>
          <p:cNvPr id="8" name="Marcador de contenido 4"/>
          <p:cNvSpPr>
            <a:spLocks noGrp="1"/>
          </p:cNvSpPr>
          <p:nvPr>
            <p:ph idx="4294967295"/>
          </p:nvPr>
        </p:nvSpPr>
        <p:spPr>
          <a:xfrm>
            <a:off x="965201" y="3032256"/>
            <a:ext cx="9395619" cy="488152"/>
          </a:xfrm>
        </p:spPr>
        <p:txBody>
          <a:bodyPr/>
          <a:lstStyle/>
          <a:p>
            <a:r>
              <a:rPr lang="es-ES" dirty="0" smtClean="0"/>
              <a:t>Content </a:t>
            </a:r>
            <a:r>
              <a:rPr lang="es-ES" dirty="0" err="1" smtClean="0"/>
              <a:t>Databases</a:t>
            </a:r>
            <a:r>
              <a:rPr lang="es-ES" dirty="0" smtClean="0"/>
              <a:t> de Project fusionadas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3544394"/>
            <a:ext cx="9431867" cy="512232"/>
          </a:xfrm>
        </p:spPr>
        <p:txBody>
          <a:bodyPr/>
          <a:lstStyle/>
          <a:p>
            <a:r>
              <a:rPr lang="es-ES" dirty="0" smtClean="0"/>
              <a:t>Nuevos documentos ODF en </a:t>
            </a:r>
            <a:r>
              <a:rPr lang="es-ES" dirty="0" err="1" smtClean="0"/>
              <a:t>DocLibs</a:t>
            </a:r>
            <a:endParaRPr lang="es-ES" dirty="0"/>
          </a:p>
        </p:txBody>
      </p:sp>
      <p:sp>
        <p:nvSpPr>
          <p:cNvPr id="12" name="Marcador de contenido 4"/>
          <p:cNvSpPr>
            <a:spLocks noGrp="1"/>
          </p:cNvSpPr>
          <p:nvPr>
            <p:ph idx="4294967295"/>
          </p:nvPr>
        </p:nvSpPr>
        <p:spPr>
          <a:xfrm>
            <a:off x="945886" y="4031187"/>
            <a:ext cx="9448800" cy="536575"/>
          </a:xfrm>
        </p:spPr>
        <p:txBody>
          <a:bodyPr/>
          <a:lstStyle/>
          <a:p>
            <a:r>
              <a:rPr lang="es-ES" dirty="0" smtClean="0"/>
              <a:t>Normalizado de autenticación a </a:t>
            </a:r>
            <a:r>
              <a:rPr lang="es-ES" dirty="0" err="1" smtClean="0"/>
              <a:t>OAuth</a:t>
            </a:r>
            <a:endParaRPr lang="es-ES" dirty="0"/>
          </a:p>
        </p:txBody>
      </p:sp>
      <p:sp>
        <p:nvSpPr>
          <p:cNvPr id="13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4593166"/>
            <a:ext cx="9448800" cy="536575"/>
          </a:xfrm>
        </p:spPr>
        <p:txBody>
          <a:bodyPr/>
          <a:lstStyle/>
          <a:p>
            <a:r>
              <a:rPr lang="es-ES" dirty="0" smtClean="0"/>
              <a:t>Non-Default puertos para SMTP</a:t>
            </a:r>
            <a:endParaRPr lang="es-ES" dirty="0"/>
          </a:p>
        </p:txBody>
      </p:sp>
      <p:sp>
        <p:nvSpPr>
          <p:cNvPr id="14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5155145"/>
            <a:ext cx="9448800" cy="536575"/>
          </a:xfrm>
        </p:spPr>
        <p:txBody>
          <a:bodyPr/>
          <a:lstStyle/>
          <a:p>
            <a:r>
              <a:rPr lang="es-ES" dirty="0" smtClean="0"/>
              <a:t>Increment</a:t>
            </a:r>
            <a:r>
              <a:rPr lang="es-ES" dirty="0" smtClean="0"/>
              <a:t>o de datos de telemetría</a:t>
            </a:r>
            <a:endParaRPr lang="es-ES" dirty="0"/>
          </a:p>
        </p:txBody>
      </p:sp>
      <p:sp>
        <p:nvSpPr>
          <p:cNvPr id="15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5683237"/>
            <a:ext cx="9448800" cy="536575"/>
          </a:xfrm>
        </p:spPr>
        <p:txBody>
          <a:bodyPr/>
          <a:lstStyle/>
          <a:p>
            <a:r>
              <a:rPr lang="es-ES" dirty="0" smtClean="0"/>
              <a:t>Experiencias sociales optimizadas para la nube</a:t>
            </a:r>
            <a:endParaRPr lang="es-ES" dirty="0"/>
          </a:p>
        </p:txBody>
      </p:sp>
      <p:sp>
        <p:nvSpPr>
          <p:cNvPr id="18" name="Marcador de contenido 4"/>
          <p:cNvSpPr>
            <a:spLocks noGrp="1"/>
          </p:cNvSpPr>
          <p:nvPr>
            <p:ph idx="4294967295"/>
          </p:nvPr>
        </p:nvSpPr>
        <p:spPr>
          <a:xfrm>
            <a:off x="962819" y="6211329"/>
            <a:ext cx="9448800" cy="536575"/>
          </a:xfrm>
        </p:spPr>
        <p:txBody>
          <a:bodyPr/>
          <a:lstStyle/>
          <a:p>
            <a:r>
              <a:rPr lang="es-ES" dirty="0" smtClean="0"/>
              <a:t>Nuevas formas de identificación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2" grpId="0" build="p"/>
      <p:bldP spid="13" grpId="0" build="p"/>
      <p:bldP spid="14" grpId="0" build="p"/>
      <p:bldP spid="15" grpId="0" build="p"/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Hector Calvarro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3" y="2513258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Premier Field </a:t>
            </a:r>
            <a:r>
              <a:rPr lang="es-ES" dirty="0" err="1" smtClean="0"/>
              <a:t>Engineer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424" y="2932892"/>
            <a:ext cx="5374421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Ibérica</a:t>
            </a:r>
            <a:endParaRPr lang="es-ES" dirty="0"/>
          </a:p>
        </p:txBody>
      </p:sp>
      <p:pic>
        <p:nvPicPr>
          <p:cNvPr id="22" name="Marcador de posición de 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45" y="3995348"/>
            <a:ext cx="2224047" cy="2224047"/>
          </a:xfrm>
          <a:prstGeom prst="ellipse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3726423" y="3711587"/>
            <a:ext cx="8023123" cy="168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Alberto Molina</a:t>
            </a:r>
            <a:endParaRPr lang="es-ES" dirty="0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1" y="5002463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Support Escalation </a:t>
            </a:r>
            <a:r>
              <a:rPr lang="es-ES" dirty="0" err="1" smtClean="0"/>
              <a:t>Engineer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423" y="5422097"/>
            <a:ext cx="3639578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</a:t>
            </a:r>
            <a:r>
              <a:rPr lang="en-US" dirty="0" err="1" smtClean="0"/>
              <a:t>Ibérica</a:t>
            </a:r>
            <a:endParaRPr lang="es-ES" dirty="0"/>
          </a:p>
        </p:txBody>
      </p:sp>
      <p:sp>
        <p:nvSpPr>
          <p:cNvPr id="10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321" y="3357715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hectorc@microsoft.com</a:t>
            </a:r>
            <a:endParaRPr lang="es-ES" dirty="0"/>
          </a:p>
        </p:txBody>
      </p:sp>
      <p:sp>
        <p:nvSpPr>
          <p:cNvPr id="11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320" y="5805057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amolinap</a:t>
            </a:r>
            <a:r>
              <a:rPr lang="en-US" dirty="0" smtClean="0"/>
              <a:t>@microsoft.com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58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929147"/>
            <a:ext cx="2428568" cy="24285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Hector Calvarro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3" y="2513258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Premier Field </a:t>
            </a:r>
            <a:r>
              <a:rPr lang="es-ES" dirty="0" err="1" smtClean="0"/>
              <a:t>Engineer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424" y="2932892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Microsoft</a:t>
            </a:r>
            <a:endParaRPr lang="es-ES" dirty="0"/>
          </a:p>
        </p:txBody>
      </p:sp>
      <p:pic>
        <p:nvPicPr>
          <p:cNvPr id="22" name="Marcador de posición de 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45" y="3995348"/>
            <a:ext cx="2428568" cy="2428568"/>
          </a:xfrm>
          <a:prstGeom prst="ellipse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3726423" y="3711587"/>
            <a:ext cx="8023123" cy="168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Alberto Molina</a:t>
            </a:r>
            <a:endParaRPr lang="es-ES" dirty="0"/>
          </a:p>
        </p:txBody>
      </p:sp>
      <p:sp>
        <p:nvSpPr>
          <p:cNvPr id="24" name="Marcador de texto 16"/>
          <p:cNvSpPr>
            <a:spLocks noGrp="1"/>
          </p:cNvSpPr>
          <p:nvPr>
            <p:ph type="body" sz="quarter" idx="14"/>
          </p:nvPr>
        </p:nvSpPr>
        <p:spPr>
          <a:xfrm>
            <a:off x="3726321" y="5002463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Support Escalation </a:t>
            </a:r>
            <a:r>
              <a:rPr lang="es-ES" dirty="0" err="1" smtClean="0"/>
              <a:t>Engineer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2"/>
          </p:nvPr>
        </p:nvSpPr>
        <p:spPr>
          <a:xfrm>
            <a:off x="3726422" y="5422097"/>
            <a:ext cx="8023225" cy="414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Ignite</a:t>
            </a:r>
            <a:r>
              <a:rPr lang="es-ES" dirty="0" smtClean="0"/>
              <a:t> en CEUS: </a:t>
            </a:r>
            <a:br>
              <a:rPr lang="es-ES" dirty="0" smtClean="0"/>
            </a:br>
            <a:r>
              <a:rPr lang="es-ES" dirty="0" smtClean="0"/>
              <a:t>Novedades SharePoint 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What´s</a:t>
            </a:r>
            <a:r>
              <a:rPr lang="es-ES" dirty="0" smtClean="0"/>
              <a:t> new?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1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SharePoint 2016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 smtClean="0"/>
              <a:t>Ignite</a:t>
            </a:r>
            <a:r>
              <a:rPr lang="es-ES" dirty="0"/>
              <a:t> 2015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channel9.msdn.com/Events/Ignite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Preview</a:t>
            </a:r>
            <a:r>
              <a:rPr lang="es-ES" dirty="0" smtClean="0"/>
              <a:t> a finales de 2015. TAP Disponible</a:t>
            </a:r>
            <a:br>
              <a:rPr lang="es-ES" dirty="0" smtClean="0"/>
            </a:br>
            <a:endParaRPr lang="es-ES" dirty="0"/>
          </a:p>
          <a:p>
            <a:r>
              <a:rPr lang="es-ES" dirty="0" err="1" smtClean="0"/>
              <a:t>Release</a:t>
            </a:r>
            <a:r>
              <a:rPr lang="es-ES" dirty="0" smtClean="0"/>
              <a:t> en la primavera de  2016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Cambio de tendencia respecto a SPS2013 y Office 365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075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16005" y="766762"/>
            <a:ext cx="9144000" cy="1011237"/>
          </a:xfrm>
        </p:spPr>
        <p:txBody>
          <a:bodyPr/>
          <a:lstStyle/>
          <a:p>
            <a:r>
              <a:rPr lang="es-ES" dirty="0" smtClean="0"/>
              <a:t>Hardware &amp; Software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41919" y="3496916"/>
            <a:ext cx="1251414" cy="870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pc="-5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Single Server</a:t>
            </a:r>
            <a:endParaRPr lang="en-US" sz="1400" spc="-5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19" y="4401791"/>
            <a:ext cx="1251414" cy="1491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pc="-5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Farm Server</a:t>
            </a:r>
            <a:endParaRPr lang="en-US" sz="2000" spc="-5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43552" y="2577868"/>
            <a:ext cx="1084316" cy="870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pc="-5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MEM</a:t>
            </a:r>
            <a:endParaRPr lang="en-US" sz="1400" spc="-5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98714" y="2577868"/>
            <a:ext cx="1182220" cy="870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pc="-5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PROC</a:t>
            </a:r>
            <a:endParaRPr lang="en-US" sz="1400" spc="-5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51780" y="2577867"/>
            <a:ext cx="1148354" cy="870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spc="-5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DISK</a:t>
            </a:r>
            <a:endParaRPr lang="en-US" sz="1400" spc="-50" dirty="0">
              <a:solidFill>
                <a:srgbClr val="FFFFFF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43552" y="3496916"/>
            <a:ext cx="1084316" cy="870511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16-24</a:t>
            </a:r>
            <a:endParaRPr lang="en-US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8714" y="3489829"/>
            <a:ext cx="1182220" cy="870511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X64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1x4</a:t>
            </a:r>
            <a:endParaRPr lang="en-US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51780" y="3489828"/>
            <a:ext cx="1148354" cy="870511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80 GB</a:t>
            </a:r>
            <a:endParaRPr lang="nl-NL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43552" y="4401791"/>
            <a:ext cx="1084316" cy="1491012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12-16</a:t>
            </a:r>
            <a:endParaRPr lang="en-US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8714" y="4401791"/>
            <a:ext cx="1182220" cy="1491012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X64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1x4</a:t>
            </a:r>
            <a:endParaRPr lang="en-US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51780" y="4401791"/>
            <a:ext cx="1148354" cy="1491012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4B50"/>
                </a:solidFill>
                <a:ea typeface="Segoe UI" pitchFamily="34" charset="0"/>
                <a:cs typeface="Segoe UI" pitchFamily="34" charset="0"/>
              </a:rPr>
              <a:t>80 GB</a:t>
            </a:r>
            <a:endParaRPr lang="en-US" sz="2000" dirty="0">
              <a:solidFill>
                <a:srgbClr val="004B5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6146637" y="2905990"/>
            <a:ext cx="5175378" cy="2758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345796" indent="-345796" algn="l" defTabSz="9136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629739" indent="-283935" algn="l" defTabSz="9136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29739" algn="l"/>
              </a:tabLst>
              <a:defRPr sz="2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913673" indent="-283935" algn="l" defTabSz="9136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481549" indent="-223661" algn="l" defTabSz="9136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913673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711555" indent="-230006" algn="l" defTabSz="91363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2504" indent="-228409" algn="l" defTabSz="9136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23" indent="-228409" algn="l" defTabSz="9136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141" indent="-228409" algn="l" defTabSz="9136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963" indent="-228409" algn="l" defTabSz="9136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200" dirty="0" smtClean="0">
                <a:solidFill>
                  <a:srgbClr val="FFFFFF"/>
                </a:solidFill>
                <a:latin typeface="Segoe UI Light"/>
              </a:rPr>
              <a:t>Prerequisites</a:t>
            </a:r>
            <a:endParaRPr lang="en-US" sz="2200" dirty="0">
              <a:solidFill>
                <a:srgbClr val="FFFFFF"/>
              </a:solidFill>
              <a:latin typeface="Segoe UI Light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  <a:latin typeface="Segoe UI Semibold" pitchFamily="34" charset="0"/>
              </a:rPr>
              <a:t>Windows Management Framework 3.0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</a:rPr>
              <a:t>Application Server Role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</a:rPr>
              <a:t>Web Server (IIS) Role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  <a:latin typeface="Segoe UI Semibold" pitchFamily="34" charset="0"/>
              </a:rPr>
              <a:t>Microsoft </a:t>
            </a:r>
            <a:r>
              <a:rPr lang="en-US" sz="1000" dirty="0">
                <a:solidFill>
                  <a:srgbClr val="FFFFFF"/>
                </a:solidFill>
                <a:latin typeface="Segoe UI Semibold" pitchFamily="34" charset="0"/>
              </a:rPr>
              <a:t>.NET Framework </a:t>
            </a:r>
            <a:r>
              <a:rPr lang="en-US" sz="1000" dirty="0" smtClean="0">
                <a:solidFill>
                  <a:srgbClr val="FFFFFF"/>
                </a:solidFill>
                <a:latin typeface="Segoe UI Semibold" pitchFamily="34" charset="0"/>
              </a:rPr>
              <a:t>4.5.2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  <a:latin typeface="Segoe UI Semibold" pitchFamily="34" charset="0"/>
              </a:rPr>
              <a:t>Update for the .NET Framework 4 (KB2898850)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</a:rPr>
              <a:t>Microsoft </a:t>
            </a:r>
            <a:r>
              <a:rPr lang="en-US" sz="1000" dirty="0">
                <a:solidFill>
                  <a:srgbClr val="FFFFFF"/>
                </a:solidFill>
              </a:rPr>
              <a:t>SQL Server </a:t>
            </a:r>
            <a:r>
              <a:rPr lang="en-US" sz="1000" dirty="0" smtClean="0">
                <a:solidFill>
                  <a:srgbClr val="FFFFFF"/>
                </a:solidFill>
              </a:rPr>
              <a:t>2012 Native </a:t>
            </a:r>
            <a:r>
              <a:rPr lang="en-US" sz="1000" dirty="0">
                <a:solidFill>
                  <a:srgbClr val="FFFFFF"/>
                </a:solidFill>
              </a:rPr>
              <a:t>Client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 smtClean="0">
                <a:solidFill>
                  <a:srgbClr val="FFFFFF"/>
                </a:solidFill>
              </a:rPr>
              <a:t>Microsoft Identity Extensions</a:t>
            </a:r>
            <a:endParaRPr lang="en-US" sz="1000" dirty="0">
              <a:solidFill>
                <a:srgbClr val="FFFFFF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</a:rPr>
              <a:t>Microsoft Sync Framework Runtime </a:t>
            </a:r>
            <a:r>
              <a:rPr lang="en-US" sz="1000" dirty="0" smtClean="0">
                <a:solidFill>
                  <a:srgbClr val="FFFFFF"/>
                </a:solidFill>
              </a:rPr>
              <a:t>v1.0 SP1 </a:t>
            </a:r>
            <a:r>
              <a:rPr lang="en-US" sz="1000" dirty="0">
                <a:solidFill>
                  <a:srgbClr val="FFFFFF"/>
                </a:solidFill>
              </a:rPr>
              <a:t>(x64)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  <a:latin typeface="Segoe UI Semibold" pitchFamily="34" charset="0"/>
              </a:rPr>
              <a:t>Windows Server </a:t>
            </a:r>
            <a:r>
              <a:rPr lang="en-US" sz="1000" dirty="0" err="1" smtClean="0">
                <a:solidFill>
                  <a:srgbClr val="FFFFFF"/>
                </a:solidFill>
                <a:latin typeface="Segoe UI Semibold" pitchFamily="34" charset="0"/>
              </a:rPr>
              <a:t>AppFabric</a:t>
            </a:r>
            <a:r>
              <a:rPr lang="en-US" sz="1000" dirty="0" smtClean="0">
                <a:solidFill>
                  <a:srgbClr val="FFFFFF"/>
                </a:solidFill>
                <a:latin typeface="Segoe UI Semibold" pitchFamily="34" charset="0"/>
              </a:rPr>
              <a:t> 1.1</a:t>
            </a:r>
            <a:endParaRPr lang="en-US" sz="1000" dirty="0">
              <a:solidFill>
                <a:srgbClr val="FFFFFF"/>
              </a:solidFill>
              <a:latin typeface="Segoe UI Semibold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</a:rPr>
              <a:t>Windows Identity Foundation v1.1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  <a:latin typeface="Segoe UI Semibold" pitchFamily="34" charset="0"/>
              </a:rPr>
              <a:t>Microsoft Information Protection and Control Client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tabLst/>
            </a:pPr>
            <a:r>
              <a:rPr lang="en-US" sz="1000" dirty="0">
                <a:solidFill>
                  <a:srgbClr val="FFFFFF"/>
                </a:solidFill>
                <a:latin typeface="Segoe UI Semibold" pitchFamily="34" charset="0"/>
              </a:rPr>
              <a:t>Microsoft WCF Data Services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65881" y="2060307"/>
            <a:ext cx="5156135" cy="373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079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0" rIns="91440" bIns="0" anchor="ctr"/>
          <a:lstStyle/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200" kern="0" dirty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Windows Server </a:t>
            </a:r>
            <a:r>
              <a:rPr lang="en-US" sz="2200" kern="0" dirty="0" smtClean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2012 R2</a:t>
            </a:r>
            <a:endParaRPr lang="en-US" sz="2200" kern="0" dirty="0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165880" y="2479743"/>
            <a:ext cx="5156135" cy="38043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079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0" rIns="91440" bIns="0" anchor="ctr"/>
          <a:lstStyle/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200" kern="0" dirty="0" smtClean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Windows Server 10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681134" y="1938864"/>
            <a:ext cx="16934" cy="4699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6146638" y="5710008"/>
            <a:ext cx="5156135" cy="3736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079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0" rIns="91440" bIns="0" anchor="ctr"/>
          <a:lstStyle/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endParaRPr lang="en-US" sz="2200" kern="0" dirty="0" smtClean="0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200" kern="0" dirty="0" smtClean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64-bit SQL Server 2014 SP1</a:t>
            </a:r>
            <a:endParaRPr lang="en-US" sz="2200" dirty="0">
              <a:solidFill>
                <a:srgbClr val="FFFFFF">
                  <a:alpha val="99000"/>
                </a:srgbClr>
              </a:solidFill>
              <a:latin typeface="Calibri Light" panose="020F0302020204030204" pitchFamily="34" charset="0"/>
              <a:ea typeface="Segoe UI" pitchFamily="34" charset="0"/>
              <a:cs typeface="Zegoe UI SemiLight" charset="0"/>
            </a:endParaRPr>
          </a:p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endParaRPr lang="en-US" sz="2200" kern="0" dirty="0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146637" y="6129444"/>
            <a:ext cx="5156135" cy="38043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079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0" rIns="91440" bIns="0" anchor="ctr"/>
          <a:lstStyle/>
          <a:p>
            <a:pPr defTabSz="1218785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200" kern="0" dirty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64-bit SQL Server </a:t>
            </a:r>
            <a:r>
              <a:rPr lang="en-US" sz="2200" kern="0" dirty="0" smtClean="0">
                <a:solidFill>
                  <a:srgbClr val="FFFFFF">
                    <a:alpha val="99000"/>
                  </a:srgbClr>
                </a:solidFill>
                <a:ea typeface="Segoe UI" pitchFamily="34" charset="0"/>
                <a:cs typeface="Segoe UI" pitchFamily="34" charset="0"/>
              </a:rPr>
              <a:t>201+</a:t>
            </a:r>
            <a:endParaRPr lang="en-US" sz="2200" dirty="0">
              <a:solidFill>
                <a:srgbClr val="FFFFFF">
                  <a:alpha val="99000"/>
                </a:srgbClr>
              </a:solidFill>
              <a:latin typeface="Calibri Light" panose="020F0302020204030204" pitchFamily="34" charset="0"/>
              <a:ea typeface="Segoe UI" pitchFamily="34" charset="0"/>
              <a:cs typeface="Zegoe UI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Actalización</a:t>
            </a:r>
            <a:r>
              <a:rPr lang="es-ES" dirty="0" smtClean="0"/>
              <a:t> &amp; Migración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1098286" y="4516442"/>
            <a:ext cx="9448800" cy="536575"/>
          </a:xfrm>
        </p:spPr>
        <p:txBody>
          <a:bodyPr/>
          <a:lstStyle/>
          <a:p>
            <a:r>
              <a:rPr lang="es-ES" dirty="0" smtClean="0"/>
              <a:t>Obligatorio pasar por 2013 para migrar a 2016 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idx="4294967295"/>
          </p:nvPr>
        </p:nvSpPr>
        <p:spPr>
          <a:xfrm>
            <a:off x="1098286" y="2481266"/>
            <a:ext cx="9448800" cy="536575"/>
          </a:xfrm>
        </p:spPr>
        <p:txBody>
          <a:bodyPr/>
          <a:lstStyle/>
          <a:p>
            <a:r>
              <a:rPr lang="es-ES" dirty="0" smtClean="0"/>
              <a:t>Colecciones de sitios de 14.5 a 15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idx="4294967295"/>
          </p:nvPr>
        </p:nvSpPr>
        <p:spPr>
          <a:xfrm>
            <a:off x="1098286" y="3017841"/>
            <a:ext cx="9431867" cy="512232"/>
          </a:xfrm>
        </p:spPr>
        <p:txBody>
          <a:bodyPr/>
          <a:lstStyle/>
          <a:p>
            <a:r>
              <a:rPr lang="es-ES" dirty="0" smtClean="0"/>
              <a:t>Adjuntar bases de datos de contenido de 2013 en 2016</a:t>
            </a:r>
            <a:endParaRPr lang="es-ES" dirty="0"/>
          </a:p>
        </p:txBody>
      </p:sp>
      <p:sp>
        <p:nvSpPr>
          <p:cNvPr id="8" name="Marcador de contenido 4"/>
          <p:cNvSpPr>
            <a:spLocks noGrp="1"/>
          </p:cNvSpPr>
          <p:nvPr>
            <p:ph idx="4294967295"/>
          </p:nvPr>
        </p:nvSpPr>
        <p:spPr>
          <a:xfrm>
            <a:off x="1098286" y="5053017"/>
            <a:ext cx="9448799" cy="536575"/>
          </a:xfrm>
        </p:spPr>
        <p:txBody>
          <a:bodyPr/>
          <a:lstStyle/>
          <a:p>
            <a:r>
              <a:rPr lang="es-ES" dirty="0" smtClean="0"/>
              <a:t>Migrar contenido a 2016</a:t>
            </a:r>
            <a:endParaRPr lang="es-ES" dirty="0"/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283106" y="365125"/>
            <a:ext cx="110791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2C5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smtClean="0"/>
              <a:t>Actalización &amp; Migración</a:t>
            </a:r>
            <a:endParaRPr lang="es-ES" dirty="0"/>
          </a:p>
        </p:txBody>
      </p:sp>
      <p:sp>
        <p:nvSpPr>
          <p:cNvPr id="11" name="Título 3"/>
          <p:cNvSpPr txBox="1">
            <a:spLocks/>
          </p:cNvSpPr>
          <p:nvPr/>
        </p:nvSpPr>
        <p:spPr>
          <a:xfrm>
            <a:off x="901171" y="1905006"/>
            <a:ext cx="11079159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2C5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sz="3200" dirty="0" err="1" smtClean="0"/>
              <a:t>Actalización</a:t>
            </a:r>
            <a:r>
              <a:rPr lang="es-ES" sz="3200" dirty="0" smtClean="0"/>
              <a:t>:</a:t>
            </a:r>
            <a:endParaRPr lang="es-ES" sz="3200" dirty="0"/>
          </a:p>
        </p:txBody>
      </p:sp>
      <p:sp>
        <p:nvSpPr>
          <p:cNvPr id="12" name="Título 3"/>
          <p:cNvSpPr txBox="1">
            <a:spLocks/>
          </p:cNvSpPr>
          <p:nvPr/>
        </p:nvSpPr>
        <p:spPr>
          <a:xfrm>
            <a:off x="901170" y="3870858"/>
            <a:ext cx="11079159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2C5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sz="3200" dirty="0" smtClean="0"/>
              <a:t>Migración: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0394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MinRole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53640" y="3462879"/>
            <a:ext cx="1491717" cy="68770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Application</a:t>
            </a: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49520" y="4370926"/>
            <a:ext cx="1491717" cy="67707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Specialized Load</a:t>
            </a: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9520" y="5283068"/>
            <a:ext cx="1491717" cy="68283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Distributed Cache</a:t>
            </a: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63750" y="2544983"/>
            <a:ext cx="1491717" cy="68770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WebFrontEnd</a:t>
            </a: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09971" y="1556292"/>
            <a:ext cx="4076580" cy="83549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Descripción</a:t>
            </a: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15377" y="2544982"/>
            <a:ext cx="4071174" cy="687709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4B50"/>
                </a:solidFill>
              </a:rPr>
              <a:t>Peticiones</a:t>
            </a:r>
            <a:r>
              <a:rPr lang="en-US" sz="1400" dirty="0" smtClean="0">
                <a:solidFill>
                  <a:srgbClr val="004B50"/>
                </a:solidFill>
              </a:rPr>
              <a:t> de </a:t>
            </a:r>
            <a:r>
              <a:rPr lang="en-US" sz="1400" dirty="0" err="1" smtClean="0">
                <a:solidFill>
                  <a:srgbClr val="004B50"/>
                </a:solidFill>
              </a:rPr>
              <a:t>servicio</a:t>
            </a:r>
            <a:r>
              <a:rPr lang="en-US" sz="1400" dirty="0" smtClean="0">
                <a:solidFill>
                  <a:srgbClr val="004B50"/>
                </a:solidFill>
              </a:rPr>
              <a:t> de los </a:t>
            </a:r>
            <a:r>
              <a:rPr lang="en-US" sz="1400" dirty="0" err="1" smtClean="0">
                <a:solidFill>
                  <a:srgbClr val="004B50"/>
                </a:solidFill>
              </a:rPr>
              <a:t>usuarios</a:t>
            </a:r>
            <a:r>
              <a:rPr lang="en-US" sz="1400" dirty="0" smtClean="0">
                <a:solidFill>
                  <a:srgbClr val="004B50"/>
                </a:solidFill>
              </a:rPr>
              <a:t> finales. </a:t>
            </a:r>
            <a:r>
              <a:rPr lang="en-US" sz="1400" dirty="0" smtClean="0">
                <a:solidFill>
                  <a:srgbClr val="004B50"/>
                </a:solidFill>
              </a:rPr>
              <a:t>Los </a:t>
            </a:r>
            <a:r>
              <a:rPr lang="en-US" sz="1400" dirty="0" err="1" smtClean="0">
                <a:solidFill>
                  <a:srgbClr val="004B50"/>
                </a:solidFill>
              </a:rPr>
              <a:t>servidores</a:t>
            </a:r>
            <a:r>
              <a:rPr lang="en-US" sz="1400" dirty="0" smtClean="0">
                <a:solidFill>
                  <a:srgbClr val="004B50"/>
                </a:solidFill>
              </a:rPr>
              <a:t> con </a:t>
            </a:r>
            <a:r>
              <a:rPr lang="en-US" sz="1400" dirty="0" err="1" smtClean="0">
                <a:solidFill>
                  <a:srgbClr val="004B50"/>
                </a:solidFill>
              </a:rPr>
              <a:t>este</a:t>
            </a:r>
            <a:r>
              <a:rPr lang="en-US" sz="1400" dirty="0" smtClean="0">
                <a:solidFill>
                  <a:srgbClr val="004B50"/>
                </a:solidFill>
              </a:rPr>
              <a:t> role </a:t>
            </a:r>
            <a:r>
              <a:rPr lang="en-US" sz="1400" dirty="0" err="1" smtClean="0">
                <a:solidFill>
                  <a:srgbClr val="004B50"/>
                </a:solidFill>
              </a:rPr>
              <a:t>asignado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están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optimizados</a:t>
            </a:r>
            <a:r>
              <a:rPr lang="en-US" sz="1400" dirty="0" smtClean="0">
                <a:solidFill>
                  <a:srgbClr val="004B50"/>
                </a:solidFill>
              </a:rPr>
              <a:t> para </a:t>
            </a:r>
            <a:r>
              <a:rPr lang="en-US" sz="1400" dirty="0" err="1" smtClean="0">
                <a:solidFill>
                  <a:srgbClr val="004B50"/>
                </a:solidFill>
              </a:rPr>
              <a:t>baja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latencia</a:t>
            </a:r>
            <a:r>
              <a:rPr lang="en-US" sz="1400" dirty="0" smtClean="0">
                <a:solidFill>
                  <a:srgbClr val="004B50"/>
                </a:solidFill>
              </a:rPr>
              <a:t>.</a:t>
            </a:r>
            <a:endParaRPr lang="en-US" sz="1400" dirty="0">
              <a:solidFill>
                <a:srgbClr val="004B5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5377" y="3462880"/>
            <a:ext cx="4071174" cy="687709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4B50"/>
                </a:solidFill>
              </a:rPr>
              <a:t>P</a:t>
            </a:r>
            <a:r>
              <a:rPr lang="en-US" sz="1400" dirty="0" err="1" smtClean="0">
                <a:solidFill>
                  <a:srgbClr val="004B50"/>
                </a:solidFill>
              </a:rPr>
              <a:t>eticiones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lanzadas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por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servicios</a:t>
            </a:r>
            <a:r>
              <a:rPr lang="en-US" sz="1400" dirty="0" smtClean="0">
                <a:solidFill>
                  <a:srgbClr val="004B50"/>
                </a:solidFill>
              </a:rPr>
              <a:t> de backend. Los </a:t>
            </a:r>
            <a:r>
              <a:rPr lang="en-US" sz="1400" dirty="0" err="1" smtClean="0">
                <a:solidFill>
                  <a:srgbClr val="004B50"/>
                </a:solidFill>
              </a:rPr>
              <a:t>servidores</a:t>
            </a:r>
            <a:r>
              <a:rPr lang="en-US" sz="1400" dirty="0" smtClean="0">
                <a:solidFill>
                  <a:srgbClr val="004B50"/>
                </a:solidFill>
              </a:rPr>
              <a:t> con </a:t>
            </a:r>
            <a:r>
              <a:rPr lang="en-US" sz="1400" dirty="0" err="1" smtClean="0">
                <a:solidFill>
                  <a:srgbClr val="004B50"/>
                </a:solidFill>
              </a:rPr>
              <a:t>este</a:t>
            </a:r>
            <a:r>
              <a:rPr lang="en-US" sz="1400" dirty="0" smtClean="0">
                <a:solidFill>
                  <a:srgbClr val="004B50"/>
                </a:solidFill>
              </a:rPr>
              <a:t> role </a:t>
            </a:r>
            <a:r>
              <a:rPr lang="en-US" sz="1400" dirty="0" err="1" smtClean="0">
                <a:solidFill>
                  <a:srgbClr val="004B50"/>
                </a:solidFill>
              </a:rPr>
              <a:t>asignado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están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optimizados</a:t>
            </a:r>
            <a:r>
              <a:rPr lang="en-US" sz="1400" dirty="0" smtClean="0">
                <a:solidFill>
                  <a:srgbClr val="004B50"/>
                </a:solidFill>
              </a:rPr>
              <a:t> para alto </a:t>
            </a:r>
            <a:r>
              <a:rPr lang="en-US" sz="1400" dirty="0" err="1" smtClean="0">
                <a:solidFill>
                  <a:srgbClr val="004B50"/>
                </a:solidFill>
              </a:rPr>
              <a:t>rendimiento</a:t>
            </a:r>
            <a:endParaRPr lang="en-US" sz="1400" dirty="0">
              <a:solidFill>
                <a:srgbClr val="004B5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09970" y="4360295"/>
            <a:ext cx="4076581" cy="687709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4B50"/>
                </a:solidFill>
              </a:rPr>
              <a:t>Reservado</a:t>
            </a:r>
            <a:r>
              <a:rPr lang="en-US" sz="1400" dirty="0" smtClean="0">
                <a:solidFill>
                  <a:srgbClr val="004B50"/>
                </a:solidFill>
              </a:rPr>
              <a:t> para </a:t>
            </a:r>
            <a:r>
              <a:rPr lang="en-US" sz="1400" dirty="0" err="1" smtClean="0">
                <a:solidFill>
                  <a:srgbClr val="004B50"/>
                </a:solidFill>
              </a:rPr>
              <a:t>servicios</a:t>
            </a:r>
            <a:r>
              <a:rPr lang="en-US" sz="1400" dirty="0" smtClean="0">
                <a:solidFill>
                  <a:srgbClr val="004B50"/>
                </a:solidFill>
              </a:rPr>
              <a:t> que </a:t>
            </a:r>
            <a:r>
              <a:rPr lang="en-US" sz="1400" dirty="0" err="1" smtClean="0">
                <a:solidFill>
                  <a:srgbClr val="004B50"/>
                </a:solidFill>
              </a:rPr>
              <a:t>necesitan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ser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aislados</a:t>
            </a:r>
            <a:r>
              <a:rPr lang="en-US" sz="1400" dirty="0" smtClean="0">
                <a:solidFill>
                  <a:srgbClr val="004B50"/>
                </a:solidFill>
              </a:rPr>
              <a:t> de las </a:t>
            </a:r>
            <a:r>
              <a:rPr lang="en-US" sz="1400" dirty="0" err="1" smtClean="0">
                <a:solidFill>
                  <a:srgbClr val="004B50"/>
                </a:solidFill>
              </a:rPr>
              <a:t>peticiones</a:t>
            </a:r>
            <a:r>
              <a:rPr lang="en-US" sz="1400" dirty="0" smtClean="0">
                <a:solidFill>
                  <a:srgbClr val="004B50"/>
                </a:solidFill>
              </a:rPr>
              <a:t> OOB.  </a:t>
            </a:r>
            <a:r>
              <a:rPr lang="en-US" sz="1400" dirty="0" smtClean="0">
                <a:solidFill>
                  <a:srgbClr val="004B50"/>
                </a:solidFill>
              </a:rPr>
              <a:t>3</a:t>
            </a:r>
            <a:r>
              <a:rPr lang="en-US" sz="1400" baseline="30000" dirty="0" smtClean="0">
                <a:solidFill>
                  <a:srgbClr val="004B50"/>
                </a:solidFill>
              </a:rPr>
              <a:t>rd</a:t>
            </a:r>
            <a:r>
              <a:rPr lang="en-US" sz="1400" dirty="0" smtClean="0">
                <a:solidFill>
                  <a:srgbClr val="004B50"/>
                </a:solidFill>
              </a:rPr>
              <a:t> party applications, etc.</a:t>
            </a:r>
            <a:endParaRPr lang="en-US" sz="1400" dirty="0">
              <a:solidFill>
                <a:srgbClr val="004B5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09970" y="5278193"/>
            <a:ext cx="4076581" cy="687709"/>
          </a:xfrm>
          <a:prstGeom prst="rect">
            <a:avLst/>
          </a:prstGeom>
          <a:solidFill>
            <a:schemeClr val="bg1"/>
          </a:solidFill>
          <a:ln>
            <a:solidFill>
              <a:srgbClr val="004B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39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4B50"/>
                </a:solidFill>
              </a:rPr>
              <a:t>Servidores</a:t>
            </a:r>
            <a:r>
              <a:rPr lang="en-US" sz="1400" dirty="0" smtClean="0">
                <a:solidFill>
                  <a:srgbClr val="004B50"/>
                </a:solidFill>
              </a:rPr>
              <a:t> que </a:t>
            </a:r>
            <a:r>
              <a:rPr lang="en-US" sz="1400" dirty="0" err="1" smtClean="0">
                <a:solidFill>
                  <a:srgbClr val="004B50"/>
                </a:solidFill>
              </a:rPr>
              <a:t>alojan</a:t>
            </a:r>
            <a:r>
              <a:rPr lang="en-US" sz="1400" dirty="0" smtClean="0">
                <a:solidFill>
                  <a:srgbClr val="004B50"/>
                </a:solidFill>
              </a:rPr>
              <a:t> la Distributed Cache que </a:t>
            </a:r>
            <a:r>
              <a:rPr lang="en-US" sz="1400" dirty="0" err="1" smtClean="0">
                <a:solidFill>
                  <a:srgbClr val="004B50"/>
                </a:solidFill>
              </a:rPr>
              <a:t>pueden</a:t>
            </a:r>
            <a:r>
              <a:rPr lang="en-US" sz="1400" dirty="0" smtClean="0">
                <a:solidFill>
                  <a:srgbClr val="004B50"/>
                </a:solidFill>
              </a:rPr>
              <a:t> </a:t>
            </a:r>
            <a:r>
              <a:rPr lang="en-US" sz="1400" dirty="0" err="1" smtClean="0">
                <a:solidFill>
                  <a:srgbClr val="004B50"/>
                </a:solidFill>
              </a:rPr>
              <a:t>balancear</a:t>
            </a:r>
            <a:r>
              <a:rPr lang="en-US" sz="1400" dirty="0" smtClean="0">
                <a:solidFill>
                  <a:srgbClr val="004B50"/>
                </a:solidFill>
              </a:rPr>
              <a:t> la </a:t>
            </a:r>
            <a:r>
              <a:rPr lang="en-US" sz="1400" dirty="0" err="1" smtClean="0">
                <a:solidFill>
                  <a:srgbClr val="004B50"/>
                </a:solidFill>
              </a:rPr>
              <a:t>carga</a:t>
            </a:r>
            <a:r>
              <a:rPr lang="en-US" sz="1400" dirty="0" smtClean="0">
                <a:solidFill>
                  <a:srgbClr val="004B50"/>
                </a:solidFill>
              </a:rPr>
              <a:t> y </a:t>
            </a:r>
            <a:r>
              <a:rPr lang="en-US" sz="1400" dirty="0" err="1" smtClean="0">
                <a:solidFill>
                  <a:srgbClr val="004B50"/>
                </a:solidFill>
              </a:rPr>
              <a:t>repartir</a:t>
            </a:r>
            <a:r>
              <a:rPr lang="en-US" sz="1400" dirty="0" smtClean="0">
                <a:solidFill>
                  <a:srgbClr val="004B50"/>
                </a:solidFill>
              </a:rPr>
              <a:t> las </a:t>
            </a:r>
            <a:r>
              <a:rPr lang="en-US" sz="1400" dirty="0" err="1" smtClean="0">
                <a:solidFill>
                  <a:srgbClr val="004B50"/>
                </a:solidFill>
              </a:rPr>
              <a:t>peticiones</a:t>
            </a:r>
            <a:r>
              <a:rPr lang="en-US" sz="1400" dirty="0" smtClean="0">
                <a:solidFill>
                  <a:srgbClr val="004B50"/>
                </a:solidFill>
              </a:rPr>
              <a:t> de los </a:t>
            </a:r>
            <a:r>
              <a:rPr lang="en-US" sz="1400" dirty="0" err="1" smtClean="0">
                <a:solidFill>
                  <a:srgbClr val="004B50"/>
                </a:solidFill>
              </a:rPr>
              <a:t>frontales</a:t>
            </a:r>
            <a:r>
              <a:rPr lang="en-US" sz="1400" dirty="0" smtClean="0">
                <a:solidFill>
                  <a:srgbClr val="004B50"/>
                </a:solidFill>
              </a:rPr>
              <a:t>.</a:t>
            </a:r>
            <a:endParaRPr lang="en-US" sz="1400" dirty="0">
              <a:solidFill>
                <a:srgbClr val="004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453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Segoe UI Light</vt:lpstr>
      <vt:lpstr>Arial</vt:lpstr>
      <vt:lpstr>Segoe UI Semibold</vt:lpstr>
      <vt:lpstr>Calibri</vt:lpstr>
      <vt:lpstr>Rabiohead</vt:lpstr>
      <vt:lpstr>Zegoe UI SemiLight</vt:lpstr>
      <vt:lpstr>Calibri Light</vt:lpstr>
      <vt:lpstr>Segoe UI</vt:lpstr>
      <vt:lpstr>Segoe UI </vt:lpstr>
      <vt:lpstr>Tema de Office</vt:lpstr>
      <vt:lpstr>PowerPoint Presentation</vt:lpstr>
      <vt:lpstr>PowerPoint Presentation</vt:lpstr>
      <vt:lpstr>Hector Calvarro</vt:lpstr>
      <vt:lpstr>Ignite en CEUS:  Novedades SharePoint 2016</vt:lpstr>
      <vt:lpstr>¿What´s new?</vt:lpstr>
      <vt:lpstr>SharePoint 2016</vt:lpstr>
      <vt:lpstr>Hardware &amp; Software</vt:lpstr>
      <vt:lpstr>Actalización &amp; Migración</vt:lpstr>
      <vt:lpstr>MinRole</vt:lpstr>
      <vt:lpstr>Patches</vt:lpstr>
      <vt:lpstr>Boundaries &amp; Limits</vt:lpstr>
      <vt:lpstr>Durable Links</vt:lpstr>
      <vt:lpstr>Cloud Search Service Application</vt:lpstr>
      <vt:lpstr>Miscelanea</vt:lpstr>
      <vt:lpstr>Q&amp;A</vt:lpstr>
      <vt:lpstr>Hector Calvarro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Alberto Molina Perez</cp:lastModifiedBy>
  <cp:revision>93</cp:revision>
  <dcterms:created xsi:type="dcterms:W3CDTF">2013-08-20T12:49:39Z</dcterms:created>
  <dcterms:modified xsi:type="dcterms:W3CDTF">2015-06-08T09:45:30Z</dcterms:modified>
</cp:coreProperties>
</file>