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0" r:id="rId2"/>
    <p:sldId id="268" r:id="rId3"/>
    <p:sldId id="292" r:id="rId4"/>
    <p:sldId id="266" r:id="rId5"/>
    <p:sldId id="269" r:id="rId6"/>
    <p:sldId id="25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4" r:id="rId30"/>
    <p:sldId id="293" r:id="rId31"/>
    <p:sldId id="263" r:id="rId32"/>
  </p:sldIdLst>
  <p:sldSz cx="12192000" cy="6858000"/>
  <p:notesSz cx="6858000" cy="9144000"/>
  <p:embeddedFontLs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Segoe UI Light" panose="020B0502040204020203" pitchFamily="34" charset="0"/>
      <p:regular r:id="rId40"/>
      <p: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abiohead" panose="020B0604020202020204" charset="0"/>
      <p:regular r:id="rId4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rgbClr val="333333"/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rgbClr val="333333"/>
                </a:solidFill>
              </a:defRPr>
            </a:lvl2pPr>
            <a:lvl3pPr marL="231775" indent="0">
              <a:buNone/>
              <a:defRPr sz="2000">
                <a:solidFill>
                  <a:srgbClr val="333333"/>
                </a:solidFill>
              </a:defRPr>
            </a:lvl3pPr>
            <a:lvl4pPr marL="457200" indent="0">
              <a:buNone/>
              <a:defRPr sz="2000">
                <a:solidFill>
                  <a:srgbClr val="333333"/>
                </a:solidFill>
              </a:defRPr>
            </a:lvl4pPr>
            <a:lvl5pPr marL="693738" indent="0">
              <a:buNone/>
              <a:defRPr sz="20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solidFill>
                  <a:srgbClr val="333333"/>
                </a:solidFill>
              </a:defRPr>
            </a:lvl1pPr>
            <a:lvl2pPr marL="517525" indent="-233363">
              <a:buFont typeface="Wingdings" pitchFamily="2" charset="2"/>
              <a:buChar char=""/>
              <a:defRPr>
                <a:solidFill>
                  <a:srgbClr val="333333"/>
                </a:solidFill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solidFill>
                  <a:srgbClr val="333333"/>
                </a:solidFill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solidFill>
                  <a:srgbClr val="333333"/>
                </a:solidFill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solidFill>
                  <a:srgbClr val="33333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1"/>
            <a:ext cx="5396365" cy="2398605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520700" indent="-228600">
              <a:defRPr sz="2000">
                <a:solidFill>
                  <a:srgbClr val="333333"/>
                </a:solidFill>
              </a:defRPr>
            </a:lvl2pPr>
            <a:lvl3pPr marL="685800" indent="-165100">
              <a:tabLst/>
              <a:defRPr sz="2000">
                <a:solidFill>
                  <a:srgbClr val="333333"/>
                </a:solidFill>
              </a:defRPr>
            </a:lvl3pPr>
            <a:lvl4pPr marL="863600" indent="-177800">
              <a:defRPr>
                <a:solidFill>
                  <a:srgbClr val="333333"/>
                </a:solidFill>
              </a:defRPr>
            </a:lvl4pPr>
            <a:lvl5pPr marL="1028700" indent="-165100">
              <a:tabLst/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1"/>
            <a:ext cx="5396365" cy="245400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2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w/ sub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9248" y="4114857"/>
            <a:ext cx="11151917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SharePoint-Conference/2012/SPC205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FponK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bit.ly/1jK3Evh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hnet.com/b/speschka/" TargetMode="External"/><Relationship Id="rId2" Type="http://schemas.openxmlformats.org/officeDocument/2006/relationships/hyperlink" Target="http://blogs.msdn.com/b/kaevan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wictorwilen.s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Provider-hosted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code runs in a separate server</a:t>
            </a:r>
          </a:p>
          <a:p>
            <a:r>
              <a:rPr lang="en-GB" dirty="0" smtClean="0"/>
              <a:t>Uses REST/CSOM API to call SharePoint</a:t>
            </a:r>
          </a:p>
          <a:p>
            <a:r>
              <a:rPr lang="en-GB" dirty="0" smtClean="0"/>
              <a:t>Uses OAuth for authorization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The components of a provider-hosted app are hosted on any web server or hosting servi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51" y="1916733"/>
            <a:ext cx="2925907" cy="41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App authentication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Apps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now</a:t>
            </a:r>
            <a:r>
              <a:rPr lang="ca-ES" dirty="0" smtClean="0"/>
              <a:t> </a:t>
            </a:r>
            <a:r>
              <a:rPr lang="ca-ES" dirty="0" err="1" smtClean="0"/>
              <a:t>first</a:t>
            </a:r>
            <a:r>
              <a:rPr lang="ca-ES" dirty="0" smtClean="0"/>
              <a:t> </a:t>
            </a:r>
            <a:r>
              <a:rPr lang="ca-ES" dirty="0" err="1" smtClean="0"/>
              <a:t>class</a:t>
            </a:r>
            <a:r>
              <a:rPr lang="ca-ES" dirty="0" smtClean="0"/>
              <a:t> </a:t>
            </a:r>
            <a:r>
              <a:rPr lang="ca-ES" b="1" dirty="0" err="1" smtClean="0">
                <a:solidFill>
                  <a:schemeClr val="accent1"/>
                </a:solidFill>
              </a:rPr>
              <a:t>security</a:t>
            </a:r>
            <a:r>
              <a:rPr lang="ca-ES" b="1" dirty="0" smtClean="0">
                <a:solidFill>
                  <a:schemeClr val="accent1"/>
                </a:solidFill>
              </a:rPr>
              <a:t> principals</a:t>
            </a:r>
          </a:p>
          <a:p>
            <a:r>
              <a:rPr lang="ca-ES" dirty="0" err="1" smtClean="0"/>
              <a:t>They</a:t>
            </a:r>
            <a:r>
              <a:rPr lang="ca-ES" dirty="0" smtClean="0"/>
              <a:t> </a:t>
            </a:r>
            <a:r>
              <a:rPr lang="ca-ES" dirty="0" err="1" smtClean="0"/>
              <a:t>have</a:t>
            </a:r>
            <a:r>
              <a:rPr lang="ca-ES" dirty="0" smtClean="0"/>
              <a:t> </a:t>
            </a:r>
            <a:r>
              <a:rPr lang="ca-ES" dirty="0" err="1" smtClean="0"/>
              <a:t>their</a:t>
            </a:r>
            <a:r>
              <a:rPr lang="ca-ES" dirty="0" smtClean="0"/>
              <a:t> </a:t>
            </a:r>
            <a:r>
              <a:rPr lang="ca-ES" dirty="0" err="1" smtClean="0"/>
              <a:t>own</a:t>
            </a:r>
            <a:r>
              <a:rPr lang="ca-ES" dirty="0" smtClean="0"/>
              <a:t> </a:t>
            </a:r>
            <a:r>
              <a:rPr lang="ca-ES" b="1" dirty="0" err="1" smtClean="0">
                <a:solidFill>
                  <a:schemeClr val="accent1"/>
                </a:solidFill>
              </a:rPr>
              <a:t>identity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b="1" dirty="0" smtClean="0">
                <a:solidFill>
                  <a:schemeClr val="accent1"/>
                </a:solidFill>
              </a:rPr>
              <a:t>permissions</a:t>
            </a:r>
          </a:p>
          <a:p>
            <a:r>
              <a:rPr lang="ca-ES" dirty="0" err="1" smtClean="0"/>
              <a:t>App</a:t>
            </a:r>
            <a:r>
              <a:rPr lang="ca-ES" dirty="0" smtClean="0"/>
              <a:t> </a:t>
            </a:r>
            <a:r>
              <a:rPr lang="ca-ES" dirty="0" err="1" smtClean="0"/>
              <a:t>authentication</a:t>
            </a:r>
            <a:r>
              <a:rPr lang="ca-ES" dirty="0" smtClean="0"/>
              <a:t> </a:t>
            </a:r>
            <a:r>
              <a:rPr lang="ca-ES" b="1" dirty="0" err="1" smtClean="0">
                <a:solidFill>
                  <a:schemeClr val="accent1"/>
                </a:solidFill>
              </a:rPr>
              <a:t>only</a:t>
            </a:r>
            <a:r>
              <a:rPr lang="ca-ES" b="1" dirty="0" smtClean="0">
                <a:solidFill>
                  <a:schemeClr val="accent1"/>
                </a:solidFill>
              </a:rPr>
              <a:t> </a:t>
            </a:r>
            <a:r>
              <a:rPr lang="ca-ES" b="1" dirty="0" err="1" smtClean="0">
                <a:solidFill>
                  <a:schemeClr val="accent1"/>
                </a:solidFill>
              </a:rPr>
              <a:t>happens</a:t>
            </a:r>
            <a:r>
              <a:rPr lang="ca-ES" b="1" dirty="0" smtClean="0">
                <a:solidFill>
                  <a:schemeClr val="accent1"/>
                </a:solidFill>
              </a:rPr>
              <a:t> on REST/CSOM </a:t>
            </a:r>
            <a:r>
              <a:rPr lang="ca-ES" b="1" dirty="0" err="1" smtClean="0">
                <a:solidFill>
                  <a:schemeClr val="accent1"/>
                </a:solidFill>
              </a:rPr>
              <a:t>endpoints</a:t>
            </a:r>
            <a:endParaRPr lang="ca-ES" b="1" dirty="0" smtClean="0">
              <a:solidFill>
                <a:schemeClr val="accent1"/>
              </a:solidFill>
            </a:endParaRPr>
          </a:p>
          <a:p>
            <a:endParaRPr lang="ca-ES" dirty="0"/>
          </a:p>
        </p:txBody>
      </p:sp>
      <p:pic>
        <p:nvPicPr>
          <p:cNvPr id="3074" name="Picture 2" descr="https://upload.wikimedia.org/wikipedia/commons/thumb/d/d2/Oauth_logo.svg/598px-Oauth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392" y="3889368"/>
            <a:ext cx="2409804" cy="24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App</a:t>
            </a:r>
            <a:r>
              <a:rPr lang="ca-ES" dirty="0" smtClean="0"/>
              <a:t> </a:t>
            </a:r>
            <a:r>
              <a:rPr lang="ca-ES" dirty="0" err="1" smtClean="0"/>
              <a:t>authentication</a:t>
            </a:r>
            <a:r>
              <a:rPr lang="ca-ES" dirty="0" smtClean="0"/>
              <a:t> </a:t>
            </a:r>
            <a:r>
              <a:rPr lang="ca-ES" dirty="0" err="1" smtClean="0"/>
              <a:t>methods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ca-ES" b="1" dirty="0" err="1" smtClean="0">
                <a:solidFill>
                  <a:schemeClr val="accent1"/>
                </a:solidFill>
              </a:rPr>
              <a:t>OAuth</a:t>
            </a:r>
            <a:endParaRPr lang="ca-ES" b="1" dirty="0">
              <a:solidFill>
                <a:schemeClr val="accent1"/>
              </a:solidFill>
            </a:endParaRPr>
          </a:p>
          <a:p>
            <a:pPr lvl="1"/>
            <a:r>
              <a:rPr lang="ca-ES" dirty="0" err="1" smtClean="0"/>
              <a:t>Brokered</a:t>
            </a:r>
            <a:r>
              <a:rPr lang="ca-ES" dirty="0" smtClean="0"/>
              <a:t> </a:t>
            </a:r>
            <a:r>
              <a:rPr lang="ca-ES" dirty="0" err="1" smtClean="0"/>
              <a:t>by</a:t>
            </a:r>
            <a:r>
              <a:rPr lang="ca-ES" dirty="0" smtClean="0"/>
              <a:t> Access Control Service (ACS)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ca-ES" b="1" dirty="0">
                <a:solidFill>
                  <a:schemeClr val="accent1"/>
                </a:solidFill>
              </a:rPr>
              <a:t>Server-to-server</a:t>
            </a:r>
          </a:p>
          <a:p>
            <a:pPr lvl="1"/>
            <a:r>
              <a:rPr lang="ca-ES" dirty="0" err="1"/>
              <a:t>Using</a:t>
            </a:r>
            <a:r>
              <a:rPr lang="ca-ES" dirty="0"/>
              <a:t> SSL </a:t>
            </a:r>
            <a:r>
              <a:rPr lang="ca-ES" dirty="0" err="1"/>
              <a:t>certificates</a:t>
            </a:r>
            <a:endParaRPr lang="ca-ES" dirty="0"/>
          </a:p>
          <a:p>
            <a:endParaRPr lang="ca-ES" dirty="0"/>
          </a:p>
        </p:txBody>
      </p:sp>
      <p:pic>
        <p:nvPicPr>
          <p:cNvPr id="4098" name="Picture 2" descr="http://www.iconshock.com/img_jpg/REALVISTA/networking/jpg/256/ssl_certificate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74" y="33094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3" y="3163885"/>
            <a:ext cx="5339358" cy="30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6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Low</a:t>
            </a:r>
            <a:r>
              <a:rPr lang="ca-ES" dirty="0" smtClean="0"/>
              <a:t>-trust </a:t>
            </a:r>
            <a:r>
              <a:rPr lang="ca-ES" dirty="0" err="1" smtClean="0"/>
              <a:t>app</a:t>
            </a:r>
            <a:r>
              <a:rPr lang="ca-ES" dirty="0" smtClean="0"/>
              <a:t> </a:t>
            </a:r>
            <a:r>
              <a:rPr lang="ca-ES" dirty="0" err="1" smtClean="0"/>
              <a:t>authentication</a:t>
            </a:r>
            <a:endParaRPr lang="ca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447799"/>
            <a:ext cx="11318698" cy="45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High</a:t>
            </a:r>
            <a:r>
              <a:rPr lang="ca-ES" dirty="0" smtClean="0"/>
              <a:t>-trust </a:t>
            </a:r>
            <a:r>
              <a:rPr lang="ca-ES" dirty="0" err="1" smtClean="0"/>
              <a:t>app</a:t>
            </a:r>
            <a:r>
              <a:rPr lang="ca-ES" dirty="0" smtClean="0"/>
              <a:t> </a:t>
            </a:r>
            <a:r>
              <a:rPr lang="ca-ES" dirty="0" err="1" smtClean="0"/>
              <a:t>authentication</a:t>
            </a:r>
            <a:endParaRPr lang="ca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9" y="1447800"/>
            <a:ext cx="11687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High</a:t>
            </a:r>
            <a:r>
              <a:rPr lang="ca-ES" dirty="0"/>
              <a:t> </a:t>
            </a:r>
            <a:r>
              <a:rPr lang="ca-ES" dirty="0" smtClean="0"/>
              <a:t>trust != Full trust</a:t>
            </a:r>
            <a:endParaRPr lang="ca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a-ES" dirty="0" err="1" smtClean="0"/>
              <a:t>It</a:t>
            </a:r>
            <a:r>
              <a:rPr lang="ca-ES" dirty="0" smtClean="0"/>
              <a:t> </a:t>
            </a:r>
            <a:r>
              <a:rPr lang="ca-ES" dirty="0" err="1" smtClean="0"/>
              <a:t>means</a:t>
            </a:r>
            <a:r>
              <a:rPr lang="ca-ES" dirty="0" smtClean="0"/>
              <a:t> </a:t>
            </a:r>
            <a:r>
              <a:rPr lang="ca-ES" dirty="0" err="1" smtClean="0"/>
              <a:t>that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app</a:t>
            </a:r>
            <a:r>
              <a:rPr lang="ca-ES" dirty="0" smtClean="0"/>
              <a:t> is </a:t>
            </a:r>
            <a:r>
              <a:rPr lang="ca-ES" dirty="0" err="1" smtClean="0"/>
              <a:t>ensuring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user</a:t>
            </a:r>
            <a:r>
              <a:rPr lang="ca-ES" dirty="0" smtClean="0"/>
              <a:t> </a:t>
            </a:r>
            <a:r>
              <a:rPr lang="ca-ES" dirty="0" err="1" smtClean="0"/>
              <a:t>token</a:t>
            </a:r>
            <a:r>
              <a:rPr lang="ca-ES" dirty="0" smtClean="0"/>
              <a:t> part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448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66256"/>
            <a:ext cx="11896434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High</a:t>
            </a:r>
            <a:r>
              <a:rPr lang="ca-ES" dirty="0" smtClean="0"/>
              <a:t>-trust </a:t>
            </a:r>
            <a:r>
              <a:rPr lang="ca-ES" dirty="0" err="1" smtClean="0"/>
              <a:t>app</a:t>
            </a:r>
            <a:r>
              <a:rPr lang="ca-ES" dirty="0" smtClean="0"/>
              <a:t> </a:t>
            </a:r>
            <a:r>
              <a:rPr lang="ca-ES" dirty="0" err="1" smtClean="0"/>
              <a:t>prerequisites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>
                <a:solidFill>
                  <a:schemeClr val="tx1"/>
                </a:solidFill>
              </a:rPr>
              <a:t>SSL </a:t>
            </a:r>
            <a:r>
              <a:rPr lang="ca-ES" dirty="0" err="1" smtClean="0">
                <a:solidFill>
                  <a:schemeClr val="tx1"/>
                </a:solidFill>
              </a:rPr>
              <a:t>certificate</a:t>
            </a:r>
            <a:endParaRPr lang="ca-ES" dirty="0" smtClean="0">
              <a:solidFill>
                <a:schemeClr val="tx1"/>
              </a:solidFill>
            </a:endParaRPr>
          </a:p>
          <a:p>
            <a:r>
              <a:rPr lang="ca-ES" dirty="0" err="1" smtClean="0"/>
              <a:t>Configure</a:t>
            </a:r>
            <a:r>
              <a:rPr lang="ca-ES" dirty="0" smtClean="0"/>
              <a:t> </a:t>
            </a:r>
            <a:r>
              <a:rPr lang="ca-ES" dirty="0" err="1" smtClean="0"/>
              <a:t>Trusted</a:t>
            </a:r>
            <a:r>
              <a:rPr lang="ca-ES" dirty="0" smtClean="0"/>
              <a:t> </a:t>
            </a:r>
            <a:r>
              <a:rPr lang="ca-ES" dirty="0" err="1" smtClean="0"/>
              <a:t>Root</a:t>
            </a:r>
            <a:r>
              <a:rPr lang="ca-ES" dirty="0" smtClean="0"/>
              <a:t> </a:t>
            </a:r>
            <a:r>
              <a:rPr lang="ca-ES" dirty="0" err="1" smtClean="0"/>
              <a:t>Authority</a:t>
            </a:r>
            <a:endParaRPr lang="ca-ES" dirty="0" smtClean="0"/>
          </a:p>
          <a:p>
            <a:r>
              <a:rPr lang="ca-ES" dirty="0" err="1" smtClean="0"/>
              <a:t>Configure</a:t>
            </a:r>
            <a:r>
              <a:rPr lang="ca-ES" dirty="0" smtClean="0"/>
              <a:t> </a:t>
            </a:r>
            <a:r>
              <a:rPr lang="ca-ES" dirty="0" err="1" smtClean="0"/>
              <a:t>Trusted</a:t>
            </a:r>
            <a:r>
              <a:rPr lang="ca-ES" dirty="0" smtClean="0"/>
              <a:t> </a:t>
            </a:r>
            <a:r>
              <a:rPr lang="ca-ES" dirty="0" err="1" smtClean="0"/>
              <a:t>Token</a:t>
            </a:r>
            <a:r>
              <a:rPr lang="ca-ES" dirty="0" smtClean="0"/>
              <a:t> </a:t>
            </a:r>
            <a:r>
              <a:rPr lang="ca-ES" dirty="0" err="1" smtClean="0"/>
              <a:t>Issuer</a:t>
            </a:r>
            <a:endParaRPr lang="ca-ES" dirty="0" smtClean="0"/>
          </a:p>
          <a:p>
            <a:r>
              <a:rPr lang="ca-ES" dirty="0" err="1" smtClean="0">
                <a:solidFill>
                  <a:schemeClr val="tx1"/>
                </a:solidFill>
              </a:rPr>
              <a:t>Secure</a:t>
            </a:r>
            <a:r>
              <a:rPr lang="ca-ES" dirty="0" smtClean="0">
                <a:solidFill>
                  <a:schemeClr val="tx1"/>
                </a:solidFill>
              </a:rPr>
              <a:t> </a:t>
            </a:r>
            <a:r>
              <a:rPr lang="ca-ES" dirty="0" err="1" smtClean="0">
                <a:solidFill>
                  <a:schemeClr val="tx1"/>
                </a:solidFill>
              </a:rPr>
              <a:t>Token</a:t>
            </a:r>
            <a:r>
              <a:rPr lang="ca-ES" dirty="0" smtClean="0">
                <a:solidFill>
                  <a:schemeClr val="tx1"/>
                </a:solidFill>
              </a:rPr>
              <a:t> Service</a:t>
            </a:r>
          </a:p>
          <a:p>
            <a:r>
              <a:rPr lang="ca-ES" dirty="0" err="1" smtClean="0">
                <a:solidFill>
                  <a:schemeClr val="tx1"/>
                </a:solidFill>
              </a:rPr>
              <a:t>User</a:t>
            </a:r>
            <a:r>
              <a:rPr lang="ca-ES" dirty="0" smtClean="0">
                <a:solidFill>
                  <a:schemeClr val="tx1"/>
                </a:solidFill>
              </a:rPr>
              <a:t> </a:t>
            </a:r>
            <a:r>
              <a:rPr lang="ca-ES" dirty="0" err="1" smtClean="0">
                <a:solidFill>
                  <a:schemeClr val="tx1"/>
                </a:solidFill>
              </a:rPr>
              <a:t>profiles</a:t>
            </a: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High</a:t>
            </a:r>
            <a:r>
              <a:rPr lang="ca-ES" dirty="0" smtClean="0"/>
              <a:t>-trust </a:t>
            </a:r>
            <a:r>
              <a:rPr lang="ca-ES" dirty="0" err="1" smtClean="0"/>
              <a:t>mechanism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 has x.509 certificate with public/private key pair</a:t>
            </a:r>
          </a:p>
          <a:p>
            <a:pPr lvl="1"/>
            <a:r>
              <a:rPr lang="en-US" dirty="0"/>
              <a:t>Private key used to sign certain aspects in access token</a:t>
            </a:r>
          </a:p>
          <a:p>
            <a:r>
              <a:rPr lang="en-US" dirty="0"/>
              <a:t>Public key registered with SharePoint farm</a:t>
            </a:r>
          </a:p>
          <a:p>
            <a:pPr lvl="1"/>
            <a:r>
              <a:rPr lang="en-US" dirty="0"/>
              <a:t>This creates a trusted security token issuer</a:t>
            </a:r>
          </a:p>
          <a:p>
            <a:r>
              <a:rPr lang="en-US" dirty="0"/>
              <a:t>App creates access token to call into SharePoint</a:t>
            </a:r>
          </a:p>
          <a:p>
            <a:pPr lvl="1"/>
            <a:r>
              <a:rPr lang="en-US" dirty="0"/>
              <a:t>App creates access token with a specific client ID and signs it with private key</a:t>
            </a:r>
          </a:p>
          <a:p>
            <a:pPr lvl="1"/>
            <a:r>
              <a:rPr lang="en-US" dirty="0"/>
              <a:t>Trusted security token issuer validates signature </a:t>
            </a:r>
          </a:p>
          <a:p>
            <a:r>
              <a:rPr lang="en-US" dirty="0"/>
              <a:t>SharePoint establishes app identity</a:t>
            </a:r>
          </a:p>
          <a:p>
            <a:pPr lvl="1"/>
            <a:r>
              <a:rPr lang="en-US" dirty="0"/>
              <a:t>App identity maps to a specific client ID</a:t>
            </a:r>
          </a:p>
          <a:p>
            <a:pPr lvl="1"/>
            <a:r>
              <a:rPr lang="en-US" dirty="0"/>
              <a:t>You can have many client IDs associated with a single x.509 certificate</a:t>
            </a:r>
          </a:p>
          <a:p>
            <a:endParaRPr lang="ca-ES" dirty="0"/>
          </a:p>
        </p:txBody>
      </p:sp>
      <p:sp>
        <p:nvSpPr>
          <p:cNvPr id="4" name="TextBox 3"/>
          <p:cNvSpPr txBox="1"/>
          <p:nvPr/>
        </p:nvSpPr>
        <p:spPr>
          <a:xfrm>
            <a:off x="8109095" y="6531720"/>
            <a:ext cx="3560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a-ES" sz="1400" spc="-70" dirty="0" err="1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Source</a:t>
            </a:r>
            <a:r>
              <a:rPr lang="ca-ES" sz="1400" spc="-70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: </a:t>
            </a:r>
            <a:r>
              <a:rPr lang="ca-ES" sz="1400" spc="-70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  <a:hlinkClick r:id="rId2"/>
              </a:rPr>
              <a:t>Ted </a:t>
            </a:r>
            <a:r>
              <a:rPr lang="ca-ES" sz="1400" spc="-70" dirty="0" err="1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  <a:hlinkClick r:id="rId2"/>
              </a:rPr>
              <a:t>Pattison</a:t>
            </a:r>
            <a:r>
              <a:rPr lang="ca-ES" sz="1400" spc="-70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  <a:hlinkClick r:id="rId2"/>
              </a:rPr>
              <a:t> SPC12 </a:t>
            </a:r>
            <a:r>
              <a:rPr lang="ca-ES" sz="1400" spc="-70" dirty="0" err="1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  <a:hlinkClick r:id="rId2"/>
              </a:rPr>
              <a:t>talk</a:t>
            </a:r>
            <a:endParaRPr lang="ca-ES" sz="1400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41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App High-Trust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Provider-hosted app authentication (Windows, SAML, fixed…)</a:t>
            </a:r>
          </a:p>
          <a:p>
            <a:r>
              <a:rPr lang="en-US" dirty="0" smtClean="0"/>
              <a:t>SharePoint host web application mode (Claims, Classic-Windows) can cause </a:t>
            </a:r>
            <a:r>
              <a:rPr lang="en-US" dirty="0" err="1" smtClean="0"/>
              <a:t>auth</a:t>
            </a:r>
            <a:r>
              <a:rPr lang="en-US" dirty="0" smtClean="0"/>
              <a:t> failures</a:t>
            </a:r>
          </a:p>
          <a:p>
            <a:r>
              <a:rPr lang="en-US" dirty="0" err="1" smtClean="0"/>
              <a:t>TokenHelper</a:t>
            </a:r>
            <a:r>
              <a:rPr lang="en-US" dirty="0" smtClean="0"/>
              <a:t> uses Active Directory SID as the identifier</a:t>
            </a:r>
          </a:p>
          <a:p>
            <a:r>
              <a:rPr lang="en-US" dirty="0" smtClean="0"/>
              <a:t>App-only tokens are not supported by all API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Advanced </a:t>
            </a:r>
            <a:r>
              <a:rPr lang="ca-ES" dirty="0" err="1" smtClean="0"/>
              <a:t>scenarios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490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Using</a:t>
            </a:r>
            <a:r>
              <a:rPr lang="ca-ES" dirty="0" smtClean="0"/>
              <a:t> </a:t>
            </a:r>
            <a:r>
              <a:rPr lang="ca-ES" dirty="0" err="1" smtClean="0"/>
              <a:t>other</a:t>
            </a:r>
            <a:r>
              <a:rPr lang="ca-ES" dirty="0" smtClean="0"/>
              <a:t> </a:t>
            </a:r>
            <a:r>
              <a:rPr lang="ca-ES" dirty="0" err="1" smtClean="0"/>
              <a:t>authentication</a:t>
            </a:r>
            <a:r>
              <a:rPr lang="ca-ES" dirty="0" smtClean="0"/>
              <a:t> </a:t>
            </a:r>
            <a:r>
              <a:rPr lang="ca-ES" dirty="0" err="1" smtClean="0"/>
              <a:t>methods</a:t>
            </a:r>
            <a:endParaRPr lang="ca-E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TokenHelper</a:t>
            </a:r>
            <a:r>
              <a:rPr lang="ca-ES" dirty="0" smtClean="0"/>
              <a:t> uses </a:t>
            </a:r>
            <a:r>
              <a:rPr lang="ca-ES" dirty="0" err="1" smtClean="0">
                <a:solidFill>
                  <a:schemeClr val="accent1"/>
                </a:solidFill>
              </a:rPr>
              <a:t>WindowsIdentity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/>
              <a:t>under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covers</a:t>
            </a:r>
          </a:p>
          <a:p>
            <a:endParaRPr lang="ca-ES" dirty="0" smtClean="0"/>
          </a:p>
          <a:p>
            <a:r>
              <a:rPr lang="ca-ES" dirty="0" err="1" smtClean="0"/>
              <a:t>Custom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r>
              <a:rPr lang="ca-ES" dirty="0" smtClean="0"/>
              <a:t> for </a:t>
            </a:r>
            <a:r>
              <a:rPr lang="ca-ES" dirty="0" smtClean="0">
                <a:solidFill>
                  <a:schemeClr val="accent1"/>
                </a:solidFill>
              </a:rPr>
              <a:t>SAML </a:t>
            </a:r>
            <a:r>
              <a:rPr lang="ca-ES" dirty="0" err="1" smtClean="0">
                <a:solidFill>
                  <a:schemeClr val="accent1"/>
                </a:solidFill>
              </a:rPr>
              <a:t>Federated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Authentication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smtClean="0"/>
              <a:t>contributed </a:t>
            </a:r>
            <a:r>
              <a:rPr lang="ca-ES" dirty="0" err="1" smtClean="0"/>
              <a:t>by</a:t>
            </a:r>
            <a:r>
              <a:rPr lang="ca-ES" dirty="0" smtClean="0"/>
              <a:t> </a:t>
            </a:r>
            <a:r>
              <a:rPr lang="ca-ES" dirty="0" err="1" smtClean="0"/>
              <a:t>Wictor</a:t>
            </a:r>
            <a:r>
              <a:rPr lang="ca-ES" dirty="0" smtClean="0"/>
              <a:t> </a:t>
            </a:r>
            <a:r>
              <a:rPr lang="ca-ES" dirty="0" err="1" smtClean="0"/>
              <a:t>Wilén</a:t>
            </a:r>
            <a:r>
              <a:rPr lang="ca-ES" dirty="0"/>
              <a:t> (</a:t>
            </a:r>
            <a:r>
              <a:rPr lang="ca-ES" dirty="0">
                <a:hlinkClick r:id="rId2"/>
              </a:rPr>
              <a:t>http://</a:t>
            </a:r>
            <a:r>
              <a:rPr lang="ca-ES" dirty="0" smtClean="0">
                <a:hlinkClick r:id="rId2"/>
              </a:rPr>
              <a:t>bit.ly/1aFponK</a:t>
            </a:r>
            <a:r>
              <a:rPr lang="ca-ES" dirty="0" smtClean="0"/>
              <a:t>)</a:t>
            </a:r>
          </a:p>
          <a:p>
            <a:endParaRPr lang="ca-ES" dirty="0" smtClean="0"/>
          </a:p>
          <a:p>
            <a:r>
              <a:rPr lang="ca-ES" dirty="0" smtClean="0">
                <a:solidFill>
                  <a:schemeClr val="accent1"/>
                </a:solidFill>
              </a:rPr>
              <a:t>FBA</a:t>
            </a:r>
            <a:r>
              <a:rPr lang="ca-ES" dirty="0" smtClean="0"/>
              <a:t> is </a:t>
            </a:r>
            <a:r>
              <a:rPr lang="ca-ES" dirty="0" err="1" smtClean="0"/>
              <a:t>also</a:t>
            </a:r>
            <a:r>
              <a:rPr lang="ca-ES" dirty="0" smtClean="0"/>
              <a:t> </a:t>
            </a:r>
            <a:r>
              <a:rPr lang="ca-ES" dirty="0" err="1" smtClean="0"/>
              <a:t>supported</a:t>
            </a: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11555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technology stacks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options by Kirk </a:t>
            </a:r>
            <a:r>
              <a:rPr lang="en-US" dirty="0"/>
              <a:t>Evans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bit.ly/1jK3Evh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Java, PHP, Node.js</a:t>
            </a:r>
          </a:p>
          <a:p>
            <a:endParaRPr lang="en-US" dirty="0" smtClean="0"/>
          </a:p>
          <a:p>
            <a:r>
              <a:rPr lang="en-US" dirty="0" smtClean="0"/>
              <a:t>JWT token creation</a:t>
            </a:r>
          </a:p>
          <a:p>
            <a:r>
              <a:rPr lang="en-US" dirty="0" smtClean="0"/>
              <a:t>Token signing with X.509 certificate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http://newrelic.com/assets/pages/apm/language-cel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55" y="1822450"/>
            <a:ext cx="5593299" cy="448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Extending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TokenHelper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TokenHelper</a:t>
            </a:r>
            <a:r>
              <a:rPr lang="ca-ES" dirty="0" smtClean="0"/>
              <a:t> is just </a:t>
            </a:r>
            <a:r>
              <a:rPr lang="ca-ES" dirty="0" err="1" smtClean="0">
                <a:solidFill>
                  <a:schemeClr val="accent1"/>
                </a:solidFill>
              </a:rPr>
              <a:t>code</a:t>
            </a:r>
            <a:r>
              <a:rPr lang="ca-ES" dirty="0" smtClean="0"/>
              <a:t>, </a:t>
            </a:r>
            <a:r>
              <a:rPr lang="ca-ES" dirty="0" err="1" smtClean="0"/>
              <a:t>you</a:t>
            </a:r>
            <a:r>
              <a:rPr lang="ca-ES" dirty="0" smtClean="0"/>
              <a:t> can </a:t>
            </a:r>
            <a:r>
              <a:rPr lang="ca-ES" dirty="0" err="1" smtClean="0"/>
              <a:t>edit</a:t>
            </a:r>
            <a:r>
              <a:rPr lang="ca-ES" dirty="0" smtClean="0"/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extend</a:t>
            </a:r>
            <a:r>
              <a:rPr lang="ca-ES" dirty="0" smtClean="0"/>
              <a:t> </a:t>
            </a:r>
            <a:r>
              <a:rPr lang="ca-ES" dirty="0" err="1" smtClean="0"/>
              <a:t>it</a:t>
            </a:r>
            <a:endParaRPr lang="ca-ES" dirty="0" smtClean="0"/>
          </a:p>
          <a:p>
            <a:endParaRPr lang="ca-ES" dirty="0"/>
          </a:p>
          <a:p>
            <a:r>
              <a:rPr lang="ca-ES" dirty="0" err="1" smtClean="0"/>
              <a:t>Retrieving</a:t>
            </a:r>
            <a:r>
              <a:rPr lang="ca-ES" dirty="0" smtClean="0"/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app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parameters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/>
              <a:t>from</a:t>
            </a:r>
            <a:r>
              <a:rPr lang="ca-ES" dirty="0" smtClean="0"/>
              <a:t> a </a:t>
            </a:r>
            <a:r>
              <a:rPr lang="ca-ES" dirty="0" err="1" smtClean="0"/>
              <a:t>database</a:t>
            </a:r>
            <a:endParaRPr lang="ca-ES" dirty="0" smtClean="0"/>
          </a:p>
          <a:p>
            <a:r>
              <a:rPr lang="ca-ES" dirty="0" err="1" smtClean="0"/>
              <a:t>Caching</a:t>
            </a:r>
            <a:r>
              <a:rPr lang="ca-ES" dirty="0" smtClean="0"/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access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tokens</a:t>
            </a:r>
            <a:endParaRPr lang="ca-ES" dirty="0" smtClean="0">
              <a:solidFill>
                <a:schemeClr val="accent1"/>
              </a:solidFill>
            </a:endParaRPr>
          </a:p>
          <a:p>
            <a:r>
              <a:rPr lang="ca-ES" dirty="0" err="1" smtClean="0"/>
              <a:t>Creating</a:t>
            </a:r>
            <a:r>
              <a:rPr lang="ca-ES" dirty="0" smtClean="0"/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custom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user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identity</a:t>
            </a:r>
            <a:endParaRPr lang="ca-ES" dirty="0" smtClean="0">
              <a:solidFill>
                <a:schemeClr val="accent1"/>
              </a:solidFill>
            </a:endParaRPr>
          </a:p>
          <a:p>
            <a:r>
              <a:rPr lang="ca-ES" dirty="0" err="1" smtClean="0"/>
              <a:t>Extending</a:t>
            </a:r>
            <a:r>
              <a:rPr lang="ca-ES" dirty="0" smtClean="0"/>
              <a:t> </a:t>
            </a:r>
            <a:r>
              <a:rPr lang="ca-ES" dirty="0" err="1" smtClean="0"/>
              <a:t>token</a:t>
            </a:r>
            <a:r>
              <a:rPr lang="ca-ES" dirty="0" smtClean="0"/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lifetime</a:t>
            </a:r>
            <a:endParaRPr lang="ca-ES" dirty="0" smtClean="0">
              <a:solidFill>
                <a:schemeClr val="accent1"/>
              </a:solidFill>
            </a:endParaRPr>
          </a:p>
          <a:p>
            <a:r>
              <a:rPr lang="ca-ES" dirty="0" err="1" smtClean="0">
                <a:solidFill>
                  <a:schemeClr val="tx1"/>
                </a:solidFill>
              </a:rPr>
              <a:t>Retrieving</a:t>
            </a:r>
            <a:r>
              <a:rPr lang="ca-ES" dirty="0" smtClean="0">
                <a:solidFill>
                  <a:schemeClr val="tx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certificates</a:t>
            </a:r>
            <a:r>
              <a:rPr lang="ca-ES" dirty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tx1"/>
                </a:solidFill>
              </a:rPr>
              <a:t>from</a:t>
            </a:r>
            <a:r>
              <a:rPr lang="ca-ES" dirty="0" smtClean="0">
                <a:solidFill>
                  <a:schemeClr val="tx1"/>
                </a:solidFill>
              </a:rPr>
              <a:t> a </a:t>
            </a:r>
            <a:r>
              <a:rPr lang="ca-ES" dirty="0" err="1" smtClean="0">
                <a:solidFill>
                  <a:schemeClr val="tx1"/>
                </a:solidFill>
              </a:rPr>
              <a:t>repository</a:t>
            </a:r>
            <a:endParaRPr lang="ca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recent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provider-hosted apps (2 MVC, 1 </a:t>
            </a:r>
            <a:r>
              <a:rPr lang="en-US" dirty="0" err="1" smtClean="0"/>
              <a:t>Lightswitch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SharePoint 2013 back-end platform</a:t>
            </a:r>
          </a:p>
          <a:p>
            <a:r>
              <a:rPr lang="en-US" dirty="0" smtClean="0"/>
              <a:t>2 types of users</a:t>
            </a:r>
          </a:p>
          <a:p>
            <a:pPr lvl="1"/>
            <a:r>
              <a:rPr lang="en-US" sz="2800" dirty="0"/>
              <a:t>Windows</a:t>
            </a:r>
          </a:p>
          <a:p>
            <a:pPr lvl="1"/>
            <a:r>
              <a:rPr lang="en-US" sz="2800" dirty="0"/>
              <a:t>Online Banking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548353" y="5036217"/>
            <a:ext cx="1787237" cy="72043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Online Bank </a:t>
            </a: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IdP</a:t>
            </a: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61431" y="2992581"/>
            <a:ext cx="1787237" cy="7204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Internal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(Windows)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63360" y="2992581"/>
            <a:ext cx="1787237" cy="7204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Public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(SAML)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659502" y="2992581"/>
            <a:ext cx="1787237" cy="7204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Admin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(Windows)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07941" y="5957453"/>
            <a:ext cx="3740727" cy="72043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SharePoint 2013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07941" y="5036217"/>
            <a:ext cx="1787237" cy="72043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Claims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Web </a:t>
            </a: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61432" y="5049890"/>
            <a:ext cx="1787237" cy="72043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Classic</a:t>
            </a:r>
            <a:r>
              <a:rPr lang="ca-E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Web </a:t>
            </a:r>
            <a:r>
              <a:rPr lang="ca-ES" sz="2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554788" y="3948545"/>
            <a:ext cx="443346" cy="955964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8433375" y="3972926"/>
            <a:ext cx="443346" cy="955964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2452482">
            <a:off x="9484265" y="3920846"/>
            <a:ext cx="443346" cy="1132107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2452482">
            <a:off x="5193247" y="3813010"/>
            <a:ext cx="443346" cy="1152855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a-E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Summary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047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High</a:t>
            </a:r>
            <a:r>
              <a:rPr lang="ca-ES" dirty="0" smtClean="0"/>
              <a:t>-trust </a:t>
            </a:r>
            <a:r>
              <a:rPr lang="ca-ES" dirty="0" err="1" smtClean="0"/>
              <a:t>apps</a:t>
            </a:r>
            <a:r>
              <a:rPr lang="ca-ES" dirty="0" smtClean="0"/>
              <a:t> in SharePoint 2013</a:t>
            </a:r>
            <a:endParaRPr lang="ca-E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Alternative</a:t>
            </a:r>
            <a:r>
              <a:rPr lang="ca-ES" dirty="0" smtClean="0"/>
              <a:t> for </a:t>
            </a:r>
            <a:r>
              <a:rPr lang="ca-ES" b="1" dirty="0" smtClean="0">
                <a:solidFill>
                  <a:schemeClr val="accent1"/>
                </a:solidFill>
              </a:rPr>
              <a:t>on-</a:t>
            </a:r>
            <a:r>
              <a:rPr lang="ca-ES" b="1" dirty="0" err="1" smtClean="0">
                <a:solidFill>
                  <a:schemeClr val="accent1"/>
                </a:solidFill>
              </a:rPr>
              <a:t>premises</a:t>
            </a:r>
            <a:r>
              <a:rPr lang="ca-ES" b="1" dirty="0" smtClean="0">
                <a:solidFill>
                  <a:schemeClr val="accent1"/>
                </a:solidFill>
              </a:rPr>
              <a:t> </a:t>
            </a:r>
            <a:r>
              <a:rPr lang="ca-ES" b="1" dirty="0" err="1" smtClean="0">
                <a:solidFill>
                  <a:schemeClr val="accent1"/>
                </a:solidFill>
              </a:rPr>
              <a:t>app</a:t>
            </a:r>
            <a:r>
              <a:rPr lang="ca-ES" b="1" dirty="0" smtClean="0">
                <a:solidFill>
                  <a:schemeClr val="accent1"/>
                </a:solidFill>
              </a:rPr>
              <a:t> </a:t>
            </a:r>
            <a:r>
              <a:rPr lang="ca-ES" b="1" dirty="0" err="1" smtClean="0">
                <a:solidFill>
                  <a:schemeClr val="accent1"/>
                </a:solidFill>
              </a:rPr>
              <a:t>development</a:t>
            </a:r>
            <a:endParaRPr lang="ca-ES" b="1" dirty="0" smtClean="0">
              <a:solidFill>
                <a:schemeClr val="accent1"/>
              </a:solidFill>
            </a:endParaRPr>
          </a:p>
          <a:p>
            <a:endParaRPr lang="ca-ES" dirty="0" smtClean="0">
              <a:solidFill>
                <a:schemeClr val="accent1"/>
              </a:solidFill>
            </a:endParaRPr>
          </a:p>
          <a:p>
            <a:r>
              <a:rPr lang="ca-ES" b="1" dirty="0" err="1" smtClean="0">
                <a:solidFill>
                  <a:schemeClr val="accent1"/>
                </a:solidFill>
              </a:rPr>
              <a:t>Cloud-ready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endParaRPr lang="ca-ES" dirty="0" smtClean="0"/>
          </a:p>
          <a:p>
            <a:endParaRPr lang="ca-ES" dirty="0" smtClean="0">
              <a:solidFill>
                <a:schemeClr val="accent1"/>
              </a:solidFill>
            </a:endParaRPr>
          </a:p>
          <a:p>
            <a:r>
              <a:rPr lang="ca-ES" b="1" dirty="0" err="1" smtClean="0">
                <a:solidFill>
                  <a:schemeClr val="accent1"/>
                </a:solidFill>
              </a:rPr>
              <a:t>More</a:t>
            </a:r>
            <a:r>
              <a:rPr lang="ca-ES" b="1" dirty="0" smtClean="0">
                <a:solidFill>
                  <a:schemeClr val="accent1"/>
                </a:solidFill>
              </a:rPr>
              <a:t> flexible </a:t>
            </a:r>
            <a:r>
              <a:rPr lang="ca-ES" dirty="0" err="1" smtClean="0"/>
              <a:t>than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low</a:t>
            </a:r>
            <a:r>
              <a:rPr lang="ca-ES" dirty="0" smtClean="0"/>
              <a:t>-trust </a:t>
            </a:r>
            <a:r>
              <a:rPr lang="ca-ES" dirty="0" err="1" smtClean="0"/>
              <a:t>apps</a:t>
            </a:r>
            <a:endParaRPr lang="ca-ES" dirty="0" smtClean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901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Useful</a:t>
            </a:r>
            <a:r>
              <a:rPr lang="ca-ES" dirty="0" smtClean="0"/>
              <a:t> </a:t>
            </a:r>
            <a:r>
              <a:rPr lang="ca-ES" dirty="0" err="1" smtClean="0"/>
              <a:t>information</a:t>
            </a:r>
            <a:r>
              <a:rPr lang="ca-ES" dirty="0" smtClean="0"/>
              <a:t> </a:t>
            </a:r>
            <a:r>
              <a:rPr lang="ca-ES" dirty="0" err="1" smtClean="0"/>
              <a:t>sources</a:t>
            </a:r>
            <a:r>
              <a:rPr lang="ca-ES" dirty="0" smtClean="0"/>
              <a:t> </a:t>
            </a:r>
            <a:r>
              <a:rPr lang="ca-ES" dirty="0" err="1" smtClean="0"/>
              <a:t>about</a:t>
            </a:r>
            <a:r>
              <a:rPr lang="ca-ES" dirty="0" smtClean="0"/>
              <a:t> HTA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dirty="0" smtClean="0"/>
              <a:t>Kirk </a:t>
            </a:r>
            <a:r>
              <a:rPr lang="ca-ES" b="1" dirty="0" err="1" smtClean="0"/>
              <a:t>Evans</a:t>
            </a:r>
            <a:r>
              <a:rPr lang="ca-ES" b="1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hlinkClick r:id="rId2"/>
              </a:rPr>
              <a:t>http</a:t>
            </a:r>
            <a:r>
              <a:rPr lang="ca-ES" dirty="0">
                <a:hlinkClick r:id="rId2"/>
              </a:rPr>
              <a:t>://blogs.msdn.com/b/kaevans</a:t>
            </a:r>
            <a:r>
              <a:rPr lang="ca-ES" dirty="0" smtClean="0">
                <a:hlinkClick r:id="rId2"/>
              </a:rPr>
              <a:t>/</a:t>
            </a:r>
            <a:r>
              <a:rPr lang="ca-ES" dirty="0" smtClean="0"/>
              <a:t> </a:t>
            </a:r>
          </a:p>
          <a:p>
            <a:r>
              <a:rPr lang="ca-ES" b="1" dirty="0" err="1" smtClean="0"/>
              <a:t>Steve</a:t>
            </a:r>
            <a:r>
              <a:rPr lang="ca-ES" b="1" dirty="0" smtClean="0"/>
              <a:t> </a:t>
            </a:r>
            <a:r>
              <a:rPr lang="ca-ES" b="1" dirty="0" err="1" smtClean="0"/>
              <a:t>Peschka</a:t>
            </a:r>
            <a:r>
              <a:rPr lang="ca-ES" b="1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hlinkClick r:id="rId3"/>
              </a:rPr>
              <a:t>http</a:t>
            </a:r>
            <a:r>
              <a:rPr lang="ca-ES" dirty="0">
                <a:hlinkClick r:id="rId3"/>
              </a:rPr>
              <a:t>://blogs.technet.com/b/speschka</a:t>
            </a:r>
            <a:r>
              <a:rPr lang="ca-ES" dirty="0" smtClean="0">
                <a:hlinkClick r:id="rId3"/>
              </a:rPr>
              <a:t>/</a:t>
            </a:r>
            <a:r>
              <a:rPr lang="ca-ES" dirty="0" smtClean="0"/>
              <a:t> </a:t>
            </a:r>
          </a:p>
          <a:p>
            <a:r>
              <a:rPr lang="ca-ES" b="1" dirty="0" err="1" smtClean="0"/>
              <a:t>Wictor</a:t>
            </a:r>
            <a:r>
              <a:rPr lang="ca-ES" b="1" dirty="0" smtClean="0"/>
              <a:t> </a:t>
            </a:r>
            <a:r>
              <a:rPr lang="ca-ES" b="1" dirty="0" err="1" smtClean="0"/>
              <a:t>Wilén</a:t>
            </a:r>
            <a:r>
              <a:rPr lang="ca-ES" b="1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hlinkClick r:id="rId4"/>
              </a:rPr>
              <a:t>http</a:t>
            </a:r>
            <a:r>
              <a:rPr lang="ca-ES" dirty="0">
                <a:hlinkClick r:id="rId4"/>
              </a:rPr>
              <a:t>://</a:t>
            </a:r>
            <a:r>
              <a:rPr lang="ca-ES" dirty="0" smtClean="0">
                <a:hlinkClick r:id="rId4"/>
              </a:rPr>
              <a:t>www.wictorwilen.se</a:t>
            </a:r>
            <a:r>
              <a:rPr lang="ca-ES" dirty="0" smtClean="0"/>
              <a:t>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225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¡Completa tu pasaporte!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4642" y="1825625"/>
            <a:ext cx="6076540" cy="4674412"/>
          </a:xfrm>
        </p:spPr>
        <p:txBody>
          <a:bodyPr>
            <a:normAutofit/>
          </a:bodyPr>
          <a:lstStyle/>
          <a:p>
            <a:r>
              <a:rPr lang="es-ES" dirty="0" smtClean="0"/>
              <a:t> Debes recorrer todos los stand de la conferencia</a:t>
            </a:r>
          </a:p>
          <a:p>
            <a:r>
              <a:rPr lang="es-ES" dirty="0"/>
              <a:t> </a:t>
            </a:r>
            <a:r>
              <a:rPr lang="es-ES" dirty="0" smtClean="0"/>
              <a:t>Solicita en cada stand su pegatina</a:t>
            </a:r>
          </a:p>
          <a:p>
            <a:r>
              <a:rPr lang="es-ES" dirty="0"/>
              <a:t> </a:t>
            </a:r>
            <a:r>
              <a:rPr lang="es-ES" dirty="0" smtClean="0"/>
              <a:t>Pégalas todas en el pasaporte</a:t>
            </a:r>
          </a:p>
          <a:p>
            <a:r>
              <a:rPr lang="es-ES" dirty="0"/>
              <a:t> </a:t>
            </a:r>
            <a:r>
              <a:rPr lang="es-ES" dirty="0" smtClean="0"/>
              <a:t>Una vez relleno, </a:t>
            </a:r>
            <a:r>
              <a:rPr lang="es-ES" b="1" dirty="0" smtClean="0"/>
              <a:t>solicita</a:t>
            </a:r>
            <a:r>
              <a:rPr lang="es-ES" dirty="0" smtClean="0"/>
              <a:t> a la azafata del mostrador interno (al lado del auditorio) tu </a:t>
            </a:r>
            <a:r>
              <a:rPr lang="es-ES" b="1" dirty="0" smtClean="0"/>
              <a:t>número de participación</a:t>
            </a:r>
          </a:p>
          <a:p>
            <a:r>
              <a:rPr lang="es-ES" dirty="0"/>
              <a:t> </a:t>
            </a:r>
            <a:r>
              <a:rPr lang="es-ES" dirty="0" smtClean="0"/>
              <a:t>¡El pasaporte completo </a:t>
            </a:r>
            <a:r>
              <a:rPr lang="es-ES" b="1" dirty="0" smtClean="0"/>
              <a:t>te permitirá </a:t>
            </a:r>
            <a:r>
              <a:rPr lang="es-ES" dirty="0" smtClean="0"/>
              <a:t>participar en el sorteo de los regalos de la conferencia!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14214" y="582239"/>
            <a:ext cx="2042676" cy="4045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81" y="2445483"/>
            <a:ext cx="2242630" cy="31578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81" y="3579355"/>
            <a:ext cx="2600186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¡Rellena tu encuesta!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4642" y="1825625"/>
            <a:ext cx="6905880" cy="4351338"/>
          </a:xfrm>
        </p:spPr>
        <p:txBody>
          <a:bodyPr/>
          <a:lstStyle/>
          <a:p>
            <a:r>
              <a:rPr lang="es-ES" dirty="0" smtClean="0"/>
              <a:t> No olvides </a:t>
            </a:r>
            <a:r>
              <a:rPr lang="es-ES" b="1" dirty="0" smtClean="0"/>
              <a:t>rellenar las dos hojas </a:t>
            </a:r>
            <a:r>
              <a:rPr lang="es-ES" dirty="0" smtClean="0"/>
              <a:t>de encuesta.</a:t>
            </a:r>
          </a:p>
          <a:p>
            <a:r>
              <a:rPr lang="es-ES" dirty="0"/>
              <a:t> Una vez relleno, </a:t>
            </a:r>
            <a:r>
              <a:rPr lang="es-ES" b="1" dirty="0" smtClean="0"/>
              <a:t>entrégala </a:t>
            </a:r>
            <a:r>
              <a:rPr lang="es-ES" dirty="0" smtClean="0"/>
              <a:t>a </a:t>
            </a:r>
            <a:r>
              <a:rPr lang="es-ES" dirty="0"/>
              <a:t>la azafata del mostrador interno (al lado del auditorio</a:t>
            </a:r>
            <a:r>
              <a:rPr lang="es-ES" dirty="0" smtClean="0"/>
              <a:t>).</a:t>
            </a:r>
          </a:p>
          <a:p>
            <a:r>
              <a:rPr lang="es-ES" b="1" dirty="0"/>
              <a:t> </a:t>
            </a:r>
            <a:r>
              <a:rPr lang="es-ES" dirty="0" smtClean="0"/>
              <a:t>La azafata te entregará la bolsa con el </a:t>
            </a:r>
            <a:r>
              <a:rPr lang="es-ES" b="1" dirty="0" smtClean="0"/>
              <a:t>regalo</a:t>
            </a:r>
            <a:r>
              <a:rPr lang="es-ES" dirty="0" smtClean="0"/>
              <a:t> de la conferencia.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32" y="2783788"/>
            <a:ext cx="1943631" cy="19436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21" y="2700397"/>
            <a:ext cx="2600186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Edin </a:t>
            </a:r>
            <a:r>
              <a:rPr lang="en-US" dirty="0" err="1" smtClean="0"/>
              <a:t>Kapi</a:t>
            </a:r>
            <a:r>
              <a:rPr lang="bs-Latn-BA" dirty="0" smtClean="0"/>
              <a:t>ć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SharePoint Server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SOGETI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http://www.edinkapic.com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http://www.sug.cat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ekapic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713517"/>
            <a:ext cx="2160588" cy="797059"/>
          </a:xfr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Practice Lead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78" y="3925525"/>
            <a:ext cx="2160588" cy="4926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78" y="5663082"/>
            <a:ext cx="2312581" cy="9533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345" y="2781468"/>
            <a:ext cx="3772618" cy="37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447800"/>
            <a:ext cx="11152188" cy="1976438"/>
          </a:xfrm>
        </p:spPr>
        <p:txBody>
          <a:bodyPr>
            <a:normAutofit fontScale="62500" lnSpcReduction="20000"/>
          </a:bodyPr>
          <a:lstStyle/>
          <a:p>
            <a:endParaRPr lang="ca-ES" dirty="0"/>
          </a:p>
          <a:p>
            <a:endParaRPr lang="ca-ES" dirty="0" smtClean="0"/>
          </a:p>
          <a:p>
            <a:endParaRPr lang="ca-ES" dirty="0"/>
          </a:p>
          <a:p>
            <a:endParaRPr lang="ca-ES" dirty="0" smtClean="0"/>
          </a:p>
          <a:p>
            <a:endParaRPr lang="ca-ES" dirty="0"/>
          </a:p>
          <a:p>
            <a:pPr algn="ctr"/>
            <a:r>
              <a:rPr lang="ca-ES" sz="3600" dirty="0">
                <a:solidFill>
                  <a:schemeClr val="accent1"/>
                </a:solidFill>
              </a:rPr>
              <a:t>http://www.spsevents.org/city/Barcelona/Barcelona2015/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0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0419" y="6330937"/>
            <a:ext cx="8881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a-ES" sz="2800" dirty="0">
                <a:solidFill>
                  <a:schemeClr val="accent1"/>
                </a:solidFill>
              </a:rPr>
              <a:t>http://www.spsevents.org/city/Barcelona/Barcelona2015/  </a:t>
            </a:r>
          </a:p>
        </p:txBody>
      </p:sp>
    </p:spTree>
    <p:extLst>
      <p:ext uri="{BB962C8B-B14F-4D97-AF65-F5344CB8AC3E}">
        <p14:creationId xmlns:p14="http://schemas.microsoft.com/office/powerpoint/2010/main" val="42875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High-Trust de SharePoint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High</a:t>
            </a:r>
            <a:r>
              <a:rPr lang="ca-ES" dirty="0" smtClean="0"/>
              <a:t>-Trust </a:t>
            </a:r>
            <a:r>
              <a:rPr lang="ca-ES" dirty="0" err="1" smtClean="0"/>
              <a:t>Apps</a:t>
            </a:r>
            <a:r>
              <a:rPr lang="ca-ES" dirty="0" smtClean="0"/>
              <a:t>?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03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Agenda</a:t>
            </a:r>
            <a:endParaRPr lang="ca-E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SharePoint </a:t>
            </a:r>
            <a:r>
              <a:rPr lang="ca-ES" dirty="0" err="1" smtClean="0"/>
              <a:t>app</a:t>
            </a:r>
            <a:r>
              <a:rPr lang="ca-ES" dirty="0" smtClean="0"/>
              <a:t> model </a:t>
            </a:r>
            <a:r>
              <a:rPr lang="ca-ES" dirty="0" err="1" smtClean="0"/>
              <a:t>review</a:t>
            </a:r>
            <a:endParaRPr lang="ca-ES" dirty="0" smtClean="0"/>
          </a:p>
          <a:p>
            <a:r>
              <a:rPr lang="ca-ES" dirty="0" err="1" smtClean="0"/>
              <a:t>High</a:t>
            </a:r>
            <a:r>
              <a:rPr lang="ca-ES" dirty="0" smtClean="0"/>
              <a:t>-trust </a:t>
            </a:r>
            <a:r>
              <a:rPr lang="ca-ES" dirty="0" err="1" smtClean="0"/>
              <a:t>apps</a:t>
            </a:r>
            <a:r>
              <a:rPr lang="ca-ES" dirty="0" smtClean="0"/>
              <a:t> </a:t>
            </a:r>
            <a:r>
              <a:rPr lang="ca-ES" dirty="0" err="1" smtClean="0"/>
              <a:t>mechanism</a:t>
            </a:r>
            <a:endParaRPr lang="ca-ES" dirty="0" smtClean="0"/>
          </a:p>
          <a:p>
            <a:r>
              <a:rPr lang="ca-ES" dirty="0" smtClean="0"/>
              <a:t>DEMO</a:t>
            </a:r>
          </a:p>
          <a:p>
            <a:r>
              <a:rPr lang="ca-ES" dirty="0" smtClean="0"/>
              <a:t>Advanced </a:t>
            </a:r>
            <a:r>
              <a:rPr lang="ca-ES" dirty="0" err="1" smtClean="0"/>
              <a:t>scenarios</a:t>
            </a:r>
            <a:endParaRPr lang="ca-ES" dirty="0" smtClean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663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SharePoint “cloud apps model”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SharePoint-hosted apps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accent1"/>
                </a:solidFill>
              </a:rPr>
              <a:t>Provider-hosted apps </a:t>
            </a:r>
            <a:r>
              <a:rPr lang="en-GB" dirty="0" smtClean="0"/>
              <a:t>(remote apps)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Apps for SharePoint hosting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21" y="1822450"/>
            <a:ext cx="604837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579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Segoe UI</vt:lpstr>
      <vt:lpstr>Calibri Light</vt:lpstr>
      <vt:lpstr>Segoe UI Light</vt:lpstr>
      <vt:lpstr>Segoe UI </vt:lpstr>
      <vt:lpstr>Calibri</vt:lpstr>
      <vt:lpstr>Rabiohead</vt:lpstr>
      <vt:lpstr>Wingdings</vt:lpstr>
      <vt:lpstr>Tema de Office</vt:lpstr>
      <vt:lpstr>PowerPoint Presentation</vt:lpstr>
      <vt:lpstr>PowerPoint Presentation</vt:lpstr>
      <vt:lpstr>¡Completa tu pasaporte!</vt:lpstr>
      <vt:lpstr>Edin Kapić</vt:lpstr>
      <vt:lpstr>PowerPoint Presentation</vt:lpstr>
      <vt:lpstr>Aplicaciones High-Trust de SharePoint 2013</vt:lpstr>
      <vt:lpstr>High-Trust Apps?</vt:lpstr>
      <vt:lpstr>Agenda</vt:lpstr>
      <vt:lpstr>SharePoint “cloud apps model”</vt:lpstr>
      <vt:lpstr>Provider-hosted apps</vt:lpstr>
      <vt:lpstr>App authentication</vt:lpstr>
      <vt:lpstr>App authentication methods</vt:lpstr>
      <vt:lpstr>Low-trust app authentication</vt:lpstr>
      <vt:lpstr>High-trust app authentication</vt:lpstr>
      <vt:lpstr>High trust != Full trust</vt:lpstr>
      <vt:lpstr>PowerPoint Presentation</vt:lpstr>
      <vt:lpstr>High-trust app prerequisites</vt:lpstr>
      <vt:lpstr>High-trust mechanism</vt:lpstr>
      <vt:lpstr>Demo: App High-Trust</vt:lpstr>
      <vt:lpstr>Gotchas</vt:lpstr>
      <vt:lpstr>Advanced scenarios</vt:lpstr>
      <vt:lpstr>Using other authentication methods</vt:lpstr>
      <vt:lpstr>Using other technology stacks</vt:lpstr>
      <vt:lpstr>Extending the TokenHelper code</vt:lpstr>
      <vt:lpstr>My recent project</vt:lpstr>
      <vt:lpstr>Summary</vt:lpstr>
      <vt:lpstr>High-trust apps in SharePoint 2013</vt:lpstr>
      <vt:lpstr>Useful information sources about HTA</vt:lpstr>
      <vt:lpstr>Q&amp;A</vt:lpstr>
      <vt:lpstr>¡Rellena tu encuesta!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Edin Kapic</cp:lastModifiedBy>
  <cp:revision>77</cp:revision>
  <dcterms:created xsi:type="dcterms:W3CDTF">2013-08-20T12:49:39Z</dcterms:created>
  <dcterms:modified xsi:type="dcterms:W3CDTF">2015-06-10T09:38:40Z</dcterms:modified>
</cp:coreProperties>
</file>