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60" r:id="rId2"/>
    <p:sldId id="268" r:id="rId3"/>
    <p:sldId id="282" r:id="rId4"/>
    <p:sldId id="257" r:id="rId5"/>
    <p:sldId id="272" r:id="rId6"/>
    <p:sldId id="275" r:id="rId7"/>
    <p:sldId id="278" r:id="rId8"/>
    <p:sldId id="277" r:id="rId9"/>
    <p:sldId id="279" r:id="rId10"/>
    <p:sldId id="280" r:id="rId11"/>
    <p:sldId id="285" r:id="rId12"/>
    <p:sldId id="283" r:id="rId13"/>
    <p:sldId id="276" r:id="rId14"/>
    <p:sldId id="274" r:id="rId15"/>
    <p:sldId id="284" r:id="rId16"/>
    <p:sldId id="281" r:id="rId17"/>
    <p:sldId id="264" r:id="rId18"/>
    <p:sldId id="273" r:id="rId19"/>
    <p:sldId id="263" r:id="rId20"/>
  </p:sldIdLst>
  <p:sldSz cx="12192000" cy="6858000"/>
  <p:notesSz cx="6858000" cy="9144000"/>
  <p:embeddedFontLs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Rabiohead" panose="020B0604020202020204" charset="0"/>
      <p:regular r:id="rId26"/>
    </p:embeddedFont>
    <p:embeddedFont>
      <p:font typeface="Segoe UI Light" panose="020B0502040204020203" pitchFamily="34" charset="0"/>
      <p:regular r:id="rId27"/>
      <p: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1FF"/>
    <a:srgbClr val="0072C5"/>
    <a:srgbClr val="0594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16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595D-823D-4C13-AB03-2A799184915F}" type="datetimeFigureOut">
              <a:rPr lang="es-ES" smtClean="0"/>
              <a:t>08/06/2015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E2D7-9CB1-440F-9723-FCBAAF2E97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7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unch">
    <p:bg>
      <p:bgPr>
        <a:gradFill>
          <a:gsLst>
            <a:gs pos="40000">
              <a:srgbClr val="0594FF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40" y="3292949"/>
            <a:ext cx="3110219" cy="4448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21" y="1030977"/>
            <a:ext cx="8128958" cy="2709652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  <p:sp>
        <p:nvSpPr>
          <p:cNvPr id="12" name="CuadroTexto 11"/>
          <p:cNvSpPr txBox="1"/>
          <p:nvPr userDrawn="1"/>
        </p:nvSpPr>
        <p:spPr>
          <a:xfrm>
            <a:off x="3060441" y="5516984"/>
            <a:ext cx="890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Rabiohead" panose="00000400000000000000" pitchFamily="2" charset="0"/>
              </a:rPr>
              <a:t>Madrid, 9 y 10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</a:t>
            </a:r>
            <a:r>
              <a:rPr lang="en-US" sz="5400" baseline="0" dirty="0" err="1" smtClean="0">
                <a:solidFill>
                  <a:schemeClr val="bg1"/>
                </a:solidFill>
                <a:latin typeface="Rabiohead" panose="00000400000000000000" pitchFamily="2" charset="0"/>
              </a:rPr>
              <a:t>junio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2015</a:t>
            </a:r>
            <a:endParaRPr lang="es-ES" sz="5400" dirty="0">
              <a:solidFill>
                <a:schemeClr val="bg1"/>
              </a:solidFill>
              <a:latin typeface="Rabiohea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2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>
          <a:xfrm>
            <a:off x="1330422" y="256327"/>
            <a:ext cx="9531156" cy="63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 userDrawn="1">
          <p15:clr>
            <a:srgbClr val="FBAE40"/>
          </p15:clr>
        </p15:guide>
        <p15:guide id="4" pos="3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-Fin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1"/>
          <a:stretch/>
        </p:blipFill>
        <p:spPr>
          <a:xfrm>
            <a:off x="2272267" y="1705707"/>
            <a:ext cx="7647466" cy="51506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45" y="126358"/>
            <a:ext cx="4828310" cy="1609436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71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>
          <p15:clr>
            <a:srgbClr val="FBAE40"/>
          </p15:clr>
        </p15:guide>
        <p15:guide id="4" pos="3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ection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766218"/>
            <a:ext cx="10515600" cy="1325563"/>
          </a:xfrm>
          <a:noFill/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766916" y="914399"/>
            <a:ext cx="2428568" cy="2458065"/>
          </a:xfrm>
          <a:prstGeom prst="ellipse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3726425" y="1222382"/>
            <a:ext cx="8023123" cy="1687965"/>
          </a:xfrm>
        </p:spPr>
        <p:txBody>
          <a:bodyPr>
            <a:norm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22" name="Marcador de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3726424" y="3720293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Job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23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26424" y="4299179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err="1" smtClean="0"/>
              <a:t>Award</a:t>
            </a:r>
            <a:endParaRPr lang="es-ES" dirty="0"/>
          </a:p>
        </p:txBody>
      </p:sp>
      <p:sp>
        <p:nvSpPr>
          <p:cNvPr id="24" name="Marcador de texto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26323" y="3114392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Company</a:t>
            </a:r>
            <a:endParaRPr lang="es-ES" dirty="0"/>
          </a:p>
        </p:txBody>
      </p:sp>
      <p:sp>
        <p:nvSpPr>
          <p:cNvPr id="25" name="Marcador de texto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26322" y="4912702"/>
            <a:ext cx="8023225" cy="41433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Blog 1</a:t>
            </a:r>
            <a:endParaRPr lang="es-ES" dirty="0"/>
          </a:p>
        </p:txBody>
      </p:sp>
      <p:sp>
        <p:nvSpPr>
          <p:cNvPr id="26" name="Marcador de texto 20"/>
          <p:cNvSpPr>
            <a:spLocks noGrp="1"/>
          </p:cNvSpPr>
          <p:nvPr>
            <p:ph type="body" sz="quarter" idx="16" hasCustomPrompt="1"/>
          </p:nvPr>
        </p:nvSpPr>
        <p:spPr>
          <a:xfrm>
            <a:off x="3726321" y="5526225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Blog 2</a:t>
            </a:r>
            <a:endParaRPr lang="es-ES" dirty="0"/>
          </a:p>
        </p:txBody>
      </p:sp>
      <p:sp>
        <p:nvSpPr>
          <p:cNvPr id="27" name="Marcador de texto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26321" y="6139748"/>
            <a:ext cx="8023225" cy="414338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Segoe UI 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78934" y="869796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" y="102182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745558" y="880947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95" y="107758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rgbClr val="0072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2761891" y="2633873"/>
            <a:ext cx="8633603" cy="1075486"/>
          </a:xfrm>
        </p:spPr>
        <p:txBody>
          <a:bodyPr>
            <a:noAutofit/>
          </a:bodyPr>
          <a:lstStyle>
            <a:lvl1pPr>
              <a:defRPr lang="es-ES" sz="5400" b="0" kern="120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8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11" y="112863"/>
            <a:ext cx="1998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044" y="365125"/>
            <a:ext cx="11077755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Triángulo rectángulo 7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76043" y="1822450"/>
            <a:ext cx="5400137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6012611" y="1822450"/>
            <a:ext cx="5341188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11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8" r:id="rId3"/>
    <p:sldLayoutId id="2147483661" r:id="rId4"/>
    <p:sldLayoutId id="2147483662" r:id="rId5"/>
    <p:sldLayoutId id="2147483666" r:id="rId6"/>
    <p:sldLayoutId id="2147483649" r:id="rId7"/>
    <p:sldLayoutId id="2147483650" r:id="rId8"/>
    <p:sldLayoutId id="2147483652" r:id="rId9"/>
    <p:sldLayoutId id="2147483664" r:id="rId10"/>
    <p:sldLayoutId id="2147483663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Display</a:t>
            </a:r>
            <a:r>
              <a:rPr lang="es-ES" dirty="0" smtClean="0"/>
              <a:t> </a:t>
            </a:r>
            <a:r>
              <a:rPr lang="es-ES" dirty="0" err="1" smtClean="0"/>
              <a:t>templates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Define cómo se visualizan los </a:t>
            </a:r>
            <a:r>
              <a:rPr lang="es-ES" b="1" dirty="0">
                <a:solidFill>
                  <a:schemeClr val="accent1"/>
                </a:solidFill>
              </a:rPr>
              <a:t>resultados </a:t>
            </a:r>
            <a:r>
              <a:rPr lang="es-ES" b="1" dirty="0" smtClean="0">
                <a:solidFill>
                  <a:schemeClr val="accent1"/>
                </a:solidFill>
              </a:rPr>
              <a:t>de una búsqueda</a:t>
            </a:r>
            <a:r>
              <a:rPr lang="es-ES" dirty="0" smtClean="0"/>
              <a:t> a partir de HTML+JS.</a:t>
            </a:r>
            <a:endParaRPr lang="es-ES" dirty="0"/>
          </a:p>
          <a:p>
            <a:endParaRPr lang="es-ES" dirty="0" smtClean="0"/>
          </a:p>
        </p:txBody>
      </p:sp>
      <p:sp>
        <p:nvSpPr>
          <p:cNvPr id="9" name="Marcador de número de diapositiva 3"/>
          <p:cNvSpPr txBox="1">
            <a:spLocks/>
          </p:cNvSpPr>
          <p:nvPr/>
        </p:nvSpPr>
        <p:spPr>
          <a:xfrm>
            <a:off x="520700" y="6399557"/>
            <a:ext cx="560686" cy="21945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7B4C2D-45E2-4621-8491-2995EB46A67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Imagen 5"/>
          <p:cNvPicPr>
            <a:picLocks noChangeAspect="1"/>
          </p:cNvPicPr>
          <p:nvPr/>
        </p:nvPicPr>
        <p:blipFill rotWithShape="1">
          <a:blip r:embed="rId2"/>
          <a:srcRect l="25414" t="10658" r="24923" b="1758"/>
          <a:stretch/>
        </p:blipFill>
        <p:spPr>
          <a:xfrm>
            <a:off x="3030121" y="2682240"/>
            <a:ext cx="3827612" cy="3589020"/>
          </a:xfrm>
          <a:prstGeom prst="rect">
            <a:avLst/>
          </a:prstGeom>
        </p:spPr>
      </p:pic>
      <p:sp>
        <p:nvSpPr>
          <p:cNvPr id="13" name="Rectángulo 6"/>
          <p:cNvSpPr/>
          <p:nvPr/>
        </p:nvSpPr>
        <p:spPr bwMode="auto">
          <a:xfrm>
            <a:off x="2834640" y="3931319"/>
            <a:ext cx="4251960" cy="102102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E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ángulo 7"/>
          <p:cNvSpPr/>
          <p:nvPr/>
        </p:nvSpPr>
        <p:spPr bwMode="auto">
          <a:xfrm>
            <a:off x="5774055" y="4023059"/>
            <a:ext cx="839589" cy="800741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E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8042" y="3969419"/>
            <a:ext cx="15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428042" y="4000592"/>
            <a:ext cx="0" cy="861308"/>
          </a:xfrm>
          <a:prstGeom prst="line">
            <a:avLst/>
          </a:prstGeom>
          <a:ln w="28575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6756" y="4546494"/>
            <a:ext cx="179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38200" y="4936808"/>
            <a:ext cx="1996440" cy="15531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72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anales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Para la misma URL, diferentes aspectos basado en el dispositivo.</a:t>
            </a:r>
          </a:p>
          <a:p>
            <a:r>
              <a:rPr lang="es-ES" dirty="0" smtClean="0"/>
              <a:t>Para un dispositivo o un grupo de dispositivos.</a:t>
            </a:r>
          </a:p>
          <a:p>
            <a:r>
              <a:rPr lang="es-ES" dirty="0" smtClean="0"/>
              <a:t>Contenidos selectivo a nivel de </a:t>
            </a:r>
            <a:r>
              <a:rPr lang="es-ES" dirty="0" err="1" smtClean="0"/>
              <a:t>Layout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146" y="3932589"/>
            <a:ext cx="6685323" cy="16841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376" y="5107598"/>
            <a:ext cx="3550215" cy="149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812323" y="4045294"/>
            <a:ext cx="2927372" cy="2655765"/>
            <a:chOff x="244549" y="3889615"/>
            <a:chExt cx="2638637" cy="222410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49" y="3999299"/>
              <a:ext cx="2010452" cy="201045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  <p:pic>
          <p:nvPicPr>
            <p:cNvPr id="24" name="Picture 2" descr="C:\Users\janhs\AppData\Local\Microsoft\Windows\Temporary Internet Files\Content.Outlook\4OAUFH1C\Home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58" y="3889615"/>
              <a:ext cx="1186328" cy="2224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00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Ciclo de vida del desarrollo</a:t>
            </a:r>
            <a:endParaRPr lang="es-E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86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Design Manager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4229100" cy="4351338"/>
          </a:xfrm>
        </p:spPr>
        <p:txBody>
          <a:bodyPr>
            <a:normAutofit/>
          </a:bodyPr>
          <a:lstStyle/>
          <a:p>
            <a:r>
              <a:rPr lang="es-ES" dirty="0"/>
              <a:t>Herramienta para </a:t>
            </a:r>
            <a:r>
              <a:rPr lang="es-ES" dirty="0" smtClean="0"/>
              <a:t>crear las </a:t>
            </a:r>
            <a:r>
              <a:rPr lang="es-ES" b="1" dirty="0" err="1" smtClean="0">
                <a:solidFill>
                  <a:schemeClr val="accent1"/>
                </a:solidFill>
              </a:rPr>
              <a:t>MasterPages</a:t>
            </a:r>
            <a:r>
              <a:rPr lang="es-ES" dirty="0" smtClean="0"/>
              <a:t>, </a:t>
            </a:r>
            <a:r>
              <a:rPr lang="es-ES" b="1" dirty="0" err="1" smtClean="0">
                <a:solidFill>
                  <a:schemeClr val="accent1"/>
                </a:solidFill>
              </a:rPr>
              <a:t>Layouts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smtClean="0"/>
              <a:t>y </a:t>
            </a:r>
            <a:r>
              <a:rPr lang="es-ES" b="1" dirty="0" err="1" smtClean="0">
                <a:solidFill>
                  <a:schemeClr val="accent1"/>
                </a:solidFill>
              </a:rPr>
              <a:t>Display</a:t>
            </a:r>
            <a:r>
              <a:rPr lang="es-ES" b="1" dirty="0" smtClean="0">
                <a:solidFill>
                  <a:schemeClr val="accent1"/>
                </a:solidFill>
              </a:rPr>
              <a:t> </a:t>
            </a:r>
            <a:r>
              <a:rPr lang="es-ES" b="1" dirty="0" err="1" smtClean="0">
                <a:solidFill>
                  <a:schemeClr val="accent1"/>
                </a:solidFill>
              </a:rPr>
              <a:t>Templates</a:t>
            </a:r>
            <a:r>
              <a:rPr lang="es-ES" dirty="0" smtClean="0"/>
              <a:t> a partir de un diseño HTML 5 + CSS3 estático.</a:t>
            </a:r>
          </a:p>
          <a:p>
            <a:r>
              <a:rPr lang="es-ES" dirty="0" smtClean="0"/>
              <a:t>Utilizamos los </a:t>
            </a:r>
            <a:r>
              <a:rPr lang="es-ES" b="1" dirty="0" err="1" smtClean="0">
                <a:solidFill>
                  <a:schemeClr val="accent1"/>
                </a:solidFill>
              </a:rPr>
              <a:t>Snippets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smtClean="0"/>
              <a:t>para convertir cada componente en HTML.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775" y="1825625"/>
            <a:ext cx="6543174" cy="4850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0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de vida de personalización</a:t>
            </a:r>
            <a:endParaRPr lang="es-ES" dirty="0"/>
          </a:p>
        </p:txBody>
      </p:sp>
      <p:grpSp>
        <p:nvGrpSpPr>
          <p:cNvPr id="7" name="Group 6"/>
          <p:cNvGrpSpPr/>
          <p:nvPr/>
        </p:nvGrpSpPr>
        <p:grpSpPr>
          <a:xfrm>
            <a:off x="529390" y="2502007"/>
            <a:ext cx="1491915" cy="578080"/>
            <a:chOff x="9658449" y="5585534"/>
            <a:chExt cx="1382056" cy="569645"/>
          </a:xfrm>
        </p:grpSpPr>
        <p:sp>
          <p:nvSpPr>
            <p:cNvPr id="8" name="Freeform 128"/>
            <p:cNvSpPr>
              <a:spLocks noChangeAspect="1" noEditPoints="1"/>
            </p:cNvSpPr>
            <p:nvPr/>
          </p:nvSpPr>
          <p:spPr bwMode="black">
            <a:xfrm>
              <a:off x="9658449" y="5585534"/>
              <a:ext cx="409042" cy="360000"/>
            </a:xfrm>
            <a:custGeom>
              <a:avLst/>
              <a:gdLst>
                <a:gd name="T0" fmla="*/ 49 w 71"/>
                <a:gd name="T1" fmla="*/ 21 h 62"/>
                <a:gd name="T2" fmla="*/ 49 w 71"/>
                <a:gd name="T3" fmla="*/ 19 h 62"/>
                <a:gd name="T4" fmla="*/ 49 w 71"/>
                <a:gd name="T5" fmla="*/ 19 h 62"/>
                <a:gd name="T6" fmla="*/ 48 w 71"/>
                <a:gd name="T7" fmla="*/ 17 h 62"/>
                <a:gd name="T8" fmla="*/ 32 w 71"/>
                <a:gd name="T9" fmla="*/ 2 h 62"/>
                <a:gd name="T10" fmla="*/ 28 w 71"/>
                <a:gd name="T11" fmla="*/ 0 h 62"/>
                <a:gd name="T12" fmla="*/ 28 w 71"/>
                <a:gd name="T13" fmla="*/ 0 h 62"/>
                <a:gd name="T14" fmla="*/ 28 w 71"/>
                <a:gd name="T15" fmla="*/ 0 h 62"/>
                <a:gd name="T16" fmla="*/ 6 w 71"/>
                <a:gd name="T17" fmla="*/ 0 h 62"/>
                <a:gd name="T18" fmla="*/ 0 w 71"/>
                <a:gd name="T19" fmla="*/ 5 h 62"/>
                <a:gd name="T20" fmla="*/ 0 w 71"/>
                <a:gd name="T21" fmla="*/ 56 h 62"/>
                <a:gd name="T22" fmla="*/ 6 w 71"/>
                <a:gd name="T23" fmla="*/ 62 h 62"/>
                <a:gd name="T24" fmla="*/ 44 w 71"/>
                <a:gd name="T25" fmla="*/ 62 h 62"/>
                <a:gd name="T26" fmla="*/ 50 w 71"/>
                <a:gd name="T27" fmla="*/ 56 h 62"/>
                <a:gd name="T28" fmla="*/ 50 w 71"/>
                <a:gd name="T29" fmla="*/ 21 h 62"/>
                <a:gd name="T30" fmla="*/ 49 w 71"/>
                <a:gd name="T31" fmla="*/ 21 h 62"/>
                <a:gd name="T32" fmla="*/ 28 w 71"/>
                <a:gd name="T33" fmla="*/ 5 h 62"/>
                <a:gd name="T34" fmla="*/ 44 w 71"/>
                <a:gd name="T35" fmla="*/ 21 h 62"/>
                <a:gd name="T36" fmla="*/ 28 w 71"/>
                <a:gd name="T37" fmla="*/ 21 h 62"/>
                <a:gd name="T38" fmla="*/ 28 w 71"/>
                <a:gd name="T39" fmla="*/ 5 h 62"/>
                <a:gd name="T40" fmla="*/ 44 w 71"/>
                <a:gd name="T41" fmla="*/ 56 h 62"/>
                <a:gd name="T42" fmla="*/ 6 w 71"/>
                <a:gd name="T43" fmla="*/ 56 h 62"/>
                <a:gd name="T44" fmla="*/ 6 w 71"/>
                <a:gd name="T45" fmla="*/ 5 h 62"/>
                <a:gd name="T46" fmla="*/ 23 w 71"/>
                <a:gd name="T47" fmla="*/ 5 h 62"/>
                <a:gd name="T48" fmla="*/ 23 w 71"/>
                <a:gd name="T49" fmla="*/ 21 h 62"/>
                <a:gd name="T50" fmla="*/ 28 w 71"/>
                <a:gd name="T51" fmla="*/ 27 h 62"/>
                <a:gd name="T52" fmla="*/ 44 w 71"/>
                <a:gd name="T53" fmla="*/ 27 h 62"/>
                <a:gd name="T54" fmla="*/ 44 w 71"/>
                <a:gd name="T55" fmla="*/ 56 h 62"/>
                <a:gd name="T56" fmla="*/ 58 w 71"/>
                <a:gd name="T57" fmla="*/ 14 h 62"/>
                <a:gd name="T58" fmla="*/ 60 w 71"/>
                <a:gd name="T59" fmla="*/ 19 h 62"/>
                <a:gd name="T60" fmla="*/ 60 w 71"/>
                <a:gd name="T61" fmla="*/ 56 h 62"/>
                <a:gd name="T62" fmla="*/ 55 w 71"/>
                <a:gd name="T63" fmla="*/ 62 h 62"/>
                <a:gd name="T64" fmla="*/ 53 w 71"/>
                <a:gd name="T65" fmla="*/ 62 h 62"/>
                <a:gd name="T66" fmla="*/ 55 w 71"/>
                <a:gd name="T67" fmla="*/ 57 h 62"/>
                <a:gd name="T68" fmla="*/ 55 w 71"/>
                <a:gd name="T69" fmla="*/ 21 h 62"/>
                <a:gd name="T70" fmla="*/ 53 w 71"/>
                <a:gd name="T71" fmla="*/ 15 h 62"/>
                <a:gd name="T72" fmla="*/ 37 w 71"/>
                <a:gd name="T73" fmla="*/ 0 h 62"/>
                <a:gd name="T74" fmla="*/ 37 w 71"/>
                <a:gd name="T75" fmla="*/ 0 h 62"/>
                <a:gd name="T76" fmla="*/ 39 w 71"/>
                <a:gd name="T77" fmla="*/ 0 h 62"/>
                <a:gd name="T78" fmla="*/ 40 w 71"/>
                <a:gd name="T79" fmla="*/ 0 h 62"/>
                <a:gd name="T80" fmla="*/ 47 w 71"/>
                <a:gd name="T81" fmla="*/ 3 h 62"/>
                <a:gd name="T82" fmla="*/ 58 w 71"/>
                <a:gd name="T83" fmla="*/ 14 h 62"/>
                <a:gd name="T84" fmla="*/ 69 w 71"/>
                <a:gd name="T85" fmla="*/ 13 h 62"/>
                <a:gd name="T86" fmla="*/ 71 w 71"/>
                <a:gd name="T87" fmla="*/ 17 h 62"/>
                <a:gd name="T88" fmla="*/ 71 w 71"/>
                <a:gd name="T89" fmla="*/ 56 h 62"/>
                <a:gd name="T90" fmla="*/ 65 w 71"/>
                <a:gd name="T91" fmla="*/ 62 h 62"/>
                <a:gd name="T92" fmla="*/ 64 w 71"/>
                <a:gd name="T93" fmla="*/ 62 h 62"/>
                <a:gd name="T94" fmla="*/ 65 w 71"/>
                <a:gd name="T95" fmla="*/ 57 h 62"/>
                <a:gd name="T96" fmla="*/ 65 w 71"/>
                <a:gd name="T97" fmla="*/ 18 h 62"/>
                <a:gd name="T98" fmla="*/ 64 w 71"/>
                <a:gd name="T99" fmla="*/ 14 h 62"/>
                <a:gd name="T100" fmla="*/ 50 w 71"/>
                <a:gd name="T101" fmla="*/ 0 h 62"/>
                <a:gd name="T102" fmla="*/ 50 w 71"/>
                <a:gd name="T103" fmla="*/ 0 h 62"/>
                <a:gd name="T104" fmla="*/ 51 w 71"/>
                <a:gd name="T105" fmla="*/ 0 h 62"/>
                <a:gd name="T106" fmla="*/ 52 w 71"/>
                <a:gd name="T107" fmla="*/ 0 h 62"/>
                <a:gd name="T108" fmla="*/ 59 w 71"/>
                <a:gd name="T109" fmla="*/ 3 h 62"/>
                <a:gd name="T110" fmla="*/ 69 w 71"/>
                <a:gd name="T111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62">
                  <a:moveTo>
                    <a:pt x="49" y="21"/>
                  </a:moveTo>
                  <a:cubicBezTo>
                    <a:pt x="49" y="20"/>
                    <a:pt x="49" y="20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0"/>
                    <a:pt x="30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7" y="62"/>
                    <a:pt x="50" y="59"/>
                    <a:pt x="50" y="56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49" y="21"/>
                    <a:pt x="49" y="21"/>
                  </a:cubicBezTo>
                  <a:close/>
                  <a:moveTo>
                    <a:pt x="28" y="5"/>
                  </a:moveTo>
                  <a:cubicBezTo>
                    <a:pt x="44" y="21"/>
                    <a:pt x="44" y="21"/>
                    <a:pt x="44" y="21"/>
                  </a:cubicBezTo>
                  <a:cubicBezTo>
                    <a:pt x="28" y="21"/>
                    <a:pt x="28" y="21"/>
                    <a:pt x="28" y="21"/>
                  </a:cubicBezTo>
                  <a:lnTo>
                    <a:pt x="28" y="5"/>
                  </a:lnTo>
                  <a:close/>
                  <a:moveTo>
                    <a:pt x="44" y="56"/>
                  </a:moveTo>
                  <a:cubicBezTo>
                    <a:pt x="6" y="56"/>
                    <a:pt x="6" y="56"/>
                    <a:pt x="6" y="5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4"/>
                    <a:pt x="25" y="27"/>
                    <a:pt x="28" y="27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44" y="56"/>
                  </a:lnTo>
                  <a:close/>
                  <a:moveTo>
                    <a:pt x="58" y="14"/>
                  </a:moveTo>
                  <a:cubicBezTo>
                    <a:pt x="59" y="15"/>
                    <a:pt x="60" y="17"/>
                    <a:pt x="60" y="19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59"/>
                    <a:pt x="58" y="62"/>
                    <a:pt x="55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0"/>
                    <a:pt x="55" y="59"/>
                    <a:pt x="55" y="57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9"/>
                    <a:pt x="54" y="17"/>
                    <a:pt x="5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4" y="0"/>
                    <a:pt x="47" y="3"/>
                  </a:cubicBezTo>
                  <a:cubicBezTo>
                    <a:pt x="58" y="14"/>
                    <a:pt x="58" y="14"/>
                    <a:pt x="58" y="14"/>
                  </a:cubicBezTo>
                  <a:moveTo>
                    <a:pt x="69" y="13"/>
                  </a:moveTo>
                  <a:cubicBezTo>
                    <a:pt x="70" y="14"/>
                    <a:pt x="71" y="16"/>
                    <a:pt x="71" y="17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1" y="59"/>
                    <a:pt x="68" y="62"/>
                    <a:pt x="65" y="62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65" y="60"/>
                    <a:pt x="65" y="59"/>
                    <a:pt x="65" y="57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7"/>
                    <a:pt x="65" y="15"/>
                    <a:pt x="64" y="1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0"/>
                    <a:pt x="59" y="3"/>
                  </a:cubicBezTo>
                  <a:cubicBezTo>
                    <a:pt x="69" y="13"/>
                    <a:pt x="69" y="13"/>
                    <a:pt x="69" y="13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67223" tIns="33612" rIns="67223" bIns="33612" numCol="1" anchor="t" anchorCtr="0" compatLnSpc="1">
              <a:prstTxWarp prst="textNoShape">
                <a:avLst/>
              </a:prstTxWarp>
            </a:bodyPr>
            <a:lstStyle/>
            <a:p>
              <a:endParaRPr lang="en-US" sz="1764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65192" y="5601178"/>
              <a:ext cx="875313" cy="5540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764" spc="-52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HTML + CSS3 + JS</a:t>
              </a:r>
              <a:endParaRPr lang="en-US" sz="1764" spc="-52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175264" y="2786954"/>
            <a:ext cx="604031" cy="15726"/>
          </a:xfrm>
          <a:prstGeom prst="straightConnector1">
            <a:avLst/>
          </a:prstGeom>
          <a:ln w="53975">
            <a:solidFill>
              <a:srgbClr val="0070C0"/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990951" y="2111703"/>
            <a:ext cx="1411602" cy="1525429"/>
            <a:chOff x="2990951" y="2111703"/>
            <a:chExt cx="1411602" cy="1525429"/>
          </a:xfrm>
        </p:grpSpPr>
        <p:sp>
          <p:nvSpPr>
            <p:cNvPr id="11" name="Rectangle 10"/>
            <p:cNvSpPr/>
            <p:nvPr/>
          </p:nvSpPr>
          <p:spPr>
            <a:xfrm>
              <a:off x="2990951" y="2111703"/>
              <a:ext cx="1411602" cy="15254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547" bIns="91547" rtlCol="0" anchor="b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01"/>
              <a:r>
                <a:rPr lang="en-US" sz="1200" dirty="0" smtClean="0">
                  <a:solidFill>
                    <a:srgbClr val="FFFFFF"/>
                  </a:solidFill>
                </a:rPr>
                <a:t>Design Manager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black">
            <a:xfrm>
              <a:off x="3985121" y="2190861"/>
              <a:ext cx="379133" cy="356086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23" tIns="44812" rIns="89623" bIns="4481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171"/>
              <a:endParaRPr lang="en-US" sz="1730" dirty="0">
                <a:solidFill>
                  <a:srgbClr val="0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24148" y="2156349"/>
              <a:ext cx="1035105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spc="-70" dirty="0" smtClean="0">
                  <a:solidFill>
                    <a:schemeClr val="bg1"/>
                  </a:solidFill>
                </a:rPr>
                <a:t>Display  Templates</a:t>
              </a:r>
            </a:p>
            <a:p>
              <a:r>
                <a:rPr lang="en-US" sz="1050" spc="-70" dirty="0" smtClean="0">
                  <a:solidFill>
                    <a:schemeClr val="bg1"/>
                  </a:solidFill>
                </a:rPr>
                <a:t>Layouts</a:t>
              </a:r>
              <a:endParaRPr lang="en-US" sz="1050" spc="-70" dirty="0" smtClean="0">
                <a:solidFill>
                  <a:schemeClr val="bg1"/>
                </a:solidFill>
              </a:endParaRPr>
            </a:p>
            <a:p>
              <a:r>
                <a:rPr lang="en-US" sz="1050" spc="-70" dirty="0" err="1" smtClean="0">
                  <a:solidFill>
                    <a:schemeClr val="bg1"/>
                  </a:solidFill>
                </a:rPr>
                <a:t>MasterPages</a:t>
              </a:r>
              <a:endParaRPr lang="en-US" sz="1050" spc="-70" dirty="0" smtClean="0">
                <a:solidFill>
                  <a:schemeClr val="bg1"/>
                </a:solidFill>
              </a:endParaRPr>
            </a:p>
            <a:p>
              <a:r>
                <a:rPr lang="en-US" sz="1050" spc="-70" dirty="0" smtClean="0">
                  <a:solidFill>
                    <a:schemeClr val="bg1"/>
                  </a:solidFill>
                </a:rPr>
                <a:t>…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1674719" y="2072722"/>
            <a:ext cx="514401" cy="5144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Flowchart: Document 16"/>
          <p:cNvSpPr/>
          <p:nvPr/>
        </p:nvSpPr>
        <p:spPr bwMode="auto">
          <a:xfrm>
            <a:off x="5482005" y="2342287"/>
            <a:ext cx="906756" cy="978429"/>
          </a:xfrm>
          <a:prstGeom prst="flowChartDocumen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Create Search Results Page</a:t>
            </a:r>
          </a:p>
        </p:txBody>
      </p:sp>
      <p:pic>
        <p:nvPicPr>
          <p:cNvPr id="18" name="Picture 4" descr="C:\Users\brianmic\AppData\Local\Temp\SNAGHTML1debfd94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" b="16342"/>
          <a:stretch/>
        </p:blipFill>
        <p:spPr bwMode="auto">
          <a:xfrm>
            <a:off x="7553353" y="2188964"/>
            <a:ext cx="2566057" cy="1333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0268040" y="2156349"/>
            <a:ext cx="1411602" cy="1525429"/>
            <a:chOff x="7370456" y="4421767"/>
            <a:chExt cx="1411602" cy="1525429"/>
          </a:xfrm>
        </p:grpSpPr>
        <p:sp>
          <p:nvSpPr>
            <p:cNvPr id="20" name="Rectangle 19"/>
            <p:cNvSpPr/>
            <p:nvPr/>
          </p:nvSpPr>
          <p:spPr>
            <a:xfrm>
              <a:off x="7370456" y="4421767"/>
              <a:ext cx="1411602" cy="15254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547" bIns="91547" rtlCol="0" anchor="b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01"/>
              <a:r>
                <a:rPr lang="en-US" sz="1200" dirty="0" smtClean="0">
                  <a:solidFill>
                    <a:srgbClr val="FFFFFF"/>
                  </a:solidFill>
                </a:rPr>
                <a:t>Web part Properties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black">
            <a:xfrm>
              <a:off x="8364626" y="4500925"/>
              <a:ext cx="379133" cy="356086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23" tIns="44812" rIns="89623" bIns="4481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171"/>
              <a:endParaRPr lang="en-US" sz="1730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03653" y="4466413"/>
              <a:ext cx="1035105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spc="-70" dirty="0" smtClean="0">
                  <a:solidFill>
                    <a:schemeClr val="bg1"/>
                  </a:solidFill>
                </a:rPr>
                <a:t>Display  Templates</a:t>
              </a:r>
            </a:p>
            <a:p>
              <a:r>
                <a:rPr lang="en-US" sz="1050" spc="-70" dirty="0" smtClean="0">
                  <a:solidFill>
                    <a:schemeClr val="bg1"/>
                  </a:solidFill>
                </a:rPr>
                <a:t>Result Types</a:t>
              </a:r>
            </a:p>
            <a:p>
              <a:r>
                <a:rPr lang="en-US" sz="1050" spc="-70" dirty="0" smtClean="0">
                  <a:solidFill>
                    <a:schemeClr val="bg1"/>
                  </a:solidFill>
                </a:rPr>
                <a:t>Results Settings</a:t>
              </a:r>
            </a:p>
            <a:p>
              <a:r>
                <a:rPr lang="en-US" sz="1050" spc="-70" dirty="0" smtClean="0">
                  <a:solidFill>
                    <a:schemeClr val="bg1"/>
                  </a:solidFill>
                </a:rPr>
                <a:t>…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4701190" y="2794817"/>
            <a:ext cx="604031" cy="15726"/>
          </a:xfrm>
          <a:prstGeom prst="straightConnector1">
            <a:avLst/>
          </a:prstGeom>
          <a:ln w="53975">
            <a:solidFill>
              <a:srgbClr val="0070C0"/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69041" y="2802889"/>
            <a:ext cx="604031" cy="15726"/>
          </a:xfrm>
          <a:prstGeom prst="straightConnector1">
            <a:avLst/>
          </a:prstGeom>
          <a:ln w="53975">
            <a:solidFill>
              <a:srgbClr val="0070C0"/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136398" y="2003823"/>
            <a:ext cx="514401" cy="5144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11415634" y="1769845"/>
            <a:ext cx="514401" cy="5144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Arc 28"/>
          <p:cNvSpPr/>
          <p:nvPr/>
        </p:nvSpPr>
        <p:spPr>
          <a:xfrm rot="7278327">
            <a:off x="2627949" y="3037719"/>
            <a:ext cx="776229" cy="776229"/>
          </a:xfrm>
          <a:prstGeom prst="arc">
            <a:avLst>
              <a:gd name="adj1" fmla="val 2097834"/>
              <a:gd name="adj2" fmla="val 366333"/>
            </a:avLst>
          </a:prstGeom>
          <a:ln w="38100">
            <a:solidFill>
              <a:srgbClr val="00B050"/>
            </a:solidFill>
            <a:headEnd type="diamond" w="sm" len="med"/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4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14627" y="1769846"/>
            <a:ext cx="514401" cy="5144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7" grpId="0" animBg="1"/>
      <p:bldP spid="28" grpId="0" animBg="1"/>
      <p:bldP spid="29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Remote</a:t>
            </a:r>
            <a:r>
              <a:rPr lang="es-ES" dirty="0" smtClean="0"/>
              <a:t> </a:t>
            </a:r>
            <a:r>
              <a:rPr lang="es-ES" dirty="0" err="1" smtClean="0"/>
              <a:t>Provisioning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Despliegue de sitios y artefactos con CSOM.</a:t>
            </a:r>
          </a:p>
          <a:p>
            <a:r>
              <a:rPr lang="es-ES" dirty="0" smtClean="0"/>
              <a:t>Creación de un paquete de diseño.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042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Demo: Personalización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533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Q&amp;A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8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Mario Cortés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MVP Office365</a:t>
            </a:r>
            <a:endParaRPr lang="es-ES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http://geeks.ms/blogs/mcortes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http://blogs.plainconcepts.com/rockyouroffice/</a:t>
            </a:r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mariocortesf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6" y="4713517"/>
            <a:ext cx="1919184" cy="1919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" y="3887363"/>
            <a:ext cx="2849779" cy="724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8" y="860472"/>
            <a:ext cx="2384481" cy="27219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Team Lead en</a:t>
            </a:r>
            <a:r>
              <a:rPr lang="es-ES" b="1" dirty="0"/>
              <a:t> Plain Concepts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2912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6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Mario Cortés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MVP Office365</a:t>
            </a:r>
            <a:endParaRPr lang="es-ES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http://geeks.ms/blogs/mcortes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http://blogs.plainconcepts.com/rockyouroffice/</a:t>
            </a:r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mariocortesf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6" y="4713517"/>
            <a:ext cx="1919184" cy="1919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" y="3887363"/>
            <a:ext cx="2849779" cy="724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8" y="860472"/>
            <a:ext cx="2384481" cy="27219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Team Lead en</a:t>
            </a:r>
            <a:r>
              <a:rPr lang="es-ES" b="1" dirty="0"/>
              <a:t> Plain Concepts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6287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SharePoint Online</a:t>
            </a:r>
            <a:r>
              <a:rPr lang="es-ES" dirty="0"/>
              <a:t> </a:t>
            </a:r>
            <a:br>
              <a:rPr lang="es-ES" dirty="0"/>
            </a:br>
            <a:r>
              <a:rPr lang="es-ES" sz="4800" dirty="0"/>
              <a:t>Ejemplo de personalización</a:t>
            </a:r>
            <a:br>
              <a:rPr lang="es-ES" sz="4800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19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 err="1" smtClean="0"/>
              <a:t>Overview</a:t>
            </a:r>
            <a:r>
              <a:rPr lang="es-ES" dirty="0" smtClean="0"/>
              <a:t> del </a:t>
            </a:r>
            <a:r>
              <a:rPr lang="es-ES" dirty="0" err="1" smtClean="0"/>
              <a:t>site</a:t>
            </a:r>
            <a:r>
              <a:rPr lang="es-ES" dirty="0" smtClean="0"/>
              <a:t> de </a:t>
            </a:r>
            <a:r>
              <a:rPr lang="es-ES" b="1" dirty="0" err="1" smtClean="0">
                <a:solidFill>
                  <a:schemeClr val="accent1"/>
                </a:solidFill>
              </a:rPr>
              <a:t>Electronic</a:t>
            </a:r>
            <a:r>
              <a:rPr lang="es-ES" b="1" dirty="0" smtClean="0">
                <a:solidFill>
                  <a:schemeClr val="accent1"/>
                </a:solidFill>
              </a:rPr>
              <a:t> </a:t>
            </a:r>
            <a:r>
              <a:rPr lang="es-ES" b="1" dirty="0" err="1" smtClean="0">
                <a:solidFill>
                  <a:schemeClr val="accent1"/>
                </a:solidFill>
              </a:rPr>
              <a:t>Arts</a:t>
            </a:r>
            <a:endParaRPr lang="es-ES" b="1" dirty="0" smtClean="0">
              <a:solidFill>
                <a:schemeClr val="accent1"/>
              </a:solidFill>
            </a:endParaRPr>
          </a:p>
          <a:p>
            <a:r>
              <a:rPr lang="es-ES" dirty="0" smtClean="0"/>
              <a:t>Conceptos y Ciclo de vida de la personalización en SPO</a:t>
            </a:r>
          </a:p>
          <a:p>
            <a:r>
              <a:rPr lang="es-ES" dirty="0" smtClean="0"/>
              <a:t>Ejemplo de personalización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676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Demo: </a:t>
            </a:r>
            <a:r>
              <a:rPr lang="es-ES" dirty="0" err="1" smtClean="0"/>
              <a:t>Electronic</a:t>
            </a:r>
            <a:r>
              <a:rPr lang="es-ES" dirty="0" smtClean="0"/>
              <a:t> </a:t>
            </a:r>
            <a:r>
              <a:rPr lang="es-ES" dirty="0" err="1" smtClean="0"/>
              <a:t>Arts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28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Componentes de UI</a:t>
            </a:r>
            <a:endParaRPr lang="es-E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15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MasterPage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3640282" cy="4351338"/>
          </a:xfrm>
        </p:spPr>
        <p:txBody>
          <a:bodyPr>
            <a:normAutofit/>
          </a:bodyPr>
          <a:lstStyle/>
          <a:p>
            <a:r>
              <a:rPr lang="es-ES" dirty="0"/>
              <a:t>Define las áreas de contenido y los </a:t>
            </a:r>
            <a:r>
              <a:rPr lang="es-ES" b="1" dirty="0">
                <a:solidFill>
                  <a:schemeClr val="accent1"/>
                </a:solidFill>
              </a:rPr>
              <a:t>elementos comunes</a:t>
            </a:r>
            <a:r>
              <a:rPr lang="es-ES" dirty="0"/>
              <a:t> que compartirán todas las </a:t>
            </a:r>
            <a:r>
              <a:rPr lang="es-ES" dirty="0" smtClean="0"/>
              <a:t>páginas.</a:t>
            </a:r>
            <a:endParaRPr lang="es-ES" dirty="0" smtClean="0"/>
          </a:p>
        </p:txBody>
      </p:sp>
      <p:pic>
        <p:nvPicPr>
          <p:cNvPr id="6" name="Imagen 7"/>
          <p:cNvPicPr>
            <a:picLocks noChangeAspect="1"/>
          </p:cNvPicPr>
          <p:nvPr/>
        </p:nvPicPr>
        <p:blipFill rotWithShape="1">
          <a:blip r:embed="rId2"/>
          <a:srcRect l="25414" t="10658" r="24923" b="1758"/>
          <a:stretch/>
        </p:blipFill>
        <p:spPr>
          <a:xfrm>
            <a:off x="4942049" y="2027612"/>
            <a:ext cx="3827612" cy="3589020"/>
          </a:xfrm>
          <a:prstGeom prst="rect">
            <a:avLst/>
          </a:prstGeom>
        </p:spPr>
      </p:pic>
      <p:sp>
        <p:nvSpPr>
          <p:cNvPr id="8" name="Rectángulo 6"/>
          <p:cNvSpPr/>
          <p:nvPr/>
        </p:nvSpPr>
        <p:spPr bwMode="auto">
          <a:xfrm>
            <a:off x="4746568" y="2622060"/>
            <a:ext cx="4251960" cy="316752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E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ángulo 5"/>
          <p:cNvSpPr/>
          <p:nvPr/>
        </p:nvSpPr>
        <p:spPr bwMode="auto">
          <a:xfrm>
            <a:off x="4746568" y="2200563"/>
            <a:ext cx="4251959" cy="2831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E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85664" y="2169390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Cabecera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5"/>
          <p:cNvSpPr/>
          <p:nvPr/>
        </p:nvSpPr>
        <p:spPr bwMode="auto">
          <a:xfrm>
            <a:off x="4746568" y="5893838"/>
            <a:ext cx="4251959" cy="2831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E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85665" y="2710437"/>
            <a:ext cx="136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Cuerpo para el contenido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85664" y="576793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Pié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página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985664" y="2200563"/>
            <a:ext cx="0" cy="283125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982201" y="2710437"/>
            <a:ext cx="3463" cy="2906195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89129" y="5854139"/>
            <a:ext cx="0" cy="283125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45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" grpId="0"/>
      <p:bldP spid="11" grpId="0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Layouts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4329009" cy="4351338"/>
          </a:xfrm>
        </p:spPr>
        <p:txBody>
          <a:bodyPr>
            <a:normAutofit/>
          </a:bodyPr>
          <a:lstStyle/>
          <a:p>
            <a:r>
              <a:rPr lang="es-ES" dirty="0"/>
              <a:t>Dentro de la zona de contenido podemos definir como </a:t>
            </a:r>
            <a:r>
              <a:rPr lang="es-ES" b="1" dirty="0">
                <a:solidFill>
                  <a:schemeClr val="accent1"/>
                </a:solidFill>
              </a:rPr>
              <a:t>distribuir el </a:t>
            </a:r>
            <a:r>
              <a:rPr lang="es-ES" b="1" dirty="0" smtClean="0">
                <a:solidFill>
                  <a:schemeClr val="accent1"/>
                </a:solidFill>
              </a:rPr>
              <a:t>contenido</a:t>
            </a:r>
            <a:r>
              <a:rPr lang="es-ES" dirty="0" smtClean="0">
                <a:solidFill>
                  <a:schemeClr val="accent1"/>
                </a:solidFill>
              </a:rPr>
              <a:t>.</a:t>
            </a:r>
            <a:endParaRPr lang="es-ES" dirty="0" smtClean="0">
              <a:solidFill>
                <a:schemeClr val="accent1"/>
              </a:solidFill>
            </a:endParaRPr>
          </a:p>
        </p:txBody>
      </p:sp>
      <p:pic>
        <p:nvPicPr>
          <p:cNvPr id="11" name="Imagen 5"/>
          <p:cNvPicPr>
            <a:picLocks noChangeAspect="1"/>
          </p:cNvPicPr>
          <p:nvPr/>
        </p:nvPicPr>
        <p:blipFill rotWithShape="1">
          <a:blip r:embed="rId2"/>
          <a:srcRect l="25414" t="10658" r="24923" b="1758"/>
          <a:stretch/>
        </p:blipFill>
        <p:spPr>
          <a:xfrm>
            <a:off x="5408231" y="1948736"/>
            <a:ext cx="4251042" cy="4105116"/>
          </a:xfrm>
          <a:prstGeom prst="rect">
            <a:avLst/>
          </a:prstGeom>
        </p:spPr>
      </p:pic>
      <p:sp>
        <p:nvSpPr>
          <p:cNvPr id="12" name="Rectángulo 7"/>
          <p:cNvSpPr/>
          <p:nvPr/>
        </p:nvSpPr>
        <p:spPr bwMode="auto">
          <a:xfrm>
            <a:off x="5539354" y="3377431"/>
            <a:ext cx="4000432" cy="112575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E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ángulo 8"/>
          <p:cNvSpPr/>
          <p:nvPr/>
        </p:nvSpPr>
        <p:spPr bwMode="auto">
          <a:xfrm>
            <a:off x="8120449" y="4757580"/>
            <a:ext cx="1297802" cy="112575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E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ángulo 9"/>
          <p:cNvSpPr/>
          <p:nvPr/>
        </p:nvSpPr>
        <p:spPr bwMode="auto">
          <a:xfrm>
            <a:off x="6841186" y="4757580"/>
            <a:ext cx="1170709" cy="112575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E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ángulo 10"/>
          <p:cNvSpPr/>
          <p:nvPr/>
        </p:nvSpPr>
        <p:spPr bwMode="auto">
          <a:xfrm>
            <a:off x="5539354" y="4757580"/>
            <a:ext cx="1170709" cy="112575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E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53903" y="2461230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0053903" y="2492403"/>
            <a:ext cx="0" cy="714508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7"/>
          <p:cNvSpPr/>
          <p:nvPr/>
        </p:nvSpPr>
        <p:spPr bwMode="auto">
          <a:xfrm>
            <a:off x="5533536" y="2436345"/>
            <a:ext cx="4000432" cy="77056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E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53903" y="3393347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0053903" y="3424520"/>
            <a:ext cx="0" cy="1078663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53903" y="4757580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0053903" y="4788753"/>
            <a:ext cx="0" cy="1094579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  <p:bldP spid="18" grpId="0" animBg="1"/>
      <p:bldP spid="19" grpId="0"/>
      <p:bldP spid="2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250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Segoe UI</vt:lpstr>
      <vt:lpstr>Segoe UI </vt:lpstr>
      <vt:lpstr>Rabiohead</vt:lpstr>
      <vt:lpstr>Segoe UI Light</vt:lpstr>
      <vt:lpstr>Calibri</vt:lpstr>
      <vt:lpstr>Tema de Office</vt:lpstr>
      <vt:lpstr>PowerPoint Presentation</vt:lpstr>
      <vt:lpstr>PowerPoint Presentation</vt:lpstr>
      <vt:lpstr>Mario Cortés</vt:lpstr>
      <vt:lpstr>SharePoint Online  Ejemplo de personalización </vt:lpstr>
      <vt:lpstr>Agenda</vt:lpstr>
      <vt:lpstr>Demo: Electronic Arts</vt:lpstr>
      <vt:lpstr>Componentes de UI</vt:lpstr>
      <vt:lpstr>MasterPage</vt:lpstr>
      <vt:lpstr>Layouts</vt:lpstr>
      <vt:lpstr>Display templates</vt:lpstr>
      <vt:lpstr>Canales</vt:lpstr>
      <vt:lpstr>Ciclo de vida del desarrollo</vt:lpstr>
      <vt:lpstr>Design Manager</vt:lpstr>
      <vt:lpstr>Ciclo de vida de personalización</vt:lpstr>
      <vt:lpstr>Remote Provisioning</vt:lpstr>
      <vt:lpstr>Demo: Personalización</vt:lpstr>
      <vt:lpstr>Q&amp;A</vt:lpstr>
      <vt:lpstr>Mario Cortés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Porras Rodríguez</dc:creator>
  <cp:lastModifiedBy>Mario Cortés Flores</cp:lastModifiedBy>
  <cp:revision>103</cp:revision>
  <dcterms:created xsi:type="dcterms:W3CDTF">2013-08-20T12:49:39Z</dcterms:created>
  <dcterms:modified xsi:type="dcterms:W3CDTF">2015-06-08T05:34:33Z</dcterms:modified>
</cp:coreProperties>
</file>