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60" r:id="rId2"/>
    <p:sldId id="285" r:id="rId3"/>
    <p:sldId id="286" r:id="rId4"/>
    <p:sldId id="266" r:id="rId5"/>
    <p:sldId id="257" r:id="rId6"/>
    <p:sldId id="258" r:id="rId7"/>
    <p:sldId id="272" r:id="rId8"/>
    <p:sldId id="269" r:id="rId9"/>
    <p:sldId id="270" r:id="rId10"/>
    <p:sldId id="271" r:id="rId11"/>
    <p:sldId id="273" r:id="rId12"/>
    <p:sldId id="279" r:id="rId13"/>
    <p:sldId id="274" r:id="rId14"/>
    <p:sldId id="275" r:id="rId15"/>
    <p:sldId id="276" r:id="rId16"/>
    <p:sldId id="277" r:id="rId17"/>
    <p:sldId id="280" r:id="rId18"/>
    <p:sldId id="282" r:id="rId19"/>
    <p:sldId id="281" r:id="rId20"/>
    <p:sldId id="283" r:id="rId21"/>
    <p:sldId id="287" r:id="rId22"/>
    <p:sldId id="288" r:id="rId23"/>
    <p:sldId id="284" r:id="rId24"/>
  </p:sldIdLst>
  <p:sldSz cx="12192000" cy="6858000"/>
  <p:notesSz cx="6858000" cy="9144000"/>
  <p:embeddedFontLst>
    <p:embeddedFont>
      <p:font typeface="Calibri Light" panose="020F0302020204030204" pitchFamily="34" charset="0"/>
      <p:regular r:id="rId26"/>
      <p:italic r:id="rId27"/>
    </p:embeddedFont>
    <p:embeddedFont>
      <p:font typeface="Rabiohead" panose="020B0604020202020204" charset="0"/>
      <p:regular r:id="rId28"/>
    </p:embeddedFont>
    <p:embeddedFont>
      <p:font typeface="Segoe UI Light" panose="020B0502040204020203" pitchFamily="34" charset="0"/>
      <p:regular r:id="rId29"/>
      <p:italic r:id="rId30"/>
    </p:embeddedFont>
    <p:embeddedFont>
      <p:font typeface="Segoe UI" panose="020B0502040204020203"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1FF"/>
    <a:srgbClr val="0072C5"/>
    <a:srgbClr val="0594FF"/>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showGuides="1">
      <p:cViewPr varScale="1">
        <p:scale>
          <a:sx n="63" d="100"/>
          <a:sy n="63" d="100"/>
        </p:scale>
        <p:origin x="72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8595D-823D-4C13-AB03-2A799184915F}" type="datetimeFigureOut">
              <a:rPr lang="es-ES" smtClean="0"/>
              <a:t>09/06/2015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FE2D7-9CB1-440F-9723-FCBAAF2E974A}" type="slidenum">
              <a:rPr lang="es-ES" smtClean="0"/>
              <a:t>‹#›</a:t>
            </a:fld>
            <a:endParaRPr lang="es-ES"/>
          </a:p>
        </p:txBody>
      </p:sp>
    </p:spTree>
    <p:extLst>
      <p:ext uri="{BB962C8B-B14F-4D97-AF65-F5344CB8AC3E}">
        <p14:creationId xmlns:p14="http://schemas.microsoft.com/office/powerpoint/2010/main" val="244837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431643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previously covered,</a:t>
            </a:r>
            <a:r>
              <a:rPr lang="en-US" baseline="0" dirty="0" smtClean="0"/>
              <a:t> Office 2013 will continue to support the pre-Office 2013 extensibility models including Macros, COM Add-Ins, Ribbon customizations and those customizations built using the Visual Studio Tools for Office (VSTO).</a:t>
            </a:r>
          </a:p>
          <a:p>
            <a:endParaRPr lang="en-US" baseline="0" dirty="0" smtClean="0"/>
          </a:p>
          <a:p>
            <a:r>
              <a:rPr lang="en-US" baseline="0" dirty="0" smtClean="0"/>
              <a:t>The new model in Office 2013 of building apps includes three different types of apps for Office:</a:t>
            </a:r>
          </a:p>
          <a:p>
            <a:pPr marL="171450" indent="-171450">
              <a:buFont typeface="Arial" pitchFamily="34" charset="0"/>
              <a:buChar char="•"/>
            </a:pPr>
            <a:r>
              <a:rPr lang="en-US" b="1" baseline="0" dirty="0" smtClean="0"/>
              <a:t>Task Pane:</a:t>
            </a:r>
            <a:r>
              <a:rPr lang="en-US" baseline="0" dirty="0" smtClean="0"/>
              <a:t> A Task Pane app, available in the Word, Excel &amp; Project Office 2013 desktop clients and the Excel Office 2013 Web client, involves creating a task pane that runs in the left or right margin of the application. This type of extensibility option is a great solution when creating reference or lookup solutions within an application.</a:t>
            </a:r>
          </a:p>
          <a:p>
            <a:pPr marL="171450" indent="-171450">
              <a:buFont typeface="Arial" pitchFamily="34" charset="0"/>
              <a:buChar char="•"/>
            </a:pPr>
            <a:r>
              <a:rPr lang="en-US" b="1" baseline="0" dirty="0" smtClean="0"/>
              <a:t>Content: </a:t>
            </a:r>
            <a:r>
              <a:rPr lang="en-US" baseline="0" dirty="0" smtClean="0"/>
              <a:t>A Content app, available in the Excel Office 2013 desktop &amp; web clients, involves adding content to a document. For instance, an Excel workbook could contain a list of stores with their addresses for a sales report. A content app within the workbook could show a map from Bing with pushpins for each of the sales locations.</a:t>
            </a:r>
          </a:p>
          <a:p>
            <a:pPr marL="171450" indent="-171450">
              <a:buFont typeface="Arial" pitchFamily="34" charset="0"/>
              <a:buChar char="•"/>
            </a:pPr>
            <a:r>
              <a:rPr lang="en-US" b="1" baseline="0" dirty="0" smtClean="0"/>
              <a:t>Mail: </a:t>
            </a:r>
            <a:r>
              <a:rPr lang="en-US" baseline="0" dirty="0" smtClean="0"/>
              <a:t>A Mail app, available in the Outlook Office 2013 desktop &amp; web clients involves adding additional content based on the context of an item in Outlook. For instance </a:t>
            </a:r>
            <a:r>
              <a:rPr lang="en-US" baseline="0" smtClean="0"/>
              <a:t>an app </a:t>
            </a:r>
            <a:r>
              <a:rPr lang="en-US" baseline="0" dirty="0" smtClean="0"/>
              <a:t>could show a map from Bing Maps if it detects a physical address within an email.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C94C99C-5CB3-4D3B-AB8A-8B894B704ECB}" type="datetime1">
              <a:rPr lang="en-US" smtClean="0"/>
              <a:t>6/9/2015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5588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Office 2013 introduces a new extensibility option for developers to create</a:t>
            </a:r>
            <a:r>
              <a:rPr lang="en-US" baseline="0" dirty="0" smtClean="0"/>
              <a:t> custom business solutions. Developers can build an app for Office, new to Office 2013, to enhance the experience when users are working within Office 2013 clients. Unlike previous extensibility models in Office, apps for Office are founded on Web technologies and therefore, depending on the type of app, can be used in both the Office 2013 desktop clients as well as the online clients.</a:t>
            </a:r>
          </a:p>
          <a:p>
            <a:endParaRPr lang="en-US" baseline="0" dirty="0" smtClean="0"/>
          </a:p>
          <a:p>
            <a:r>
              <a:rPr lang="en-US" baseline="0" dirty="0" smtClean="0"/>
              <a:t>There are three different high-level scenarios that this new model supports. Each builds on the previous scenario:</a:t>
            </a:r>
          </a:p>
          <a:p>
            <a:pPr marL="171450" indent="-171450">
              <a:buFont typeface="Arial" pitchFamily="34" charset="0"/>
              <a:buChar char="•"/>
            </a:pPr>
            <a:r>
              <a:rPr lang="en-US" b="1" baseline="0" dirty="0" smtClean="0"/>
              <a:t>App for Office: </a:t>
            </a:r>
            <a:r>
              <a:rPr lang="en-US" baseline="0" dirty="0" smtClean="0"/>
              <a:t>This is the smallest unit of customization. Developers can build one of three types of Apps (Task Pane, Content or Contextual). These can be embedded within an Office application or within an Office document.</a:t>
            </a:r>
          </a:p>
          <a:p>
            <a:pPr marL="171450" indent="-171450">
              <a:buFont typeface="Arial" pitchFamily="34" charset="0"/>
              <a:buChar char="•"/>
            </a:pPr>
            <a:r>
              <a:rPr lang="en-US" b="1" baseline="0" dirty="0" smtClean="0"/>
              <a:t>Document Template: </a:t>
            </a:r>
            <a:r>
              <a:rPr lang="en-US" baseline="0" dirty="0" smtClean="0"/>
              <a:t>A document template could consist of multiple apps installed in the template document, or require an app to be installed in the hosting application.</a:t>
            </a:r>
          </a:p>
          <a:p>
            <a:pPr marL="171450" indent="-171450">
              <a:buFont typeface="Arial" pitchFamily="34" charset="0"/>
              <a:buChar char="•"/>
            </a:pPr>
            <a:r>
              <a:rPr lang="en-US" b="1" baseline="0" dirty="0" smtClean="0"/>
              <a:t>App for SharePoint: </a:t>
            </a:r>
            <a:r>
              <a:rPr lang="en-US" baseline="0" dirty="0" smtClean="0"/>
              <a:t>SharePoint apps can contain one or more document templates which in turn contain apps for Office.</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The slide contains numerous examples of each extensibility scenario.</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4615B74-3D39-4531-9394-8D40B6BCAD24}" type="datetime1">
              <a:rPr lang="en-US" smtClean="0"/>
              <a:t>6/9/2015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606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824095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S" dirty="0" smtClean="0"/>
              <a:t>REST – motor</a:t>
            </a:r>
            <a:r>
              <a:rPr lang="es-US" baseline="0" dirty="0" smtClean="0"/>
              <a:t> de consultas para acceder a los datos</a:t>
            </a:r>
          </a:p>
          <a:p>
            <a:r>
              <a:rPr lang="es-US" baseline="0" dirty="0" err="1" smtClean="0"/>
              <a:t>Odata</a:t>
            </a:r>
            <a:r>
              <a:rPr lang="es-US" baseline="0" dirty="0" smtClean="0"/>
              <a:t> – generador de consultas</a:t>
            </a:r>
            <a:endParaRPr lang="es-US" dirty="0" smtClean="0"/>
          </a:p>
          <a:p>
            <a:r>
              <a:rPr lang="es-US" dirty="0" err="1" smtClean="0"/>
              <a:t>Oauth</a:t>
            </a:r>
            <a:r>
              <a:rPr lang="es-US" dirty="0" smtClean="0"/>
              <a:t> – mecanismo</a:t>
            </a:r>
            <a:r>
              <a:rPr lang="es-US" baseline="0" dirty="0" smtClean="0"/>
              <a:t> de autenticación para validar las credenciales del usuario</a:t>
            </a:r>
          </a:p>
          <a:p>
            <a:r>
              <a:rPr lang="es-US" baseline="0" dirty="0" smtClean="0"/>
              <a:t>Office.js – Expone el modelo de Objeto de </a:t>
            </a:r>
            <a:r>
              <a:rPr lang="es-US" baseline="0" dirty="0" err="1" smtClean="0"/>
              <a:t>Officed</a:t>
            </a:r>
            <a:endParaRPr lang="es-CR" dirty="0"/>
          </a:p>
        </p:txBody>
      </p:sp>
    </p:spTree>
    <p:extLst>
      <p:ext uri="{BB962C8B-B14F-4D97-AF65-F5344CB8AC3E}">
        <p14:creationId xmlns:p14="http://schemas.microsoft.com/office/powerpoint/2010/main" val="42182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6/9/2015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dirty="0"/>
          </a:p>
        </p:txBody>
      </p:sp>
    </p:spTree>
    <p:extLst>
      <p:ext uri="{BB962C8B-B14F-4D97-AF65-F5344CB8AC3E}">
        <p14:creationId xmlns:p14="http://schemas.microsoft.com/office/powerpoint/2010/main" val="65569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6/9/2015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3789318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6/9/2015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15</a:t>
            </a:fld>
            <a:endParaRPr lang="en-US" dirty="0"/>
          </a:p>
        </p:txBody>
      </p:sp>
    </p:spTree>
    <p:extLst>
      <p:ext uri="{BB962C8B-B14F-4D97-AF65-F5344CB8AC3E}">
        <p14:creationId xmlns:p14="http://schemas.microsoft.com/office/powerpoint/2010/main" val="2211473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Tree>
    <p:extLst>
      <p:ext uri="{BB962C8B-B14F-4D97-AF65-F5344CB8AC3E}">
        <p14:creationId xmlns:p14="http://schemas.microsoft.com/office/powerpoint/2010/main" val="3343156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unch">
    <p:bg>
      <p:bgPr>
        <a:gradFill>
          <a:gsLst>
            <a:gs pos="40000">
              <a:srgbClr val="0594FF"/>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240" y="3292949"/>
            <a:ext cx="3110219" cy="4448071"/>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31521" y="1030977"/>
            <a:ext cx="8128958" cy="2709652"/>
          </a:xfrm>
          <a:prstGeom prst="rect">
            <a:avLst/>
          </a:prstGeom>
          <a:effectLst>
            <a:glow rad="508000">
              <a:schemeClr val="bg1">
                <a:alpha val="60000"/>
              </a:schemeClr>
            </a:glow>
          </a:effectLst>
        </p:spPr>
      </p:pic>
      <p:sp>
        <p:nvSpPr>
          <p:cNvPr id="12" name="CuadroTexto 11"/>
          <p:cNvSpPr txBox="1"/>
          <p:nvPr userDrawn="1"/>
        </p:nvSpPr>
        <p:spPr>
          <a:xfrm>
            <a:off x="3060441" y="5516984"/>
            <a:ext cx="8901404" cy="923330"/>
          </a:xfrm>
          <a:prstGeom prst="rect">
            <a:avLst/>
          </a:prstGeom>
          <a:noFill/>
        </p:spPr>
        <p:txBody>
          <a:bodyPr wrap="square" rtlCol="0">
            <a:spAutoFit/>
          </a:bodyPr>
          <a:lstStyle/>
          <a:p>
            <a:pPr algn="r"/>
            <a:r>
              <a:rPr lang="en-US" sz="5400" dirty="0" smtClean="0">
                <a:solidFill>
                  <a:schemeClr val="bg1"/>
                </a:solidFill>
                <a:latin typeface="Rabiohead" panose="00000400000000000000" pitchFamily="2" charset="0"/>
              </a:rPr>
              <a:t>Madrid, 9 y 10</a:t>
            </a:r>
            <a:r>
              <a:rPr lang="en-US" sz="5400" baseline="0" dirty="0" smtClean="0">
                <a:solidFill>
                  <a:schemeClr val="bg1"/>
                </a:solidFill>
                <a:latin typeface="Rabiohead" panose="00000400000000000000" pitchFamily="2" charset="0"/>
              </a:rPr>
              <a:t> de </a:t>
            </a:r>
            <a:r>
              <a:rPr lang="en-US" sz="5400" baseline="0" dirty="0" err="1" smtClean="0">
                <a:solidFill>
                  <a:schemeClr val="bg1"/>
                </a:solidFill>
                <a:latin typeface="Rabiohead" panose="00000400000000000000" pitchFamily="2" charset="0"/>
              </a:rPr>
              <a:t>junio</a:t>
            </a:r>
            <a:r>
              <a:rPr lang="en-US" sz="5400" baseline="0" dirty="0" smtClean="0">
                <a:solidFill>
                  <a:schemeClr val="bg1"/>
                </a:solidFill>
                <a:latin typeface="Rabiohead" panose="00000400000000000000" pitchFamily="2" charset="0"/>
              </a:rPr>
              <a:t> de 2015</a:t>
            </a:r>
            <a:endParaRPr lang="es-ES" sz="5400" dirty="0">
              <a:solidFill>
                <a:schemeClr val="bg1"/>
              </a:solidFill>
              <a:latin typeface="Rabiohead" panose="00000400000000000000" pitchFamily="2" charset="0"/>
            </a:endParaRPr>
          </a:p>
        </p:txBody>
      </p:sp>
    </p:spTree>
    <p:extLst>
      <p:ext uri="{BB962C8B-B14F-4D97-AF65-F5344CB8AC3E}">
        <p14:creationId xmlns:p14="http://schemas.microsoft.com/office/powerpoint/2010/main" val="19093647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thor 2">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2870966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ponsors">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1966"/>
          <a:stretch/>
        </p:blipFill>
        <p:spPr>
          <a:xfrm>
            <a:off x="1629276" y="440495"/>
            <a:ext cx="8933447" cy="5977011"/>
          </a:xfrm>
          <a:prstGeom prst="rect">
            <a:avLst/>
          </a:prstGeom>
        </p:spPr>
      </p:pic>
    </p:spTree>
    <p:extLst>
      <p:ext uri="{BB962C8B-B14F-4D97-AF65-F5344CB8AC3E}">
        <p14:creationId xmlns:p14="http://schemas.microsoft.com/office/powerpoint/2010/main" val="29454568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userDrawn="1">
          <p15:clr>
            <a:srgbClr val="FBAE40"/>
          </p15:clr>
        </p15:guide>
        <p15:guide id="4" pos="37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ponsors-Fin">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1893"/>
          <a:stretch/>
        </p:blipFill>
        <p:spPr>
          <a:xfrm>
            <a:off x="2404388" y="1914086"/>
            <a:ext cx="7383223" cy="4943914"/>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1845" y="126358"/>
            <a:ext cx="4828310" cy="1609436"/>
          </a:xfrm>
          <a:prstGeom prst="rect">
            <a:avLst/>
          </a:prstGeom>
          <a:effectLst>
            <a:glow rad="508000">
              <a:schemeClr val="bg1">
                <a:alpha val="60000"/>
              </a:schemeClr>
            </a:glow>
          </a:effectLst>
        </p:spPr>
      </p:pic>
    </p:spTree>
    <p:extLst>
      <p:ext uri="{BB962C8B-B14F-4D97-AF65-F5344CB8AC3E}">
        <p14:creationId xmlns:p14="http://schemas.microsoft.com/office/powerpoint/2010/main" val="19071142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p15:clr>
            <a:srgbClr val="FBAE40"/>
          </p15:clr>
        </p15:guide>
        <p15:guide id="4" pos="37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82462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588" y="-2"/>
            <a:ext cx="7545765"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0610" y="562457"/>
            <a:ext cx="10746999" cy="609398"/>
          </a:xfrm>
        </p:spPr>
        <p:txBody>
          <a:bodyPr anchor="b" anchorCtr="0">
            <a:noAutofit/>
          </a:bodyPr>
          <a:lstStyle>
            <a:lvl1pPr>
              <a:defRPr sz="4000">
                <a:solidFill>
                  <a:srgbClr val="0072C6"/>
                </a:solidFill>
              </a:defRPr>
            </a:lvl1pPr>
          </a:lstStyle>
          <a:p>
            <a:r>
              <a:rPr lang="en-US" smtClean="0"/>
              <a:t>Click to edit Master title style</a:t>
            </a:r>
            <a:endParaRPr lang="en-US" dirty="0"/>
          </a:p>
        </p:txBody>
      </p:sp>
      <p:sp>
        <p:nvSpPr>
          <p:cNvPr id="6" name="Rectangle 5"/>
          <p:cNvSpPr/>
          <p:nvPr userDrawn="1"/>
        </p:nvSpPr>
        <p:spPr bwMode="gray">
          <a:xfrm>
            <a:off x="0" y="1217029"/>
            <a:ext cx="11583829"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8" name="Rectangle 7"/>
          <p:cNvSpPr/>
          <p:nvPr userDrawn="1"/>
        </p:nvSpPr>
        <p:spPr bwMode="gray">
          <a:xfrm flipV="1">
            <a:off x="0" y="6151878"/>
            <a:ext cx="11583829"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dirty="0" smtClean="0"/>
              <a:t>f</a:t>
            </a:r>
            <a:endParaRPr lang="en-US" sz="1800" dirty="0"/>
          </a:p>
        </p:txBody>
      </p:sp>
    </p:spTree>
    <p:extLst>
      <p:ext uri="{BB962C8B-B14F-4D97-AF65-F5344CB8AC3E}">
        <p14:creationId xmlns:p14="http://schemas.microsoft.com/office/powerpoint/2010/main" val="2087080025"/>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Section">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2766218"/>
            <a:ext cx="10515600" cy="1325563"/>
          </a:xfrm>
          <a:noFill/>
        </p:spPr>
        <p:txBody>
          <a:bodyPr>
            <a:noAutofit/>
          </a:bodyPr>
          <a:lstStyle>
            <a:lvl1pPr algn="ctr">
              <a:defRPr sz="6000" b="0">
                <a:solidFill>
                  <a:schemeClr val="bg1"/>
                </a:solidFill>
                <a:latin typeface="Segoe UI Light" panose="020B0502040204020203" pitchFamily="34" charset="0"/>
                <a:cs typeface="Segoe UI Light" panose="020B0502040204020203" pitchFamily="34" charset="0"/>
              </a:defRPr>
            </a:lvl1pPr>
          </a:lstStyle>
          <a:p>
            <a:r>
              <a:rPr lang="es-ES" dirty="0" smtClean="0"/>
              <a:t>Haga clic para modificar el estilo de título del patrón</a:t>
            </a:r>
            <a:endParaRPr lang="es-ES" dirty="0"/>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9367001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userDrawn="1">
          <p15:clr>
            <a:srgbClr val="FBAE40"/>
          </p15:clr>
        </p15:guide>
        <p15:guide id="2" orient="horz" pos="2160" userDrawn="1">
          <p15:clr>
            <a:srgbClr val="FBAE40"/>
          </p15:clr>
        </p15:guide>
        <p15:guide id="3"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thor">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
        <p:nvSpPr>
          <p:cNvPr id="5" name="Marcador de posición de imagen 4"/>
          <p:cNvSpPr>
            <a:spLocks noGrp="1"/>
          </p:cNvSpPr>
          <p:nvPr>
            <p:ph type="pic" sz="quarter" idx="10"/>
          </p:nvPr>
        </p:nvSpPr>
        <p:spPr>
          <a:xfrm>
            <a:off x="766916" y="914399"/>
            <a:ext cx="2428568" cy="2458065"/>
          </a:xfrm>
          <a:prstGeom prst="ellipse">
            <a:avLst/>
          </a:prstGeom>
        </p:spPr>
        <p:txBody>
          <a:bodyPr/>
          <a:lstStyle/>
          <a:p>
            <a:endParaRPr lang="es-ES"/>
          </a:p>
        </p:txBody>
      </p:sp>
      <p:sp>
        <p:nvSpPr>
          <p:cNvPr id="8" name="Título 7"/>
          <p:cNvSpPr>
            <a:spLocks noGrp="1"/>
          </p:cNvSpPr>
          <p:nvPr>
            <p:ph type="title" hasCustomPrompt="1"/>
          </p:nvPr>
        </p:nvSpPr>
        <p:spPr>
          <a:xfrm>
            <a:off x="3726425" y="1222382"/>
            <a:ext cx="8023123" cy="1687965"/>
          </a:xfrm>
        </p:spPr>
        <p:txBody>
          <a:bodyPr>
            <a:normAutofit/>
          </a:bodyPr>
          <a:lstStyle>
            <a:lvl1pPr>
              <a:defRPr sz="6000" baseline="0">
                <a:solidFill>
                  <a:schemeClr val="bg1"/>
                </a:solidFill>
              </a:defRPr>
            </a:lvl1pPr>
          </a:lstStyle>
          <a:p>
            <a:r>
              <a:rPr lang="es-ES" dirty="0" err="1" smtClean="0"/>
              <a:t>Author</a:t>
            </a:r>
            <a:r>
              <a:rPr lang="es-ES" dirty="0" smtClean="0"/>
              <a:t> </a:t>
            </a:r>
            <a:r>
              <a:rPr lang="es-ES" dirty="0" err="1" smtClean="0"/>
              <a:t>name</a:t>
            </a:r>
            <a:r>
              <a:rPr lang="es-ES" dirty="0" smtClean="0"/>
              <a:t> </a:t>
            </a:r>
            <a:r>
              <a:rPr lang="es-ES" dirty="0" err="1" smtClean="0"/>
              <a:t>author</a:t>
            </a:r>
            <a:r>
              <a:rPr lang="es-ES" dirty="0" smtClean="0"/>
              <a:t> </a:t>
            </a:r>
            <a:r>
              <a:rPr lang="es-ES" dirty="0" err="1" smtClean="0"/>
              <a:t>name</a:t>
            </a:r>
            <a:endParaRPr lang="es-ES" dirty="0"/>
          </a:p>
        </p:txBody>
      </p:sp>
      <p:sp>
        <p:nvSpPr>
          <p:cNvPr id="22" name="Marcador de texto 20"/>
          <p:cNvSpPr>
            <a:spLocks noGrp="1"/>
          </p:cNvSpPr>
          <p:nvPr>
            <p:ph type="body" sz="quarter" idx="12" hasCustomPrompt="1"/>
          </p:nvPr>
        </p:nvSpPr>
        <p:spPr>
          <a:xfrm>
            <a:off x="3726424" y="3720293"/>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Job </a:t>
            </a:r>
            <a:r>
              <a:rPr lang="es-ES" dirty="0" err="1" smtClean="0"/>
              <a:t>title</a:t>
            </a:r>
            <a:endParaRPr lang="es-ES" dirty="0"/>
          </a:p>
        </p:txBody>
      </p:sp>
      <p:sp>
        <p:nvSpPr>
          <p:cNvPr id="23" name="Marcador de texto 20"/>
          <p:cNvSpPr>
            <a:spLocks noGrp="1"/>
          </p:cNvSpPr>
          <p:nvPr>
            <p:ph type="body" sz="quarter" idx="13" hasCustomPrompt="1"/>
          </p:nvPr>
        </p:nvSpPr>
        <p:spPr>
          <a:xfrm>
            <a:off x="3726424" y="4299179"/>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err="1" smtClean="0"/>
              <a:t>Award</a:t>
            </a:r>
            <a:endParaRPr lang="es-ES" dirty="0"/>
          </a:p>
        </p:txBody>
      </p:sp>
      <p:sp>
        <p:nvSpPr>
          <p:cNvPr id="24" name="Marcador de texto 20"/>
          <p:cNvSpPr>
            <a:spLocks noGrp="1"/>
          </p:cNvSpPr>
          <p:nvPr>
            <p:ph type="body" sz="quarter" idx="14" hasCustomPrompt="1"/>
          </p:nvPr>
        </p:nvSpPr>
        <p:spPr>
          <a:xfrm>
            <a:off x="3726323" y="3114392"/>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Company</a:t>
            </a:r>
            <a:endParaRPr lang="es-ES" dirty="0"/>
          </a:p>
        </p:txBody>
      </p:sp>
      <p:sp>
        <p:nvSpPr>
          <p:cNvPr id="25" name="Marcador de texto 20"/>
          <p:cNvSpPr>
            <a:spLocks noGrp="1"/>
          </p:cNvSpPr>
          <p:nvPr>
            <p:ph type="body" sz="quarter" idx="15" hasCustomPrompt="1"/>
          </p:nvPr>
        </p:nvSpPr>
        <p:spPr>
          <a:xfrm>
            <a:off x="3726322" y="4912702"/>
            <a:ext cx="8023225" cy="414338"/>
          </a:xfrm>
        </p:spPr>
        <p:txBody>
          <a:bodyPr/>
          <a:lstStyle>
            <a:lvl1pPr marL="0" indent="0">
              <a:buNone/>
              <a:defRPr baseline="0">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Blog 1</a:t>
            </a:r>
            <a:endParaRPr lang="es-ES" dirty="0"/>
          </a:p>
        </p:txBody>
      </p:sp>
      <p:sp>
        <p:nvSpPr>
          <p:cNvPr id="26" name="Marcador de texto 20"/>
          <p:cNvSpPr>
            <a:spLocks noGrp="1"/>
          </p:cNvSpPr>
          <p:nvPr>
            <p:ph type="body" sz="quarter" idx="16" hasCustomPrompt="1"/>
          </p:nvPr>
        </p:nvSpPr>
        <p:spPr>
          <a:xfrm>
            <a:off x="3726321" y="5526225"/>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Blog 2</a:t>
            </a:r>
            <a:endParaRPr lang="es-ES" dirty="0"/>
          </a:p>
        </p:txBody>
      </p:sp>
      <p:sp>
        <p:nvSpPr>
          <p:cNvPr id="27" name="Marcador de texto 20"/>
          <p:cNvSpPr>
            <a:spLocks noGrp="1"/>
          </p:cNvSpPr>
          <p:nvPr>
            <p:ph type="body" sz="quarter" idx="17" hasCustomPrompt="1"/>
          </p:nvPr>
        </p:nvSpPr>
        <p:spPr>
          <a:xfrm>
            <a:off x="3726321" y="6139748"/>
            <a:ext cx="8023225" cy="414338"/>
          </a:xfrm>
        </p:spPr>
        <p:txBody>
          <a:bodyPr/>
          <a:lstStyle>
            <a:lvl1pPr marL="0" indent="0">
              <a:buNone/>
              <a:defRPr b="1">
                <a:solidFill>
                  <a:schemeClr val="bg1"/>
                </a:solidFill>
                <a:latin typeface="Segoe UI "/>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Twitter</a:t>
            </a:r>
            <a:endParaRPr lang="es-ES" dirty="0"/>
          </a:p>
        </p:txBody>
      </p:sp>
    </p:spTree>
    <p:extLst>
      <p:ext uri="{BB962C8B-B14F-4D97-AF65-F5344CB8AC3E}">
        <p14:creationId xmlns:p14="http://schemas.microsoft.com/office/powerpoint/2010/main" val="6230728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with image on the righ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578934" y="869796"/>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8" name="Marcador de posición de imagen 7"/>
          <p:cNvSpPr>
            <a:spLocks noGrp="1"/>
          </p:cNvSpPr>
          <p:nvPr>
            <p:ph type="pic" sz="quarter" idx="10"/>
          </p:nvPr>
        </p:nvSpPr>
        <p:spPr>
          <a:xfrm>
            <a:off x="6096000" y="0"/>
            <a:ext cx="6096000" cy="6858000"/>
          </a:xfrm>
        </p:spPr>
        <p:txBody>
          <a:bodyPr/>
          <a:lstStyle/>
          <a:p>
            <a:endParaRPr lang="es-ES"/>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5276" y="102182"/>
            <a:ext cx="1996296" cy="665432"/>
          </a:xfrm>
          <a:prstGeom prst="rect">
            <a:avLst/>
          </a:prstGeom>
        </p:spPr>
      </p:pic>
    </p:spTree>
    <p:extLst>
      <p:ext uri="{BB962C8B-B14F-4D97-AF65-F5344CB8AC3E}">
        <p14:creationId xmlns:p14="http://schemas.microsoft.com/office/powerpoint/2010/main" val="20506653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with image on the lef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609600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6745558" y="880947"/>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7" name="Marcador de posición de imagen 6"/>
          <p:cNvSpPr>
            <a:spLocks noGrp="1"/>
          </p:cNvSpPr>
          <p:nvPr>
            <p:ph type="pic" sz="quarter" idx="10"/>
          </p:nvPr>
        </p:nvSpPr>
        <p:spPr>
          <a:xfrm>
            <a:off x="0" y="0"/>
            <a:ext cx="6096000" cy="6858000"/>
          </a:xfrm>
        </p:spPr>
        <p:txBody>
          <a:bodyPr/>
          <a:lstStyle/>
          <a:p>
            <a:endParaRPr lang="es-ES"/>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3895" y="107758"/>
            <a:ext cx="1996296" cy="665432"/>
          </a:xfrm>
          <a:prstGeom prst="rect">
            <a:avLst/>
          </a:prstGeom>
        </p:spPr>
      </p:pic>
    </p:spTree>
    <p:extLst>
      <p:ext uri="{BB962C8B-B14F-4D97-AF65-F5344CB8AC3E}">
        <p14:creationId xmlns:p14="http://schemas.microsoft.com/office/powerpoint/2010/main" val="6491682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9"/>
          <p:cNvSpPr/>
          <p:nvPr userDrawn="1"/>
        </p:nvSpPr>
        <p:spPr bwMode="gray">
          <a:xfrm>
            <a:off x="2451085" y="2072640"/>
            <a:ext cx="9301180"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14"/>
          <p:cNvSpPr/>
          <p:nvPr userDrawn="1"/>
        </p:nvSpPr>
        <p:spPr bwMode="gray">
          <a:xfrm>
            <a:off x="0" y="2072640"/>
            <a:ext cx="2286000" cy="2286000"/>
          </a:xfrm>
          <a:prstGeom prst="rect">
            <a:avLst/>
          </a:prstGeom>
          <a:solidFill>
            <a:srgbClr val="0072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ítulo 5"/>
          <p:cNvSpPr>
            <a:spLocks noGrp="1"/>
          </p:cNvSpPr>
          <p:nvPr>
            <p:ph type="title" hasCustomPrompt="1"/>
          </p:nvPr>
        </p:nvSpPr>
        <p:spPr>
          <a:xfrm>
            <a:off x="2761891" y="2633873"/>
            <a:ext cx="8633603" cy="1075486"/>
          </a:xfrm>
        </p:spPr>
        <p:txBody>
          <a:bodyPr>
            <a:noAutofit/>
          </a:bodyPr>
          <a:lstStyle>
            <a:lvl1pPr>
              <a:defRPr lang="es-ES" sz="5400" b="0" kern="1200" cap="none" spc="-100" baseline="0" dirty="0" smtClean="0">
                <a:ln w="3175">
                  <a:noFill/>
                </a:ln>
                <a:solidFill>
                  <a:schemeClr val="tx1">
                    <a:lumMod val="50000"/>
                    <a:lumOff val="50000"/>
                    <a:alpha val="99000"/>
                  </a:schemeClr>
                </a:solidFill>
                <a:effectLst/>
                <a:latin typeface="Segoe UI Light" pitchFamily="34" charset="0"/>
                <a:ea typeface="+mn-ea"/>
                <a:cs typeface="Arial" charset="0"/>
              </a:defRPr>
            </a:lvl1pPr>
          </a:lstStyle>
          <a:p>
            <a:pPr marL="0" lvl="0" indent="0" algn="l" defTabSz="914400" rtl="0" eaLnBrk="1" latinLnBrk="0" hangingPunct="1">
              <a:lnSpc>
                <a:spcPct val="90000"/>
              </a:lnSpc>
              <a:spcBef>
                <a:spcPct val="0"/>
              </a:spcBef>
              <a:buFont typeface="Arial" panose="020B0604020202020204" pitchFamily="34" charset="0"/>
              <a:buNone/>
            </a:pPr>
            <a:r>
              <a:rPr lang="es-ES" dirty="0" smtClean="0"/>
              <a:t>Título</a:t>
            </a:r>
            <a:endParaRPr lang="es-ES" dirty="0"/>
          </a:p>
        </p:txBody>
      </p:sp>
      <p:pic>
        <p:nvPicPr>
          <p:cNvPr id="8" name="Picture 8" descr="C:\Users\Jonahs\Dropbox\Projects SCOTT\MEET Windows Azure\source\Background\tile-icon-medi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91" y="2558431"/>
            <a:ext cx="1314418" cy="131441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1211" y="112863"/>
            <a:ext cx="1998000" cy="666000"/>
          </a:xfrm>
          <a:prstGeom prst="rect">
            <a:avLst/>
          </a:prstGeom>
        </p:spPr>
      </p:pic>
    </p:spTree>
    <p:extLst>
      <p:ext uri="{BB962C8B-B14F-4D97-AF65-F5344CB8AC3E}">
        <p14:creationId xmlns:p14="http://schemas.microsoft.com/office/powerpoint/2010/main" val="8344773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ubchapter">
    <p:spTree>
      <p:nvGrpSpPr>
        <p:cNvPr id="1" name=""/>
        <p:cNvGrpSpPr/>
        <p:nvPr/>
      </p:nvGrpSpPr>
      <p:grpSpPr>
        <a:xfrm>
          <a:off x="0" y="0"/>
          <a:ext cx="0" cy="0"/>
          <a:chOff x="0" y="0"/>
          <a:chExt cx="0" cy="0"/>
        </a:xfrm>
      </p:grpSpPr>
      <p:pic>
        <p:nvPicPr>
          <p:cNvPr id="26"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ctrTitle"/>
          </p:nvPr>
        </p:nvSpPr>
        <p:spPr>
          <a:xfrm>
            <a:off x="1524000" y="1122363"/>
            <a:ext cx="9144000" cy="2387600"/>
          </a:xfrm>
        </p:spPr>
        <p:txBody>
          <a:bodyPr anchor="b"/>
          <a:lstStyle>
            <a:lvl1pPr algn="ctr">
              <a:defRPr sz="6000">
                <a:solidFill>
                  <a:srgbClr val="0072C5"/>
                </a:solidFill>
              </a:defRPr>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modificar el estilo de subtítulo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4" name="Rectángulo 3"/>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Tree>
    <p:extLst>
      <p:ext uri="{BB962C8B-B14F-4D97-AF65-F5344CB8AC3E}">
        <p14:creationId xmlns:p14="http://schemas.microsoft.com/office/powerpoint/2010/main" val="11959905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4641" y="365125"/>
            <a:ext cx="11079159"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0" name="Rectángulo 9"/>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
          </p:nvPr>
        </p:nvSpPr>
        <p:spPr>
          <a:xfrm>
            <a:off x="274641" y="1825625"/>
            <a:ext cx="11079159" cy="4351338"/>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208849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6044" y="365125"/>
            <a:ext cx="11077755"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8" name="Triángulo rectángulo 7"/>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1" name="Rectángulo 10"/>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0"/>
          </p:nvPr>
        </p:nvSpPr>
        <p:spPr>
          <a:xfrm>
            <a:off x="276043" y="1822450"/>
            <a:ext cx="5400137"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1"/>
          </p:nvPr>
        </p:nvSpPr>
        <p:spPr>
          <a:xfrm>
            <a:off x="6012611" y="1822450"/>
            <a:ext cx="5341188"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89673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518113515"/>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8" r:id="rId3"/>
    <p:sldLayoutId id="2147483661" r:id="rId4"/>
    <p:sldLayoutId id="2147483662" r:id="rId5"/>
    <p:sldLayoutId id="2147483666" r:id="rId6"/>
    <p:sldLayoutId id="2147483649" r:id="rId7"/>
    <p:sldLayoutId id="2147483650" r:id="rId8"/>
    <p:sldLayoutId id="2147483652" r:id="rId9"/>
    <p:sldLayoutId id="2147483664" r:id="rId10"/>
    <p:sldLayoutId id="2147483663" r:id="rId11"/>
    <p:sldLayoutId id="2147483669" r:id="rId12"/>
    <p:sldLayoutId id="2147483670" r:id="rId13"/>
    <p:sldLayoutId id="2147483671"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144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Arquitectura y tipos de Apps</a:t>
            </a:r>
            <a:endParaRPr lang="es-ES" dirty="0"/>
          </a:p>
        </p:txBody>
      </p:sp>
      <p:sp>
        <p:nvSpPr>
          <p:cNvPr id="4" name="Picture Placeholder 3"/>
          <p:cNvSpPr>
            <a:spLocks noGrp="1"/>
          </p:cNvSpPr>
          <p:nvPr>
            <p:ph type="pic" sz="quarter" idx="10"/>
          </p:nvPr>
        </p:nvSpPr>
        <p:spPr/>
      </p:sp>
      <p:sp>
        <p:nvSpPr>
          <p:cNvPr id="8" name="Rectangle 7"/>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stretch>
            <a:fillRect/>
          </a:stretch>
        </p:blipFill>
        <p:spPr>
          <a:xfrm>
            <a:off x="8396452" y="1571270"/>
            <a:ext cx="3846004" cy="1585376"/>
          </a:xfrm>
          <a:prstGeom prst="rect">
            <a:avLst/>
          </a:prstGeom>
        </p:spPr>
      </p:pic>
      <p:pic>
        <p:nvPicPr>
          <p:cNvPr id="10" name="Picture 9"/>
          <p:cNvPicPr>
            <a:picLocks noChangeAspect="1"/>
          </p:cNvPicPr>
          <p:nvPr/>
        </p:nvPicPr>
        <p:blipFill>
          <a:blip r:embed="rId3"/>
          <a:stretch>
            <a:fillRect/>
          </a:stretch>
        </p:blipFill>
        <p:spPr>
          <a:xfrm>
            <a:off x="7636057" y="5355159"/>
            <a:ext cx="2560699" cy="724162"/>
          </a:xfrm>
          <a:prstGeom prst="rect">
            <a:avLst/>
          </a:prstGeom>
        </p:spPr>
      </p:pic>
      <p:pic>
        <p:nvPicPr>
          <p:cNvPr id="11" name="Picture 10"/>
          <p:cNvPicPr>
            <a:picLocks noChangeAspect="1"/>
          </p:cNvPicPr>
          <p:nvPr/>
        </p:nvPicPr>
        <p:blipFill>
          <a:blip r:embed="rId4"/>
          <a:stretch>
            <a:fillRect/>
          </a:stretch>
        </p:blipFill>
        <p:spPr>
          <a:xfrm>
            <a:off x="6288249" y="3053579"/>
            <a:ext cx="828443" cy="2006506"/>
          </a:xfrm>
          <a:prstGeom prst="rect">
            <a:avLst/>
          </a:prstGeom>
        </p:spPr>
      </p:pic>
      <p:pic>
        <p:nvPicPr>
          <p:cNvPr id="12" name="Picture 11"/>
          <p:cNvPicPr>
            <a:picLocks noChangeAspect="1"/>
          </p:cNvPicPr>
          <p:nvPr/>
        </p:nvPicPr>
        <p:blipFill>
          <a:blip r:embed="rId5"/>
          <a:stretch>
            <a:fillRect/>
          </a:stretch>
        </p:blipFill>
        <p:spPr>
          <a:xfrm>
            <a:off x="7482071" y="2953508"/>
            <a:ext cx="2714684" cy="2168627"/>
          </a:xfrm>
          <a:prstGeom prst="rect">
            <a:avLst/>
          </a:prstGeom>
        </p:spPr>
      </p:pic>
      <p:pic>
        <p:nvPicPr>
          <p:cNvPr id="13" name="Picture 12"/>
          <p:cNvPicPr>
            <a:picLocks noChangeAspect="1"/>
          </p:cNvPicPr>
          <p:nvPr/>
        </p:nvPicPr>
        <p:blipFill>
          <a:blip r:embed="rId6"/>
          <a:stretch>
            <a:fillRect/>
          </a:stretch>
        </p:blipFill>
        <p:spPr>
          <a:xfrm>
            <a:off x="10987923" y="3959658"/>
            <a:ext cx="970944" cy="1113952"/>
          </a:xfrm>
          <a:prstGeom prst="rect">
            <a:avLst/>
          </a:prstGeom>
        </p:spPr>
      </p:pic>
      <p:pic>
        <p:nvPicPr>
          <p:cNvPr id="14" name="Picture 13"/>
          <p:cNvPicPr>
            <a:picLocks noChangeAspect="1"/>
          </p:cNvPicPr>
          <p:nvPr/>
        </p:nvPicPr>
        <p:blipFill>
          <a:blip r:embed="rId7"/>
          <a:stretch>
            <a:fillRect/>
          </a:stretch>
        </p:blipFill>
        <p:spPr>
          <a:xfrm>
            <a:off x="9783651" y="4817057"/>
            <a:ext cx="839733" cy="279911"/>
          </a:xfrm>
          <a:prstGeom prst="rect">
            <a:avLst/>
          </a:prstGeom>
        </p:spPr>
      </p:pic>
      <p:pic>
        <p:nvPicPr>
          <p:cNvPr id="15" name="Picture 14"/>
          <p:cNvPicPr>
            <a:picLocks noChangeAspect="1"/>
          </p:cNvPicPr>
          <p:nvPr/>
        </p:nvPicPr>
        <p:blipFill>
          <a:blip r:embed="rId8"/>
          <a:stretch>
            <a:fillRect/>
          </a:stretch>
        </p:blipFill>
        <p:spPr>
          <a:xfrm>
            <a:off x="7482071" y="6286992"/>
            <a:ext cx="2321272" cy="297187"/>
          </a:xfrm>
          <a:prstGeom prst="rect">
            <a:avLst/>
          </a:prstGeom>
        </p:spPr>
      </p:pic>
      <p:pic>
        <p:nvPicPr>
          <p:cNvPr id="16" name="Picture 15"/>
          <p:cNvPicPr>
            <a:picLocks noChangeAspect="1"/>
          </p:cNvPicPr>
          <p:nvPr/>
        </p:nvPicPr>
        <p:blipFill>
          <a:blip r:embed="rId3"/>
          <a:stretch>
            <a:fillRect/>
          </a:stretch>
        </p:blipFill>
        <p:spPr>
          <a:xfrm>
            <a:off x="7543945" y="5355159"/>
            <a:ext cx="2590936" cy="732714"/>
          </a:xfrm>
          <a:prstGeom prst="rect">
            <a:avLst/>
          </a:prstGeom>
        </p:spPr>
      </p:pic>
      <p:grpSp>
        <p:nvGrpSpPr>
          <p:cNvPr id="17" name="Group 4"/>
          <p:cNvGrpSpPr>
            <a:grpSpLocks noChangeAspect="1"/>
          </p:cNvGrpSpPr>
          <p:nvPr/>
        </p:nvGrpSpPr>
        <p:grpSpPr bwMode="auto">
          <a:xfrm>
            <a:off x="6511816" y="1372151"/>
            <a:ext cx="1884636" cy="1021653"/>
            <a:chOff x="3934" y="997"/>
            <a:chExt cx="1164" cy="631"/>
          </a:xfrm>
        </p:grpSpPr>
        <p:sp>
          <p:nvSpPr>
            <p:cNvPr id="18"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9"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0" name="Group 8"/>
          <p:cNvGrpSpPr>
            <a:grpSpLocks noChangeAspect="1"/>
          </p:cNvGrpSpPr>
          <p:nvPr/>
        </p:nvGrpSpPr>
        <p:grpSpPr bwMode="auto">
          <a:xfrm>
            <a:off x="8143838" y="259611"/>
            <a:ext cx="2252173" cy="1274234"/>
            <a:chOff x="4802" y="253"/>
            <a:chExt cx="1391" cy="787"/>
          </a:xfrm>
        </p:grpSpPr>
        <p:sp>
          <p:nvSpPr>
            <p:cNvPr id="21"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12"/>
          <p:cNvGrpSpPr>
            <a:grpSpLocks noChangeAspect="1"/>
          </p:cNvGrpSpPr>
          <p:nvPr/>
        </p:nvGrpSpPr>
        <p:grpSpPr bwMode="auto">
          <a:xfrm>
            <a:off x="10432763" y="5310658"/>
            <a:ext cx="909936" cy="782027"/>
            <a:chOff x="6442" y="3280"/>
            <a:chExt cx="562" cy="483"/>
          </a:xfrm>
        </p:grpSpPr>
        <p:sp>
          <p:nvSpPr>
            <p:cNvPr id="24"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23278835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hidden="1"/>
          <p:cNvGrpSpPr/>
          <p:nvPr/>
        </p:nvGrpSpPr>
        <p:grpSpPr>
          <a:xfrm>
            <a:off x="1961798" y="1467924"/>
            <a:ext cx="8268407" cy="5482492"/>
            <a:chOff x="564300" y="1395675"/>
            <a:chExt cx="11027672" cy="5485475"/>
          </a:xfrm>
          <a:solidFill>
            <a:schemeClr val="bg2">
              <a:lumMod val="90000"/>
            </a:schemeClr>
          </a:solidFill>
        </p:grpSpPr>
        <p:grpSp>
          <p:nvGrpSpPr>
            <p:cNvPr id="39" name="Group 38"/>
            <p:cNvGrpSpPr/>
            <p:nvPr/>
          </p:nvGrpSpPr>
          <p:grpSpPr>
            <a:xfrm>
              <a:off x="564300" y="1395675"/>
              <a:ext cx="11027672" cy="1298448"/>
              <a:chOff x="0" y="1401500"/>
              <a:chExt cx="11107775" cy="1298448"/>
            </a:xfrm>
            <a:grpFill/>
          </p:grpSpPr>
          <p:sp>
            <p:nvSpPr>
              <p:cNvPr id="86" name="Rectangle 85"/>
              <p:cNvSpPr/>
              <p:nvPr/>
            </p:nvSpPr>
            <p:spPr>
              <a:xfrm>
                <a:off x="0"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7" name="Rectangle 86"/>
              <p:cNvSpPr/>
              <p:nvPr/>
            </p:nvSpPr>
            <p:spPr>
              <a:xfrm>
                <a:off x="1399977"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8" name="Rectangle 87"/>
              <p:cNvSpPr/>
              <p:nvPr/>
            </p:nvSpPr>
            <p:spPr>
              <a:xfrm>
                <a:off x="2799954"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9" name="Rectangle 88"/>
              <p:cNvSpPr/>
              <p:nvPr/>
            </p:nvSpPr>
            <p:spPr>
              <a:xfrm>
                <a:off x="4199931"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90" name="Rectangle 89"/>
              <p:cNvSpPr/>
              <p:nvPr/>
            </p:nvSpPr>
            <p:spPr>
              <a:xfrm>
                <a:off x="5599907"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91" name="Rectangle 90"/>
              <p:cNvSpPr/>
              <p:nvPr/>
            </p:nvSpPr>
            <p:spPr>
              <a:xfrm>
                <a:off x="6999883"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92" name="Rectangle 91"/>
              <p:cNvSpPr/>
              <p:nvPr/>
            </p:nvSpPr>
            <p:spPr>
              <a:xfrm>
                <a:off x="8399860"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93" name="Rectangle 92"/>
              <p:cNvSpPr/>
              <p:nvPr/>
            </p:nvSpPr>
            <p:spPr>
              <a:xfrm>
                <a:off x="9799836"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94" name="Rectangle 93"/>
              <p:cNvSpPr/>
              <p:nvPr/>
            </p:nvSpPr>
            <p:spPr>
              <a:xfrm>
                <a:off x="1399977" y="1401500"/>
                <a:ext cx="653969" cy="649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grpSp>
        <p:grpSp>
          <p:nvGrpSpPr>
            <p:cNvPr id="40" name="Group 39"/>
            <p:cNvGrpSpPr/>
            <p:nvPr/>
          </p:nvGrpSpPr>
          <p:grpSpPr>
            <a:xfrm>
              <a:off x="564300" y="2791351"/>
              <a:ext cx="11027672" cy="1298448"/>
              <a:chOff x="0" y="2789500"/>
              <a:chExt cx="11107775" cy="1298448"/>
            </a:xfrm>
            <a:grpFill/>
          </p:grpSpPr>
          <p:sp>
            <p:nvSpPr>
              <p:cNvPr id="78" name="Rectangle 77"/>
              <p:cNvSpPr/>
              <p:nvPr/>
            </p:nvSpPr>
            <p:spPr>
              <a:xfrm>
                <a:off x="0"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79" name="Rectangle 78"/>
              <p:cNvSpPr/>
              <p:nvPr/>
            </p:nvSpPr>
            <p:spPr>
              <a:xfrm>
                <a:off x="1399977"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0" name="Rectangle 79"/>
              <p:cNvSpPr/>
              <p:nvPr/>
            </p:nvSpPr>
            <p:spPr>
              <a:xfrm>
                <a:off x="2799954"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1" name="Rectangle 80"/>
              <p:cNvSpPr/>
              <p:nvPr/>
            </p:nvSpPr>
            <p:spPr>
              <a:xfrm>
                <a:off x="4199931"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2" name="Rectangle 81"/>
              <p:cNvSpPr/>
              <p:nvPr/>
            </p:nvSpPr>
            <p:spPr>
              <a:xfrm>
                <a:off x="5599907"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3" name="Rectangle 82"/>
              <p:cNvSpPr/>
              <p:nvPr/>
            </p:nvSpPr>
            <p:spPr>
              <a:xfrm>
                <a:off x="6999883"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4" name="Rectangle 83"/>
              <p:cNvSpPr/>
              <p:nvPr/>
            </p:nvSpPr>
            <p:spPr>
              <a:xfrm>
                <a:off x="8399860"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85" name="Rectangle 84"/>
              <p:cNvSpPr/>
              <p:nvPr/>
            </p:nvSpPr>
            <p:spPr>
              <a:xfrm>
                <a:off x="9799836"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grpSp>
        <p:grpSp>
          <p:nvGrpSpPr>
            <p:cNvPr id="41" name="Group 40"/>
            <p:cNvGrpSpPr/>
            <p:nvPr/>
          </p:nvGrpSpPr>
          <p:grpSpPr>
            <a:xfrm>
              <a:off x="564300" y="4187026"/>
              <a:ext cx="11027672" cy="1298448"/>
              <a:chOff x="0" y="4191000"/>
              <a:chExt cx="11107775" cy="1298448"/>
            </a:xfrm>
            <a:grpFill/>
          </p:grpSpPr>
          <p:sp>
            <p:nvSpPr>
              <p:cNvPr id="54" name="Rectangle 53"/>
              <p:cNvSpPr/>
              <p:nvPr/>
            </p:nvSpPr>
            <p:spPr>
              <a:xfrm>
                <a:off x="0"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55" name="Rectangle 54"/>
              <p:cNvSpPr/>
              <p:nvPr/>
            </p:nvSpPr>
            <p:spPr>
              <a:xfrm>
                <a:off x="1399977"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56" name="Rectangle 55"/>
              <p:cNvSpPr/>
              <p:nvPr/>
            </p:nvSpPr>
            <p:spPr>
              <a:xfrm>
                <a:off x="2799954"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57" name="Rectangle 56"/>
              <p:cNvSpPr/>
              <p:nvPr/>
            </p:nvSpPr>
            <p:spPr>
              <a:xfrm>
                <a:off x="4199931"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71" name="Rectangle 70"/>
              <p:cNvSpPr/>
              <p:nvPr/>
            </p:nvSpPr>
            <p:spPr>
              <a:xfrm>
                <a:off x="5599907"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75" name="Rectangle 74"/>
              <p:cNvSpPr/>
              <p:nvPr/>
            </p:nvSpPr>
            <p:spPr>
              <a:xfrm>
                <a:off x="6999883"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76" name="Rectangle 75"/>
              <p:cNvSpPr/>
              <p:nvPr/>
            </p:nvSpPr>
            <p:spPr>
              <a:xfrm>
                <a:off x="8399860"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77" name="Rectangle 76"/>
              <p:cNvSpPr/>
              <p:nvPr/>
            </p:nvSpPr>
            <p:spPr>
              <a:xfrm>
                <a:off x="9799836"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grpSp>
        <p:grpSp>
          <p:nvGrpSpPr>
            <p:cNvPr id="45" name="Group 44"/>
            <p:cNvGrpSpPr/>
            <p:nvPr/>
          </p:nvGrpSpPr>
          <p:grpSpPr>
            <a:xfrm>
              <a:off x="564300" y="5582702"/>
              <a:ext cx="11027672" cy="1298448"/>
              <a:chOff x="0" y="5638800"/>
              <a:chExt cx="11107775" cy="1298448"/>
            </a:xfrm>
            <a:grpFill/>
          </p:grpSpPr>
          <p:sp>
            <p:nvSpPr>
              <p:cNvPr id="46" name="Rectangle 45"/>
              <p:cNvSpPr/>
              <p:nvPr/>
            </p:nvSpPr>
            <p:spPr>
              <a:xfrm>
                <a:off x="0"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47" name="Rectangle 46"/>
              <p:cNvSpPr/>
              <p:nvPr/>
            </p:nvSpPr>
            <p:spPr>
              <a:xfrm>
                <a:off x="1399977"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48" name="Rectangle 47"/>
              <p:cNvSpPr/>
              <p:nvPr/>
            </p:nvSpPr>
            <p:spPr>
              <a:xfrm>
                <a:off x="2799954"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49" name="Rectangle 48"/>
              <p:cNvSpPr/>
              <p:nvPr/>
            </p:nvSpPr>
            <p:spPr>
              <a:xfrm>
                <a:off x="4199931"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50" name="Rectangle 49"/>
              <p:cNvSpPr/>
              <p:nvPr/>
            </p:nvSpPr>
            <p:spPr>
              <a:xfrm>
                <a:off x="5599907"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51" name="Rectangle 50"/>
              <p:cNvSpPr/>
              <p:nvPr/>
            </p:nvSpPr>
            <p:spPr>
              <a:xfrm>
                <a:off x="6999883"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52" name="Rectangle 51"/>
              <p:cNvSpPr/>
              <p:nvPr/>
            </p:nvSpPr>
            <p:spPr>
              <a:xfrm>
                <a:off x="8399860"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sp>
            <p:nvSpPr>
              <p:cNvPr id="53" name="Rectangle 52"/>
              <p:cNvSpPr/>
              <p:nvPr/>
            </p:nvSpPr>
            <p:spPr>
              <a:xfrm>
                <a:off x="9799836"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66"/>
                <a:endParaRPr lang="en-US" sz="1899">
                  <a:solidFill>
                    <a:srgbClr val="FFFFFF"/>
                  </a:solidFill>
                </a:endParaRPr>
              </a:p>
            </p:txBody>
          </p:sp>
        </p:grpSp>
      </p:grpSp>
      <p:sp>
        <p:nvSpPr>
          <p:cNvPr id="10" name="Title 9"/>
          <p:cNvSpPr>
            <a:spLocks noGrp="1"/>
          </p:cNvSpPr>
          <p:nvPr>
            <p:ph type="title"/>
          </p:nvPr>
        </p:nvSpPr>
        <p:spPr/>
        <p:txBody>
          <a:bodyPr>
            <a:normAutofit/>
          </a:bodyPr>
          <a:lstStyle/>
          <a:p>
            <a:r>
              <a:rPr lang="es-US" dirty="0" smtClean="0"/>
              <a:t>Anatomía de una App para Office</a:t>
            </a:r>
            <a:endParaRPr lang="es-US" dirty="0"/>
          </a:p>
        </p:txBody>
      </p:sp>
      <p:sp>
        <p:nvSpPr>
          <p:cNvPr id="60" name="Rectangle 94"/>
          <p:cNvSpPr/>
          <p:nvPr/>
        </p:nvSpPr>
        <p:spPr bwMode="auto">
          <a:xfrm>
            <a:off x="461420" y="2233074"/>
            <a:ext cx="2206107" cy="1344637"/>
          </a:xfrm>
          <a:prstGeom prst="rect">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79285" tIns="143428" rIns="179285" bIns="143428" rtlCol="0" anchor="t" anchorCtr="0"/>
          <a:lstStyle/>
          <a:p>
            <a:pPr defTabSz="895152"/>
            <a:r>
              <a:rPr lang="en-US" sz="1537" dirty="0">
                <a:gradFill>
                  <a:gsLst>
                    <a:gs pos="0">
                      <a:srgbClr val="FFFFFF"/>
                    </a:gs>
                    <a:gs pos="100000">
                      <a:srgbClr val="FFFFFF"/>
                    </a:gs>
                  </a:gsLst>
                  <a:lin ang="5400000" scaled="0"/>
                </a:gradFill>
              </a:rPr>
              <a:t>Web server</a:t>
            </a:r>
          </a:p>
        </p:txBody>
      </p:sp>
      <p:grpSp>
        <p:nvGrpSpPr>
          <p:cNvPr id="64" name="Group 63"/>
          <p:cNvGrpSpPr/>
          <p:nvPr/>
        </p:nvGrpSpPr>
        <p:grpSpPr>
          <a:xfrm>
            <a:off x="5922428" y="1515203"/>
            <a:ext cx="5351503" cy="4972182"/>
            <a:chOff x="5170599" y="1482860"/>
            <a:chExt cx="1898208" cy="1293727"/>
          </a:xfrm>
        </p:grpSpPr>
        <p:grpSp>
          <p:nvGrpSpPr>
            <p:cNvPr id="65" name="Group 64"/>
            <p:cNvGrpSpPr/>
            <p:nvPr/>
          </p:nvGrpSpPr>
          <p:grpSpPr>
            <a:xfrm>
              <a:off x="5170599" y="1482860"/>
              <a:ext cx="1898208" cy="1293727"/>
              <a:chOff x="3221955" y="1721563"/>
              <a:chExt cx="2288409" cy="1559669"/>
            </a:xfrm>
          </p:grpSpPr>
          <p:grpSp>
            <p:nvGrpSpPr>
              <p:cNvPr id="67" name="Group 66"/>
              <p:cNvGrpSpPr/>
              <p:nvPr/>
            </p:nvGrpSpPr>
            <p:grpSpPr>
              <a:xfrm>
                <a:off x="3221955" y="1721563"/>
                <a:ext cx="2288409" cy="1559669"/>
                <a:chOff x="8288911" y="1962373"/>
                <a:chExt cx="5159406" cy="3599727"/>
              </a:xfrm>
            </p:grpSpPr>
            <p:pic>
              <p:nvPicPr>
                <p:cNvPr id="6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288911" y="1962373"/>
                  <a:ext cx="5159406" cy="3599727"/>
                </a:xfrm>
                <a:prstGeom prst="rect">
                  <a:avLst/>
                </a:prstGeom>
                <a:noFill/>
                <a:ln w="127000">
                  <a:noFill/>
                  <a:miter lim="800000"/>
                  <a:headEnd/>
                  <a:tailEnd/>
                </a:ln>
                <a:effectLst>
                  <a:outerShdw blurRad="50800" dist="38100" dir="5400000" algn="ctr" rotWithShape="0">
                    <a:srgbClr val="000000">
                      <a:alpha val="40000"/>
                    </a:srgb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0" name="Picture 69" descr="C:\Users\Tany\Desktop\excel-2010-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700" y="1970368"/>
                  <a:ext cx="478973" cy="478973"/>
                </a:xfrm>
                <a:prstGeom prst="rect">
                  <a:avLst/>
                </a:prstGeom>
                <a:noFill/>
                <a:ln>
                  <a:noFill/>
                </a:ln>
                <a:extLst>
                  <a:ext uri="{909E8E84-426E-40dd-AFC4-6F175D3DCCD1}">
                    <a14:hiddenFill xmlns="" xmlns:a14="http://schemas.microsoft.com/office/drawing/2010/main">
                      <a:solidFill>
                        <a:srgbClr val="FFFFFF"/>
                      </a:solidFill>
                    </a14:hiddenFill>
                  </a:ext>
                </a:extLst>
              </p:spPr>
            </p:pic>
          </p:grpSp>
          <p:pic>
            <p:nvPicPr>
              <p:cNvPr id="6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9590" y="2557528"/>
                <a:ext cx="1061950" cy="63553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cxnSp>
          <p:nvCxnSpPr>
            <p:cNvPr id="66" name="Straight Connector 65"/>
            <p:cNvCxnSpPr/>
            <p:nvPr/>
          </p:nvCxnSpPr>
          <p:spPr>
            <a:xfrm>
              <a:off x="7068807" y="1482860"/>
              <a:ext cx="0" cy="129372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Rectangle 94"/>
          <p:cNvSpPr/>
          <p:nvPr/>
        </p:nvSpPr>
        <p:spPr bwMode="auto">
          <a:xfrm>
            <a:off x="392450" y="4004079"/>
            <a:ext cx="2206107" cy="1344637"/>
          </a:xfrm>
          <a:prstGeom prst="rect">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79285" tIns="143428" rIns="179285" bIns="143428" rtlCol="0" anchor="t" anchorCtr="0"/>
          <a:lstStyle/>
          <a:p>
            <a:pPr defTabSz="895152"/>
            <a:r>
              <a:rPr lang="en-US" sz="1537" dirty="0">
                <a:gradFill>
                  <a:gsLst>
                    <a:gs pos="0">
                      <a:srgbClr val="FFFFFF"/>
                    </a:gs>
                    <a:gs pos="100000">
                      <a:srgbClr val="FFFFFF"/>
                    </a:gs>
                  </a:gsLst>
                  <a:lin ang="5400000" scaled="0"/>
                </a:gradFill>
              </a:rPr>
              <a:t>Office Store or </a:t>
            </a:r>
          </a:p>
          <a:p>
            <a:pPr defTabSz="895152"/>
            <a:r>
              <a:rPr lang="en-US" sz="1537" dirty="0">
                <a:gradFill>
                  <a:gsLst>
                    <a:gs pos="0">
                      <a:srgbClr val="FFFFFF"/>
                    </a:gs>
                    <a:gs pos="100000">
                      <a:srgbClr val="FFFFFF"/>
                    </a:gs>
                  </a:gsLst>
                  <a:lin ang="5400000" scaled="0"/>
                </a:gradFill>
              </a:rPr>
              <a:t>SharePoint app catalog</a:t>
            </a:r>
          </a:p>
        </p:txBody>
      </p:sp>
      <p:sp>
        <p:nvSpPr>
          <p:cNvPr id="73" name="Up Arrow 72"/>
          <p:cNvSpPr/>
          <p:nvPr/>
        </p:nvSpPr>
        <p:spPr bwMode="auto">
          <a:xfrm rot="16200000" flipH="1">
            <a:off x="4032694" y="1978519"/>
            <a:ext cx="313749" cy="3017048"/>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559" tIns="44781" rIns="44781" bIns="89559" numCol="1" spcCol="0" rtlCol="0" fromWordArt="0" anchor="b" anchorCtr="0" forceAA="0" compatLnSpc="1">
            <a:prstTxWarp prst="textNoShape">
              <a:avLst/>
            </a:prstTxWarp>
            <a:noAutofit/>
          </a:bodyPr>
          <a:lstStyle/>
          <a:p>
            <a:pPr algn="ctr" defTabSz="895266" fontAlgn="base">
              <a:spcBef>
                <a:spcPct val="0"/>
              </a:spcBef>
              <a:spcAft>
                <a:spcPct val="0"/>
              </a:spcAft>
            </a:pPr>
            <a:endParaRPr lang="en-US" sz="1862"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4" name="Group 73"/>
          <p:cNvGrpSpPr/>
          <p:nvPr/>
        </p:nvGrpSpPr>
        <p:grpSpPr>
          <a:xfrm>
            <a:off x="2839488" y="2745916"/>
            <a:ext cx="3017048" cy="898001"/>
            <a:chOff x="2773330" y="2800481"/>
            <a:chExt cx="3077546" cy="916008"/>
          </a:xfrm>
        </p:grpSpPr>
        <p:sp>
          <p:nvSpPr>
            <p:cNvPr id="95" name="Up Arrow 94"/>
            <p:cNvSpPr/>
            <p:nvPr/>
          </p:nvSpPr>
          <p:spPr bwMode="auto">
            <a:xfrm rot="5400000">
              <a:off x="4152083" y="2017696"/>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559" tIns="44781" rIns="44781" bIns="89559" numCol="1" spcCol="0" rtlCol="0" fromWordArt="0" anchor="b" anchorCtr="0" forceAA="0" compatLnSpc="1">
              <a:prstTxWarp prst="textNoShape">
                <a:avLst/>
              </a:prstTxWarp>
              <a:noAutofit/>
            </a:bodyPr>
            <a:lstStyle/>
            <a:p>
              <a:pPr algn="ctr" defTabSz="895266" fontAlgn="base">
                <a:spcBef>
                  <a:spcPct val="0"/>
                </a:spcBef>
                <a:spcAft>
                  <a:spcPct val="0"/>
                </a:spcAft>
              </a:pPr>
              <a:endParaRPr lang="en-US" sz="1862" spc="-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6"/>
            <a:stretch>
              <a:fillRect/>
            </a:stretch>
          </p:blipFill>
          <p:spPr>
            <a:xfrm>
              <a:off x="3621439" y="2800481"/>
              <a:ext cx="1062651" cy="848474"/>
            </a:xfrm>
            <a:prstGeom prst="rect">
              <a:avLst/>
            </a:prstGeom>
            <a:solidFill>
              <a:schemeClr val="accent2"/>
            </a:solidFill>
            <a:ln>
              <a:noFill/>
            </a:ln>
          </p:spPr>
        </p:pic>
      </p:grpSp>
      <p:sp>
        <p:nvSpPr>
          <p:cNvPr id="97" name="Up Arrow 96"/>
          <p:cNvSpPr/>
          <p:nvPr/>
        </p:nvSpPr>
        <p:spPr bwMode="auto">
          <a:xfrm rot="16200000" flipH="1">
            <a:off x="4030075" y="3763556"/>
            <a:ext cx="313749" cy="3017048"/>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559" tIns="44781" rIns="44781" bIns="89559" numCol="1" spcCol="0" rtlCol="0" fromWordArt="0" anchor="b" anchorCtr="0" forceAA="0" compatLnSpc="1">
            <a:prstTxWarp prst="textNoShape">
              <a:avLst/>
            </a:prstTxWarp>
            <a:noAutofit/>
          </a:bodyPr>
          <a:lstStyle/>
          <a:p>
            <a:pPr algn="ctr" defTabSz="895266" fontAlgn="base">
              <a:spcBef>
                <a:spcPct val="0"/>
              </a:spcBef>
              <a:spcAft>
                <a:spcPct val="0"/>
              </a:spcAft>
            </a:pPr>
            <a:endParaRPr lang="en-US" sz="1862"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8" name="Group 97"/>
          <p:cNvGrpSpPr/>
          <p:nvPr/>
        </p:nvGrpSpPr>
        <p:grpSpPr>
          <a:xfrm>
            <a:off x="2836868" y="4541510"/>
            <a:ext cx="3017048" cy="887445"/>
            <a:chOff x="2770658" y="4632080"/>
            <a:chExt cx="3077546" cy="905240"/>
          </a:xfrm>
        </p:grpSpPr>
        <p:sp>
          <p:nvSpPr>
            <p:cNvPr id="99" name="Up Arrow 98"/>
            <p:cNvSpPr/>
            <p:nvPr/>
          </p:nvSpPr>
          <p:spPr bwMode="auto">
            <a:xfrm rot="5400000">
              <a:off x="4149411" y="3838527"/>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559" tIns="44781" rIns="44781" bIns="89559" numCol="1" spcCol="0" rtlCol="0" fromWordArt="0" anchor="b" anchorCtr="0" forceAA="0" compatLnSpc="1">
              <a:prstTxWarp prst="textNoShape">
                <a:avLst/>
              </a:prstTxWarp>
              <a:noAutofit/>
            </a:bodyPr>
            <a:lstStyle/>
            <a:p>
              <a:pPr algn="ctr" defTabSz="895266" fontAlgn="base">
                <a:spcBef>
                  <a:spcPct val="0"/>
                </a:spcBef>
                <a:spcAft>
                  <a:spcPct val="0"/>
                </a:spcAft>
              </a:pPr>
              <a:endParaRPr lang="en-US" sz="1862" spc="-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0" name="Picture 99"/>
            <p:cNvPicPr>
              <a:picLocks noChangeAspect="1"/>
            </p:cNvPicPr>
            <p:nvPr/>
          </p:nvPicPr>
          <p:blipFill>
            <a:blip r:embed="rId7"/>
            <a:stretch>
              <a:fillRect/>
            </a:stretch>
          </p:blipFill>
          <p:spPr>
            <a:xfrm>
              <a:off x="3650813" y="4632080"/>
              <a:ext cx="1033277" cy="823392"/>
            </a:xfrm>
            <a:prstGeom prst="rect">
              <a:avLst/>
            </a:prstGeom>
            <a:solidFill>
              <a:schemeClr val="accent2"/>
            </a:solidFill>
            <a:ln>
              <a:noFill/>
            </a:ln>
          </p:spPr>
        </p:pic>
      </p:grpSp>
    </p:spTree>
    <p:extLst>
      <p:ext uri="{BB962C8B-B14F-4D97-AF65-F5344CB8AC3E}">
        <p14:creationId xmlns:p14="http://schemas.microsoft.com/office/powerpoint/2010/main" val="60288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right)">
                                      <p:cBhvr>
                                        <p:cTn id="7" dur="750"/>
                                        <p:tgtEl>
                                          <p:spTgt spid="97"/>
                                        </p:tgtEl>
                                      </p:cBhvr>
                                    </p:animEffect>
                                  </p:childTnLst>
                                </p:cTn>
                              </p:par>
                              <p:par>
                                <p:cTn id="8" presetID="22" presetClass="entr" presetSubtype="8" fill="hold" nodeType="withEffect">
                                  <p:stCondLst>
                                    <p:cond delay="750"/>
                                  </p:stCondLst>
                                  <p:childTnLst>
                                    <p:set>
                                      <p:cBhvr>
                                        <p:cTn id="9" dur="1" fill="hold">
                                          <p:stCondLst>
                                            <p:cond delay="0"/>
                                          </p:stCondLst>
                                        </p:cTn>
                                        <p:tgtEl>
                                          <p:spTgt spid="98"/>
                                        </p:tgtEl>
                                        <p:attrNameLst>
                                          <p:attrName>style.visibility</p:attrName>
                                        </p:attrNameLst>
                                      </p:cBhvr>
                                      <p:to>
                                        <p:strVal val="visible"/>
                                      </p:to>
                                    </p:set>
                                    <p:animEffect transition="in" filter="wipe(left)">
                                      <p:cBhvr>
                                        <p:cTn id="10" dur="750"/>
                                        <p:tgtEl>
                                          <p:spTgt spid="98"/>
                                        </p:tgtEl>
                                      </p:cBhvr>
                                    </p:animEffect>
                                  </p:childTnLst>
                                </p:cTn>
                              </p:par>
                              <p:par>
                                <p:cTn id="11" presetID="22" presetClass="entr" presetSubtype="2" fill="hold" grpId="0" nodeType="withEffect">
                                  <p:stCondLst>
                                    <p:cond delay="1500"/>
                                  </p:stCondLst>
                                  <p:childTnLst>
                                    <p:set>
                                      <p:cBhvr>
                                        <p:cTn id="12" dur="1" fill="hold">
                                          <p:stCondLst>
                                            <p:cond delay="0"/>
                                          </p:stCondLst>
                                        </p:cTn>
                                        <p:tgtEl>
                                          <p:spTgt spid="73"/>
                                        </p:tgtEl>
                                        <p:attrNameLst>
                                          <p:attrName>style.visibility</p:attrName>
                                        </p:attrNameLst>
                                      </p:cBhvr>
                                      <p:to>
                                        <p:strVal val="visible"/>
                                      </p:to>
                                    </p:set>
                                    <p:animEffect transition="in" filter="wipe(right)">
                                      <p:cBhvr>
                                        <p:cTn id="13" dur="750"/>
                                        <p:tgtEl>
                                          <p:spTgt spid="73"/>
                                        </p:tgtEl>
                                      </p:cBhvr>
                                    </p:animEffect>
                                  </p:childTnLst>
                                </p:cTn>
                              </p:par>
                              <p:par>
                                <p:cTn id="14" presetID="22" presetClass="entr" presetSubtype="8" fill="hold" nodeType="withEffect">
                                  <p:stCondLst>
                                    <p:cond delay="2300"/>
                                  </p:stCondLst>
                                  <p:childTnLst>
                                    <p:set>
                                      <p:cBhvr>
                                        <p:cTn id="15" dur="1" fill="hold">
                                          <p:stCondLst>
                                            <p:cond delay="0"/>
                                          </p:stCondLst>
                                        </p:cTn>
                                        <p:tgtEl>
                                          <p:spTgt spid="74"/>
                                        </p:tgtEl>
                                        <p:attrNameLst>
                                          <p:attrName>style.visibility</p:attrName>
                                        </p:attrNameLst>
                                      </p:cBhvr>
                                      <p:to>
                                        <p:strVal val="visible"/>
                                      </p:to>
                                    </p:set>
                                    <p:animEffect transition="in" filter="wipe(left)">
                                      <p:cBhvr>
                                        <p:cTn id="16"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1" y="56413"/>
            <a:ext cx="11079159" cy="1325563"/>
          </a:xfrm>
        </p:spPr>
        <p:txBody>
          <a:bodyPr/>
          <a:lstStyle/>
          <a:p>
            <a:r>
              <a:rPr lang="es-US" dirty="0"/>
              <a:t>Arquitectura de las </a:t>
            </a:r>
            <a:r>
              <a:rPr lang="es-US" dirty="0" smtClean="0"/>
              <a:t>aplicaciones Office</a:t>
            </a:r>
            <a:endParaRPr lang="es-US" dirty="0"/>
          </a:p>
        </p:txBody>
      </p:sp>
      <p:pic>
        <p:nvPicPr>
          <p:cNvPr id="33" name="Picture 32"/>
          <p:cNvPicPr/>
          <p:nvPr/>
        </p:nvPicPr>
        <p:blipFill rotWithShape="1">
          <a:blip r:embed="rId3">
            <a:extLst>
              <a:ext uri="{28A0092B-C50C-407E-A947-70E740481C1C}">
                <a14:useLocalDpi xmlns:a14="http://schemas.microsoft.com/office/drawing/2010/main" val="0"/>
              </a:ext>
            </a:extLst>
          </a:blip>
          <a:srcRect b="1260"/>
          <a:stretch/>
        </p:blipFill>
        <p:spPr>
          <a:xfrm>
            <a:off x="1370967" y="1381976"/>
            <a:ext cx="8886505" cy="5210017"/>
          </a:xfrm>
          <a:prstGeom prst="rect">
            <a:avLst/>
          </a:prstGeom>
          <a:ln>
            <a:solidFill>
              <a:schemeClr val="accent1"/>
            </a:solidFill>
          </a:ln>
        </p:spPr>
      </p:pic>
    </p:spTree>
    <p:extLst>
      <p:ext uri="{BB962C8B-B14F-4D97-AF65-F5344CB8AC3E}">
        <p14:creationId xmlns:p14="http://schemas.microsoft.com/office/powerpoint/2010/main" val="3835333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74641" y="132166"/>
            <a:ext cx="11079159" cy="1325563"/>
          </a:xfrm>
        </p:spPr>
        <p:txBody>
          <a:bodyPr>
            <a:normAutofit/>
          </a:bodyPr>
          <a:lstStyle/>
          <a:p>
            <a:r>
              <a:rPr lang="es-US" dirty="0" smtClean="0"/>
              <a:t>Tipos de App para Office</a:t>
            </a:r>
            <a:endParaRPr lang="es-US" dirty="0"/>
          </a:p>
        </p:txBody>
      </p:sp>
      <p:grpSp>
        <p:nvGrpSpPr>
          <p:cNvPr id="2" name="Group 1"/>
          <p:cNvGrpSpPr/>
          <p:nvPr/>
        </p:nvGrpSpPr>
        <p:grpSpPr>
          <a:xfrm>
            <a:off x="320592" y="1175497"/>
            <a:ext cx="10497626" cy="5462547"/>
            <a:chOff x="327020" y="1168761"/>
            <a:chExt cx="10765415" cy="5601893"/>
          </a:xfrm>
        </p:grpSpPr>
        <p:sp>
          <p:nvSpPr>
            <p:cNvPr id="32" name="Rectangle 31"/>
            <p:cNvSpPr/>
            <p:nvPr/>
          </p:nvSpPr>
          <p:spPr>
            <a:xfrm>
              <a:off x="327020" y="116876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2" tIns="45693" rIns="91382" bIns="45693" rtlCol="0" anchor="t"/>
            <a:lstStyle/>
            <a:p>
              <a:pPr defTabSz="914098"/>
              <a:endParaRPr lang="en-US" sz="1300">
                <a:solidFill>
                  <a:srgbClr val="FFFFFF">
                    <a:alpha val="99000"/>
                  </a:srgbClr>
                </a:solidFill>
              </a:endParaRPr>
            </a:p>
          </p:txBody>
        </p:sp>
        <p:sp>
          <p:nvSpPr>
            <p:cNvPr id="33" name="Rectangle 32"/>
            <p:cNvSpPr/>
            <p:nvPr/>
          </p:nvSpPr>
          <p:spPr>
            <a:xfrm>
              <a:off x="327020" y="3080450"/>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1382" tIns="45693" rIns="91382" bIns="45693" rtlCol="0" anchor="t"/>
            <a:lstStyle/>
            <a:p>
              <a:pPr defTabSz="914098"/>
              <a:endParaRPr lang="en-US" sz="1300">
                <a:solidFill>
                  <a:srgbClr val="FFFFFF">
                    <a:alpha val="99000"/>
                  </a:srgbClr>
                </a:solidFill>
              </a:endParaRPr>
            </a:p>
          </p:txBody>
        </p:sp>
        <p:sp>
          <p:nvSpPr>
            <p:cNvPr id="34" name="Rectangle 33"/>
            <p:cNvSpPr/>
            <p:nvPr/>
          </p:nvSpPr>
          <p:spPr>
            <a:xfrm>
              <a:off x="327020" y="4992139"/>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1382" tIns="45693" rIns="91382" bIns="45693" rtlCol="0" anchor="t"/>
            <a:lstStyle/>
            <a:p>
              <a:pPr defTabSz="914098"/>
              <a:endParaRPr lang="en-US" sz="1300">
                <a:solidFill>
                  <a:srgbClr val="FFFFFF">
                    <a:alpha val="99000"/>
                  </a:srgbClr>
                </a:solidFill>
              </a:endParaRPr>
            </a:p>
          </p:txBody>
        </p:sp>
        <p:sp>
          <p:nvSpPr>
            <p:cNvPr id="35" name="Text Placeholder 2"/>
            <p:cNvSpPr txBox="1">
              <a:spLocks/>
            </p:cNvSpPr>
            <p:nvPr/>
          </p:nvSpPr>
          <p:spPr>
            <a:xfrm>
              <a:off x="4831693" y="1414071"/>
              <a:ext cx="5490440" cy="1530190"/>
            </a:xfrm>
            <a:prstGeom prst="rect">
              <a:avLst/>
            </a:prstGeom>
          </p:spPr>
          <p:txBody>
            <a:bodyPr lIns="91382" tIns="45693" rIns="91382" bIns="45693"/>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s-US" sz="4000" dirty="0" smtClean="0">
                  <a:gradFill>
                    <a:gsLst>
                      <a:gs pos="1250">
                        <a:srgbClr val="DC3C00"/>
                      </a:gs>
                      <a:gs pos="100000">
                        <a:srgbClr val="DC3C00"/>
                      </a:gs>
                    </a:gsLst>
                    <a:lin ang="5400000" scaled="0"/>
                  </a:gradFill>
                  <a:latin typeface="Segoe UI Light"/>
                </a:rPr>
                <a:t>Panel de Tareas</a:t>
              </a:r>
            </a:p>
            <a:p>
              <a:pPr marL="0" lvl="1" indent="0">
                <a:lnSpc>
                  <a:spcPct val="100000"/>
                </a:lnSpc>
                <a:spcBef>
                  <a:spcPts val="0"/>
                </a:spcBef>
                <a:buNone/>
                <a:tabLst/>
              </a:pPr>
              <a:r>
                <a:rPr lang="es-US" sz="2000" dirty="0" smtClean="0">
                  <a:gradFill>
                    <a:gsLst>
                      <a:gs pos="1250">
                        <a:srgbClr val="797A7D"/>
                      </a:gs>
                      <a:gs pos="100000">
                        <a:srgbClr val="797A7D"/>
                      </a:gs>
                    </a:gsLst>
                    <a:lin ang="5400000" scaled="0"/>
                  </a:gradFill>
                </a:rPr>
                <a:t>App adjunta al documento</a:t>
              </a:r>
              <a:endParaRPr lang="es-US" sz="2000" dirty="0">
                <a:gradFill>
                  <a:gsLst>
                    <a:gs pos="1250">
                      <a:srgbClr val="797A7D"/>
                    </a:gs>
                    <a:gs pos="100000">
                      <a:srgbClr val="797A7D"/>
                    </a:gs>
                  </a:gsLst>
                  <a:lin ang="5400000" scaled="0"/>
                </a:gradFill>
              </a:endParaRPr>
            </a:p>
          </p:txBody>
        </p:sp>
        <p:sp>
          <p:nvSpPr>
            <p:cNvPr id="36" name="Rectangle 35"/>
            <p:cNvSpPr/>
            <p:nvPr/>
          </p:nvSpPr>
          <p:spPr>
            <a:xfrm>
              <a:off x="4831692" y="3319494"/>
              <a:ext cx="6260743" cy="1054673"/>
            </a:xfrm>
            <a:prstGeom prst="rect">
              <a:avLst/>
            </a:prstGeom>
          </p:spPr>
          <p:txBody>
            <a:bodyPr lIns="91382" tIns="45693" rIns="91382" bIns="45693">
              <a:spAutoFit/>
            </a:bodyPr>
            <a:lstStyle/>
            <a:p>
              <a:pPr defTabSz="914098">
                <a:spcBef>
                  <a:spcPts val="2399"/>
                </a:spcBef>
              </a:pPr>
              <a:r>
                <a:rPr lang="es-US" sz="4000" dirty="0" smtClean="0">
                  <a:gradFill>
                    <a:gsLst>
                      <a:gs pos="1250">
                        <a:srgbClr val="DC3C00"/>
                      </a:gs>
                      <a:gs pos="100000">
                        <a:srgbClr val="DC3C00"/>
                      </a:gs>
                    </a:gsLst>
                    <a:lin ang="5400000" scaled="0"/>
                  </a:gradFill>
                  <a:latin typeface="Segoe UI Light"/>
                </a:rPr>
                <a:t>Contenido</a:t>
              </a:r>
            </a:p>
            <a:p>
              <a:pPr marL="0" lvl="1" defTabSz="914098"/>
              <a:r>
                <a:rPr lang="es-US" sz="2000" dirty="0" smtClean="0">
                  <a:gradFill>
                    <a:gsLst>
                      <a:gs pos="1250">
                        <a:srgbClr val="797A7D"/>
                      </a:gs>
                      <a:gs pos="100000">
                        <a:srgbClr val="797A7D"/>
                      </a:gs>
                    </a:gsLst>
                    <a:lin ang="5400000" scaled="0"/>
                  </a:gradFill>
                </a:rPr>
                <a:t>App en el cuerpo del documento</a:t>
              </a:r>
              <a:endParaRPr lang="es-US" sz="2000" dirty="0">
                <a:gradFill>
                  <a:gsLst>
                    <a:gs pos="1250">
                      <a:srgbClr val="797A7D"/>
                    </a:gs>
                    <a:gs pos="100000">
                      <a:srgbClr val="797A7D"/>
                    </a:gs>
                  </a:gsLst>
                  <a:lin ang="5400000" scaled="0"/>
                </a:gradFill>
              </a:endParaRPr>
            </a:p>
          </p:txBody>
        </p:sp>
        <p:sp>
          <p:nvSpPr>
            <p:cNvPr id="37" name="Rectangle 36"/>
            <p:cNvSpPr/>
            <p:nvPr/>
          </p:nvSpPr>
          <p:spPr>
            <a:xfrm>
              <a:off x="4831692" y="5227329"/>
              <a:ext cx="6260743" cy="1041467"/>
            </a:xfrm>
            <a:prstGeom prst="rect">
              <a:avLst/>
            </a:prstGeom>
          </p:spPr>
          <p:txBody>
            <a:bodyPr lIns="91382" tIns="45693" rIns="91382" bIns="45693">
              <a:spAutoFit/>
            </a:bodyPr>
            <a:lstStyle/>
            <a:p>
              <a:pPr defTabSz="914098">
                <a:spcBef>
                  <a:spcPts val="2399"/>
                </a:spcBef>
              </a:pPr>
              <a:r>
                <a:rPr lang="es-US" sz="4000" dirty="0" smtClean="0">
                  <a:gradFill>
                    <a:gsLst>
                      <a:gs pos="1250">
                        <a:srgbClr val="DC3C00"/>
                      </a:gs>
                      <a:gs pos="100000">
                        <a:srgbClr val="DC3C00"/>
                      </a:gs>
                    </a:gsLst>
                    <a:lin ang="5400000" scaled="0"/>
                  </a:gradFill>
                  <a:latin typeface="Segoe UI Light"/>
                </a:rPr>
                <a:t>Mail </a:t>
              </a:r>
              <a:br>
                <a:rPr lang="es-US" sz="4000" dirty="0" smtClean="0">
                  <a:gradFill>
                    <a:gsLst>
                      <a:gs pos="1250">
                        <a:srgbClr val="DC3C00"/>
                      </a:gs>
                      <a:gs pos="100000">
                        <a:srgbClr val="DC3C00"/>
                      </a:gs>
                    </a:gsLst>
                    <a:lin ang="5400000" scaled="0"/>
                  </a:gradFill>
                  <a:latin typeface="Segoe UI Light"/>
                </a:rPr>
              </a:br>
              <a:r>
                <a:rPr lang="es-US" sz="2000" dirty="0" err="1" smtClean="0">
                  <a:gradFill>
                    <a:gsLst>
                      <a:gs pos="1250">
                        <a:srgbClr val="797A7D"/>
                      </a:gs>
                      <a:gs pos="100000">
                        <a:srgbClr val="797A7D"/>
                      </a:gs>
                    </a:gsLst>
                    <a:lin ang="5400000" scaled="0"/>
                  </a:gradFill>
                </a:rPr>
                <a:t>Inline</a:t>
              </a:r>
              <a:r>
                <a:rPr lang="es-US" sz="2000" dirty="0" smtClean="0">
                  <a:gradFill>
                    <a:gsLst>
                      <a:gs pos="1250">
                        <a:srgbClr val="797A7D"/>
                      </a:gs>
                      <a:gs pos="100000">
                        <a:srgbClr val="797A7D"/>
                      </a:gs>
                    </a:gsLst>
                    <a:lin ang="5400000" scaled="0"/>
                  </a:gradFill>
                </a:rPr>
                <a:t> </a:t>
              </a:r>
              <a:r>
                <a:rPr lang="es-US" sz="2000" dirty="0" err="1" smtClean="0">
                  <a:gradFill>
                    <a:gsLst>
                      <a:gs pos="1250">
                        <a:srgbClr val="797A7D"/>
                      </a:gs>
                      <a:gs pos="100000">
                        <a:srgbClr val="797A7D"/>
                      </a:gs>
                    </a:gsLst>
                    <a:lin ang="5400000" scaled="0"/>
                  </a:gradFill>
                </a:rPr>
                <a:t>pane</a:t>
              </a:r>
              <a:r>
                <a:rPr lang="es-US" sz="2000" dirty="0" smtClean="0">
                  <a:gradFill>
                    <a:gsLst>
                      <a:gs pos="1250">
                        <a:srgbClr val="797A7D"/>
                      </a:gs>
                      <a:gs pos="100000">
                        <a:srgbClr val="797A7D"/>
                      </a:gs>
                    </a:gsLst>
                    <a:lin ang="5400000" scaled="0"/>
                  </a:gradFill>
                </a:rPr>
                <a:t> en un email o cita</a:t>
              </a:r>
              <a:endParaRPr lang="es-US" sz="2000" dirty="0">
                <a:gradFill>
                  <a:gsLst>
                    <a:gs pos="1250">
                      <a:srgbClr val="797A7D"/>
                    </a:gs>
                    <a:gs pos="100000">
                      <a:srgbClr val="797A7D"/>
                    </a:gs>
                  </a:gsLst>
                  <a:lin ang="5400000" scaled="0"/>
                </a:gradFill>
              </a:endParaRPr>
            </a:p>
          </p:txBody>
        </p:sp>
        <p:grpSp>
          <p:nvGrpSpPr>
            <p:cNvPr id="38" name="Group 37"/>
            <p:cNvGrpSpPr/>
            <p:nvPr/>
          </p:nvGrpSpPr>
          <p:grpSpPr>
            <a:xfrm>
              <a:off x="1791155" y="1562130"/>
              <a:ext cx="1262392" cy="991778"/>
              <a:chOff x="3315820" y="1859239"/>
              <a:chExt cx="1237752" cy="972420"/>
            </a:xfrm>
          </p:grpSpPr>
          <p:sp>
            <p:nvSpPr>
              <p:cNvPr id="39" name="Rectangle 38"/>
              <p:cNvSpPr/>
              <p:nvPr/>
            </p:nvSpPr>
            <p:spPr>
              <a:xfrm>
                <a:off x="3315820" y="1979044"/>
                <a:ext cx="1237752" cy="852615"/>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41" name="Rectangle 40"/>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sp>
            <p:nvSpPr>
              <p:cNvPr id="44" name="Rectangle 43"/>
              <p:cNvSpPr/>
              <p:nvPr/>
            </p:nvSpPr>
            <p:spPr>
              <a:xfrm>
                <a:off x="3315820" y="1859239"/>
                <a:ext cx="1237752" cy="132043"/>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grpSp>
        <p:grpSp>
          <p:nvGrpSpPr>
            <p:cNvPr id="45" name="Group 44"/>
            <p:cNvGrpSpPr/>
            <p:nvPr/>
          </p:nvGrpSpPr>
          <p:grpSpPr>
            <a:xfrm>
              <a:off x="1791155" y="3473819"/>
              <a:ext cx="1262392" cy="991778"/>
              <a:chOff x="2706656" y="3571890"/>
              <a:chExt cx="1237752" cy="972420"/>
            </a:xfrm>
          </p:grpSpPr>
          <p:sp>
            <p:nvSpPr>
              <p:cNvPr id="47" name="Rectangle 46"/>
              <p:cNvSpPr/>
              <p:nvPr/>
            </p:nvSpPr>
            <p:spPr>
              <a:xfrm>
                <a:off x="2706656" y="3691695"/>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57" name="Rectangle 56"/>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sp>
            <p:nvSpPr>
              <p:cNvPr id="61" name="Rectangle 60"/>
              <p:cNvSpPr/>
              <p:nvPr/>
            </p:nvSpPr>
            <p:spPr>
              <a:xfrm>
                <a:off x="2706656" y="3571890"/>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62"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sz="1836"/>
              </a:p>
            </p:txBody>
          </p:sp>
        </p:grpSp>
        <p:grpSp>
          <p:nvGrpSpPr>
            <p:cNvPr id="66" name="Group 65"/>
            <p:cNvGrpSpPr/>
            <p:nvPr/>
          </p:nvGrpSpPr>
          <p:grpSpPr>
            <a:xfrm>
              <a:off x="1777433" y="5421169"/>
              <a:ext cx="1289836" cy="920456"/>
              <a:chOff x="1748615" y="4667651"/>
              <a:chExt cx="1432740" cy="902854"/>
            </a:xfrm>
          </p:grpSpPr>
          <p:grpSp>
            <p:nvGrpSpPr>
              <p:cNvPr id="67" name="Group 66"/>
              <p:cNvGrpSpPr/>
              <p:nvPr/>
            </p:nvGrpSpPr>
            <p:grpSpPr>
              <a:xfrm>
                <a:off x="1748615" y="4667651"/>
                <a:ext cx="1432740" cy="902854"/>
                <a:chOff x="1748615" y="4667651"/>
                <a:chExt cx="1432740" cy="902854"/>
              </a:xfrm>
            </p:grpSpPr>
            <p:sp>
              <p:nvSpPr>
                <p:cNvPr id="72" name="Rectangle 71"/>
                <p:cNvSpPr/>
                <p:nvPr/>
              </p:nvSpPr>
              <p:spPr>
                <a:xfrm>
                  <a:off x="1748615" y="4667651"/>
                  <a:ext cx="143274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73" name="Rectangle 72"/>
                <p:cNvSpPr/>
                <p:nvPr/>
              </p:nvSpPr>
              <p:spPr>
                <a:xfrm>
                  <a:off x="2211795" y="4667651"/>
                  <a:ext cx="96956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74" name="Rectangle 73"/>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cxnSp>
              <p:nvCxnSpPr>
                <p:cNvPr id="75" name="Straight Connector 74"/>
                <p:cNvCxnSpPr/>
                <p:nvPr/>
              </p:nvCxnSpPr>
              <p:spPr>
                <a:xfrm>
                  <a:off x="2357741" y="51088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6" name="Straight Connector 75"/>
                <p:cNvCxnSpPr/>
                <p:nvPr/>
              </p:nvCxnSpPr>
              <p:spPr>
                <a:xfrm>
                  <a:off x="2367266" y="52612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7" name="Straight Connector 76"/>
                <p:cNvCxnSpPr/>
                <p:nvPr/>
              </p:nvCxnSpPr>
              <p:spPr>
                <a:xfrm>
                  <a:off x="2367266" y="54136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cxnSp>
            <p:nvCxnSpPr>
              <p:cNvPr id="68" name="Straight Connector 67"/>
              <p:cNvCxnSpPr/>
              <p:nvPr/>
            </p:nvCxnSpPr>
            <p:spPr>
              <a:xfrm>
                <a:off x="1835151" y="4926104"/>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835151" y="507733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a:off x="1842068" y="52612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1842068" y="54136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grpSp>
    </p:spTree>
    <p:extLst>
      <p:ext uri="{BB962C8B-B14F-4D97-AF65-F5344CB8AC3E}">
        <p14:creationId xmlns:p14="http://schemas.microsoft.com/office/powerpoint/2010/main" val="370711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74641" y="91187"/>
            <a:ext cx="11079159" cy="1325563"/>
          </a:xfrm>
        </p:spPr>
        <p:txBody>
          <a:bodyPr>
            <a:normAutofit/>
          </a:bodyPr>
          <a:lstStyle/>
          <a:p>
            <a:r>
              <a:rPr lang="es-US" dirty="0"/>
              <a:t>Tipos de App para Office</a:t>
            </a:r>
            <a:endParaRPr lang="en-US" dirty="0"/>
          </a:p>
        </p:txBody>
      </p:sp>
      <p:grpSp>
        <p:nvGrpSpPr>
          <p:cNvPr id="2" name="Group 1"/>
          <p:cNvGrpSpPr/>
          <p:nvPr/>
        </p:nvGrpSpPr>
        <p:grpSpPr>
          <a:xfrm>
            <a:off x="320593" y="1187939"/>
            <a:ext cx="4077116" cy="5450105"/>
            <a:chOff x="327020" y="1168761"/>
            <a:chExt cx="4190666" cy="5601893"/>
          </a:xfrm>
        </p:grpSpPr>
        <p:sp>
          <p:nvSpPr>
            <p:cNvPr id="32" name="Rectangle 31"/>
            <p:cNvSpPr/>
            <p:nvPr/>
          </p:nvSpPr>
          <p:spPr>
            <a:xfrm>
              <a:off x="327020" y="116876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1382" tIns="45693" rIns="91382" bIns="45693" rtlCol="0" anchor="t"/>
            <a:lstStyle/>
            <a:p>
              <a:pPr defTabSz="914098"/>
              <a:endParaRPr lang="en-US" sz="1300">
                <a:solidFill>
                  <a:srgbClr val="FFFFFF">
                    <a:alpha val="99000"/>
                  </a:srgbClr>
                </a:solidFill>
              </a:endParaRPr>
            </a:p>
          </p:txBody>
        </p:sp>
        <p:sp>
          <p:nvSpPr>
            <p:cNvPr id="33" name="Rectangle 32"/>
            <p:cNvSpPr/>
            <p:nvPr/>
          </p:nvSpPr>
          <p:spPr>
            <a:xfrm>
              <a:off x="327020" y="3080450"/>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2" tIns="45693" rIns="91382" bIns="45693" rtlCol="0" anchor="t"/>
            <a:lstStyle/>
            <a:p>
              <a:pPr defTabSz="914098"/>
              <a:endParaRPr lang="en-US" sz="1300">
                <a:solidFill>
                  <a:srgbClr val="FFFFFF">
                    <a:alpha val="99000"/>
                  </a:srgbClr>
                </a:solidFill>
              </a:endParaRPr>
            </a:p>
          </p:txBody>
        </p:sp>
        <p:sp>
          <p:nvSpPr>
            <p:cNvPr id="34" name="Rectangle 33"/>
            <p:cNvSpPr/>
            <p:nvPr/>
          </p:nvSpPr>
          <p:spPr>
            <a:xfrm>
              <a:off x="327020" y="4992139"/>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1382" tIns="45693" rIns="91382" bIns="45693" rtlCol="0" anchor="t"/>
            <a:lstStyle/>
            <a:p>
              <a:pPr defTabSz="914098"/>
              <a:endParaRPr lang="en-US" sz="1300">
                <a:solidFill>
                  <a:srgbClr val="FFFFFF">
                    <a:alpha val="99000"/>
                  </a:srgbClr>
                </a:solidFill>
              </a:endParaRPr>
            </a:p>
          </p:txBody>
        </p:sp>
        <p:grpSp>
          <p:nvGrpSpPr>
            <p:cNvPr id="38" name="Group 37"/>
            <p:cNvGrpSpPr/>
            <p:nvPr/>
          </p:nvGrpSpPr>
          <p:grpSpPr>
            <a:xfrm>
              <a:off x="1791155" y="1562130"/>
              <a:ext cx="1262392" cy="991778"/>
              <a:chOff x="3315820" y="1859239"/>
              <a:chExt cx="1237752" cy="972420"/>
            </a:xfrm>
          </p:grpSpPr>
          <p:sp>
            <p:nvSpPr>
              <p:cNvPr id="39" name="Rectangle 38"/>
              <p:cNvSpPr/>
              <p:nvPr/>
            </p:nvSpPr>
            <p:spPr>
              <a:xfrm>
                <a:off x="3315820" y="1979044"/>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41" name="Rectangle 40"/>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sp>
            <p:nvSpPr>
              <p:cNvPr id="44" name="Rectangle 43"/>
              <p:cNvSpPr/>
              <p:nvPr/>
            </p:nvSpPr>
            <p:spPr>
              <a:xfrm>
                <a:off x="3315820" y="1859239"/>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grpSp>
        <p:grpSp>
          <p:nvGrpSpPr>
            <p:cNvPr id="45" name="Group 44"/>
            <p:cNvGrpSpPr/>
            <p:nvPr/>
          </p:nvGrpSpPr>
          <p:grpSpPr>
            <a:xfrm>
              <a:off x="1791155" y="3473819"/>
              <a:ext cx="1262392" cy="991778"/>
              <a:chOff x="2706656" y="3571890"/>
              <a:chExt cx="1237752" cy="972420"/>
            </a:xfrm>
          </p:grpSpPr>
          <p:sp>
            <p:nvSpPr>
              <p:cNvPr id="47" name="Rectangle 46"/>
              <p:cNvSpPr/>
              <p:nvPr/>
            </p:nvSpPr>
            <p:spPr>
              <a:xfrm>
                <a:off x="2706656" y="3691695"/>
                <a:ext cx="1237752" cy="852615"/>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57" name="Rectangle 56"/>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sp>
            <p:nvSpPr>
              <p:cNvPr id="61" name="Rectangle 60"/>
              <p:cNvSpPr/>
              <p:nvPr/>
            </p:nvSpPr>
            <p:spPr>
              <a:xfrm>
                <a:off x="2706656" y="3571890"/>
                <a:ext cx="1237752" cy="132043"/>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62"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sz="1836"/>
              </a:p>
            </p:txBody>
          </p:sp>
        </p:grpSp>
        <p:grpSp>
          <p:nvGrpSpPr>
            <p:cNvPr id="66" name="Group 65"/>
            <p:cNvGrpSpPr/>
            <p:nvPr/>
          </p:nvGrpSpPr>
          <p:grpSpPr>
            <a:xfrm>
              <a:off x="1777433" y="5421169"/>
              <a:ext cx="1289836" cy="920456"/>
              <a:chOff x="1748615" y="4667651"/>
              <a:chExt cx="1432740" cy="902854"/>
            </a:xfrm>
          </p:grpSpPr>
          <p:grpSp>
            <p:nvGrpSpPr>
              <p:cNvPr id="67" name="Group 66"/>
              <p:cNvGrpSpPr/>
              <p:nvPr/>
            </p:nvGrpSpPr>
            <p:grpSpPr>
              <a:xfrm>
                <a:off x="1748615" y="4667651"/>
                <a:ext cx="1432740" cy="902854"/>
                <a:chOff x="1748615" y="4667651"/>
                <a:chExt cx="1432740" cy="902854"/>
              </a:xfrm>
            </p:grpSpPr>
            <p:sp>
              <p:nvSpPr>
                <p:cNvPr id="72" name="Rectangle 71"/>
                <p:cNvSpPr/>
                <p:nvPr/>
              </p:nvSpPr>
              <p:spPr>
                <a:xfrm>
                  <a:off x="1748615" y="4667651"/>
                  <a:ext cx="143274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73" name="Rectangle 72"/>
                <p:cNvSpPr/>
                <p:nvPr/>
              </p:nvSpPr>
              <p:spPr>
                <a:xfrm>
                  <a:off x="2211795" y="4667651"/>
                  <a:ext cx="96956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74" name="Rectangle 73"/>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cxnSp>
              <p:nvCxnSpPr>
                <p:cNvPr id="75" name="Straight Connector 74"/>
                <p:cNvCxnSpPr/>
                <p:nvPr/>
              </p:nvCxnSpPr>
              <p:spPr>
                <a:xfrm>
                  <a:off x="2357741" y="51088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6" name="Straight Connector 75"/>
                <p:cNvCxnSpPr/>
                <p:nvPr/>
              </p:nvCxnSpPr>
              <p:spPr>
                <a:xfrm>
                  <a:off x="2367266" y="52612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7" name="Straight Connector 76"/>
                <p:cNvCxnSpPr/>
                <p:nvPr/>
              </p:nvCxnSpPr>
              <p:spPr>
                <a:xfrm>
                  <a:off x="2367266" y="54136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cxnSp>
            <p:nvCxnSpPr>
              <p:cNvPr id="68" name="Straight Connector 67"/>
              <p:cNvCxnSpPr/>
              <p:nvPr/>
            </p:nvCxnSpPr>
            <p:spPr>
              <a:xfrm>
                <a:off x="1835151" y="4926104"/>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835151" y="507733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a:off x="1842068" y="52612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1842068" y="54136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grpSp>
      <p:sp>
        <p:nvSpPr>
          <p:cNvPr id="40" name="Text Placeholder 2"/>
          <p:cNvSpPr txBox="1">
            <a:spLocks/>
          </p:cNvSpPr>
          <p:nvPr/>
        </p:nvSpPr>
        <p:spPr>
          <a:xfrm>
            <a:off x="4713212" y="1414706"/>
            <a:ext cx="5353866" cy="1492127"/>
          </a:xfrm>
          <a:prstGeom prst="rect">
            <a:avLst/>
          </a:prstGeom>
        </p:spPr>
        <p:txBody>
          <a:bodyPr lIns="91382" tIns="45693" rIns="91382" bIns="45693"/>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s-US" sz="4000" dirty="0" smtClean="0">
                <a:gradFill>
                  <a:gsLst>
                    <a:gs pos="1250">
                      <a:srgbClr val="DC3C00"/>
                    </a:gs>
                    <a:gs pos="100000">
                      <a:srgbClr val="DC3C00"/>
                    </a:gs>
                  </a:gsLst>
                  <a:lin ang="5400000" scaled="0"/>
                </a:gradFill>
                <a:latin typeface="Segoe UI Light"/>
              </a:rPr>
              <a:t>Panel de Tareas</a:t>
            </a:r>
          </a:p>
          <a:p>
            <a:pPr marL="0" lvl="1" indent="0">
              <a:lnSpc>
                <a:spcPct val="100000"/>
              </a:lnSpc>
              <a:spcBef>
                <a:spcPts val="0"/>
              </a:spcBef>
              <a:buNone/>
              <a:tabLst/>
            </a:pPr>
            <a:r>
              <a:rPr lang="es-US" sz="2000" dirty="0" smtClean="0">
                <a:gradFill>
                  <a:gsLst>
                    <a:gs pos="1250">
                      <a:srgbClr val="797A7D"/>
                    </a:gs>
                    <a:gs pos="100000">
                      <a:srgbClr val="797A7D"/>
                    </a:gs>
                  </a:gsLst>
                  <a:lin ang="5400000" scaled="0"/>
                </a:gradFill>
              </a:rPr>
              <a:t>App adjunta al documento</a:t>
            </a:r>
            <a:endParaRPr lang="es-US" sz="2000" dirty="0">
              <a:gradFill>
                <a:gsLst>
                  <a:gs pos="1250">
                    <a:srgbClr val="797A7D"/>
                  </a:gs>
                  <a:gs pos="100000">
                    <a:srgbClr val="797A7D"/>
                  </a:gs>
                </a:gsLst>
                <a:lin ang="5400000" scaled="0"/>
              </a:gradFill>
            </a:endParaRPr>
          </a:p>
        </p:txBody>
      </p:sp>
      <p:sp>
        <p:nvSpPr>
          <p:cNvPr id="42" name="Rectangle 35"/>
          <p:cNvSpPr/>
          <p:nvPr/>
        </p:nvSpPr>
        <p:spPr>
          <a:xfrm>
            <a:off x="4713211" y="3272731"/>
            <a:ext cx="6105007" cy="1028438"/>
          </a:xfrm>
          <a:prstGeom prst="rect">
            <a:avLst/>
          </a:prstGeom>
        </p:spPr>
        <p:txBody>
          <a:bodyPr lIns="91382" tIns="45693" rIns="91382" bIns="45693">
            <a:spAutoFit/>
          </a:bodyPr>
          <a:lstStyle/>
          <a:p>
            <a:pPr defTabSz="914098">
              <a:spcBef>
                <a:spcPts val="2399"/>
              </a:spcBef>
            </a:pPr>
            <a:r>
              <a:rPr lang="es-US" sz="4000" dirty="0" smtClean="0">
                <a:gradFill>
                  <a:gsLst>
                    <a:gs pos="1250">
                      <a:srgbClr val="DC3C00"/>
                    </a:gs>
                    <a:gs pos="100000">
                      <a:srgbClr val="DC3C00"/>
                    </a:gs>
                  </a:gsLst>
                  <a:lin ang="5400000" scaled="0"/>
                </a:gradFill>
                <a:latin typeface="Segoe UI Light"/>
              </a:rPr>
              <a:t>Contenido</a:t>
            </a:r>
          </a:p>
          <a:p>
            <a:pPr marL="0" lvl="1" defTabSz="914098"/>
            <a:r>
              <a:rPr lang="es-US" sz="2000" dirty="0" smtClean="0">
                <a:gradFill>
                  <a:gsLst>
                    <a:gs pos="1250">
                      <a:srgbClr val="797A7D"/>
                    </a:gs>
                    <a:gs pos="100000">
                      <a:srgbClr val="797A7D"/>
                    </a:gs>
                  </a:gsLst>
                  <a:lin ang="5400000" scaled="0"/>
                </a:gradFill>
              </a:rPr>
              <a:t>App en el cuerpo del documento</a:t>
            </a:r>
            <a:endParaRPr lang="es-US" sz="2000" dirty="0">
              <a:gradFill>
                <a:gsLst>
                  <a:gs pos="1250">
                    <a:srgbClr val="797A7D"/>
                  </a:gs>
                  <a:gs pos="100000">
                    <a:srgbClr val="797A7D"/>
                  </a:gs>
                </a:gsLst>
                <a:lin ang="5400000" scaled="0"/>
              </a:gradFill>
            </a:endParaRPr>
          </a:p>
        </p:txBody>
      </p:sp>
      <p:sp>
        <p:nvSpPr>
          <p:cNvPr id="43" name="Rectangle 36"/>
          <p:cNvSpPr/>
          <p:nvPr/>
        </p:nvSpPr>
        <p:spPr>
          <a:xfrm>
            <a:off x="4713211" y="5133109"/>
            <a:ext cx="6105007" cy="1015561"/>
          </a:xfrm>
          <a:prstGeom prst="rect">
            <a:avLst/>
          </a:prstGeom>
        </p:spPr>
        <p:txBody>
          <a:bodyPr lIns="91382" tIns="45693" rIns="91382" bIns="45693">
            <a:spAutoFit/>
          </a:bodyPr>
          <a:lstStyle/>
          <a:p>
            <a:pPr defTabSz="914098">
              <a:spcBef>
                <a:spcPts val="2399"/>
              </a:spcBef>
            </a:pPr>
            <a:r>
              <a:rPr lang="es-US" sz="4000" dirty="0" smtClean="0">
                <a:gradFill>
                  <a:gsLst>
                    <a:gs pos="1250">
                      <a:srgbClr val="DC3C00"/>
                    </a:gs>
                    <a:gs pos="100000">
                      <a:srgbClr val="DC3C00"/>
                    </a:gs>
                  </a:gsLst>
                  <a:lin ang="5400000" scaled="0"/>
                </a:gradFill>
                <a:latin typeface="Segoe UI Light"/>
              </a:rPr>
              <a:t>Mail </a:t>
            </a:r>
            <a:br>
              <a:rPr lang="es-US" sz="4000" dirty="0" smtClean="0">
                <a:gradFill>
                  <a:gsLst>
                    <a:gs pos="1250">
                      <a:srgbClr val="DC3C00"/>
                    </a:gs>
                    <a:gs pos="100000">
                      <a:srgbClr val="DC3C00"/>
                    </a:gs>
                  </a:gsLst>
                  <a:lin ang="5400000" scaled="0"/>
                </a:gradFill>
                <a:latin typeface="Segoe UI Light"/>
              </a:rPr>
            </a:br>
            <a:r>
              <a:rPr lang="es-US" sz="2000" dirty="0" err="1" smtClean="0">
                <a:gradFill>
                  <a:gsLst>
                    <a:gs pos="1250">
                      <a:srgbClr val="797A7D"/>
                    </a:gs>
                    <a:gs pos="100000">
                      <a:srgbClr val="797A7D"/>
                    </a:gs>
                  </a:gsLst>
                  <a:lin ang="5400000" scaled="0"/>
                </a:gradFill>
              </a:rPr>
              <a:t>Inline</a:t>
            </a:r>
            <a:r>
              <a:rPr lang="es-US" sz="2000" dirty="0" smtClean="0">
                <a:gradFill>
                  <a:gsLst>
                    <a:gs pos="1250">
                      <a:srgbClr val="797A7D"/>
                    </a:gs>
                    <a:gs pos="100000">
                      <a:srgbClr val="797A7D"/>
                    </a:gs>
                  </a:gsLst>
                  <a:lin ang="5400000" scaled="0"/>
                </a:gradFill>
              </a:rPr>
              <a:t> </a:t>
            </a:r>
            <a:r>
              <a:rPr lang="es-US" sz="2000" dirty="0" err="1" smtClean="0">
                <a:gradFill>
                  <a:gsLst>
                    <a:gs pos="1250">
                      <a:srgbClr val="797A7D"/>
                    </a:gs>
                    <a:gs pos="100000">
                      <a:srgbClr val="797A7D"/>
                    </a:gs>
                  </a:gsLst>
                  <a:lin ang="5400000" scaled="0"/>
                </a:gradFill>
              </a:rPr>
              <a:t>pane</a:t>
            </a:r>
            <a:r>
              <a:rPr lang="es-US" sz="2000" dirty="0" smtClean="0">
                <a:gradFill>
                  <a:gsLst>
                    <a:gs pos="1250">
                      <a:srgbClr val="797A7D"/>
                    </a:gs>
                    <a:gs pos="100000">
                      <a:srgbClr val="797A7D"/>
                    </a:gs>
                  </a:gsLst>
                  <a:lin ang="5400000" scaled="0"/>
                </a:gradFill>
              </a:rPr>
              <a:t> en un email o cita</a:t>
            </a:r>
            <a:endParaRPr lang="es-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204357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74640" y="97843"/>
            <a:ext cx="11079159" cy="1325563"/>
          </a:xfrm>
        </p:spPr>
        <p:txBody>
          <a:bodyPr>
            <a:normAutofit/>
          </a:bodyPr>
          <a:lstStyle/>
          <a:p>
            <a:r>
              <a:rPr lang="es-US" dirty="0"/>
              <a:t>Tipos de App para Office</a:t>
            </a:r>
            <a:endParaRPr lang="en-US" dirty="0"/>
          </a:p>
        </p:txBody>
      </p:sp>
      <p:grpSp>
        <p:nvGrpSpPr>
          <p:cNvPr id="2" name="Group 1"/>
          <p:cNvGrpSpPr/>
          <p:nvPr/>
        </p:nvGrpSpPr>
        <p:grpSpPr>
          <a:xfrm>
            <a:off x="320593" y="1187938"/>
            <a:ext cx="4080211" cy="5454242"/>
            <a:chOff x="327020" y="1190966"/>
            <a:chExt cx="4190666" cy="5601892"/>
          </a:xfrm>
        </p:grpSpPr>
        <p:sp>
          <p:nvSpPr>
            <p:cNvPr id="32" name="Rectangle 31"/>
            <p:cNvSpPr/>
            <p:nvPr/>
          </p:nvSpPr>
          <p:spPr>
            <a:xfrm>
              <a:off x="327020" y="1190966"/>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1382" tIns="45693" rIns="91382" bIns="45693" rtlCol="0" anchor="t"/>
            <a:lstStyle/>
            <a:p>
              <a:pPr defTabSz="914098"/>
              <a:endParaRPr lang="en-US" sz="1300">
                <a:solidFill>
                  <a:srgbClr val="FFFFFF">
                    <a:alpha val="99000"/>
                  </a:srgbClr>
                </a:solidFill>
              </a:endParaRPr>
            </a:p>
          </p:txBody>
        </p:sp>
        <p:sp>
          <p:nvSpPr>
            <p:cNvPr id="33" name="Rectangle 32"/>
            <p:cNvSpPr/>
            <p:nvPr/>
          </p:nvSpPr>
          <p:spPr>
            <a:xfrm>
              <a:off x="327020" y="3102654"/>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1382" tIns="45693" rIns="91382" bIns="45693" rtlCol="0" anchor="t"/>
            <a:lstStyle/>
            <a:p>
              <a:pPr defTabSz="914098"/>
              <a:endParaRPr lang="en-US" sz="1300">
                <a:solidFill>
                  <a:srgbClr val="FFFFFF">
                    <a:alpha val="99000"/>
                  </a:srgbClr>
                </a:solidFill>
              </a:endParaRPr>
            </a:p>
          </p:txBody>
        </p:sp>
        <p:sp>
          <p:nvSpPr>
            <p:cNvPr id="34" name="Rectangle 33"/>
            <p:cNvSpPr/>
            <p:nvPr/>
          </p:nvSpPr>
          <p:spPr>
            <a:xfrm>
              <a:off x="327020" y="501434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2" tIns="45693" rIns="91382" bIns="45693" rtlCol="0" anchor="t"/>
            <a:lstStyle/>
            <a:p>
              <a:pPr defTabSz="914098"/>
              <a:endParaRPr lang="en-US" sz="1300">
                <a:solidFill>
                  <a:srgbClr val="FFFFFF">
                    <a:alpha val="99000"/>
                  </a:srgbClr>
                </a:solidFill>
              </a:endParaRPr>
            </a:p>
          </p:txBody>
        </p:sp>
        <p:grpSp>
          <p:nvGrpSpPr>
            <p:cNvPr id="38" name="Group 37"/>
            <p:cNvGrpSpPr/>
            <p:nvPr/>
          </p:nvGrpSpPr>
          <p:grpSpPr>
            <a:xfrm>
              <a:off x="1791155" y="3496023"/>
              <a:ext cx="1262392" cy="991778"/>
              <a:chOff x="2706656" y="3571890"/>
              <a:chExt cx="1237752" cy="972420"/>
            </a:xfrm>
          </p:grpSpPr>
          <p:sp>
            <p:nvSpPr>
              <p:cNvPr id="39" name="Rectangle 38"/>
              <p:cNvSpPr/>
              <p:nvPr/>
            </p:nvSpPr>
            <p:spPr>
              <a:xfrm>
                <a:off x="2706656" y="3691695"/>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41" name="Rectangle 40"/>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sp>
            <p:nvSpPr>
              <p:cNvPr id="44" name="Rectangle 43"/>
              <p:cNvSpPr/>
              <p:nvPr/>
            </p:nvSpPr>
            <p:spPr>
              <a:xfrm>
                <a:off x="2706656" y="3571890"/>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45"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1427" tIns="45713" rIns="91427" bIns="45713" numCol="1" anchor="t" anchorCtr="0" compatLnSpc="1">
                <a:prstTxWarp prst="textNoShape">
                  <a:avLst/>
                </a:prstTxWarp>
              </a:bodyPr>
              <a:lstStyle/>
              <a:p>
                <a:endParaRPr lang="en-US" sz="1836"/>
              </a:p>
            </p:txBody>
          </p:sp>
        </p:grpSp>
        <p:grpSp>
          <p:nvGrpSpPr>
            <p:cNvPr id="47" name="Group 46"/>
            <p:cNvGrpSpPr/>
            <p:nvPr/>
          </p:nvGrpSpPr>
          <p:grpSpPr>
            <a:xfrm>
              <a:off x="1777433" y="5443373"/>
              <a:ext cx="1289836" cy="920456"/>
              <a:chOff x="1748615" y="4667651"/>
              <a:chExt cx="1432740" cy="902854"/>
            </a:xfrm>
          </p:grpSpPr>
          <p:grpSp>
            <p:nvGrpSpPr>
              <p:cNvPr id="57" name="Group 56"/>
              <p:cNvGrpSpPr/>
              <p:nvPr/>
            </p:nvGrpSpPr>
            <p:grpSpPr>
              <a:xfrm>
                <a:off x="1748615" y="4667651"/>
                <a:ext cx="1432740" cy="902854"/>
                <a:chOff x="1748615" y="4667651"/>
                <a:chExt cx="1432740" cy="902854"/>
              </a:xfrm>
            </p:grpSpPr>
            <p:sp>
              <p:nvSpPr>
                <p:cNvPr id="68" name="Rectangle 67"/>
                <p:cNvSpPr/>
                <p:nvPr/>
              </p:nvSpPr>
              <p:spPr>
                <a:xfrm>
                  <a:off x="1748615" y="4667651"/>
                  <a:ext cx="1432740" cy="90285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69" name="Rectangle 68"/>
                <p:cNvSpPr/>
                <p:nvPr/>
              </p:nvSpPr>
              <p:spPr>
                <a:xfrm>
                  <a:off x="2211795" y="4667651"/>
                  <a:ext cx="969560" cy="90285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70" name="Rectangle 69"/>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cxnSp>
              <p:nvCxnSpPr>
                <p:cNvPr id="71" name="Straight Connector 70"/>
                <p:cNvCxnSpPr/>
                <p:nvPr/>
              </p:nvCxnSpPr>
              <p:spPr>
                <a:xfrm>
                  <a:off x="2357741" y="51088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72" name="Straight Connector 71"/>
                <p:cNvCxnSpPr/>
                <p:nvPr/>
              </p:nvCxnSpPr>
              <p:spPr>
                <a:xfrm>
                  <a:off x="2367266" y="52612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73" name="Straight Connector 72"/>
                <p:cNvCxnSpPr/>
                <p:nvPr/>
              </p:nvCxnSpPr>
              <p:spPr>
                <a:xfrm>
                  <a:off x="2367266" y="54136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grpSp>
          <p:cxnSp>
            <p:nvCxnSpPr>
              <p:cNvPr id="61" name="Straight Connector 60"/>
              <p:cNvCxnSpPr/>
              <p:nvPr/>
            </p:nvCxnSpPr>
            <p:spPr>
              <a:xfrm>
                <a:off x="1835151" y="4926104"/>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2" name="Straight Connector 61"/>
              <p:cNvCxnSpPr/>
              <p:nvPr/>
            </p:nvCxnSpPr>
            <p:spPr>
              <a:xfrm>
                <a:off x="1835151" y="507733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6" name="Straight Connector 65"/>
              <p:cNvCxnSpPr/>
              <p:nvPr/>
            </p:nvCxnSpPr>
            <p:spPr>
              <a:xfrm>
                <a:off x="1842068" y="526124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7" name="Straight Connector 66"/>
              <p:cNvCxnSpPr/>
              <p:nvPr/>
            </p:nvCxnSpPr>
            <p:spPr>
              <a:xfrm>
                <a:off x="1842068" y="541364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grpSp>
        <p:grpSp>
          <p:nvGrpSpPr>
            <p:cNvPr id="74" name="Group 73"/>
            <p:cNvGrpSpPr/>
            <p:nvPr/>
          </p:nvGrpSpPr>
          <p:grpSpPr>
            <a:xfrm>
              <a:off x="1791155" y="1584334"/>
              <a:ext cx="1262392" cy="991778"/>
              <a:chOff x="3315820" y="1859239"/>
              <a:chExt cx="1237752" cy="972420"/>
            </a:xfrm>
          </p:grpSpPr>
          <p:sp>
            <p:nvSpPr>
              <p:cNvPr id="75" name="Rectangle 74"/>
              <p:cNvSpPr/>
              <p:nvPr/>
            </p:nvSpPr>
            <p:spPr>
              <a:xfrm>
                <a:off x="3315820" y="1979044"/>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sp>
            <p:nvSpPr>
              <p:cNvPr id="76" name="Rectangle 75"/>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endParaRPr lang="en-US" sz="1799">
                  <a:solidFill>
                    <a:srgbClr val="000000"/>
                  </a:solidFill>
                </a:endParaRPr>
              </a:p>
            </p:txBody>
          </p:sp>
          <p:sp>
            <p:nvSpPr>
              <p:cNvPr id="77" name="Rectangle 76"/>
              <p:cNvSpPr/>
              <p:nvPr/>
            </p:nvSpPr>
            <p:spPr>
              <a:xfrm>
                <a:off x="3315820" y="1859239"/>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endParaRPr lang="en-US" sz="1799">
                  <a:solidFill>
                    <a:srgbClr val="000000"/>
                  </a:solidFill>
                </a:endParaRPr>
              </a:p>
            </p:txBody>
          </p:sp>
        </p:grpSp>
      </p:grpSp>
      <p:sp>
        <p:nvSpPr>
          <p:cNvPr id="40" name="Text Placeholder 2"/>
          <p:cNvSpPr txBox="1">
            <a:spLocks/>
          </p:cNvSpPr>
          <p:nvPr/>
        </p:nvSpPr>
        <p:spPr>
          <a:xfrm>
            <a:off x="4713212" y="1414706"/>
            <a:ext cx="5353866" cy="1492127"/>
          </a:xfrm>
          <a:prstGeom prst="rect">
            <a:avLst/>
          </a:prstGeom>
        </p:spPr>
        <p:txBody>
          <a:bodyPr lIns="91382" tIns="45693" rIns="91382" bIns="45693"/>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s-US" sz="4000" dirty="0" smtClean="0">
                <a:gradFill>
                  <a:gsLst>
                    <a:gs pos="1250">
                      <a:srgbClr val="DC3C00"/>
                    </a:gs>
                    <a:gs pos="100000">
                      <a:srgbClr val="DC3C00"/>
                    </a:gs>
                  </a:gsLst>
                  <a:lin ang="5400000" scaled="0"/>
                </a:gradFill>
                <a:latin typeface="Segoe UI Light"/>
              </a:rPr>
              <a:t>Panel de Tareas</a:t>
            </a:r>
          </a:p>
          <a:p>
            <a:pPr marL="0" lvl="1" indent="0">
              <a:lnSpc>
                <a:spcPct val="100000"/>
              </a:lnSpc>
              <a:spcBef>
                <a:spcPts val="0"/>
              </a:spcBef>
              <a:buNone/>
              <a:tabLst/>
            </a:pPr>
            <a:r>
              <a:rPr lang="es-US" sz="2000" dirty="0" smtClean="0">
                <a:gradFill>
                  <a:gsLst>
                    <a:gs pos="1250">
                      <a:srgbClr val="797A7D"/>
                    </a:gs>
                    <a:gs pos="100000">
                      <a:srgbClr val="797A7D"/>
                    </a:gs>
                  </a:gsLst>
                  <a:lin ang="5400000" scaled="0"/>
                </a:gradFill>
              </a:rPr>
              <a:t>App adjunta al documento</a:t>
            </a:r>
            <a:endParaRPr lang="es-US" sz="2000" dirty="0">
              <a:gradFill>
                <a:gsLst>
                  <a:gs pos="1250">
                    <a:srgbClr val="797A7D"/>
                  </a:gs>
                  <a:gs pos="100000">
                    <a:srgbClr val="797A7D"/>
                  </a:gs>
                </a:gsLst>
                <a:lin ang="5400000" scaled="0"/>
              </a:gradFill>
            </a:endParaRPr>
          </a:p>
        </p:txBody>
      </p:sp>
      <p:sp>
        <p:nvSpPr>
          <p:cNvPr id="42" name="Rectangle 35"/>
          <p:cNvSpPr/>
          <p:nvPr/>
        </p:nvSpPr>
        <p:spPr>
          <a:xfrm>
            <a:off x="4713211" y="3272731"/>
            <a:ext cx="6105007" cy="1028438"/>
          </a:xfrm>
          <a:prstGeom prst="rect">
            <a:avLst/>
          </a:prstGeom>
        </p:spPr>
        <p:txBody>
          <a:bodyPr lIns="91382" tIns="45693" rIns="91382" bIns="45693">
            <a:spAutoFit/>
          </a:bodyPr>
          <a:lstStyle/>
          <a:p>
            <a:pPr defTabSz="914098">
              <a:spcBef>
                <a:spcPts val="2399"/>
              </a:spcBef>
            </a:pPr>
            <a:r>
              <a:rPr lang="es-US" sz="4000" dirty="0" smtClean="0">
                <a:gradFill>
                  <a:gsLst>
                    <a:gs pos="1250">
                      <a:srgbClr val="DC3C00"/>
                    </a:gs>
                    <a:gs pos="100000">
                      <a:srgbClr val="DC3C00"/>
                    </a:gs>
                  </a:gsLst>
                  <a:lin ang="5400000" scaled="0"/>
                </a:gradFill>
                <a:latin typeface="Segoe UI Light"/>
              </a:rPr>
              <a:t>Contenido</a:t>
            </a:r>
          </a:p>
          <a:p>
            <a:pPr marL="0" lvl="1" defTabSz="914098"/>
            <a:r>
              <a:rPr lang="es-US" sz="2000" dirty="0" smtClean="0">
                <a:gradFill>
                  <a:gsLst>
                    <a:gs pos="1250">
                      <a:srgbClr val="797A7D"/>
                    </a:gs>
                    <a:gs pos="100000">
                      <a:srgbClr val="797A7D"/>
                    </a:gs>
                  </a:gsLst>
                  <a:lin ang="5400000" scaled="0"/>
                </a:gradFill>
              </a:rPr>
              <a:t>App en el cuerpo del documento</a:t>
            </a:r>
            <a:endParaRPr lang="es-US" sz="2000" dirty="0">
              <a:gradFill>
                <a:gsLst>
                  <a:gs pos="1250">
                    <a:srgbClr val="797A7D"/>
                  </a:gs>
                  <a:gs pos="100000">
                    <a:srgbClr val="797A7D"/>
                  </a:gs>
                </a:gsLst>
                <a:lin ang="5400000" scaled="0"/>
              </a:gradFill>
            </a:endParaRPr>
          </a:p>
        </p:txBody>
      </p:sp>
      <p:sp>
        <p:nvSpPr>
          <p:cNvPr id="43" name="Rectangle 36"/>
          <p:cNvSpPr/>
          <p:nvPr/>
        </p:nvSpPr>
        <p:spPr>
          <a:xfrm>
            <a:off x="4713211" y="5133109"/>
            <a:ext cx="6105007" cy="1015561"/>
          </a:xfrm>
          <a:prstGeom prst="rect">
            <a:avLst/>
          </a:prstGeom>
        </p:spPr>
        <p:txBody>
          <a:bodyPr lIns="91382" tIns="45693" rIns="91382" bIns="45693">
            <a:spAutoFit/>
          </a:bodyPr>
          <a:lstStyle/>
          <a:p>
            <a:pPr defTabSz="914098">
              <a:spcBef>
                <a:spcPts val="2399"/>
              </a:spcBef>
            </a:pPr>
            <a:r>
              <a:rPr lang="es-US" sz="4000" dirty="0" smtClean="0">
                <a:gradFill>
                  <a:gsLst>
                    <a:gs pos="1250">
                      <a:srgbClr val="DC3C00"/>
                    </a:gs>
                    <a:gs pos="100000">
                      <a:srgbClr val="DC3C00"/>
                    </a:gs>
                  </a:gsLst>
                  <a:lin ang="5400000" scaled="0"/>
                </a:gradFill>
                <a:latin typeface="Segoe UI Light"/>
              </a:rPr>
              <a:t>Mail </a:t>
            </a:r>
            <a:br>
              <a:rPr lang="es-US" sz="4000" dirty="0" smtClean="0">
                <a:gradFill>
                  <a:gsLst>
                    <a:gs pos="1250">
                      <a:srgbClr val="DC3C00"/>
                    </a:gs>
                    <a:gs pos="100000">
                      <a:srgbClr val="DC3C00"/>
                    </a:gs>
                  </a:gsLst>
                  <a:lin ang="5400000" scaled="0"/>
                </a:gradFill>
                <a:latin typeface="Segoe UI Light"/>
              </a:rPr>
            </a:br>
            <a:r>
              <a:rPr lang="es-US" sz="2000" dirty="0" err="1" smtClean="0">
                <a:gradFill>
                  <a:gsLst>
                    <a:gs pos="1250">
                      <a:srgbClr val="797A7D"/>
                    </a:gs>
                    <a:gs pos="100000">
                      <a:srgbClr val="797A7D"/>
                    </a:gs>
                  </a:gsLst>
                  <a:lin ang="5400000" scaled="0"/>
                </a:gradFill>
              </a:rPr>
              <a:t>Inline</a:t>
            </a:r>
            <a:r>
              <a:rPr lang="es-US" sz="2000" dirty="0" smtClean="0">
                <a:gradFill>
                  <a:gsLst>
                    <a:gs pos="1250">
                      <a:srgbClr val="797A7D"/>
                    </a:gs>
                    <a:gs pos="100000">
                      <a:srgbClr val="797A7D"/>
                    </a:gs>
                  </a:gsLst>
                  <a:lin ang="5400000" scaled="0"/>
                </a:gradFill>
              </a:rPr>
              <a:t> </a:t>
            </a:r>
            <a:r>
              <a:rPr lang="es-US" sz="2000" dirty="0" err="1" smtClean="0">
                <a:gradFill>
                  <a:gsLst>
                    <a:gs pos="1250">
                      <a:srgbClr val="797A7D"/>
                    </a:gs>
                    <a:gs pos="100000">
                      <a:srgbClr val="797A7D"/>
                    </a:gs>
                  </a:gsLst>
                  <a:lin ang="5400000" scaled="0"/>
                </a:gradFill>
              </a:rPr>
              <a:t>pane</a:t>
            </a:r>
            <a:r>
              <a:rPr lang="es-US" sz="2000" dirty="0" smtClean="0">
                <a:gradFill>
                  <a:gsLst>
                    <a:gs pos="1250">
                      <a:srgbClr val="797A7D"/>
                    </a:gs>
                    <a:gs pos="100000">
                      <a:srgbClr val="797A7D"/>
                    </a:gs>
                  </a:gsLst>
                  <a:lin ang="5400000" scaled="0"/>
                </a:gradFill>
              </a:rPr>
              <a:t> en un email o cita</a:t>
            </a:r>
            <a:endParaRPr lang="es-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3859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s-US" dirty="0" smtClean="0"/>
              <a:t>Demo: Desplegando aplicaciones desde la tienda</a:t>
            </a:r>
            <a:endParaRPr lang="es-US" dirty="0"/>
          </a:p>
        </p:txBody>
      </p:sp>
    </p:spTree>
    <p:extLst>
      <p:ext uri="{BB962C8B-B14F-4D97-AF65-F5344CB8AC3E}">
        <p14:creationId xmlns:p14="http://schemas.microsoft.com/office/powerpoint/2010/main" val="2655032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Desarrollando una App</a:t>
            </a:r>
            <a:endParaRPr lang="es-ES" dirty="0"/>
          </a:p>
        </p:txBody>
      </p:sp>
      <p:sp>
        <p:nvSpPr>
          <p:cNvPr id="4" name="Picture Placeholder 3"/>
          <p:cNvSpPr>
            <a:spLocks noGrp="1"/>
          </p:cNvSpPr>
          <p:nvPr>
            <p:ph type="pic" sz="quarter" idx="10"/>
          </p:nvPr>
        </p:nvSpPr>
        <p:spPr/>
      </p:sp>
      <p:sp>
        <p:nvSpPr>
          <p:cNvPr id="8" name="Rectangle 7"/>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stretch>
            <a:fillRect/>
          </a:stretch>
        </p:blipFill>
        <p:spPr>
          <a:xfrm>
            <a:off x="8396452" y="1571270"/>
            <a:ext cx="3846004" cy="1585376"/>
          </a:xfrm>
          <a:prstGeom prst="rect">
            <a:avLst/>
          </a:prstGeom>
        </p:spPr>
      </p:pic>
      <p:pic>
        <p:nvPicPr>
          <p:cNvPr id="10" name="Picture 9"/>
          <p:cNvPicPr>
            <a:picLocks noChangeAspect="1"/>
          </p:cNvPicPr>
          <p:nvPr/>
        </p:nvPicPr>
        <p:blipFill>
          <a:blip r:embed="rId3"/>
          <a:stretch>
            <a:fillRect/>
          </a:stretch>
        </p:blipFill>
        <p:spPr>
          <a:xfrm>
            <a:off x="7636057" y="5355159"/>
            <a:ext cx="2560699" cy="724162"/>
          </a:xfrm>
          <a:prstGeom prst="rect">
            <a:avLst/>
          </a:prstGeom>
        </p:spPr>
      </p:pic>
      <p:pic>
        <p:nvPicPr>
          <p:cNvPr id="11" name="Picture 10"/>
          <p:cNvPicPr>
            <a:picLocks noChangeAspect="1"/>
          </p:cNvPicPr>
          <p:nvPr/>
        </p:nvPicPr>
        <p:blipFill>
          <a:blip r:embed="rId4"/>
          <a:stretch>
            <a:fillRect/>
          </a:stretch>
        </p:blipFill>
        <p:spPr>
          <a:xfrm>
            <a:off x="6288249" y="3053579"/>
            <a:ext cx="828443" cy="2006506"/>
          </a:xfrm>
          <a:prstGeom prst="rect">
            <a:avLst/>
          </a:prstGeom>
        </p:spPr>
      </p:pic>
      <p:pic>
        <p:nvPicPr>
          <p:cNvPr id="12" name="Picture 11"/>
          <p:cNvPicPr>
            <a:picLocks noChangeAspect="1"/>
          </p:cNvPicPr>
          <p:nvPr/>
        </p:nvPicPr>
        <p:blipFill>
          <a:blip r:embed="rId5"/>
          <a:stretch>
            <a:fillRect/>
          </a:stretch>
        </p:blipFill>
        <p:spPr>
          <a:xfrm>
            <a:off x="7482071" y="2953508"/>
            <a:ext cx="2714684" cy="2168627"/>
          </a:xfrm>
          <a:prstGeom prst="rect">
            <a:avLst/>
          </a:prstGeom>
        </p:spPr>
      </p:pic>
      <p:pic>
        <p:nvPicPr>
          <p:cNvPr id="13" name="Picture 12"/>
          <p:cNvPicPr>
            <a:picLocks noChangeAspect="1"/>
          </p:cNvPicPr>
          <p:nvPr/>
        </p:nvPicPr>
        <p:blipFill>
          <a:blip r:embed="rId6"/>
          <a:stretch>
            <a:fillRect/>
          </a:stretch>
        </p:blipFill>
        <p:spPr>
          <a:xfrm>
            <a:off x="10987923" y="3959658"/>
            <a:ext cx="970944" cy="1113952"/>
          </a:xfrm>
          <a:prstGeom prst="rect">
            <a:avLst/>
          </a:prstGeom>
        </p:spPr>
      </p:pic>
      <p:pic>
        <p:nvPicPr>
          <p:cNvPr id="14" name="Picture 13"/>
          <p:cNvPicPr>
            <a:picLocks noChangeAspect="1"/>
          </p:cNvPicPr>
          <p:nvPr/>
        </p:nvPicPr>
        <p:blipFill>
          <a:blip r:embed="rId7"/>
          <a:stretch>
            <a:fillRect/>
          </a:stretch>
        </p:blipFill>
        <p:spPr>
          <a:xfrm>
            <a:off x="9783651" y="4817057"/>
            <a:ext cx="839733" cy="279911"/>
          </a:xfrm>
          <a:prstGeom prst="rect">
            <a:avLst/>
          </a:prstGeom>
        </p:spPr>
      </p:pic>
      <p:pic>
        <p:nvPicPr>
          <p:cNvPr id="15" name="Picture 14"/>
          <p:cNvPicPr>
            <a:picLocks noChangeAspect="1"/>
          </p:cNvPicPr>
          <p:nvPr/>
        </p:nvPicPr>
        <p:blipFill>
          <a:blip r:embed="rId8"/>
          <a:stretch>
            <a:fillRect/>
          </a:stretch>
        </p:blipFill>
        <p:spPr>
          <a:xfrm>
            <a:off x="7482071" y="6286992"/>
            <a:ext cx="2321272" cy="297187"/>
          </a:xfrm>
          <a:prstGeom prst="rect">
            <a:avLst/>
          </a:prstGeom>
        </p:spPr>
      </p:pic>
      <p:pic>
        <p:nvPicPr>
          <p:cNvPr id="16" name="Picture 15"/>
          <p:cNvPicPr>
            <a:picLocks noChangeAspect="1"/>
          </p:cNvPicPr>
          <p:nvPr/>
        </p:nvPicPr>
        <p:blipFill>
          <a:blip r:embed="rId3"/>
          <a:stretch>
            <a:fillRect/>
          </a:stretch>
        </p:blipFill>
        <p:spPr>
          <a:xfrm>
            <a:off x="7543945" y="5355159"/>
            <a:ext cx="2590936" cy="732714"/>
          </a:xfrm>
          <a:prstGeom prst="rect">
            <a:avLst/>
          </a:prstGeom>
        </p:spPr>
      </p:pic>
      <p:grpSp>
        <p:nvGrpSpPr>
          <p:cNvPr id="17" name="Group 4"/>
          <p:cNvGrpSpPr>
            <a:grpSpLocks noChangeAspect="1"/>
          </p:cNvGrpSpPr>
          <p:nvPr/>
        </p:nvGrpSpPr>
        <p:grpSpPr bwMode="auto">
          <a:xfrm>
            <a:off x="6511816" y="1372151"/>
            <a:ext cx="1884636" cy="1021653"/>
            <a:chOff x="3934" y="997"/>
            <a:chExt cx="1164" cy="631"/>
          </a:xfrm>
        </p:grpSpPr>
        <p:sp>
          <p:nvSpPr>
            <p:cNvPr id="18"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9"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0" name="Group 8"/>
          <p:cNvGrpSpPr>
            <a:grpSpLocks noChangeAspect="1"/>
          </p:cNvGrpSpPr>
          <p:nvPr/>
        </p:nvGrpSpPr>
        <p:grpSpPr bwMode="auto">
          <a:xfrm>
            <a:off x="8143838" y="259611"/>
            <a:ext cx="2252173" cy="1274234"/>
            <a:chOff x="4802" y="253"/>
            <a:chExt cx="1391" cy="787"/>
          </a:xfrm>
        </p:grpSpPr>
        <p:sp>
          <p:nvSpPr>
            <p:cNvPr id="21"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12"/>
          <p:cNvGrpSpPr>
            <a:grpSpLocks noChangeAspect="1"/>
          </p:cNvGrpSpPr>
          <p:nvPr/>
        </p:nvGrpSpPr>
        <p:grpSpPr bwMode="auto">
          <a:xfrm>
            <a:off x="10432763" y="5310658"/>
            <a:ext cx="909936" cy="782027"/>
            <a:chOff x="6442" y="3280"/>
            <a:chExt cx="562" cy="483"/>
          </a:xfrm>
        </p:grpSpPr>
        <p:sp>
          <p:nvSpPr>
            <p:cNvPr id="24"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38286554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1" y="207936"/>
            <a:ext cx="11079159" cy="1325563"/>
          </a:xfrm>
        </p:spPr>
        <p:txBody>
          <a:bodyPr/>
          <a:lstStyle/>
          <a:p>
            <a:r>
              <a:rPr lang="es-CR" dirty="0"/>
              <a:t>Como crear una </a:t>
            </a:r>
            <a:r>
              <a:rPr lang="es-CR" dirty="0" smtClean="0"/>
              <a:t>aplicación</a:t>
            </a:r>
            <a:endParaRPr lang="es-US" dirty="0"/>
          </a:p>
        </p:txBody>
      </p:sp>
      <p:grpSp>
        <p:nvGrpSpPr>
          <p:cNvPr id="3" name="Group 2"/>
          <p:cNvGrpSpPr/>
          <p:nvPr/>
        </p:nvGrpSpPr>
        <p:grpSpPr>
          <a:xfrm>
            <a:off x="274641" y="1822738"/>
            <a:ext cx="3701935" cy="3774047"/>
            <a:chOff x="760412" y="1814425"/>
            <a:chExt cx="3701935" cy="3774047"/>
          </a:xfrm>
        </p:grpSpPr>
        <p:sp>
          <p:nvSpPr>
            <p:cNvPr id="33" name="Freeform 6"/>
            <p:cNvSpPr>
              <a:spLocks/>
            </p:cNvSpPr>
            <p:nvPr/>
          </p:nvSpPr>
          <p:spPr bwMode="auto">
            <a:xfrm>
              <a:off x="760412" y="1814425"/>
              <a:ext cx="3701935" cy="3774047"/>
            </a:xfrm>
            <a:prstGeom prst="roundRect">
              <a:avLst>
                <a:gd name="adj" fmla="val 6825"/>
              </a:avLst>
            </a:prstGeom>
            <a:ln/>
          </p:spPr>
          <p:style>
            <a:lnRef idx="2">
              <a:schemeClr val="accent5">
                <a:shade val="50000"/>
              </a:schemeClr>
            </a:lnRef>
            <a:fillRef idx="1">
              <a:schemeClr val="accent5"/>
            </a:fillRef>
            <a:effectRef idx="0">
              <a:schemeClr val="accent5"/>
            </a:effectRef>
            <a:fontRef idx="minor">
              <a:schemeClr val="lt1"/>
            </a:fontRef>
          </p:style>
          <p:txBody>
            <a:bodyPr lIns="0" tIns="68580" rIns="0" bIns="0" rtlCol="0" anchor="t" anchorCtr="0"/>
            <a:lstStyle/>
            <a:p>
              <a:pPr algn="ctr" defTabSz="685800" fontAlgn="base">
                <a:spcBef>
                  <a:spcPct val="0"/>
                </a:spcBef>
                <a:spcAft>
                  <a:spcPct val="0"/>
                </a:spcAft>
                <a:defRPr/>
              </a:pPr>
              <a:endParaRPr lang="en-US" sz="1350" kern="0" dirty="0">
                <a:ln>
                  <a:solidFill>
                    <a:sysClr val="window" lastClr="FFFFFF">
                      <a:alpha val="0"/>
                    </a:sysClr>
                  </a:solidFill>
                </a:ln>
                <a:solidFill>
                  <a:sysClr val="windowText" lastClr="000000"/>
                </a:solidFill>
              </a:endParaRPr>
            </a:p>
          </p:txBody>
        </p:sp>
        <p:sp>
          <p:nvSpPr>
            <p:cNvPr id="35" name="Rounded Rectangle 47"/>
            <p:cNvSpPr/>
            <p:nvPr/>
          </p:nvSpPr>
          <p:spPr bwMode="auto">
            <a:xfrm>
              <a:off x="881552" y="3826491"/>
              <a:ext cx="3397915" cy="160034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marL="285750" indent="-285750" defTabSz="685715">
                <a:buFont typeface="Arial" panose="020B0604020202020204" pitchFamily="34" charset="0"/>
                <a:buChar char="•"/>
                <a:defRPr/>
              </a:pPr>
              <a:r>
                <a:rPr lang="es-US" dirty="0" smtClean="0"/>
                <a:t>Plantillas diseñadas</a:t>
              </a:r>
            </a:p>
            <a:p>
              <a:pPr marL="285750" indent="-285750" defTabSz="685715">
                <a:buFont typeface="Arial" panose="020B0604020202020204" pitchFamily="34" charset="0"/>
                <a:buChar char="•"/>
                <a:defRPr/>
              </a:pPr>
              <a:r>
                <a:rPr lang="es-US" dirty="0" smtClean="0"/>
                <a:t>Despliegue en Office, Nube y cliente</a:t>
              </a:r>
            </a:p>
            <a:p>
              <a:pPr marL="285750" indent="-285750" defTabSz="685715">
                <a:buFont typeface="Arial" panose="020B0604020202020204" pitchFamily="34" charset="0"/>
                <a:buChar char="•"/>
                <a:defRPr/>
              </a:pPr>
              <a:r>
                <a:rPr lang="es-US" dirty="0" smtClean="0"/>
                <a:t>Manifiesto y publicación </a:t>
              </a:r>
              <a:endParaRPr lang="es-US" dirty="0"/>
            </a:p>
          </p:txBody>
        </p:sp>
        <p:sp>
          <p:nvSpPr>
            <p:cNvPr id="36" name="Rounded Rectangle 48"/>
            <p:cNvSpPr/>
            <p:nvPr/>
          </p:nvSpPr>
          <p:spPr bwMode="auto">
            <a:xfrm>
              <a:off x="881552" y="2526963"/>
              <a:ext cx="3397915"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just" defTabSz="685715">
                <a:defRPr/>
              </a:pPr>
              <a:r>
                <a:rPr lang="es-CR" dirty="0" smtClean="0"/>
                <a:t>Visual Studio 2013 - 2015</a:t>
              </a:r>
              <a:endParaRPr lang="es-CR" dirty="0"/>
            </a:p>
          </p:txBody>
        </p:sp>
        <p:sp>
          <p:nvSpPr>
            <p:cNvPr id="37" name="Rounded Rectangle 49"/>
            <p:cNvSpPr/>
            <p:nvPr/>
          </p:nvSpPr>
          <p:spPr bwMode="auto">
            <a:xfrm>
              <a:off x="881552" y="1900022"/>
              <a:ext cx="3397915"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ctr" defTabSz="685715">
                <a:defRPr/>
              </a:pPr>
              <a:r>
                <a:rPr lang="es-US" dirty="0" smtClean="0"/>
                <a:t>Herramientas y </a:t>
              </a:r>
              <a:r>
                <a:rPr lang="es-US" dirty="0" err="1" smtClean="0"/>
                <a:t>Framework’s</a:t>
              </a:r>
              <a:endParaRPr lang="es-US" dirty="0"/>
            </a:p>
          </p:txBody>
        </p:sp>
      </p:grpSp>
      <p:sp>
        <p:nvSpPr>
          <p:cNvPr id="19" name="Rounded Rectangle 48"/>
          <p:cNvSpPr/>
          <p:nvPr/>
        </p:nvSpPr>
        <p:spPr bwMode="auto">
          <a:xfrm>
            <a:off x="405169" y="3182068"/>
            <a:ext cx="3388527"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just" defTabSz="685715">
              <a:defRPr/>
            </a:pPr>
            <a:r>
              <a:rPr lang="es-CR" dirty="0" smtClean="0"/>
              <a:t>NAPA</a:t>
            </a:r>
            <a:endParaRPr lang="es-CR" dirty="0"/>
          </a:p>
        </p:txBody>
      </p:sp>
      <p:grpSp>
        <p:nvGrpSpPr>
          <p:cNvPr id="27" name="Group 26"/>
          <p:cNvGrpSpPr/>
          <p:nvPr/>
        </p:nvGrpSpPr>
        <p:grpSpPr>
          <a:xfrm>
            <a:off x="4107104" y="1822738"/>
            <a:ext cx="3701935" cy="3774047"/>
            <a:chOff x="760412" y="1814425"/>
            <a:chExt cx="3701935" cy="3774047"/>
          </a:xfrm>
        </p:grpSpPr>
        <p:sp>
          <p:nvSpPr>
            <p:cNvPr id="28" name="Freeform 6"/>
            <p:cNvSpPr>
              <a:spLocks/>
            </p:cNvSpPr>
            <p:nvPr/>
          </p:nvSpPr>
          <p:spPr bwMode="auto">
            <a:xfrm>
              <a:off x="760412" y="1814425"/>
              <a:ext cx="3701935" cy="3774047"/>
            </a:xfrm>
            <a:prstGeom prst="roundRect">
              <a:avLst>
                <a:gd name="adj" fmla="val 6825"/>
              </a:avLst>
            </a:prstGeom>
            <a:ln/>
          </p:spPr>
          <p:style>
            <a:lnRef idx="2">
              <a:schemeClr val="accent5">
                <a:shade val="50000"/>
              </a:schemeClr>
            </a:lnRef>
            <a:fillRef idx="1">
              <a:schemeClr val="accent5"/>
            </a:fillRef>
            <a:effectRef idx="0">
              <a:schemeClr val="accent5"/>
            </a:effectRef>
            <a:fontRef idx="minor">
              <a:schemeClr val="lt1"/>
            </a:fontRef>
          </p:style>
          <p:txBody>
            <a:bodyPr lIns="0" tIns="68580" rIns="0" bIns="0" rtlCol="0" anchor="t" anchorCtr="0"/>
            <a:lstStyle/>
            <a:p>
              <a:pPr algn="ctr" defTabSz="685800" fontAlgn="base">
                <a:spcBef>
                  <a:spcPct val="0"/>
                </a:spcBef>
                <a:spcAft>
                  <a:spcPct val="0"/>
                </a:spcAft>
                <a:defRPr/>
              </a:pPr>
              <a:endParaRPr lang="en-US" sz="1350" kern="0" dirty="0">
                <a:ln>
                  <a:solidFill>
                    <a:sysClr val="window" lastClr="FFFFFF">
                      <a:alpha val="0"/>
                    </a:sysClr>
                  </a:solidFill>
                </a:ln>
                <a:solidFill>
                  <a:sysClr val="windowText" lastClr="000000"/>
                </a:solidFill>
              </a:endParaRPr>
            </a:p>
          </p:txBody>
        </p:sp>
        <p:sp>
          <p:nvSpPr>
            <p:cNvPr id="29" name="Rounded Rectangle 47"/>
            <p:cNvSpPr/>
            <p:nvPr/>
          </p:nvSpPr>
          <p:spPr bwMode="auto">
            <a:xfrm>
              <a:off x="881552" y="3826491"/>
              <a:ext cx="3397915" cy="160034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marL="285750" indent="-285750" defTabSz="685715">
                <a:buFont typeface="Arial" panose="020B0604020202020204" pitchFamily="34" charset="0"/>
                <a:buChar char="•"/>
                <a:defRPr/>
              </a:pPr>
              <a:r>
                <a:rPr lang="es-US" dirty="0" smtClean="0"/>
                <a:t>API Office (JavaScript)</a:t>
              </a:r>
            </a:p>
            <a:p>
              <a:pPr marL="285750" indent="-285750" defTabSz="685715">
                <a:buFont typeface="Arial" panose="020B0604020202020204" pitchFamily="34" charset="0"/>
                <a:buChar char="•"/>
                <a:defRPr/>
              </a:pPr>
              <a:r>
                <a:rPr lang="es-US" dirty="0" err="1" smtClean="0"/>
                <a:t>jQuery</a:t>
              </a:r>
              <a:r>
                <a:rPr lang="es-US" dirty="0"/>
                <a:t> </a:t>
              </a:r>
              <a:r>
                <a:rPr lang="es-US" dirty="0" smtClean="0"/>
                <a:t>y otros </a:t>
              </a:r>
              <a:r>
                <a:rPr lang="es-US" dirty="0" err="1" smtClean="0"/>
                <a:t>Framework’s</a:t>
              </a:r>
              <a:endParaRPr lang="es-US" dirty="0" smtClean="0"/>
            </a:p>
            <a:p>
              <a:pPr marL="285750" indent="-285750" defTabSz="685715">
                <a:buFont typeface="Arial" panose="020B0604020202020204" pitchFamily="34" charset="0"/>
                <a:buChar char="•"/>
                <a:defRPr/>
              </a:pPr>
              <a:r>
                <a:rPr lang="es-US" dirty="0" smtClean="0"/>
                <a:t>REST</a:t>
              </a:r>
            </a:p>
            <a:p>
              <a:pPr marL="285750" indent="-285750" defTabSz="685715">
                <a:buFont typeface="Arial" panose="020B0604020202020204" pitchFamily="34" charset="0"/>
                <a:buChar char="•"/>
                <a:defRPr/>
              </a:pPr>
              <a:r>
                <a:rPr lang="es-US" dirty="0" err="1" smtClean="0"/>
                <a:t>oData</a:t>
              </a:r>
              <a:r>
                <a:rPr lang="es-US" dirty="0" smtClean="0"/>
                <a:t> </a:t>
              </a:r>
              <a:endParaRPr lang="es-US" dirty="0"/>
            </a:p>
          </p:txBody>
        </p:sp>
        <p:sp>
          <p:nvSpPr>
            <p:cNvPr id="30" name="Rounded Rectangle 48"/>
            <p:cNvSpPr/>
            <p:nvPr/>
          </p:nvSpPr>
          <p:spPr bwMode="auto">
            <a:xfrm>
              <a:off x="881552" y="2526963"/>
              <a:ext cx="3397915"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just" defTabSz="685715">
                <a:defRPr/>
              </a:pPr>
              <a:r>
                <a:rPr lang="es-CR" dirty="0" smtClean="0"/>
                <a:t>JavaScript	</a:t>
              </a:r>
              <a:endParaRPr lang="es-CR" dirty="0"/>
            </a:p>
          </p:txBody>
        </p:sp>
        <p:sp>
          <p:nvSpPr>
            <p:cNvPr id="31" name="Rounded Rectangle 49"/>
            <p:cNvSpPr/>
            <p:nvPr/>
          </p:nvSpPr>
          <p:spPr bwMode="auto">
            <a:xfrm>
              <a:off x="881552" y="1900022"/>
              <a:ext cx="3397915"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ctr" defTabSz="685715">
                <a:defRPr/>
              </a:pPr>
              <a:r>
                <a:rPr lang="es-US" dirty="0" smtClean="0"/>
                <a:t>Lenguaje</a:t>
              </a:r>
              <a:endParaRPr lang="es-US" dirty="0"/>
            </a:p>
          </p:txBody>
        </p:sp>
      </p:grpSp>
      <p:sp>
        <p:nvSpPr>
          <p:cNvPr id="32" name="Rounded Rectangle 48"/>
          <p:cNvSpPr/>
          <p:nvPr/>
        </p:nvSpPr>
        <p:spPr bwMode="auto">
          <a:xfrm>
            <a:off x="4237632" y="3182068"/>
            <a:ext cx="3388527"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just" defTabSz="685715">
              <a:defRPr/>
            </a:pPr>
            <a:r>
              <a:rPr lang="es-CR" dirty="0" smtClean="0"/>
              <a:t>Todas las aplicaciones</a:t>
            </a:r>
            <a:endParaRPr lang="es-CR" dirty="0"/>
          </a:p>
        </p:txBody>
      </p:sp>
      <p:grpSp>
        <p:nvGrpSpPr>
          <p:cNvPr id="46" name="Group 45"/>
          <p:cNvGrpSpPr/>
          <p:nvPr/>
        </p:nvGrpSpPr>
        <p:grpSpPr>
          <a:xfrm>
            <a:off x="7930179" y="1822738"/>
            <a:ext cx="3701935" cy="3774047"/>
            <a:chOff x="760412" y="1814425"/>
            <a:chExt cx="3701935" cy="3774047"/>
          </a:xfrm>
        </p:grpSpPr>
        <p:sp>
          <p:nvSpPr>
            <p:cNvPr id="47" name="Freeform 6"/>
            <p:cNvSpPr>
              <a:spLocks/>
            </p:cNvSpPr>
            <p:nvPr/>
          </p:nvSpPr>
          <p:spPr bwMode="auto">
            <a:xfrm>
              <a:off x="760412" y="1814425"/>
              <a:ext cx="3701935" cy="3774047"/>
            </a:xfrm>
            <a:prstGeom prst="roundRect">
              <a:avLst>
                <a:gd name="adj" fmla="val 6825"/>
              </a:avLst>
            </a:prstGeom>
            <a:ln/>
          </p:spPr>
          <p:style>
            <a:lnRef idx="2">
              <a:schemeClr val="accent5">
                <a:shade val="50000"/>
              </a:schemeClr>
            </a:lnRef>
            <a:fillRef idx="1">
              <a:schemeClr val="accent5"/>
            </a:fillRef>
            <a:effectRef idx="0">
              <a:schemeClr val="accent5"/>
            </a:effectRef>
            <a:fontRef idx="minor">
              <a:schemeClr val="lt1"/>
            </a:fontRef>
          </p:style>
          <p:txBody>
            <a:bodyPr lIns="0" tIns="68580" rIns="0" bIns="0" rtlCol="0" anchor="t" anchorCtr="0"/>
            <a:lstStyle/>
            <a:p>
              <a:pPr algn="ctr" defTabSz="685800" fontAlgn="base">
                <a:spcBef>
                  <a:spcPct val="0"/>
                </a:spcBef>
                <a:spcAft>
                  <a:spcPct val="0"/>
                </a:spcAft>
                <a:defRPr/>
              </a:pPr>
              <a:endParaRPr lang="en-US" sz="1350" kern="0" dirty="0">
                <a:ln>
                  <a:solidFill>
                    <a:sysClr val="window" lastClr="FFFFFF">
                      <a:alpha val="0"/>
                    </a:sysClr>
                  </a:solidFill>
                </a:ln>
                <a:solidFill>
                  <a:sysClr val="windowText" lastClr="000000"/>
                </a:solidFill>
              </a:endParaRPr>
            </a:p>
          </p:txBody>
        </p:sp>
        <p:sp>
          <p:nvSpPr>
            <p:cNvPr id="48" name="Rounded Rectangle 47"/>
            <p:cNvSpPr/>
            <p:nvPr/>
          </p:nvSpPr>
          <p:spPr bwMode="auto">
            <a:xfrm>
              <a:off x="881552" y="3826491"/>
              <a:ext cx="3397915" cy="160034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marL="285750" indent="-285750" defTabSz="685715">
                <a:buFont typeface="Arial" panose="020B0604020202020204" pitchFamily="34" charset="0"/>
                <a:buChar char="•"/>
                <a:defRPr/>
              </a:pPr>
              <a:r>
                <a:rPr lang="es-US" dirty="0" smtClean="0"/>
                <a:t>Almacenar valores en el contexto del documento</a:t>
              </a:r>
            </a:p>
            <a:p>
              <a:pPr marL="285750" indent="-285750" defTabSz="685715">
                <a:buFont typeface="Arial" panose="020B0604020202020204" pitchFamily="34" charset="0"/>
                <a:buChar char="•"/>
                <a:defRPr/>
              </a:pPr>
              <a:r>
                <a:rPr lang="es-US" dirty="0" smtClean="0"/>
                <a:t>Bases de datos expuestas como servicios</a:t>
              </a:r>
            </a:p>
            <a:p>
              <a:pPr marL="285750" indent="-285750" defTabSz="685715">
                <a:buFont typeface="Arial" panose="020B0604020202020204" pitchFamily="34" charset="0"/>
                <a:buChar char="•"/>
                <a:defRPr/>
              </a:pPr>
              <a:r>
                <a:rPr lang="es-US" dirty="0" smtClean="0"/>
                <a:t>Servicios en la nube</a:t>
              </a:r>
              <a:endParaRPr lang="es-US" dirty="0"/>
            </a:p>
          </p:txBody>
        </p:sp>
        <p:sp>
          <p:nvSpPr>
            <p:cNvPr id="49" name="Rounded Rectangle 48"/>
            <p:cNvSpPr/>
            <p:nvPr/>
          </p:nvSpPr>
          <p:spPr bwMode="auto">
            <a:xfrm>
              <a:off x="881552" y="2526963"/>
              <a:ext cx="3397915"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just" defTabSz="685715">
                <a:defRPr/>
              </a:pPr>
              <a:r>
                <a:rPr lang="es-CR" dirty="0" smtClean="0"/>
                <a:t>Office, documentos</a:t>
              </a:r>
              <a:endParaRPr lang="es-CR" dirty="0"/>
            </a:p>
          </p:txBody>
        </p:sp>
        <p:sp>
          <p:nvSpPr>
            <p:cNvPr id="50" name="Rounded Rectangle 49"/>
            <p:cNvSpPr/>
            <p:nvPr/>
          </p:nvSpPr>
          <p:spPr bwMode="auto">
            <a:xfrm>
              <a:off x="881552" y="1900022"/>
              <a:ext cx="3397915"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ctr" defTabSz="685715">
                <a:defRPr/>
              </a:pPr>
              <a:r>
                <a:rPr lang="es-US" dirty="0" smtClean="0"/>
                <a:t>Capa de datos</a:t>
              </a:r>
              <a:endParaRPr lang="es-US" dirty="0"/>
            </a:p>
          </p:txBody>
        </p:sp>
      </p:grpSp>
      <p:sp>
        <p:nvSpPr>
          <p:cNvPr id="51" name="Rounded Rectangle 48"/>
          <p:cNvSpPr/>
          <p:nvPr/>
        </p:nvSpPr>
        <p:spPr bwMode="auto">
          <a:xfrm>
            <a:off x="8060707" y="3182068"/>
            <a:ext cx="3388527" cy="448771"/>
          </a:xfrm>
          <a:prstGeom prst="roundRect">
            <a:avLst>
              <a:gd name="adj" fmla="val 16072"/>
            </a:avLst>
          </a:prstGeom>
          <a:ln>
            <a:headEnd type="oval"/>
          </a:ln>
        </p:spPr>
        <p:style>
          <a:lnRef idx="2">
            <a:schemeClr val="accent5">
              <a:shade val="50000"/>
            </a:schemeClr>
          </a:lnRef>
          <a:fillRef idx="1">
            <a:schemeClr val="accent5"/>
          </a:fillRef>
          <a:effectRef idx="0">
            <a:schemeClr val="accent5"/>
          </a:effectRef>
          <a:fontRef idx="minor">
            <a:schemeClr val="lt1"/>
          </a:fontRef>
        </p:style>
        <p:txBody>
          <a:bodyPr lIns="68580" tIns="0" rIns="68580" bIns="0" rtlCol="0" anchor="ctr"/>
          <a:lstStyle/>
          <a:p>
            <a:pPr algn="just" defTabSz="685715">
              <a:defRPr/>
            </a:pPr>
            <a:r>
              <a:rPr lang="es-CR" dirty="0" smtClean="0"/>
              <a:t>Servicios Externos</a:t>
            </a:r>
            <a:endParaRPr lang="es-CR" dirty="0"/>
          </a:p>
        </p:txBody>
      </p:sp>
    </p:spTree>
    <p:extLst>
      <p:ext uri="{BB962C8B-B14F-4D97-AF65-F5344CB8AC3E}">
        <p14:creationId xmlns:p14="http://schemas.microsoft.com/office/powerpoint/2010/main" val="1553899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1+#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1500" fill="hold"/>
                                        <p:tgtEl>
                                          <p:spTgt spid="46"/>
                                        </p:tgtEl>
                                        <p:attrNameLst>
                                          <p:attrName>ppt_x</p:attrName>
                                        </p:attrNameLst>
                                      </p:cBhvr>
                                      <p:tavLst>
                                        <p:tav tm="0">
                                          <p:val>
                                            <p:strVal val="1+#ppt_w/2"/>
                                          </p:val>
                                        </p:tav>
                                        <p:tav tm="100000">
                                          <p:val>
                                            <p:strVal val="#ppt_x"/>
                                          </p:val>
                                        </p:tav>
                                      </p:tavLst>
                                    </p:anim>
                                    <p:anim calcmode="lin" valueType="num">
                                      <p:cBhvr additive="base">
                                        <p:cTn id="16" dur="1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1" y="141249"/>
            <a:ext cx="11079159" cy="1325563"/>
          </a:xfrm>
        </p:spPr>
        <p:txBody>
          <a:bodyPr/>
          <a:lstStyle/>
          <a:p>
            <a:r>
              <a:rPr lang="es-CR" dirty="0"/>
              <a:t>Distribución, la tienda y el catalogo privado</a:t>
            </a:r>
            <a:endParaRPr lang="es-US" dirty="0"/>
          </a:p>
        </p:txBody>
      </p:sp>
      <p:sp>
        <p:nvSpPr>
          <p:cNvPr id="33" name="Rectangle 32"/>
          <p:cNvSpPr/>
          <p:nvPr/>
        </p:nvSpPr>
        <p:spPr bwMode="auto">
          <a:xfrm>
            <a:off x="8675933" y="2025343"/>
            <a:ext cx="2194560" cy="280991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04" tIns="34252" rIns="34252" bIns="68504" numCol="1" spcCol="0" rtlCol="0" fromWordArt="0" anchor="b" anchorCtr="0" forceAA="0" compatLnSpc="1">
            <a:prstTxWarp prst="textNoShape">
              <a:avLst/>
            </a:prstTxWarp>
            <a:noAutofit/>
          </a:bodyPr>
          <a:lstStyle/>
          <a:p>
            <a:pPr algn="ctr" defTabSz="684853" fontAlgn="base">
              <a:spcBef>
                <a:spcPct val="0"/>
              </a:spcBef>
              <a:spcAft>
                <a:spcPct val="0"/>
              </a:spcAft>
            </a:pPr>
            <a:endParaRPr lang="en-US" sz="1397" spc="-38"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908872" y="2119016"/>
            <a:ext cx="2016291" cy="97319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137008" tIns="68504" rIns="68504" bIns="68504" rtlCol="0" anchor="ctr"/>
          <a:lstStyle/>
          <a:p>
            <a:pPr algn="ctr" defTabSz="684795"/>
            <a:r>
              <a:rPr lang="es-US" sz="1397" dirty="0">
                <a:solidFill>
                  <a:prstClr val="white">
                    <a:alpha val="99000"/>
                  </a:prstClr>
                </a:solidFill>
              </a:rPr>
              <a:t>Panel del Vendedor</a:t>
            </a:r>
          </a:p>
          <a:p>
            <a:pPr algn="ctr" defTabSz="684795"/>
            <a:r>
              <a:rPr lang="es-US" sz="1397" dirty="0">
                <a:solidFill>
                  <a:prstClr val="white">
                    <a:alpha val="99000"/>
                  </a:prstClr>
                </a:solidFill>
              </a:rPr>
              <a:t>Cuenta Autorizada</a:t>
            </a:r>
          </a:p>
        </p:txBody>
      </p:sp>
      <p:sp>
        <p:nvSpPr>
          <p:cNvPr id="35" name="Rectangle 34"/>
          <p:cNvSpPr/>
          <p:nvPr/>
        </p:nvSpPr>
        <p:spPr>
          <a:xfrm>
            <a:off x="4792403" y="2144217"/>
            <a:ext cx="2016291" cy="973191"/>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lIns="137008" tIns="68504" rIns="68504" bIns="68504" rtlCol="0" anchor="ctr"/>
          <a:lstStyle/>
          <a:p>
            <a:pPr algn="ctr" defTabSz="684795"/>
            <a:r>
              <a:rPr lang="en-US" sz="1397" dirty="0">
                <a:solidFill>
                  <a:prstClr val="white">
                    <a:alpha val="99000"/>
                  </a:prstClr>
                </a:solidFill>
              </a:rPr>
              <a:t>Store</a:t>
            </a:r>
          </a:p>
        </p:txBody>
      </p:sp>
      <p:sp>
        <p:nvSpPr>
          <p:cNvPr id="36" name="Rectangle 35"/>
          <p:cNvSpPr/>
          <p:nvPr/>
        </p:nvSpPr>
        <p:spPr>
          <a:xfrm>
            <a:off x="8748722" y="2144217"/>
            <a:ext cx="2016290" cy="97319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137008" tIns="68504" rIns="68504" bIns="68504" rtlCol="0" anchor="ctr"/>
          <a:lstStyle/>
          <a:p>
            <a:pPr algn="ctr" defTabSz="684795"/>
            <a:r>
              <a:rPr lang="en-US" sz="1397" dirty="0">
                <a:solidFill>
                  <a:prstClr val="white">
                    <a:alpha val="99000"/>
                  </a:prstClr>
                </a:solidFill>
              </a:rPr>
              <a:t>Ribbon</a:t>
            </a:r>
          </a:p>
        </p:txBody>
      </p:sp>
      <p:sp>
        <p:nvSpPr>
          <p:cNvPr id="37" name="Rectangle 36"/>
          <p:cNvSpPr/>
          <p:nvPr/>
        </p:nvSpPr>
        <p:spPr>
          <a:xfrm>
            <a:off x="1005078" y="3722235"/>
            <a:ext cx="2016291" cy="97319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137008" tIns="68504" rIns="68504" bIns="68504" rtlCol="0" anchor="ctr"/>
          <a:lstStyle/>
          <a:p>
            <a:pPr algn="ctr" defTabSz="684795"/>
            <a:r>
              <a:rPr lang="en-US" sz="1397" dirty="0">
                <a:solidFill>
                  <a:prstClr val="white">
                    <a:alpha val="99000"/>
                  </a:prstClr>
                </a:solidFill>
              </a:rPr>
              <a:t>Direct</a:t>
            </a:r>
          </a:p>
        </p:txBody>
      </p:sp>
      <p:sp>
        <p:nvSpPr>
          <p:cNvPr id="38" name="Rectangle 37"/>
          <p:cNvSpPr/>
          <p:nvPr/>
        </p:nvSpPr>
        <p:spPr>
          <a:xfrm>
            <a:off x="4798649" y="3747439"/>
            <a:ext cx="2016291" cy="97319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137008" tIns="68504" rIns="68504" bIns="68504" rtlCol="0" anchor="ctr"/>
          <a:lstStyle/>
          <a:p>
            <a:pPr algn="ctr" defTabSz="684795"/>
            <a:r>
              <a:rPr lang="en-US" sz="1397" dirty="0">
                <a:solidFill>
                  <a:prstClr val="white">
                    <a:alpha val="99000"/>
                  </a:prstClr>
                </a:solidFill>
              </a:rPr>
              <a:t>SharePoint</a:t>
            </a:r>
          </a:p>
          <a:p>
            <a:pPr algn="ctr" defTabSz="684795"/>
            <a:r>
              <a:rPr lang="en-US" sz="1397" dirty="0">
                <a:solidFill>
                  <a:prstClr val="white">
                    <a:alpha val="99000"/>
                  </a:prstClr>
                </a:solidFill>
              </a:rPr>
              <a:t>Online / </a:t>
            </a:r>
            <a:r>
              <a:rPr lang="en-US" sz="1397" dirty="0" err="1">
                <a:solidFill>
                  <a:prstClr val="white">
                    <a:alpha val="99000"/>
                  </a:prstClr>
                </a:solidFill>
              </a:rPr>
              <a:t>Onpremise</a:t>
            </a:r>
            <a:endParaRPr lang="en-US" sz="1397" dirty="0">
              <a:solidFill>
                <a:prstClr val="white">
                  <a:alpha val="99000"/>
                </a:prstClr>
              </a:solidFill>
            </a:endParaRPr>
          </a:p>
        </p:txBody>
      </p:sp>
      <p:sp>
        <p:nvSpPr>
          <p:cNvPr id="39" name="Rectangle 38"/>
          <p:cNvSpPr/>
          <p:nvPr/>
        </p:nvSpPr>
        <p:spPr>
          <a:xfrm>
            <a:off x="8765070" y="3744092"/>
            <a:ext cx="2016290" cy="973191"/>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lIns="137008" tIns="68504" rIns="68504" bIns="68504" rtlCol="0" anchor="ctr"/>
          <a:lstStyle/>
          <a:p>
            <a:pPr algn="ctr" defTabSz="684795"/>
            <a:r>
              <a:rPr lang="es-US" sz="1397" dirty="0">
                <a:solidFill>
                  <a:prstClr val="white">
                    <a:alpha val="99000"/>
                  </a:prstClr>
                </a:solidFill>
              </a:rPr>
              <a:t>Catalogo </a:t>
            </a:r>
          </a:p>
          <a:p>
            <a:pPr algn="ctr" defTabSz="684795"/>
            <a:r>
              <a:rPr lang="es-US" sz="1397" dirty="0">
                <a:solidFill>
                  <a:prstClr val="white">
                    <a:alpha val="99000"/>
                  </a:prstClr>
                </a:solidFill>
              </a:rPr>
              <a:t>Aplicaciones</a:t>
            </a:r>
          </a:p>
        </p:txBody>
      </p:sp>
      <p:sp>
        <p:nvSpPr>
          <p:cNvPr id="40" name="Rectangle 39"/>
          <p:cNvSpPr/>
          <p:nvPr/>
        </p:nvSpPr>
        <p:spPr>
          <a:xfrm>
            <a:off x="7040414" y="2235165"/>
            <a:ext cx="1056070" cy="296656"/>
          </a:xfrm>
          <a:prstGeom prst="rect">
            <a:avLst/>
          </a:prstGeom>
          <a:noFill/>
          <a:ln>
            <a:noFill/>
          </a:ln>
          <a:effectLst/>
        </p:spPr>
        <p:style>
          <a:lnRef idx="1">
            <a:schemeClr val="accent5"/>
          </a:lnRef>
          <a:fillRef idx="2">
            <a:schemeClr val="accent5"/>
          </a:fillRef>
          <a:effectRef idx="1">
            <a:schemeClr val="accent5"/>
          </a:effectRef>
          <a:fontRef idx="minor">
            <a:schemeClr val="dk1"/>
          </a:fontRef>
        </p:style>
        <p:txBody>
          <a:bodyPr lIns="91323" tIns="45662" rIns="91323" bIns="45662" rtlCol="0" anchor="ctr"/>
          <a:lstStyle/>
          <a:p>
            <a:pPr algn="ctr" defTabSz="684795"/>
            <a:r>
              <a:rPr lang="es-US" sz="1103" dirty="0">
                <a:solidFill>
                  <a:srgbClr val="073E87"/>
                </a:solidFill>
              </a:rPr>
              <a:t>Evaluación</a:t>
            </a:r>
          </a:p>
          <a:p>
            <a:pPr algn="ctr" defTabSz="684795"/>
            <a:r>
              <a:rPr lang="es-US" sz="1103" dirty="0">
                <a:solidFill>
                  <a:srgbClr val="073E87"/>
                </a:solidFill>
              </a:rPr>
              <a:t>Venta</a:t>
            </a:r>
          </a:p>
        </p:txBody>
      </p:sp>
      <p:cxnSp>
        <p:nvCxnSpPr>
          <p:cNvPr id="41" name="Straight Arrow Connector 40"/>
          <p:cNvCxnSpPr>
            <a:stCxn id="34" idx="3"/>
            <a:endCxn id="35" idx="1"/>
          </p:cNvCxnSpPr>
          <p:nvPr/>
        </p:nvCxnSpPr>
        <p:spPr>
          <a:xfrm>
            <a:off x="2925162" y="2605612"/>
            <a:ext cx="1867240" cy="25201"/>
          </a:xfrm>
          <a:prstGeom prst="straightConnector1">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788109" y="2630811"/>
            <a:ext cx="1887825" cy="0"/>
          </a:xfrm>
          <a:prstGeom prst="straightConnector1">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8" idx="1"/>
          </p:cNvCxnSpPr>
          <p:nvPr/>
        </p:nvCxnSpPr>
        <p:spPr>
          <a:xfrm>
            <a:off x="3021370" y="4208830"/>
            <a:ext cx="1777279" cy="25204"/>
          </a:xfrm>
          <a:prstGeom prst="straightConnector1">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814939" y="4230686"/>
            <a:ext cx="1860994" cy="3348"/>
          </a:xfrm>
          <a:prstGeom prst="straightConnector1">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5395313" y="4550420"/>
            <a:ext cx="822960" cy="8224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379" tIns="91379" rIns="68552" bIns="91379" rtlCol="0" anchor="b"/>
          <a:lstStyle/>
          <a:p>
            <a:pPr algn="ctr" defTabSz="684795"/>
            <a:r>
              <a:rPr lang="en-US" sz="1103" dirty="0">
                <a:solidFill>
                  <a:prstClr val="white">
                    <a:alpha val="99000"/>
                  </a:prstClr>
                </a:solidFill>
              </a:rPr>
              <a:t>IT admin</a:t>
            </a:r>
          </a:p>
        </p:txBody>
      </p:sp>
      <p:sp>
        <p:nvSpPr>
          <p:cNvPr id="46" name="Rectangle 45"/>
          <p:cNvSpPr/>
          <p:nvPr/>
        </p:nvSpPr>
        <p:spPr bwMode="auto">
          <a:xfrm>
            <a:off x="10352715" y="2219604"/>
            <a:ext cx="935709" cy="8224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379" tIns="91379" rIns="68552" bIns="91379" rtlCol="0" anchor="b"/>
          <a:lstStyle/>
          <a:p>
            <a:pPr algn="ctr" defTabSz="684795"/>
            <a:r>
              <a:rPr lang="es-CR" sz="1103" dirty="0">
                <a:solidFill>
                  <a:prstClr val="white">
                    <a:alpha val="99000"/>
                  </a:prstClr>
                </a:solidFill>
              </a:rPr>
              <a:t>Usuario Final</a:t>
            </a:r>
          </a:p>
        </p:txBody>
      </p:sp>
      <p:cxnSp>
        <p:nvCxnSpPr>
          <p:cNvPr id="47" name="Straight Arrow Connector 46"/>
          <p:cNvCxnSpPr/>
          <p:nvPr/>
        </p:nvCxnSpPr>
        <p:spPr>
          <a:xfrm>
            <a:off x="9773213" y="3128686"/>
            <a:ext cx="0" cy="601373"/>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8" name="Picture 5" descr="\\MAGNUM\Projects\Microsoft\Cloud Power FY12\Design\Icons\PNGs\Seal.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450242" y="2009202"/>
            <a:ext cx="651510" cy="651079"/>
          </a:xfrm>
          <a:prstGeom prst="rect">
            <a:avLst/>
          </a:prstGeom>
          <a:noFill/>
        </p:spPr>
      </p:pic>
      <p:sp>
        <p:nvSpPr>
          <p:cNvPr id="49" name="Rectangle 48"/>
          <p:cNvSpPr/>
          <p:nvPr/>
        </p:nvSpPr>
        <p:spPr>
          <a:xfrm>
            <a:off x="3281995" y="2736504"/>
            <a:ext cx="1056070" cy="334146"/>
          </a:xfrm>
          <a:prstGeom prst="rect">
            <a:avLst/>
          </a:prstGeom>
          <a:noFill/>
          <a:ln>
            <a:noFill/>
          </a:ln>
          <a:effectLst/>
        </p:spPr>
        <p:style>
          <a:lnRef idx="1">
            <a:schemeClr val="accent5"/>
          </a:lnRef>
          <a:fillRef idx="2">
            <a:schemeClr val="accent5"/>
          </a:fillRef>
          <a:effectRef idx="1">
            <a:schemeClr val="accent5"/>
          </a:effectRef>
          <a:fontRef idx="minor">
            <a:schemeClr val="dk1"/>
          </a:fontRef>
        </p:style>
        <p:txBody>
          <a:bodyPr lIns="91323" tIns="45662" rIns="91323" bIns="45662" rtlCol="0" anchor="ctr"/>
          <a:lstStyle/>
          <a:p>
            <a:pPr algn="ctr" defTabSz="684795"/>
            <a:r>
              <a:rPr lang="es-US" sz="1103" dirty="0">
                <a:solidFill>
                  <a:srgbClr val="073E87"/>
                </a:solidFill>
              </a:rPr>
              <a:t>Validación</a:t>
            </a:r>
          </a:p>
          <a:p>
            <a:pPr algn="ctr" defTabSz="684795"/>
            <a:r>
              <a:rPr lang="es-US" sz="1103" dirty="0">
                <a:solidFill>
                  <a:srgbClr val="073E87"/>
                </a:solidFill>
              </a:rPr>
              <a:t>Aplicación</a:t>
            </a: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1" y="3092207"/>
            <a:ext cx="478907" cy="478715"/>
          </a:xfrm>
          <a:prstGeom prst="rect">
            <a:avLst/>
          </a:prstGeom>
        </p:spPr>
      </p:pic>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8259" y="4601095"/>
            <a:ext cx="471645" cy="475027"/>
          </a:xfrm>
          <a:prstGeom prst="rect">
            <a:avLst/>
          </a:prstGeom>
        </p:spPr>
      </p:pic>
      <p:pic>
        <p:nvPicPr>
          <p:cNvPr id="52" name="Picture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1120" y="2297279"/>
            <a:ext cx="461906" cy="461720"/>
          </a:xfrm>
          <a:prstGeom prst="rect">
            <a:avLst/>
          </a:prstGeom>
        </p:spPr>
      </p:pic>
    </p:spTree>
    <p:extLst>
      <p:ext uri="{BB962C8B-B14F-4D97-AF65-F5344CB8AC3E}">
        <p14:creationId xmlns:p14="http://schemas.microsoft.com/office/powerpoint/2010/main" val="2860096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525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s-US" dirty="0" smtClean="0"/>
              <a:t>Demo: Desarrollando Apps</a:t>
            </a:r>
            <a:endParaRPr lang="es-US" dirty="0"/>
          </a:p>
        </p:txBody>
      </p:sp>
    </p:spTree>
    <p:extLst>
      <p:ext uri="{BB962C8B-B14F-4D97-AF65-F5344CB8AC3E}">
        <p14:creationId xmlns:p14="http://schemas.microsoft.com/office/powerpoint/2010/main" val="35107525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Gustavo Velez</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MVP SharePoint Server</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http://www.gavd.net</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n-US" dirty="0" smtClean="0"/>
              <a:t>gustavo@gavd.net</a:t>
            </a:r>
            <a:endParaRPr lang="es-ES" dirty="0"/>
          </a:p>
        </p:txBody>
      </p:sp>
      <p:pic>
        <p:nvPicPr>
          <p:cNvPr id="9" name="Marcador de posición de imagen 8"/>
          <p:cNvPicPr preferRelativeResize="0">
            <a:picLocks noGrp="1"/>
          </p:cNvPicPr>
          <p:nvPr>
            <p:ph type="pic" sz="quarter" idx="4294967295"/>
          </p:nvPr>
        </p:nvPicPr>
        <p:blipFill>
          <a:blip r:embed="rId2">
            <a:extLst>
              <a:ext uri="{28A0092B-C50C-407E-A947-70E740481C1C}">
                <a14:useLocalDpi xmlns:a14="http://schemas.microsoft.com/office/drawing/2010/main" val="0"/>
              </a:ext>
            </a:extLst>
          </a:blip>
          <a:srcRect t="9116" b="9116"/>
          <a:stretch>
            <a:fillRect/>
          </a:stretch>
        </p:blipFill>
        <p:spPr>
          <a:xfrm>
            <a:off x="924078" y="4720580"/>
            <a:ext cx="2267144" cy="880171"/>
          </a:xfrm>
        </p:spPr>
      </p:pic>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3563" b="3563"/>
          <a:stretch>
            <a:fillRect/>
          </a:stretch>
        </p:blipFill>
        <p:spPr/>
      </p:pic>
    </p:spTree>
    <p:extLst>
      <p:ext uri="{BB962C8B-B14F-4D97-AF65-F5344CB8AC3E}">
        <p14:creationId xmlns:p14="http://schemas.microsoft.com/office/powerpoint/2010/main" val="40070859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5749" b="29997"/>
          <a:stretch/>
        </p:blipFill>
        <p:spPr>
          <a:xfrm>
            <a:off x="924077" y="914400"/>
            <a:ext cx="2267145" cy="2589770"/>
          </a:xfrm>
        </p:spPr>
      </p:pic>
      <p:sp>
        <p:nvSpPr>
          <p:cNvPr id="2" name="Título 1"/>
          <p:cNvSpPr>
            <a:spLocks noGrp="1"/>
          </p:cNvSpPr>
          <p:nvPr>
            <p:ph type="title"/>
          </p:nvPr>
        </p:nvSpPr>
        <p:spPr/>
        <p:txBody>
          <a:bodyPr/>
          <a:lstStyle/>
          <a:p>
            <a:r>
              <a:rPr lang="en-US" dirty="0" smtClean="0"/>
              <a:t>Fabian Imaz</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MVP SharePoint Server</a:t>
            </a:r>
            <a:endParaRPr lang="es-ES" dirty="0"/>
          </a:p>
        </p:txBody>
      </p:sp>
      <p:sp>
        <p:nvSpPr>
          <p:cNvPr id="17" name="Marcador de texto 16"/>
          <p:cNvSpPr>
            <a:spLocks noGrp="1"/>
          </p:cNvSpPr>
          <p:nvPr>
            <p:ph type="body" sz="quarter" idx="14"/>
          </p:nvPr>
        </p:nvSpPr>
        <p:spPr/>
        <p:txBody>
          <a:bodyPr>
            <a:normAutofit fontScale="92500" lnSpcReduction="10000"/>
          </a:bodyPr>
          <a:lstStyle/>
          <a:p>
            <a:r>
              <a:rPr lang="en-US" dirty="0" err="1" smtClean="0"/>
              <a:t>SiderysBsn</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http://www.siderysbsn.com</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n-US" dirty="0" smtClean="0"/>
              <a:t>http://blog.siderys.com</a:t>
            </a:r>
            <a:endParaRPr lang="es-ES" dirty="0"/>
          </a:p>
        </p:txBody>
      </p:sp>
      <p:sp>
        <p:nvSpPr>
          <p:cNvPr id="20" name="Marcador de texto 19"/>
          <p:cNvSpPr>
            <a:spLocks noGrp="1"/>
          </p:cNvSpPr>
          <p:nvPr>
            <p:ph type="body" sz="quarter" idx="17"/>
          </p:nvPr>
        </p:nvSpPr>
        <p:spPr/>
        <p:txBody>
          <a:bodyPr>
            <a:normAutofit fontScale="92500" lnSpcReduction="10000"/>
          </a:bodyPr>
          <a:lstStyle/>
          <a:p>
            <a:r>
              <a:rPr lang="en-US" dirty="0" smtClean="0"/>
              <a:t>@</a:t>
            </a:r>
            <a:r>
              <a:rPr lang="en-US" dirty="0" err="1" smtClean="0"/>
              <a:t>fabianimaz</a:t>
            </a:r>
            <a:endParaRPr lang="es-ES" dirty="0"/>
          </a:p>
        </p:txBody>
      </p:sp>
      <p:pic>
        <p:nvPicPr>
          <p:cNvPr id="9" name="Marcador de posición de imagen 8"/>
          <p:cNvPicPr preferRelativeResize="0">
            <a:picLocks noGrp="1"/>
          </p:cNvPicPr>
          <p:nvPr>
            <p:ph type="pic" sz="quarter" idx="4294967295"/>
          </p:nvPr>
        </p:nvPicPr>
        <p:blipFill>
          <a:blip r:embed="rId3">
            <a:extLst>
              <a:ext uri="{28A0092B-C50C-407E-A947-70E740481C1C}">
                <a14:useLocalDpi xmlns:a14="http://schemas.microsoft.com/office/drawing/2010/main" val="0"/>
              </a:ext>
            </a:extLst>
          </a:blip>
          <a:srcRect t="9116" b="9116"/>
          <a:stretch>
            <a:fillRect/>
          </a:stretch>
        </p:blipFill>
        <p:spPr>
          <a:xfrm>
            <a:off x="924078" y="4720580"/>
            <a:ext cx="2267144" cy="880171"/>
          </a:xfr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077" y="4039985"/>
            <a:ext cx="2267145" cy="491581"/>
          </a:xfrm>
          <a:prstGeom prst="rect">
            <a:avLst/>
          </a:prstGeom>
        </p:spPr>
      </p:pic>
      <p:sp>
        <p:nvSpPr>
          <p:cNvPr id="21" name="Marcador de texto 20"/>
          <p:cNvSpPr>
            <a:spLocks noGrp="1"/>
          </p:cNvSpPr>
          <p:nvPr>
            <p:ph type="body" sz="quarter" idx="12"/>
          </p:nvPr>
        </p:nvSpPr>
        <p:spPr/>
        <p:txBody>
          <a:bodyPr>
            <a:normAutofit fontScale="92500" lnSpcReduction="10000"/>
          </a:bodyPr>
          <a:lstStyle/>
          <a:p>
            <a:r>
              <a:rPr lang="es-US" dirty="0" smtClean="0"/>
              <a:t>Arquitecto</a:t>
            </a:r>
            <a:endParaRPr lang="es-US" dirty="0"/>
          </a:p>
        </p:txBody>
      </p:sp>
    </p:spTree>
    <p:extLst>
      <p:ext uri="{BB962C8B-B14F-4D97-AF65-F5344CB8AC3E}">
        <p14:creationId xmlns:p14="http://schemas.microsoft.com/office/powerpoint/2010/main" val="10647761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1407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Gustavo Velez</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MVP SharePoint Server</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http://www.gavd.net</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n-US" dirty="0" smtClean="0"/>
              <a:t>gustavo@gavd.net</a:t>
            </a:r>
            <a:endParaRPr lang="es-ES" dirty="0"/>
          </a:p>
        </p:txBody>
      </p:sp>
      <p:pic>
        <p:nvPicPr>
          <p:cNvPr id="9" name="Marcador de posición de imagen 8"/>
          <p:cNvPicPr preferRelativeResize="0">
            <a:picLocks noGrp="1"/>
          </p:cNvPicPr>
          <p:nvPr>
            <p:ph type="pic" sz="quarter" idx="4294967295"/>
          </p:nvPr>
        </p:nvPicPr>
        <p:blipFill>
          <a:blip r:embed="rId2">
            <a:extLst>
              <a:ext uri="{28A0092B-C50C-407E-A947-70E740481C1C}">
                <a14:useLocalDpi xmlns:a14="http://schemas.microsoft.com/office/drawing/2010/main" val="0"/>
              </a:ext>
            </a:extLst>
          </a:blip>
          <a:srcRect t="9116" b="9116"/>
          <a:stretch>
            <a:fillRect/>
          </a:stretch>
        </p:blipFill>
        <p:spPr>
          <a:xfrm>
            <a:off x="924078" y="4720580"/>
            <a:ext cx="2267144" cy="880171"/>
          </a:xfrm>
        </p:spPr>
      </p:pic>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3563" b="3563"/>
          <a:stretch>
            <a:fillRect/>
          </a:stretch>
        </p:blipFill>
        <p:spPr/>
      </p:pic>
    </p:spTree>
    <p:extLst>
      <p:ext uri="{BB962C8B-B14F-4D97-AF65-F5344CB8AC3E}">
        <p14:creationId xmlns:p14="http://schemas.microsoft.com/office/powerpoint/2010/main" val="6285984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5749" b="29997"/>
          <a:stretch/>
        </p:blipFill>
        <p:spPr>
          <a:xfrm>
            <a:off x="924077" y="914400"/>
            <a:ext cx="2267145" cy="2589770"/>
          </a:xfrm>
        </p:spPr>
      </p:pic>
      <p:sp>
        <p:nvSpPr>
          <p:cNvPr id="2" name="Título 1"/>
          <p:cNvSpPr>
            <a:spLocks noGrp="1"/>
          </p:cNvSpPr>
          <p:nvPr>
            <p:ph type="title"/>
          </p:nvPr>
        </p:nvSpPr>
        <p:spPr/>
        <p:txBody>
          <a:bodyPr/>
          <a:lstStyle/>
          <a:p>
            <a:r>
              <a:rPr lang="en-US" dirty="0" smtClean="0"/>
              <a:t>Fabian Imaz</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MVP SharePoint Server</a:t>
            </a:r>
            <a:endParaRPr lang="es-ES" dirty="0"/>
          </a:p>
        </p:txBody>
      </p:sp>
      <p:sp>
        <p:nvSpPr>
          <p:cNvPr id="17" name="Marcador de texto 16"/>
          <p:cNvSpPr>
            <a:spLocks noGrp="1"/>
          </p:cNvSpPr>
          <p:nvPr>
            <p:ph type="body" sz="quarter" idx="14"/>
          </p:nvPr>
        </p:nvSpPr>
        <p:spPr/>
        <p:txBody>
          <a:bodyPr>
            <a:normAutofit fontScale="92500" lnSpcReduction="10000"/>
          </a:bodyPr>
          <a:lstStyle/>
          <a:p>
            <a:r>
              <a:rPr lang="en-US" dirty="0" err="1" smtClean="0"/>
              <a:t>SiderysBsn</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http://www.siderysbsn.com</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n-US" dirty="0" smtClean="0"/>
              <a:t>http://blog.siderys.com</a:t>
            </a:r>
            <a:endParaRPr lang="es-ES" dirty="0"/>
          </a:p>
        </p:txBody>
      </p:sp>
      <p:sp>
        <p:nvSpPr>
          <p:cNvPr id="20" name="Marcador de texto 19"/>
          <p:cNvSpPr>
            <a:spLocks noGrp="1"/>
          </p:cNvSpPr>
          <p:nvPr>
            <p:ph type="body" sz="quarter" idx="17"/>
          </p:nvPr>
        </p:nvSpPr>
        <p:spPr/>
        <p:txBody>
          <a:bodyPr>
            <a:normAutofit fontScale="92500" lnSpcReduction="10000"/>
          </a:bodyPr>
          <a:lstStyle/>
          <a:p>
            <a:r>
              <a:rPr lang="en-US" dirty="0" smtClean="0"/>
              <a:t>@</a:t>
            </a:r>
            <a:r>
              <a:rPr lang="en-US" dirty="0" err="1" smtClean="0"/>
              <a:t>fabianimaz</a:t>
            </a:r>
            <a:endParaRPr lang="es-ES" dirty="0"/>
          </a:p>
        </p:txBody>
      </p:sp>
      <p:pic>
        <p:nvPicPr>
          <p:cNvPr id="9" name="Marcador de posición de imagen 8"/>
          <p:cNvPicPr preferRelativeResize="0">
            <a:picLocks noGrp="1"/>
          </p:cNvPicPr>
          <p:nvPr>
            <p:ph type="pic" sz="quarter" idx="4294967295"/>
          </p:nvPr>
        </p:nvPicPr>
        <p:blipFill>
          <a:blip r:embed="rId3">
            <a:extLst>
              <a:ext uri="{28A0092B-C50C-407E-A947-70E740481C1C}">
                <a14:useLocalDpi xmlns:a14="http://schemas.microsoft.com/office/drawing/2010/main" val="0"/>
              </a:ext>
            </a:extLst>
          </a:blip>
          <a:srcRect t="9116" b="9116"/>
          <a:stretch>
            <a:fillRect/>
          </a:stretch>
        </p:blipFill>
        <p:spPr>
          <a:xfrm>
            <a:off x="924078" y="4720580"/>
            <a:ext cx="2267144" cy="880171"/>
          </a:xfr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077" y="4039985"/>
            <a:ext cx="2267145" cy="491581"/>
          </a:xfrm>
          <a:prstGeom prst="rect">
            <a:avLst/>
          </a:prstGeom>
        </p:spPr>
      </p:pic>
      <p:sp>
        <p:nvSpPr>
          <p:cNvPr id="21" name="Marcador de texto 20"/>
          <p:cNvSpPr>
            <a:spLocks noGrp="1"/>
          </p:cNvSpPr>
          <p:nvPr>
            <p:ph type="body" sz="quarter" idx="12"/>
          </p:nvPr>
        </p:nvSpPr>
        <p:spPr/>
        <p:txBody>
          <a:bodyPr>
            <a:normAutofit fontScale="92500" lnSpcReduction="10000"/>
          </a:bodyPr>
          <a:lstStyle/>
          <a:p>
            <a:r>
              <a:rPr lang="es-US" dirty="0" smtClean="0"/>
              <a:t>Arquitecto</a:t>
            </a:r>
            <a:endParaRPr lang="es-US" dirty="0"/>
          </a:p>
        </p:txBody>
      </p:sp>
    </p:spTree>
    <p:extLst>
      <p:ext uri="{BB962C8B-B14F-4D97-AF65-F5344CB8AC3E}">
        <p14:creationId xmlns:p14="http://schemas.microsoft.com/office/powerpoint/2010/main" val="2931009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t>Introducción al Modelo de </a:t>
            </a:r>
            <a:r>
              <a:rPr lang="es-US" dirty="0" smtClean="0"/>
              <a:t/>
            </a:r>
            <a:br>
              <a:rPr lang="es-US" dirty="0" smtClean="0"/>
            </a:br>
            <a:r>
              <a:rPr lang="es-US" dirty="0" err="1" smtClean="0"/>
              <a:t>Add</a:t>
            </a:r>
            <a:r>
              <a:rPr lang="es-US" dirty="0" smtClean="0"/>
              <a:t>-In para </a:t>
            </a:r>
            <a:r>
              <a:rPr lang="es-US" dirty="0"/>
              <a:t>Office </a:t>
            </a:r>
            <a:endParaRPr lang="es-ES" dirty="0"/>
          </a:p>
        </p:txBody>
      </p:sp>
    </p:spTree>
    <p:extLst>
      <p:ext uri="{BB962C8B-B14F-4D97-AF65-F5344CB8AC3E}">
        <p14:creationId xmlns:p14="http://schemas.microsoft.com/office/powerpoint/2010/main" val="15619368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Introducción</a:t>
            </a:r>
            <a:endParaRPr lang="es-ES" dirty="0"/>
          </a:p>
        </p:txBody>
      </p:sp>
      <p:sp>
        <p:nvSpPr>
          <p:cNvPr id="4" name="Picture Placeholder 3"/>
          <p:cNvSpPr>
            <a:spLocks noGrp="1"/>
          </p:cNvSpPr>
          <p:nvPr>
            <p:ph type="pic" sz="quarter" idx="10"/>
          </p:nvPr>
        </p:nvSpPr>
        <p:spPr/>
      </p:sp>
      <p:sp>
        <p:nvSpPr>
          <p:cNvPr id="8" name="Rectangle 7"/>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stretch>
            <a:fillRect/>
          </a:stretch>
        </p:blipFill>
        <p:spPr>
          <a:xfrm>
            <a:off x="8396452" y="1571270"/>
            <a:ext cx="3846004" cy="1585376"/>
          </a:xfrm>
          <a:prstGeom prst="rect">
            <a:avLst/>
          </a:prstGeom>
        </p:spPr>
      </p:pic>
      <p:pic>
        <p:nvPicPr>
          <p:cNvPr id="10" name="Picture 9"/>
          <p:cNvPicPr>
            <a:picLocks noChangeAspect="1"/>
          </p:cNvPicPr>
          <p:nvPr/>
        </p:nvPicPr>
        <p:blipFill>
          <a:blip r:embed="rId3"/>
          <a:stretch>
            <a:fillRect/>
          </a:stretch>
        </p:blipFill>
        <p:spPr>
          <a:xfrm>
            <a:off x="7636057" y="5355159"/>
            <a:ext cx="2560699" cy="724162"/>
          </a:xfrm>
          <a:prstGeom prst="rect">
            <a:avLst/>
          </a:prstGeom>
        </p:spPr>
      </p:pic>
      <p:pic>
        <p:nvPicPr>
          <p:cNvPr id="11" name="Picture 10"/>
          <p:cNvPicPr>
            <a:picLocks noChangeAspect="1"/>
          </p:cNvPicPr>
          <p:nvPr/>
        </p:nvPicPr>
        <p:blipFill>
          <a:blip r:embed="rId4"/>
          <a:stretch>
            <a:fillRect/>
          </a:stretch>
        </p:blipFill>
        <p:spPr>
          <a:xfrm>
            <a:off x="6288249" y="3053579"/>
            <a:ext cx="828443" cy="2006506"/>
          </a:xfrm>
          <a:prstGeom prst="rect">
            <a:avLst/>
          </a:prstGeom>
        </p:spPr>
      </p:pic>
      <p:pic>
        <p:nvPicPr>
          <p:cNvPr id="12" name="Picture 11"/>
          <p:cNvPicPr>
            <a:picLocks noChangeAspect="1"/>
          </p:cNvPicPr>
          <p:nvPr/>
        </p:nvPicPr>
        <p:blipFill>
          <a:blip r:embed="rId5"/>
          <a:stretch>
            <a:fillRect/>
          </a:stretch>
        </p:blipFill>
        <p:spPr>
          <a:xfrm>
            <a:off x="7482071" y="2953508"/>
            <a:ext cx="2714684" cy="2168627"/>
          </a:xfrm>
          <a:prstGeom prst="rect">
            <a:avLst/>
          </a:prstGeom>
        </p:spPr>
      </p:pic>
      <p:pic>
        <p:nvPicPr>
          <p:cNvPr id="13" name="Picture 12"/>
          <p:cNvPicPr>
            <a:picLocks noChangeAspect="1"/>
          </p:cNvPicPr>
          <p:nvPr/>
        </p:nvPicPr>
        <p:blipFill>
          <a:blip r:embed="rId6"/>
          <a:stretch>
            <a:fillRect/>
          </a:stretch>
        </p:blipFill>
        <p:spPr>
          <a:xfrm>
            <a:off x="10987923" y="3959658"/>
            <a:ext cx="970944" cy="1113952"/>
          </a:xfrm>
          <a:prstGeom prst="rect">
            <a:avLst/>
          </a:prstGeom>
        </p:spPr>
      </p:pic>
      <p:pic>
        <p:nvPicPr>
          <p:cNvPr id="14" name="Picture 13"/>
          <p:cNvPicPr>
            <a:picLocks noChangeAspect="1"/>
          </p:cNvPicPr>
          <p:nvPr/>
        </p:nvPicPr>
        <p:blipFill>
          <a:blip r:embed="rId7"/>
          <a:stretch>
            <a:fillRect/>
          </a:stretch>
        </p:blipFill>
        <p:spPr>
          <a:xfrm>
            <a:off x="9783651" y="4817057"/>
            <a:ext cx="839733" cy="279911"/>
          </a:xfrm>
          <a:prstGeom prst="rect">
            <a:avLst/>
          </a:prstGeom>
        </p:spPr>
      </p:pic>
      <p:pic>
        <p:nvPicPr>
          <p:cNvPr id="15" name="Picture 14"/>
          <p:cNvPicPr>
            <a:picLocks noChangeAspect="1"/>
          </p:cNvPicPr>
          <p:nvPr/>
        </p:nvPicPr>
        <p:blipFill>
          <a:blip r:embed="rId8"/>
          <a:stretch>
            <a:fillRect/>
          </a:stretch>
        </p:blipFill>
        <p:spPr>
          <a:xfrm>
            <a:off x="7482071" y="6286992"/>
            <a:ext cx="2321272" cy="297187"/>
          </a:xfrm>
          <a:prstGeom prst="rect">
            <a:avLst/>
          </a:prstGeom>
        </p:spPr>
      </p:pic>
      <p:pic>
        <p:nvPicPr>
          <p:cNvPr id="16" name="Picture 15"/>
          <p:cNvPicPr>
            <a:picLocks noChangeAspect="1"/>
          </p:cNvPicPr>
          <p:nvPr/>
        </p:nvPicPr>
        <p:blipFill>
          <a:blip r:embed="rId3"/>
          <a:stretch>
            <a:fillRect/>
          </a:stretch>
        </p:blipFill>
        <p:spPr>
          <a:xfrm>
            <a:off x="7543945" y="5355159"/>
            <a:ext cx="2590936" cy="732714"/>
          </a:xfrm>
          <a:prstGeom prst="rect">
            <a:avLst/>
          </a:prstGeom>
        </p:spPr>
      </p:pic>
      <p:grpSp>
        <p:nvGrpSpPr>
          <p:cNvPr id="17" name="Group 4"/>
          <p:cNvGrpSpPr>
            <a:grpSpLocks noChangeAspect="1"/>
          </p:cNvGrpSpPr>
          <p:nvPr/>
        </p:nvGrpSpPr>
        <p:grpSpPr bwMode="auto">
          <a:xfrm>
            <a:off x="6511816" y="1372151"/>
            <a:ext cx="1884636" cy="1021653"/>
            <a:chOff x="3934" y="997"/>
            <a:chExt cx="1164" cy="631"/>
          </a:xfrm>
        </p:grpSpPr>
        <p:sp>
          <p:nvSpPr>
            <p:cNvPr id="18"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9"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0" name="Group 8"/>
          <p:cNvGrpSpPr>
            <a:grpSpLocks noChangeAspect="1"/>
          </p:cNvGrpSpPr>
          <p:nvPr/>
        </p:nvGrpSpPr>
        <p:grpSpPr bwMode="auto">
          <a:xfrm>
            <a:off x="8143838" y="259611"/>
            <a:ext cx="2252173" cy="1274234"/>
            <a:chOff x="4802" y="253"/>
            <a:chExt cx="1391" cy="787"/>
          </a:xfrm>
        </p:grpSpPr>
        <p:sp>
          <p:nvSpPr>
            <p:cNvPr id="21"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12"/>
          <p:cNvGrpSpPr>
            <a:grpSpLocks noChangeAspect="1"/>
          </p:cNvGrpSpPr>
          <p:nvPr/>
        </p:nvGrpSpPr>
        <p:grpSpPr bwMode="auto">
          <a:xfrm>
            <a:off x="10432763" y="5310658"/>
            <a:ext cx="909936" cy="782027"/>
            <a:chOff x="6442" y="3280"/>
            <a:chExt cx="562" cy="483"/>
          </a:xfrm>
        </p:grpSpPr>
        <p:sp>
          <p:nvSpPr>
            <p:cNvPr id="24"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20011205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a:xfrm>
            <a:off x="305623" y="58211"/>
            <a:ext cx="9060552" cy="1325563"/>
          </a:xfrm>
        </p:spPr>
        <p:txBody>
          <a:bodyPr>
            <a:normAutofit/>
          </a:bodyPr>
          <a:lstStyle/>
          <a:p>
            <a:r>
              <a:rPr lang="es-US" dirty="0" smtClean="0"/>
              <a:t>Plataforma desarrollo Office 365</a:t>
            </a:r>
            <a:endParaRPr lang="es-US" dirty="0"/>
          </a:p>
        </p:txBody>
      </p:sp>
      <p:sp>
        <p:nvSpPr>
          <p:cNvPr id="4" name="Content Placeholder 3"/>
          <p:cNvSpPr>
            <a:spLocks noGrp="1"/>
          </p:cNvSpPr>
          <p:nvPr>
            <p:ph idx="1"/>
          </p:nvPr>
        </p:nvSpPr>
        <p:spPr/>
        <p:txBody>
          <a:bodyPr/>
          <a:lstStyle/>
          <a:p>
            <a:endParaRPr lang="es-US"/>
          </a:p>
        </p:txBody>
      </p:sp>
      <p:grpSp>
        <p:nvGrpSpPr>
          <p:cNvPr id="59" name="Group 58"/>
          <p:cNvGrpSpPr/>
          <p:nvPr/>
        </p:nvGrpSpPr>
        <p:grpSpPr>
          <a:xfrm>
            <a:off x="305623" y="1205458"/>
            <a:ext cx="3818757" cy="5332230"/>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1" tIns="143401" rIns="179251" bIns="143401" numCol="1" rtlCol="0" anchor="t" anchorCtr="0" compatLnSpc="1">
              <a:prstTxWarp prst="textNoShape">
                <a:avLst/>
              </a:prstTxWarp>
            </a:bodyPr>
            <a:lstStyle/>
            <a:p>
              <a:pPr defTabSz="913841" fontAlgn="base">
                <a:spcBef>
                  <a:spcPct val="0"/>
                </a:spcBef>
                <a:spcAft>
                  <a:spcPct val="0"/>
                </a:spcAft>
              </a:pPr>
              <a:r>
                <a:rPr lang="en-US" sz="2745"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118" tIns="43058" rIns="86118" bIns="4305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118" tIns="43058" rIns="86118" bIns="4305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118" tIns="43058" rIns="86118" bIns="4305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6118" tIns="43058" rIns="86118" bIns="4305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118" tIns="43058" rIns="86118" bIns="4305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2388" y="1205458"/>
            <a:ext cx="3852724" cy="5332230"/>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1" tIns="143401" rIns="179251" bIns="143401" numCol="1" rtlCol="0" anchor="t" anchorCtr="0" compatLnSpc="1">
                <a:prstTxWarp prst="textNoShape">
                  <a:avLst/>
                </a:prstTxWarp>
              </a:bodyPr>
              <a:lstStyle/>
              <a:p>
                <a:pPr defTabSz="913841" fontAlgn="base">
                  <a:spcBef>
                    <a:spcPct val="0"/>
                  </a:spcBef>
                  <a:spcAft>
                    <a:spcPct val="0"/>
                  </a:spcAft>
                </a:pPr>
                <a:r>
                  <a:rPr lang="en-US" sz="2745"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endParaRPr lang="en-US" sz="1765"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endParaRPr lang="en-US" sz="1765"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67" tIns="44814" rIns="0" bIns="44814" numCol="1" spcCol="0" rtlCol="0" fromWordArt="0" anchor="ctr" anchorCtr="0" forceAA="0" compatLnSpc="1">
                  <a:prstTxWarp prst="textNoShape">
                    <a:avLst/>
                  </a:prstTxWarp>
                  <a:noAutofit/>
                </a:bodyPr>
                <a:lstStyle/>
                <a:p>
                  <a:pPr defTabSz="914105">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67" tIns="44814" rIns="0" bIns="44814" numCol="1" spcCol="0" rtlCol="0" fromWordArt="0" anchor="ctr" anchorCtr="0" forceAA="0" compatLnSpc="1">
                  <a:prstTxWarp prst="textNoShape">
                    <a:avLst/>
                  </a:prstTxWarp>
                  <a:noAutofit/>
                </a:bodyPr>
                <a:lstStyle/>
                <a:p>
                  <a:pPr defTabSz="914105">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p>
                  <a:pPr defTabSz="896094"/>
                  <a:endParaRPr lang="en-US" sz="1765">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67" tIns="44814" rIns="0" bIns="44814" numCol="1" spcCol="0" rtlCol="0" fromWordArt="0" anchor="ctr" anchorCtr="0" forceAA="0" compatLnSpc="1">
                  <a:prstTxWarp prst="textNoShape">
                    <a:avLst/>
                  </a:prstTxWarp>
                  <a:noAutofit/>
                </a:bodyPr>
                <a:lstStyle/>
                <a:p>
                  <a:pPr defTabSz="914105">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67" tIns="43934" rIns="87867" bIns="43934" numCol="1" anchor="t" anchorCtr="0" compatLnSpc="1">
                  <a:prstTxWarp prst="textNoShape">
                    <a:avLst/>
                  </a:prstTxWarp>
                </a:bodyPr>
                <a:lstStyle/>
                <a:p>
                  <a:pPr defTabSz="914105"/>
                  <a:endParaRPr lang="en-US" sz="1765">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67" tIns="43934" rIns="87867" bIns="43934" numCol="1" anchor="t" anchorCtr="0" compatLnSpc="1">
                  <a:prstTxWarp prst="textNoShape">
                    <a:avLst/>
                  </a:prstTxWarp>
                </a:bodyPr>
                <a:lstStyle/>
                <a:p>
                  <a:pPr defTabSz="914105"/>
                  <a:endParaRPr lang="en-US" sz="1765">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67" tIns="44814" rIns="0" bIns="44814" numCol="1" spcCol="0" rtlCol="0" fromWordArt="0" anchor="ctr" anchorCtr="0" forceAA="0" compatLnSpc="1">
                  <a:prstTxWarp prst="textNoShape">
                    <a:avLst/>
                  </a:prstTxWarp>
                  <a:noAutofit/>
                </a:bodyPr>
                <a:lstStyle/>
                <a:p>
                  <a:pPr defTabSz="914105">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67" tIns="44814" rIns="0" bIns="44814" numCol="1" spcCol="0" rtlCol="0" fromWordArt="0" anchor="ctr" anchorCtr="0" forceAA="0" compatLnSpc="1">
                  <a:prstTxWarp prst="textNoShape">
                    <a:avLst/>
                  </a:prstTxWarp>
                  <a:noAutofit/>
                </a:bodyPr>
                <a:lstStyle/>
                <a:p>
                  <a:pPr defTabSz="914105">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3120" y="1205458"/>
            <a:ext cx="3813260" cy="5332230"/>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1" tIns="143401" rIns="179251" bIns="143401" numCol="1" rtlCol="0" anchor="t" anchorCtr="0" compatLnSpc="1">
                <a:prstTxWarp prst="textNoShape">
                  <a:avLst/>
                </a:prstTxWarp>
              </a:bodyPr>
              <a:lstStyle/>
              <a:p>
                <a:pPr defTabSz="913841" fontAlgn="base">
                  <a:spcBef>
                    <a:spcPct val="0"/>
                  </a:spcBef>
                  <a:spcAft>
                    <a:spcPct val="0"/>
                  </a:spcAft>
                </a:pPr>
                <a:r>
                  <a:rPr lang="en-US" sz="2745"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617" tIns="44808" rIns="89617" bIns="44808" numCol="1" anchor="t" anchorCtr="0" compatLnSpc="1">
                  <a:prstTxWarp prst="textNoShape">
                    <a:avLst/>
                  </a:prstTxWarp>
                </a:bodyPr>
                <a:lstStyle/>
                <a:p>
                  <a:pPr defTabSz="914105"/>
                  <a:endParaRPr lang="en-US" sz="1765">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p>
                  <a:pPr defTabSz="914105"/>
                  <a:endParaRPr lang="en-US" sz="1765">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p>
                  <a:pPr defTabSz="914105"/>
                  <a:endParaRPr lang="en-US" sz="1765">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887068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295" y="39942"/>
            <a:ext cx="7165571" cy="1103383"/>
          </a:xfrm>
        </p:spPr>
        <p:txBody>
          <a:bodyPr>
            <a:normAutofit fontScale="90000"/>
          </a:bodyPr>
          <a:lstStyle/>
          <a:p>
            <a:r>
              <a:rPr lang="es-US" dirty="0" smtClean="0"/>
              <a:t>Opciones de desarrollo</a:t>
            </a:r>
            <a:endParaRPr lang="es-US" dirty="0"/>
          </a:p>
        </p:txBody>
      </p:sp>
      <p:sp>
        <p:nvSpPr>
          <p:cNvPr id="3" name="Subtitle 2"/>
          <p:cNvSpPr>
            <a:spLocks noGrp="1"/>
          </p:cNvSpPr>
          <p:nvPr>
            <p:ph type="subTitle" idx="1"/>
          </p:nvPr>
        </p:nvSpPr>
        <p:spPr/>
        <p:txBody>
          <a:bodyPr/>
          <a:lstStyle/>
          <a:p>
            <a:endParaRPr lang="es-US"/>
          </a:p>
        </p:txBody>
      </p:sp>
      <p:grpSp>
        <p:nvGrpSpPr>
          <p:cNvPr id="67" name="Group 66"/>
          <p:cNvGrpSpPr/>
          <p:nvPr/>
        </p:nvGrpSpPr>
        <p:grpSpPr>
          <a:xfrm>
            <a:off x="736295" y="1379507"/>
            <a:ext cx="3383280" cy="4876873"/>
            <a:chOff x="157886" y="1463271"/>
            <a:chExt cx="3902785" cy="5166129"/>
          </a:xfrm>
        </p:grpSpPr>
        <p:sp>
          <p:nvSpPr>
            <p:cNvPr id="68" name="Rectangle 67"/>
            <p:cNvSpPr/>
            <p:nvPr/>
          </p:nvSpPr>
          <p:spPr>
            <a:xfrm>
              <a:off x="157886"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79285" tIns="143428" rIns="179285" bIns="143428" anchor="t"/>
            <a:lstStyle/>
            <a:p>
              <a:pPr>
                <a:lnSpc>
                  <a:spcPct val="90000"/>
                </a:lnSpc>
                <a:spcBef>
                  <a:spcPts val="784"/>
                </a:spcBef>
              </a:pPr>
              <a:r>
                <a:rPr lang="en-US" sz="3529" dirty="0">
                  <a:gradFill>
                    <a:gsLst>
                      <a:gs pos="1250">
                        <a:schemeClr val="bg1"/>
                      </a:gs>
                      <a:gs pos="100000">
                        <a:schemeClr val="bg1"/>
                      </a:gs>
                    </a:gsLst>
                    <a:lin ang="5400000" scaled="0"/>
                  </a:gradFill>
                  <a:latin typeface="+mj-lt"/>
                </a:rPr>
                <a:t>Pre-Office 2013 development</a:t>
              </a:r>
            </a:p>
          </p:txBody>
        </p:sp>
        <p:sp>
          <p:nvSpPr>
            <p:cNvPr id="69" name="Oval 28"/>
            <p:cNvSpPr/>
            <p:nvPr/>
          </p:nvSpPr>
          <p:spPr>
            <a:xfrm>
              <a:off x="239032" y="2974671"/>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Extending Office ribbon</a:t>
              </a:r>
            </a:p>
          </p:txBody>
        </p:sp>
        <p:sp>
          <p:nvSpPr>
            <p:cNvPr id="70" name="Oval 28"/>
            <p:cNvSpPr/>
            <p:nvPr/>
          </p:nvSpPr>
          <p:spPr>
            <a:xfrm>
              <a:off x="239032" y="3890186"/>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COM add-in</a:t>
              </a:r>
            </a:p>
          </p:txBody>
        </p:sp>
        <p:sp>
          <p:nvSpPr>
            <p:cNvPr id="71" name="Oval 28"/>
            <p:cNvSpPr/>
            <p:nvPr/>
          </p:nvSpPr>
          <p:spPr>
            <a:xfrm>
              <a:off x="239032" y="4804539"/>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Macro</a:t>
              </a:r>
            </a:p>
          </p:txBody>
        </p:sp>
        <p:sp>
          <p:nvSpPr>
            <p:cNvPr id="72" name="Oval 28"/>
            <p:cNvSpPr/>
            <p:nvPr/>
          </p:nvSpPr>
          <p:spPr>
            <a:xfrm>
              <a:off x="239032" y="5723598"/>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VSTO</a:t>
              </a:r>
            </a:p>
          </p:txBody>
        </p:sp>
      </p:grpSp>
      <p:grpSp>
        <p:nvGrpSpPr>
          <p:cNvPr id="73" name="Group 72"/>
          <p:cNvGrpSpPr/>
          <p:nvPr/>
        </p:nvGrpSpPr>
        <p:grpSpPr>
          <a:xfrm>
            <a:off x="7895062" y="1379912"/>
            <a:ext cx="3493375" cy="4876873"/>
            <a:chOff x="8148967" y="1463271"/>
            <a:chExt cx="3902785" cy="5166129"/>
          </a:xfrm>
        </p:grpSpPr>
        <p:sp>
          <p:nvSpPr>
            <p:cNvPr id="74" name="Rectangle 73"/>
            <p:cNvSpPr/>
            <p:nvPr/>
          </p:nvSpPr>
          <p:spPr>
            <a:xfrm>
              <a:off x="8148967"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79285" tIns="143428" rIns="179285" bIns="143428" anchor="t"/>
            <a:lstStyle/>
            <a:p>
              <a:pPr>
                <a:lnSpc>
                  <a:spcPct val="90000"/>
                </a:lnSpc>
                <a:spcBef>
                  <a:spcPts val="784"/>
                </a:spcBef>
              </a:pPr>
              <a:r>
                <a:rPr lang="en-US" sz="3529" dirty="0">
                  <a:gradFill>
                    <a:gsLst>
                      <a:gs pos="1250">
                        <a:schemeClr val="bg1"/>
                      </a:gs>
                      <a:gs pos="100000">
                        <a:schemeClr val="bg1"/>
                      </a:gs>
                    </a:gsLst>
                    <a:lin ang="5400000" scaled="0"/>
                  </a:gradFill>
                  <a:latin typeface="+mj-lt"/>
                </a:rPr>
                <a:t>Office 2013 </a:t>
              </a:r>
              <a:br>
                <a:rPr lang="en-US" sz="3529" dirty="0">
                  <a:gradFill>
                    <a:gsLst>
                      <a:gs pos="1250">
                        <a:schemeClr val="bg1"/>
                      </a:gs>
                      <a:gs pos="100000">
                        <a:schemeClr val="bg1"/>
                      </a:gs>
                    </a:gsLst>
                    <a:lin ang="5400000" scaled="0"/>
                  </a:gradFill>
                  <a:latin typeface="+mj-lt"/>
                </a:rPr>
              </a:br>
              <a:r>
                <a:rPr lang="en-US" sz="3529" dirty="0">
                  <a:gradFill>
                    <a:gsLst>
                      <a:gs pos="1250">
                        <a:schemeClr val="bg1"/>
                      </a:gs>
                      <a:gs pos="100000">
                        <a:schemeClr val="bg1"/>
                      </a:gs>
                    </a:gsLst>
                    <a:lin ang="5400000" scaled="0"/>
                  </a:gradFill>
                  <a:latin typeface="+mj-lt"/>
                </a:rPr>
                <a:t>web apps</a:t>
              </a:r>
            </a:p>
          </p:txBody>
        </p:sp>
        <p:sp>
          <p:nvSpPr>
            <p:cNvPr id="75" name="Oval 28"/>
            <p:cNvSpPr/>
            <p:nvPr/>
          </p:nvSpPr>
          <p:spPr>
            <a:xfrm>
              <a:off x="8234871" y="2974671"/>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Content app</a:t>
              </a:r>
            </a:p>
          </p:txBody>
        </p:sp>
        <p:sp>
          <p:nvSpPr>
            <p:cNvPr id="76" name="Oval 28"/>
            <p:cNvSpPr/>
            <p:nvPr/>
          </p:nvSpPr>
          <p:spPr>
            <a:xfrm>
              <a:off x="8234871" y="3890186"/>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Mail app</a:t>
              </a:r>
            </a:p>
          </p:txBody>
        </p:sp>
        <p:sp>
          <p:nvSpPr>
            <p:cNvPr id="77" name="Freeform 76"/>
            <p:cNvSpPr>
              <a:spLocks noChangeAspect="1" noEditPoints="1"/>
            </p:cNvSpPr>
            <p:nvPr/>
          </p:nvSpPr>
          <p:spPr bwMode="auto">
            <a:xfrm>
              <a:off x="11332756" y="3140620"/>
              <a:ext cx="502920" cy="507351"/>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130" tIns="43064" rIns="86130" bIns="4306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78" name="Freeform 77"/>
            <p:cNvSpPr>
              <a:spLocks noChangeAspect="1" noEditPoints="1"/>
            </p:cNvSpPr>
            <p:nvPr/>
          </p:nvSpPr>
          <p:spPr bwMode="auto">
            <a:xfrm>
              <a:off x="11332756" y="4045907"/>
              <a:ext cx="502920" cy="507352"/>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130" tIns="43064" rIns="86130" bIns="4306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grpSp>
      <p:grpSp>
        <p:nvGrpSpPr>
          <p:cNvPr id="79" name="Group 78"/>
          <p:cNvGrpSpPr/>
          <p:nvPr/>
        </p:nvGrpSpPr>
        <p:grpSpPr>
          <a:xfrm>
            <a:off x="4202509" y="1379912"/>
            <a:ext cx="3615688" cy="4876874"/>
            <a:chOff x="4153427" y="1463271"/>
            <a:chExt cx="3902785" cy="5166129"/>
          </a:xfrm>
        </p:grpSpPr>
        <p:sp>
          <p:nvSpPr>
            <p:cNvPr id="80" name="Rectangle 79"/>
            <p:cNvSpPr/>
            <p:nvPr/>
          </p:nvSpPr>
          <p:spPr>
            <a:xfrm>
              <a:off x="4153427"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79285" tIns="143428" rIns="179285" bIns="143428" anchor="t"/>
            <a:lstStyle/>
            <a:p>
              <a:pPr>
                <a:lnSpc>
                  <a:spcPct val="90000"/>
                </a:lnSpc>
                <a:spcBef>
                  <a:spcPts val="784"/>
                </a:spcBef>
              </a:pPr>
              <a:r>
                <a:rPr lang="en-US" sz="3529" dirty="0">
                  <a:gradFill>
                    <a:gsLst>
                      <a:gs pos="1250">
                        <a:schemeClr val="bg1"/>
                      </a:gs>
                      <a:gs pos="100000">
                        <a:schemeClr val="bg1"/>
                      </a:gs>
                    </a:gsLst>
                    <a:lin ang="5400000" scaled="0"/>
                  </a:gradFill>
                  <a:latin typeface="+mj-lt"/>
                </a:rPr>
                <a:t>Office 2013 desktop apps</a:t>
              </a:r>
            </a:p>
          </p:txBody>
        </p:sp>
        <p:sp>
          <p:nvSpPr>
            <p:cNvPr id="81" name="Oval 28"/>
            <p:cNvSpPr/>
            <p:nvPr/>
          </p:nvSpPr>
          <p:spPr>
            <a:xfrm>
              <a:off x="4248251" y="2974671"/>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Task pane app</a:t>
              </a:r>
            </a:p>
          </p:txBody>
        </p:sp>
        <p:sp>
          <p:nvSpPr>
            <p:cNvPr id="82" name="Oval 28"/>
            <p:cNvSpPr/>
            <p:nvPr/>
          </p:nvSpPr>
          <p:spPr>
            <a:xfrm>
              <a:off x="4248251" y="3890186"/>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Content app</a:t>
              </a:r>
            </a:p>
          </p:txBody>
        </p:sp>
        <p:sp>
          <p:nvSpPr>
            <p:cNvPr id="83" name="Oval 28"/>
            <p:cNvSpPr/>
            <p:nvPr/>
          </p:nvSpPr>
          <p:spPr>
            <a:xfrm>
              <a:off x="4252711" y="4804539"/>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gradFill>
                    <a:gsLst>
                      <a:gs pos="1250">
                        <a:schemeClr val="bg1"/>
                      </a:gs>
                      <a:gs pos="100000">
                        <a:schemeClr val="bg1"/>
                      </a:gs>
                    </a:gsLst>
                    <a:lin ang="5400000" scaled="0"/>
                  </a:gradFill>
                </a:rPr>
                <a:t>Mail app</a:t>
              </a:r>
            </a:p>
          </p:txBody>
        </p:sp>
        <p:sp>
          <p:nvSpPr>
            <p:cNvPr id="84" name="Freeform 83"/>
            <p:cNvSpPr>
              <a:spLocks noChangeAspect="1" noEditPoints="1"/>
            </p:cNvSpPr>
            <p:nvPr/>
          </p:nvSpPr>
          <p:spPr bwMode="auto">
            <a:xfrm>
              <a:off x="7359056" y="4999193"/>
              <a:ext cx="502920" cy="507352"/>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130" tIns="43064" rIns="86130" bIns="4306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85" name="Freeform 84"/>
            <p:cNvSpPr>
              <a:spLocks noChangeAspect="1" noEditPoints="1"/>
            </p:cNvSpPr>
            <p:nvPr/>
          </p:nvSpPr>
          <p:spPr bwMode="auto">
            <a:xfrm>
              <a:off x="7359056" y="4055118"/>
              <a:ext cx="502920" cy="507351"/>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130" tIns="43064" rIns="86130" bIns="4306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grpSp>
          <p:nvGrpSpPr>
            <p:cNvPr id="86" name="Group 85"/>
            <p:cNvGrpSpPr/>
            <p:nvPr/>
          </p:nvGrpSpPr>
          <p:grpSpPr>
            <a:xfrm>
              <a:off x="7122344" y="3062394"/>
              <a:ext cx="722852" cy="663801"/>
              <a:chOff x="6929441" y="2984170"/>
              <a:chExt cx="839588" cy="771001"/>
            </a:xfrm>
          </p:grpSpPr>
          <p:sp>
            <p:nvSpPr>
              <p:cNvPr id="87" name="Freeform 86"/>
              <p:cNvSpPr>
                <a:spLocks noChangeAspect="1" noEditPoints="1"/>
              </p:cNvSpPr>
              <p:nvPr/>
            </p:nvSpPr>
            <p:spPr bwMode="auto">
              <a:xfrm>
                <a:off x="6937393" y="2984170"/>
                <a:ext cx="346677" cy="36576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130" tIns="43064" rIns="86130" bIns="4306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88" name="Freeform 87"/>
              <p:cNvSpPr>
                <a:spLocks noChangeAspect="1" noEditPoints="1"/>
              </p:cNvSpPr>
              <p:nvPr/>
            </p:nvSpPr>
            <p:spPr bwMode="auto">
              <a:xfrm>
                <a:off x="6929441" y="3389411"/>
                <a:ext cx="362580" cy="36576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130" tIns="43064" rIns="86130" bIns="4306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89" name="Freeform 88"/>
              <p:cNvSpPr>
                <a:spLocks noChangeAspect="1" noEditPoints="1"/>
              </p:cNvSpPr>
              <p:nvPr/>
            </p:nvSpPr>
            <p:spPr bwMode="auto">
              <a:xfrm>
                <a:off x="7404866" y="2984170"/>
                <a:ext cx="362566" cy="36576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130" tIns="43064" rIns="86130" bIns="4306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3270" y="3389411"/>
                <a:ext cx="365759" cy="365760"/>
              </a:xfrm>
              <a:prstGeom prst="rect">
                <a:avLst/>
              </a:prstGeom>
            </p:spPr>
          </p:pic>
        </p:grpSp>
      </p:grpSp>
      <p:sp useBgFill="1">
        <p:nvSpPr>
          <p:cNvPr id="91" name="Rectangle 90"/>
          <p:cNvSpPr/>
          <p:nvPr/>
        </p:nvSpPr>
        <p:spPr bwMode="auto">
          <a:xfrm>
            <a:off x="130729" y="6256786"/>
            <a:ext cx="12216990" cy="98711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38630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750" fill="hold"/>
                                        <p:tgtEl>
                                          <p:spTgt spid="67"/>
                                        </p:tgtEl>
                                        <p:attrNameLst>
                                          <p:attrName>ppt_x</p:attrName>
                                        </p:attrNameLst>
                                      </p:cBhvr>
                                      <p:tavLst>
                                        <p:tav tm="0">
                                          <p:val>
                                            <p:strVal val="#ppt_x"/>
                                          </p:val>
                                        </p:tav>
                                        <p:tav tm="100000">
                                          <p:val>
                                            <p:strVal val="#ppt_x"/>
                                          </p:val>
                                        </p:tav>
                                      </p:tavLst>
                                    </p:anim>
                                    <p:anim calcmode="lin" valueType="num">
                                      <p:cBhvr additive="base">
                                        <p:cTn id="8" dur="75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750" fill="hold"/>
                                        <p:tgtEl>
                                          <p:spTgt spid="79"/>
                                        </p:tgtEl>
                                        <p:attrNameLst>
                                          <p:attrName>ppt_x</p:attrName>
                                        </p:attrNameLst>
                                      </p:cBhvr>
                                      <p:tavLst>
                                        <p:tav tm="0">
                                          <p:val>
                                            <p:strVal val="#ppt_x"/>
                                          </p:val>
                                        </p:tav>
                                        <p:tav tm="100000">
                                          <p:val>
                                            <p:strVal val="#ppt_x"/>
                                          </p:val>
                                        </p:tav>
                                      </p:tavLst>
                                    </p:anim>
                                    <p:anim calcmode="lin" valueType="num">
                                      <p:cBhvr additive="base">
                                        <p:cTn id="14" dur="75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750" fill="hold"/>
                                        <p:tgtEl>
                                          <p:spTgt spid="73"/>
                                        </p:tgtEl>
                                        <p:attrNameLst>
                                          <p:attrName>ppt_x</p:attrName>
                                        </p:attrNameLst>
                                      </p:cBhvr>
                                      <p:tavLst>
                                        <p:tav tm="0">
                                          <p:val>
                                            <p:strVal val="#ppt_x"/>
                                          </p:val>
                                        </p:tav>
                                        <p:tav tm="100000">
                                          <p:val>
                                            <p:strVal val="#ppt_x"/>
                                          </p:val>
                                        </p:tav>
                                      </p:tavLst>
                                    </p:anim>
                                    <p:anim calcmode="lin" valueType="num">
                                      <p:cBhvr additive="base">
                                        <p:cTn id="20" dur="75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0969" y="-73458"/>
            <a:ext cx="11079159" cy="1325563"/>
          </a:xfrm>
        </p:spPr>
        <p:txBody>
          <a:bodyPr>
            <a:normAutofit/>
          </a:bodyPr>
          <a:lstStyle/>
          <a:p>
            <a:r>
              <a:rPr lang="es-US" sz="3921" dirty="0" smtClean="0"/>
              <a:t>Escenarios de ejemplo Apps para Office 2013</a:t>
            </a:r>
            <a:endParaRPr lang="es-US" sz="3921" dirty="0"/>
          </a:p>
        </p:txBody>
      </p:sp>
      <p:grpSp>
        <p:nvGrpSpPr>
          <p:cNvPr id="59" name="Group 58"/>
          <p:cNvGrpSpPr/>
          <p:nvPr/>
        </p:nvGrpSpPr>
        <p:grpSpPr>
          <a:xfrm>
            <a:off x="7887243" y="1437292"/>
            <a:ext cx="4357034" cy="5208750"/>
            <a:chOff x="7931098" y="1313216"/>
            <a:chExt cx="4444402" cy="5313196"/>
          </a:xfrm>
        </p:grpSpPr>
        <p:cxnSp>
          <p:nvCxnSpPr>
            <p:cNvPr id="60" name="Straight Connector 59"/>
            <p:cNvCxnSpPr/>
            <p:nvPr/>
          </p:nvCxnSpPr>
          <p:spPr>
            <a:xfrm flipV="1">
              <a:off x="9993797" y="1313216"/>
              <a:ext cx="1" cy="2503685"/>
            </a:xfrm>
            <a:prstGeom prst="line">
              <a:avLst/>
            </a:prstGeom>
            <a:noFill/>
            <a:ln w="28575" cap="rnd" cmpd="sng" algn="ctr">
              <a:solidFill>
                <a:schemeClr val="tx2"/>
              </a:solidFill>
              <a:prstDash val="sysDot"/>
              <a:tailEnd type="oval"/>
            </a:ln>
            <a:effectLst/>
          </p:spPr>
        </p:cxnSp>
        <p:sp>
          <p:nvSpPr>
            <p:cNvPr id="61" name="Rectangle 60"/>
            <p:cNvSpPr/>
            <p:nvPr/>
          </p:nvSpPr>
          <p:spPr>
            <a:xfrm>
              <a:off x="8075317" y="1326522"/>
              <a:ext cx="1754694" cy="489328"/>
            </a:xfrm>
            <a:prstGeom prst="rect">
              <a:avLst/>
            </a:prstGeom>
          </p:spPr>
          <p:txBody>
            <a:bodyPr wrap="none" lIns="179285" tIns="143428" rIns="179285" bIns="143428">
              <a:spAutoFit/>
            </a:bodyPr>
            <a:lstStyle/>
            <a:p>
              <a:pPr>
                <a:lnSpc>
                  <a:spcPct val="90000"/>
                </a:lnSpc>
              </a:pPr>
              <a:r>
                <a:rPr lang="en-US" sz="1372" dirty="0">
                  <a:gradFill>
                    <a:gsLst>
                      <a:gs pos="1250">
                        <a:schemeClr val="tx2"/>
                      </a:gs>
                      <a:gs pos="100000">
                        <a:schemeClr val="tx2"/>
                      </a:gs>
                    </a:gsLst>
                    <a:lin ang="5400000" scaled="0"/>
                  </a:gradFill>
                </a:rPr>
                <a:t>Business processes</a:t>
              </a:r>
            </a:p>
          </p:txBody>
        </p:sp>
        <p:sp>
          <p:nvSpPr>
            <p:cNvPr id="62" name="Rectangle 61"/>
            <p:cNvSpPr/>
            <p:nvPr/>
          </p:nvSpPr>
          <p:spPr>
            <a:xfrm>
              <a:off x="10004371" y="1326522"/>
              <a:ext cx="2044688" cy="683264"/>
            </a:xfrm>
            <a:prstGeom prst="rect">
              <a:avLst/>
            </a:prstGeom>
          </p:spPr>
          <p:txBody>
            <a:bodyPr wrap="square" lIns="179285" tIns="143428" rIns="179285" bIns="143428">
              <a:spAutoFit/>
            </a:bodyPr>
            <a:lstStyle/>
            <a:p>
              <a:pPr>
                <a:lnSpc>
                  <a:spcPct val="90000"/>
                </a:lnSpc>
                <a:spcBef>
                  <a:spcPts val="784"/>
                </a:spcBef>
              </a:pPr>
              <a:r>
                <a:rPr lang="en-US" sz="1372" dirty="0"/>
                <a:t>Sales and marketing, finance, and HR</a:t>
              </a:r>
            </a:p>
          </p:txBody>
        </p:sp>
        <p:sp>
          <p:nvSpPr>
            <p:cNvPr id="63" name="Rectangle 62"/>
            <p:cNvSpPr/>
            <p:nvPr/>
          </p:nvSpPr>
          <p:spPr>
            <a:xfrm>
              <a:off x="8064160" y="1886735"/>
              <a:ext cx="1762607" cy="489328"/>
            </a:xfrm>
            <a:prstGeom prst="rect">
              <a:avLst/>
            </a:prstGeom>
          </p:spPr>
          <p:txBody>
            <a:bodyPr wrap="none" lIns="179285" tIns="143428" rIns="179285" bIns="143428">
              <a:spAutoFit/>
            </a:bodyPr>
            <a:lstStyle/>
            <a:p>
              <a:pPr>
                <a:lnSpc>
                  <a:spcPct val="90000"/>
                </a:lnSpc>
              </a:pPr>
              <a:r>
                <a:rPr lang="en-US" sz="1372" dirty="0">
                  <a:gradFill>
                    <a:gsLst>
                      <a:gs pos="1250">
                        <a:schemeClr val="tx2"/>
                      </a:gs>
                      <a:gs pos="100000">
                        <a:schemeClr val="tx2"/>
                      </a:gs>
                    </a:gsLst>
                    <a:lin ang="5400000" scaled="0"/>
                  </a:gradFill>
                </a:rPr>
                <a:t>Team collaboration</a:t>
              </a:r>
            </a:p>
          </p:txBody>
        </p:sp>
        <p:sp>
          <p:nvSpPr>
            <p:cNvPr id="67" name="Rectangle 66"/>
            <p:cNvSpPr/>
            <p:nvPr/>
          </p:nvSpPr>
          <p:spPr>
            <a:xfrm>
              <a:off x="10004371" y="1886735"/>
              <a:ext cx="2371129" cy="683264"/>
            </a:xfrm>
            <a:prstGeom prst="rect">
              <a:avLst/>
            </a:prstGeom>
          </p:spPr>
          <p:txBody>
            <a:bodyPr wrap="square" lIns="179285" tIns="143428" rIns="179285" bIns="143428">
              <a:spAutoFit/>
            </a:bodyPr>
            <a:lstStyle/>
            <a:p>
              <a:pPr>
                <a:lnSpc>
                  <a:spcPct val="90000"/>
                </a:lnSpc>
                <a:spcBef>
                  <a:spcPts val="784"/>
                </a:spcBef>
              </a:pPr>
              <a:r>
                <a:rPr lang="en-US" sz="1372" dirty="0"/>
                <a:t>Content and          project management</a:t>
              </a:r>
            </a:p>
          </p:txBody>
        </p:sp>
        <p:sp>
          <p:nvSpPr>
            <p:cNvPr id="69" name="Rectangle 68"/>
            <p:cNvSpPr/>
            <p:nvPr/>
          </p:nvSpPr>
          <p:spPr>
            <a:xfrm>
              <a:off x="8816226" y="2680821"/>
              <a:ext cx="1077285" cy="489328"/>
            </a:xfrm>
            <a:prstGeom prst="rect">
              <a:avLst/>
            </a:prstGeom>
          </p:spPr>
          <p:txBody>
            <a:bodyPr wrap="none" lIns="179285" tIns="143428" rIns="179285" bIns="143428">
              <a:spAutoFit/>
            </a:bodyPr>
            <a:lstStyle/>
            <a:p>
              <a:pPr>
                <a:lnSpc>
                  <a:spcPct val="90000"/>
                </a:lnSpc>
              </a:pPr>
              <a:r>
                <a:rPr lang="en-US" sz="1372" dirty="0">
                  <a:gradFill>
                    <a:gsLst>
                      <a:gs pos="1250">
                        <a:schemeClr val="tx2"/>
                      </a:gs>
                      <a:gs pos="100000">
                        <a:schemeClr val="tx2"/>
                      </a:gs>
                    </a:gsLst>
                    <a:lin ang="5400000" scaled="0"/>
                  </a:gradFill>
                </a:rPr>
                <a:t>Workflow</a:t>
              </a:r>
            </a:p>
          </p:txBody>
        </p:sp>
        <p:sp>
          <p:nvSpPr>
            <p:cNvPr id="70" name="Rectangle 69"/>
            <p:cNvSpPr/>
            <p:nvPr/>
          </p:nvSpPr>
          <p:spPr>
            <a:xfrm>
              <a:off x="10004371" y="2680821"/>
              <a:ext cx="2110122" cy="683264"/>
            </a:xfrm>
            <a:prstGeom prst="rect">
              <a:avLst/>
            </a:prstGeom>
          </p:spPr>
          <p:txBody>
            <a:bodyPr wrap="square" lIns="179285" tIns="143428" rIns="179285" bIns="143428">
              <a:spAutoFit/>
            </a:bodyPr>
            <a:lstStyle/>
            <a:p>
              <a:pPr>
                <a:lnSpc>
                  <a:spcPct val="90000"/>
                </a:lnSpc>
                <a:spcBef>
                  <a:spcPts val="784"/>
                </a:spcBef>
              </a:pPr>
              <a:r>
                <a:rPr lang="en-US" sz="1372" dirty="0"/>
                <a:t>Document approval and expenses</a:t>
              </a:r>
            </a:p>
          </p:txBody>
        </p:sp>
        <p:grpSp>
          <p:nvGrpSpPr>
            <p:cNvPr id="71" name="Group 70"/>
            <p:cNvGrpSpPr/>
            <p:nvPr/>
          </p:nvGrpSpPr>
          <p:grpSpPr>
            <a:xfrm>
              <a:off x="7931098" y="3669859"/>
              <a:ext cx="4125403" cy="2956553"/>
              <a:chOff x="7931098" y="3669859"/>
              <a:chExt cx="4125403" cy="2956553"/>
            </a:xfrm>
          </p:grpSpPr>
          <p:sp>
            <p:nvSpPr>
              <p:cNvPr id="72" name="Rectangle 71"/>
              <p:cNvSpPr/>
              <p:nvPr/>
            </p:nvSpPr>
            <p:spPr>
              <a:xfrm>
                <a:off x="7931098" y="3669859"/>
                <a:ext cx="4125403" cy="2956553"/>
              </a:xfrm>
              <a:prstGeom prst="rect">
                <a:avLst/>
              </a:prstGeom>
              <a:solidFill>
                <a:schemeClr val="accent6"/>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79285" tIns="143428" rIns="179285" bIns="143428" anchor="t" anchorCtr="0"/>
              <a:lstStyle/>
              <a:p>
                <a:pPr>
                  <a:lnSpc>
                    <a:spcPct val="90000"/>
                  </a:lnSpc>
                </a:pPr>
                <a:r>
                  <a:rPr lang="en-US" sz="2745" dirty="0">
                    <a:gradFill>
                      <a:gsLst>
                        <a:gs pos="1250">
                          <a:schemeClr val="bg1"/>
                        </a:gs>
                        <a:gs pos="100000">
                          <a:schemeClr val="bg1"/>
                        </a:gs>
                      </a:gsLst>
                      <a:lin ang="5400000" scaled="0"/>
                    </a:gradFill>
                    <a:latin typeface="+mj-lt"/>
                  </a:rPr>
                  <a:t>App for </a:t>
                </a:r>
                <a:r>
                  <a:rPr lang="en-US" sz="2745" dirty="0" smtClean="0">
                    <a:gradFill>
                      <a:gsLst>
                        <a:gs pos="1250">
                          <a:schemeClr val="bg1"/>
                        </a:gs>
                        <a:gs pos="100000">
                          <a:schemeClr val="bg1"/>
                        </a:gs>
                      </a:gsLst>
                      <a:lin ang="5400000" scaled="0"/>
                    </a:gradFill>
                    <a:latin typeface="+mj-lt"/>
                  </a:rPr>
                  <a:t>SharePoint</a:t>
                </a:r>
                <a:endParaRPr lang="en-US" sz="2745" dirty="0">
                  <a:gradFill>
                    <a:gsLst>
                      <a:gs pos="1250">
                        <a:schemeClr val="bg1"/>
                      </a:gs>
                      <a:gs pos="100000">
                        <a:schemeClr val="bg1"/>
                      </a:gs>
                    </a:gsLst>
                    <a:lin ang="5400000" scaled="0"/>
                  </a:gradFill>
                  <a:latin typeface="+mj-lt"/>
                </a:endParaRPr>
              </a:p>
            </p:txBody>
          </p:sp>
          <p:sp>
            <p:nvSpPr>
              <p:cNvPr id="73" name="Rectangle 72"/>
              <p:cNvSpPr/>
              <p:nvPr/>
            </p:nvSpPr>
            <p:spPr>
              <a:xfrm>
                <a:off x="8007866" y="4406867"/>
                <a:ext cx="3974620" cy="214781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79285" tIns="143428" rIns="179285" bIns="143428" anchor="t" anchorCtr="0"/>
              <a:lstStyle/>
              <a:p>
                <a:pPr>
                  <a:lnSpc>
                    <a:spcPct val="90000"/>
                  </a:lnSpc>
                </a:pPr>
                <a:r>
                  <a:rPr lang="en-US" sz="2745" dirty="0">
                    <a:gradFill>
                      <a:gsLst>
                        <a:gs pos="1250">
                          <a:schemeClr val="bg1"/>
                        </a:gs>
                        <a:gs pos="100000">
                          <a:schemeClr val="bg1"/>
                        </a:gs>
                      </a:gsLst>
                      <a:lin ang="5400000" scaled="0"/>
                    </a:gradFill>
                    <a:latin typeface="+mj-lt"/>
                  </a:rPr>
                  <a:t>Document template</a:t>
                </a:r>
              </a:p>
            </p:txBody>
          </p:sp>
          <p:sp>
            <p:nvSpPr>
              <p:cNvPr id="77" name="Oval 28"/>
              <p:cNvSpPr/>
              <p:nvPr/>
            </p:nvSpPr>
            <p:spPr>
              <a:xfrm>
                <a:off x="8087236" y="5100744"/>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sp>
            <p:nvSpPr>
              <p:cNvPr id="79" name="Oval 28"/>
              <p:cNvSpPr/>
              <p:nvPr/>
            </p:nvSpPr>
            <p:spPr>
              <a:xfrm>
                <a:off x="10029113" y="5100743"/>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sp>
            <p:nvSpPr>
              <p:cNvPr id="80" name="Oval 28"/>
              <p:cNvSpPr/>
              <p:nvPr/>
            </p:nvSpPr>
            <p:spPr>
              <a:xfrm>
                <a:off x="8087236" y="581867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sp>
            <p:nvSpPr>
              <p:cNvPr id="81" name="Oval 28"/>
              <p:cNvSpPr/>
              <p:nvPr/>
            </p:nvSpPr>
            <p:spPr>
              <a:xfrm>
                <a:off x="10029113" y="581867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grpSp>
      </p:grpSp>
      <p:grpSp>
        <p:nvGrpSpPr>
          <p:cNvPr id="82" name="Group 81"/>
          <p:cNvGrpSpPr/>
          <p:nvPr/>
        </p:nvGrpSpPr>
        <p:grpSpPr>
          <a:xfrm>
            <a:off x="120883" y="1437293"/>
            <a:ext cx="4568015" cy="5217465"/>
            <a:chOff x="-186938" y="1313217"/>
            <a:chExt cx="4659613" cy="5322086"/>
          </a:xfrm>
        </p:grpSpPr>
        <p:sp>
          <p:nvSpPr>
            <p:cNvPr id="83" name="Rectangle 82"/>
            <p:cNvSpPr/>
            <p:nvPr/>
          </p:nvSpPr>
          <p:spPr>
            <a:xfrm>
              <a:off x="1951107" y="2680821"/>
              <a:ext cx="2473481" cy="683264"/>
            </a:xfrm>
            <a:prstGeom prst="rect">
              <a:avLst/>
            </a:prstGeom>
          </p:spPr>
          <p:txBody>
            <a:bodyPr wrap="square" lIns="179285" tIns="143428" rIns="179285" bIns="143428">
              <a:spAutoFit/>
            </a:bodyPr>
            <a:lstStyle/>
            <a:p>
              <a:pPr>
                <a:lnSpc>
                  <a:spcPct val="90000"/>
                </a:lnSpc>
                <a:spcBef>
                  <a:spcPts val="784"/>
                </a:spcBef>
              </a:pPr>
              <a:r>
                <a:rPr lang="en-US" sz="1372" dirty="0"/>
                <a:t>Translation, definitions, dictionary, help, research</a:t>
              </a:r>
            </a:p>
          </p:txBody>
        </p:sp>
        <p:sp>
          <p:nvSpPr>
            <p:cNvPr id="84" name="Rectangle 83"/>
            <p:cNvSpPr/>
            <p:nvPr/>
          </p:nvSpPr>
          <p:spPr>
            <a:xfrm>
              <a:off x="1951107" y="3876229"/>
              <a:ext cx="2521568" cy="683191"/>
            </a:xfrm>
            <a:prstGeom prst="rect">
              <a:avLst/>
            </a:prstGeom>
          </p:spPr>
          <p:txBody>
            <a:bodyPr wrap="square" lIns="179285" tIns="143428" rIns="179285" bIns="143428">
              <a:spAutoFit/>
            </a:bodyPr>
            <a:lstStyle/>
            <a:p>
              <a:pPr>
                <a:lnSpc>
                  <a:spcPct val="90000"/>
                </a:lnSpc>
                <a:spcBef>
                  <a:spcPts val="784"/>
                </a:spcBef>
              </a:pPr>
              <a:r>
                <a:rPr lang="en-US" sz="1372" dirty="0"/>
                <a:t>Business data lookup (CRM), contextual forms (surveys)</a:t>
              </a:r>
            </a:p>
          </p:txBody>
        </p:sp>
        <p:grpSp>
          <p:nvGrpSpPr>
            <p:cNvPr id="85" name="Group 84"/>
            <p:cNvGrpSpPr/>
            <p:nvPr/>
          </p:nvGrpSpPr>
          <p:grpSpPr>
            <a:xfrm>
              <a:off x="-186938" y="1313217"/>
              <a:ext cx="4245931" cy="5322086"/>
              <a:chOff x="-186938" y="1313217"/>
              <a:chExt cx="4245931" cy="5322086"/>
            </a:xfrm>
          </p:grpSpPr>
          <p:cxnSp>
            <p:nvCxnSpPr>
              <p:cNvPr id="86" name="Straight Connector 85"/>
              <p:cNvCxnSpPr/>
              <p:nvPr/>
            </p:nvCxnSpPr>
            <p:spPr>
              <a:xfrm flipV="1">
                <a:off x="1942478" y="1313217"/>
                <a:ext cx="0" cy="4989615"/>
              </a:xfrm>
              <a:prstGeom prst="line">
                <a:avLst/>
              </a:prstGeom>
              <a:noFill/>
              <a:ln w="28575" cap="rnd" cmpd="sng" algn="ctr">
                <a:solidFill>
                  <a:schemeClr val="tx2"/>
                </a:solidFill>
                <a:prstDash val="sysDot"/>
                <a:tailEnd type="oval"/>
              </a:ln>
              <a:effectLst/>
            </p:spPr>
          </p:cxnSp>
          <p:sp>
            <p:nvSpPr>
              <p:cNvPr id="87" name="Rectangle 86"/>
              <p:cNvSpPr/>
              <p:nvPr/>
            </p:nvSpPr>
            <p:spPr>
              <a:xfrm>
                <a:off x="204488" y="1326522"/>
                <a:ext cx="1634870" cy="489328"/>
              </a:xfrm>
              <a:prstGeom prst="rect">
                <a:avLst/>
              </a:prstGeom>
            </p:spPr>
            <p:txBody>
              <a:bodyPr wrap="none" lIns="179285" tIns="143428" rIns="179285" bIns="143428">
                <a:spAutoFit/>
              </a:bodyPr>
              <a:lstStyle/>
              <a:p>
                <a:pPr>
                  <a:lnSpc>
                    <a:spcPct val="90000"/>
                  </a:lnSpc>
                  <a:spcBef>
                    <a:spcPts val="784"/>
                  </a:spcBef>
                </a:pPr>
                <a:r>
                  <a:rPr lang="en-US" sz="1372" dirty="0">
                    <a:gradFill>
                      <a:gsLst>
                        <a:gs pos="1250">
                          <a:schemeClr val="tx2"/>
                        </a:gs>
                        <a:gs pos="100000">
                          <a:schemeClr val="tx2"/>
                        </a:gs>
                      </a:gsLst>
                      <a:lin ang="5400000" scaled="0"/>
                    </a:gradFill>
                  </a:rPr>
                  <a:t>Rich web content</a:t>
                </a:r>
              </a:p>
            </p:txBody>
          </p:sp>
          <p:sp>
            <p:nvSpPr>
              <p:cNvPr id="88" name="Rectangle 87"/>
              <p:cNvSpPr/>
              <p:nvPr/>
            </p:nvSpPr>
            <p:spPr>
              <a:xfrm>
                <a:off x="1951107" y="1326522"/>
                <a:ext cx="1925999" cy="683264"/>
              </a:xfrm>
              <a:prstGeom prst="rect">
                <a:avLst/>
              </a:prstGeom>
            </p:spPr>
            <p:txBody>
              <a:bodyPr wrap="square" lIns="179285" tIns="143428" rIns="179285" bIns="143428">
                <a:spAutoFit/>
              </a:bodyPr>
              <a:lstStyle/>
              <a:p>
                <a:pPr>
                  <a:lnSpc>
                    <a:spcPct val="90000"/>
                  </a:lnSpc>
                  <a:spcBef>
                    <a:spcPts val="784"/>
                  </a:spcBef>
                </a:pPr>
                <a:r>
                  <a:rPr lang="en-US" sz="1372" dirty="0"/>
                  <a:t>YouTube video and photo gallery</a:t>
                </a:r>
              </a:p>
            </p:txBody>
          </p:sp>
          <p:sp>
            <p:nvSpPr>
              <p:cNvPr id="89" name="Rectangle 88"/>
              <p:cNvSpPr/>
              <p:nvPr/>
            </p:nvSpPr>
            <p:spPr>
              <a:xfrm>
                <a:off x="-186938" y="1886735"/>
                <a:ext cx="2130620" cy="683264"/>
              </a:xfrm>
              <a:prstGeom prst="rect">
                <a:avLst/>
              </a:prstGeom>
            </p:spPr>
            <p:txBody>
              <a:bodyPr wrap="square" lIns="179285" tIns="143428" rIns="179285" bIns="143428">
                <a:spAutoFit/>
              </a:bodyPr>
              <a:lstStyle/>
              <a:p>
                <a:pPr algn="r">
                  <a:lnSpc>
                    <a:spcPct val="90000"/>
                  </a:lnSpc>
                  <a:spcBef>
                    <a:spcPts val="784"/>
                  </a:spcBef>
                </a:pPr>
                <a:r>
                  <a:rPr lang="en-US" sz="1372" dirty="0">
                    <a:gradFill>
                      <a:gsLst>
                        <a:gs pos="1250">
                          <a:schemeClr val="tx2"/>
                        </a:gs>
                        <a:gs pos="100000">
                          <a:schemeClr val="tx2"/>
                        </a:gs>
                      </a:gsLst>
                      <a:lin ang="5400000" scaled="0"/>
                    </a:gradFill>
                  </a:rPr>
                  <a:t>Data visualization, analysis and mashups</a:t>
                </a:r>
              </a:p>
            </p:txBody>
          </p:sp>
          <p:sp>
            <p:nvSpPr>
              <p:cNvPr id="90" name="Rectangle 89"/>
              <p:cNvSpPr/>
              <p:nvPr/>
            </p:nvSpPr>
            <p:spPr>
              <a:xfrm>
                <a:off x="1951107" y="1886735"/>
                <a:ext cx="1955471" cy="683264"/>
              </a:xfrm>
              <a:prstGeom prst="rect">
                <a:avLst/>
              </a:prstGeom>
            </p:spPr>
            <p:txBody>
              <a:bodyPr wrap="square" lIns="179285" tIns="143428" rIns="179285" bIns="143428">
                <a:spAutoFit/>
              </a:bodyPr>
              <a:lstStyle/>
              <a:p>
                <a:pPr>
                  <a:lnSpc>
                    <a:spcPct val="90000"/>
                  </a:lnSpc>
                  <a:spcBef>
                    <a:spcPts val="784"/>
                  </a:spcBef>
                </a:pPr>
                <a:r>
                  <a:rPr lang="en-US" sz="1372" dirty="0"/>
                  <a:t>Maps, custom charts, and lookups</a:t>
                </a:r>
              </a:p>
            </p:txBody>
          </p:sp>
          <p:sp>
            <p:nvSpPr>
              <p:cNvPr id="91" name="Rectangle 90"/>
              <p:cNvSpPr/>
              <p:nvPr/>
            </p:nvSpPr>
            <p:spPr>
              <a:xfrm>
                <a:off x="171846" y="2680821"/>
                <a:ext cx="1771836" cy="489365"/>
              </a:xfrm>
              <a:prstGeom prst="rect">
                <a:avLst/>
              </a:prstGeom>
            </p:spPr>
            <p:txBody>
              <a:bodyPr wrap="square" lIns="179285" tIns="143428" rIns="179285" bIns="143428">
                <a:spAutoFit/>
              </a:bodyPr>
              <a:lstStyle/>
              <a:p>
                <a:pPr algn="r">
                  <a:lnSpc>
                    <a:spcPct val="90000"/>
                  </a:lnSpc>
                  <a:spcBef>
                    <a:spcPts val="784"/>
                  </a:spcBef>
                </a:pPr>
                <a:r>
                  <a:rPr lang="en-US" sz="1372" dirty="0">
                    <a:gradFill>
                      <a:gsLst>
                        <a:gs pos="1250">
                          <a:schemeClr val="tx2"/>
                        </a:gs>
                        <a:gs pos="100000">
                          <a:schemeClr val="tx2"/>
                        </a:gs>
                      </a:gsLst>
                      <a:lin ang="5400000" scaled="0"/>
                    </a:gradFill>
                  </a:rPr>
                  <a:t>Reference tools</a:t>
                </a:r>
              </a:p>
            </p:txBody>
          </p:sp>
          <p:sp>
            <p:nvSpPr>
              <p:cNvPr id="92" name="Rectangle 91"/>
              <p:cNvSpPr/>
              <p:nvPr/>
            </p:nvSpPr>
            <p:spPr>
              <a:xfrm>
                <a:off x="-47657" y="3260635"/>
                <a:ext cx="1991339" cy="683264"/>
              </a:xfrm>
              <a:prstGeom prst="rect">
                <a:avLst/>
              </a:prstGeom>
            </p:spPr>
            <p:txBody>
              <a:bodyPr wrap="square" lIns="179285" tIns="143428" rIns="179285" bIns="143428">
                <a:spAutoFit/>
              </a:bodyPr>
              <a:lstStyle/>
              <a:p>
                <a:pPr algn="r">
                  <a:lnSpc>
                    <a:spcPct val="90000"/>
                  </a:lnSpc>
                  <a:spcBef>
                    <a:spcPts val="784"/>
                  </a:spcBef>
                </a:pPr>
                <a:r>
                  <a:rPr lang="en-US" sz="1372" dirty="0">
                    <a:gradFill>
                      <a:gsLst>
                        <a:gs pos="1250">
                          <a:schemeClr val="tx2"/>
                        </a:gs>
                        <a:gs pos="100000">
                          <a:schemeClr val="tx2"/>
                        </a:gs>
                      </a:gsLst>
                      <a:lin ang="5400000" scaled="0"/>
                    </a:gradFill>
                  </a:rPr>
                  <a:t>Content authoring and publishing</a:t>
                </a:r>
              </a:p>
            </p:txBody>
          </p:sp>
          <p:sp>
            <p:nvSpPr>
              <p:cNvPr id="93" name="Rectangle 92"/>
              <p:cNvSpPr/>
              <p:nvPr/>
            </p:nvSpPr>
            <p:spPr>
              <a:xfrm>
                <a:off x="27253" y="3876229"/>
                <a:ext cx="1916429" cy="683264"/>
              </a:xfrm>
              <a:prstGeom prst="rect">
                <a:avLst/>
              </a:prstGeom>
            </p:spPr>
            <p:txBody>
              <a:bodyPr wrap="square" lIns="179285" tIns="143428" rIns="179285" bIns="143428">
                <a:spAutoFit/>
              </a:bodyPr>
              <a:lstStyle/>
              <a:p>
                <a:pPr algn="r">
                  <a:lnSpc>
                    <a:spcPct val="90000"/>
                  </a:lnSpc>
                  <a:spcBef>
                    <a:spcPts val="784"/>
                  </a:spcBef>
                </a:pPr>
                <a:r>
                  <a:rPr lang="en-US" sz="1372" dirty="0">
                    <a:gradFill>
                      <a:gsLst>
                        <a:gs pos="1250">
                          <a:schemeClr val="tx2"/>
                        </a:gs>
                        <a:gs pos="100000">
                          <a:schemeClr val="tx2"/>
                        </a:gs>
                      </a:gsLst>
                      <a:lin ang="5400000" scaled="0"/>
                    </a:gradFill>
                  </a:rPr>
                  <a:t>Contextual content and services</a:t>
                </a:r>
              </a:p>
            </p:txBody>
          </p:sp>
          <p:sp>
            <p:nvSpPr>
              <p:cNvPr id="94" name="Rectangle 93"/>
              <p:cNvSpPr/>
              <p:nvPr/>
            </p:nvSpPr>
            <p:spPr>
              <a:xfrm>
                <a:off x="165863" y="4651111"/>
                <a:ext cx="1777819" cy="683264"/>
              </a:xfrm>
              <a:prstGeom prst="rect">
                <a:avLst/>
              </a:prstGeom>
            </p:spPr>
            <p:txBody>
              <a:bodyPr wrap="square" lIns="179285" tIns="143428" rIns="179285" bIns="143428">
                <a:spAutoFit/>
              </a:bodyPr>
              <a:lstStyle/>
              <a:p>
                <a:pPr algn="r">
                  <a:lnSpc>
                    <a:spcPct val="90000"/>
                  </a:lnSpc>
                  <a:spcBef>
                    <a:spcPts val="784"/>
                  </a:spcBef>
                </a:pPr>
                <a:r>
                  <a:rPr lang="en-US" sz="1372" dirty="0">
                    <a:gradFill>
                      <a:gsLst>
                        <a:gs pos="1250">
                          <a:schemeClr val="tx2"/>
                        </a:gs>
                        <a:gs pos="100000">
                          <a:schemeClr val="tx2"/>
                        </a:gs>
                      </a:gsLst>
                      <a:lin ang="5400000" scaled="0"/>
                    </a:gradFill>
                  </a:rPr>
                  <a:t>Workflow and collaboration</a:t>
                </a:r>
              </a:p>
            </p:txBody>
          </p:sp>
          <p:sp>
            <p:nvSpPr>
              <p:cNvPr id="95" name="Rectangle 94"/>
              <p:cNvSpPr/>
              <p:nvPr/>
            </p:nvSpPr>
            <p:spPr>
              <a:xfrm>
                <a:off x="1951107" y="3260635"/>
                <a:ext cx="1720370" cy="683264"/>
              </a:xfrm>
              <a:prstGeom prst="rect">
                <a:avLst/>
              </a:prstGeom>
            </p:spPr>
            <p:txBody>
              <a:bodyPr wrap="square" lIns="179285" tIns="143428" rIns="179285" bIns="143428">
                <a:spAutoFit/>
              </a:bodyPr>
              <a:lstStyle/>
              <a:p>
                <a:pPr>
                  <a:lnSpc>
                    <a:spcPct val="90000"/>
                  </a:lnSpc>
                  <a:spcBef>
                    <a:spcPts val="784"/>
                  </a:spcBef>
                </a:pPr>
                <a:r>
                  <a:rPr lang="en-US" sz="1372" dirty="0"/>
                  <a:t>Doc builders and print services</a:t>
                </a:r>
              </a:p>
            </p:txBody>
          </p:sp>
          <p:sp>
            <p:nvSpPr>
              <p:cNvPr id="96" name="Rectangle 95"/>
              <p:cNvSpPr/>
              <p:nvPr/>
            </p:nvSpPr>
            <p:spPr>
              <a:xfrm>
                <a:off x="1951107" y="4651111"/>
                <a:ext cx="2107886" cy="683264"/>
              </a:xfrm>
              <a:prstGeom prst="rect">
                <a:avLst/>
              </a:prstGeom>
            </p:spPr>
            <p:txBody>
              <a:bodyPr wrap="square" lIns="179285" tIns="143428" rIns="179285" bIns="143428">
                <a:spAutoFit/>
              </a:bodyPr>
              <a:lstStyle/>
              <a:p>
                <a:pPr>
                  <a:lnSpc>
                    <a:spcPct val="90000"/>
                  </a:lnSpc>
                  <a:spcBef>
                    <a:spcPts val="784"/>
                  </a:spcBef>
                </a:pPr>
                <a:r>
                  <a:rPr lang="en-US" sz="1372" dirty="0"/>
                  <a:t>Project tracking, coauthoring</a:t>
                </a:r>
              </a:p>
            </p:txBody>
          </p:sp>
          <p:sp>
            <p:nvSpPr>
              <p:cNvPr id="97" name="Oval 28"/>
              <p:cNvSpPr/>
              <p:nvPr/>
            </p:nvSpPr>
            <p:spPr>
              <a:xfrm>
                <a:off x="1006888" y="5995223"/>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grpSp>
      </p:grpSp>
      <p:grpSp>
        <p:nvGrpSpPr>
          <p:cNvPr id="98" name="Group 97"/>
          <p:cNvGrpSpPr/>
          <p:nvPr/>
        </p:nvGrpSpPr>
        <p:grpSpPr>
          <a:xfrm>
            <a:off x="3917038" y="1437292"/>
            <a:ext cx="3896487" cy="5203981"/>
            <a:chOff x="3881282" y="1313216"/>
            <a:chExt cx="3974620" cy="5308332"/>
          </a:xfrm>
        </p:grpSpPr>
        <p:sp>
          <p:nvSpPr>
            <p:cNvPr id="99" name="Rectangle 98"/>
            <p:cNvSpPr/>
            <p:nvPr/>
          </p:nvSpPr>
          <p:spPr>
            <a:xfrm>
              <a:off x="3905637" y="1326522"/>
              <a:ext cx="1967968" cy="489365"/>
            </a:xfrm>
            <a:prstGeom prst="rect">
              <a:avLst/>
            </a:prstGeom>
          </p:spPr>
          <p:txBody>
            <a:bodyPr wrap="square" lIns="179285" tIns="143428" rIns="179285" bIns="143428">
              <a:spAutoFit/>
            </a:bodyPr>
            <a:lstStyle/>
            <a:p>
              <a:pPr algn="r">
                <a:lnSpc>
                  <a:spcPct val="90000"/>
                </a:lnSpc>
              </a:pPr>
              <a:r>
                <a:rPr lang="en-US" sz="1372" dirty="0">
                  <a:gradFill>
                    <a:gsLst>
                      <a:gs pos="1250">
                        <a:schemeClr val="tx2"/>
                      </a:gs>
                      <a:gs pos="100000">
                        <a:schemeClr val="tx2"/>
                      </a:gs>
                    </a:gsLst>
                    <a:lin ang="5400000" scaled="0"/>
                  </a:gradFill>
                </a:rPr>
                <a:t>Content authoring</a:t>
              </a:r>
            </a:p>
          </p:txBody>
        </p:sp>
        <p:sp>
          <p:nvSpPr>
            <p:cNvPr id="100" name="Rectangle 99"/>
            <p:cNvSpPr/>
            <p:nvPr/>
          </p:nvSpPr>
          <p:spPr>
            <a:xfrm>
              <a:off x="5881799" y="1326522"/>
              <a:ext cx="1775858" cy="683264"/>
            </a:xfrm>
            <a:prstGeom prst="rect">
              <a:avLst/>
            </a:prstGeom>
          </p:spPr>
          <p:txBody>
            <a:bodyPr wrap="square" lIns="179285" tIns="143428" rIns="179285" bIns="143428">
              <a:spAutoFit/>
            </a:bodyPr>
            <a:lstStyle/>
            <a:p>
              <a:pPr>
                <a:lnSpc>
                  <a:spcPct val="90000"/>
                </a:lnSpc>
                <a:spcBef>
                  <a:spcPts val="784"/>
                </a:spcBef>
              </a:pPr>
              <a:r>
                <a:rPr lang="en-US" sz="1372" dirty="0"/>
                <a:t>Resumes and contracts</a:t>
              </a:r>
            </a:p>
          </p:txBody>
        </p:sp>
        <p:sp>
          <p:nvSpPr>
            <p:cNvPr id="101" name="Rectangle 100"/>
            <p:cNvSpPr/>
            <p:nvPr/>
          </p:nvSpPr>
          <p:spPr>
            <a:xfrm>
              <a:off x="4640129" y="1886735"/>
              <a:ext cx="1233476" cy="489328"/>
            </a:xfrm>
            <a:prstGeom prst="rect">
              <a:avLst/>
            </a:prstGeom>
          </p:spPr>
          <p:txBody>
            <a:bodyPr wrap="none" lIns="179285" tIns="143428" rIns="179285" bIns="143428">
              <a:spAutoFit/>
            </a:bodyPr>
            <a:lstStyle/>
            <a:p>
              <a:pPr algn="r">
                <a:lnSpc>
                  <a:spcPct val="90000"/>
                </a:lnSpc>
              </a:pPr>
              <a:r>
                <a:rPr lang="en-US" sz="1372" dirty="0">
                  <a:gradFill>
                    <a:gsLst>
                      <a:gs pos="1250">
                        <a:schemeClr val="tx2"/>
                      </a:gs>
                      <a:gs pos="100000">
                        <a:schemeClr val="tx2"/>
                      </a:gs>
                    </a:gsLst>
                    <a:lin ang="5400000" scaled="0"/>
                  </a:gradFill>
                </a:rPr>
                <a:t>Dashboards</a:t>
              </a:r>
            </a:p>
          </p:txBody>
        </p:sp>
        <p:sp>
          <p:nvSpPr>
            <p:cNvPr id="102" name="Rectangle 101"/>
            <p:cNvSpPr/>
            <p:nvPr/>
          </p:nvSpPr>
          <p:spPr>
            <a:xfrm>
              <a:off x="5881799" y="1886735"/>
              <a:ext cx="1775858" cy="683264"/>
            </a:xfrm>
            <a:prstGeom prst="rect">
              <a:avLst/>
            </a:prstGeom>
          </p:spPr>
          <p:txBody>
            <a:bodyPr wrap="square" lIns="179285" tIns="143428" rIns="179285" bIns="143428">
              <a:spAutoFit/>
            </a:bodyPr>
            <a:lstStyle/>
            <a:p>
              <a:pPr>
                <a:lnSpc>
                  <a:spcPct val="90000"/>
                </a:lnSpc>
                <a:spcBef>
                  <a:spcPts val="784"/>
                </a:spcBef>
              </a:pPr>
              <a:r>
                <a:rPr lang="en-US" sz="1372" dirty="0"/>
                <a:t>Data analysis and data mashups</a:t>
              </a:r>
            </a:p>
          </p:txBody>
        </p:sp>
        <p:sp>
          <p:nvSpPr>
            <p:cNvPr id="103" name="Rectangle 102"/>
            <p:cNvSpPr/>
            <p:nvPr/>
          </p:nvSpPr>
          <p:spPr>
            <a:xfrm>
              <a:off x="4223928" y="2680821"/>
              <a:ext cx="1649677" cy="683264"/>
            </a:xfrm>
            <a:prstGeom prst="rect">
              <a:avLst/>
            </a:prstGeom>
          </p:spPr>
          <p:txBody>
            <a:bodyPr wrap="square" lIns="179285" tIns="143428" rIns="179285" bIns="143428">
              <a:spAutoFit/>
            </a:bodyPr>
            <a:lstStyle/>
            <a:p>
              <a:pPr algn="r">
                <a:lnSpc>
                  <a:spcPct val="90000"/>
                </a:lnSpc>
              </a:pPr>
              <a:r>
                <a:rPr lang="en-US" sz="1372" dirty="0">
                  <a:gradFill>
                    <a:gsLst>
                      <a:gs pos="1250">
                        <a:schemeClr val="tx2"/>
                      </a:gs>
                      <a:gs pos="100000">
                        <a:schemeClr val="tx2"/>
                      </a:gs>
                    </a:gsLst>
                    <a:lin ang="5400000" scaled="0"/>
                  </a:gradFill>
                </a:rPr>
                <a:t>Forms and</a:t>
              </a:r>
            </a:p>
            <a:p>
              <a:pPr algn="r">
                <a:lnSpc>
                  <a:spcPct val="90000"/>
                </a:lnSpc>
              </a:pPr>
              <a:r>
                <a:rPr lang="en-US" sz="1372" dirty="0">
                  <a:gradFill>
                    <a:gsLst>
                      <a:gs pos="1250">
                        <a:schemeClr val="tx2"/>
                      </a:gs>
                      <a:gs pos="100000">
                        <a:schemeClr val="tx2"/>
                      </a:gs>
                    </a:gsLst>
                    <a:lin ang="5400000" scaled="0"/>
                  </a:gradFill>
                </a:rPr>
                <a:t>reports</a:t>
              </a:r>
            </a:p>
          </p:txBody>
        </p:sp>
        <p:sp>
          <p:nvSpPr>
            <p:cNvPr id="104" name="Rectangle 103"/>
            <p:cNvSpPr/>
            <p:nvPr/>
          </p:nvSpPr>
          <p:spPr>
            <a:xfrm>
              <a:off x="5881799" y="2680821"/>
              <a:ext cx="1775858" cy="683264"/>
            </a:xfrm>
            <a:prstGeom prst="rect">
              <a:avLst/>
            </a:prstGeom>
          </p:spPr>
          <p:txBody>
            <a:bodyPr wrap="square" lIns="179285" tIns="143428" rIns="179285" bIns="143428">
              <a:spAutoFit/>
            </a:bodyPr>
            <a:lstStyle/>
            <a:p>
              <a:pPr>
                <a:lnSpc>
                  <a:spcPct val="90000"/>
                </a:lnSpc>
                <a:spcBef>
                  <a:spcPts val="784"/>
                </a:spcBef>
              </a:pPr>
              <a:r>
                <a:rPr lang="en-US" sz="1372" dirty="0"/>
                <a:t>Legal forms and financial reports</a:t>
              </a:r>
            </a:p>
          </p:txBody>
        </p:sp>
        <p:grpSp>
          <p:nvGrpSpPr>
            <p:cNvPr id="105" name="Group 104"/>
            <p:cNvGrpSpPr/>
            <p:nvPr/>
          </p:nvGrpSpPr>
          <p:grpSpPr>
            <a:xfrm>
              <a:off x="3881282" y="4473730"/>
              <a:ext cx="3974620" cy="2147818"/>
              <a:chOff x="3881282" y="4473730"/>
              <a:chExt cx="3974620" cy="2147818"/>
            </a:xfrm>
          </p:grpSpPr>
          <p:sp>
            <p:nvSpPr>
              <p:cNvPr id="107" name="Rectangle 106"/>
              <p:cNvSpPr/>
              <p:nvPr/>
            </p:nvSpPr>
            <p:spPr>
              <a:xfrm>
                <a:off x="3881282" y="4473730"/>
                <a:ext cx="3974620" cy="214781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79285" tIns="143428" rIns="179285" bIns="143428" anchor="t" anchorCtr="0"/>
              <a:lstStyle/>
              <a:p>
                <a:pPr>
                  <a:lnSpc>
                    <a:spcPct val="90000"/>
                  </a:lnSpc>
                </a:pPr>
                <a:r>
                  <a:rPr lang="en-US" sz="2745" dirty="0">
                    <a:gradFill>
                      <a:gsLst>
                        <a:gs pos="1250">
                          <a:schemeClr val="bg1"/>
                        </a:gs>
                        <a:gs pos="100000">
                          <a:schemeClr val="bg1"/>
                        </a:gs>
                      </a:gsLst>
                      <a:lin ang="5400000" scaled="0"/>
                    </a:gradFill>
                    <a:latin typeface="+mj-lt"/>
                  </a:rPr>
                  <a:t>Document template</a:t>
                </a:r>
              </a:p>
            </p:txBody>
          </p:sp>
          <p:sp>
            <p:nvSpPr>
              <p:cNvPr id="108" name="Oval 28"/>
              <p:cNvSpPr/>
              <p:nvPr/>
            </p:nvSpPr>
            <p:spPr>
              <a:xfrm>
                <a:off x="3960652" y="516760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sp>
            <p:nvSpPr>
              <p:cNvPr id="109" name="Oval 28"/>
              <p:cNvSpPr/>
              <p:nvPr/>
            </p:nvSpPr>
            <p:spPr>
              <a:xfrm>
                <a:off x="5902529" y="5167606"/>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sp>
            <p:nvSpPr>
              <p:cNvPr id="110" name="Oval 28"/>
              <p:cNvSpPr/>
              <p:nvPr/>
            </p:nvSpPr>
            <p:spPr>
              <a:xfrm>
                <a:off x="3960652" y="5885540"/>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sp>
            <p:nvSpPr>
              <p:cNvPr id="111" name="Oval 28"/>
              <p:cNvSpPr/>
              <p:nvPr/>
            </p:nvSpPr>
            <p:spPr>
              <a:xfrm>
                <a:off x="5902529" y="5885540"/>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nSpc>
                    <a:spcPct val="90000"/>
                  </a:lnSpc>
                </a:pPr>
                <a:r>
                  <a:rPr lang="en-US" sz="1764" dirty="0">
                    <a:gradFill>
                      <a:gsLst>
                        <a:gs pos="1250">
                          <a:schemeClr val="tx1"/>
                        </a:gs>
                        <a:gs pos="100000">
                          <a:schemeClr val="tx1"/>
                        </a:gs>
                      </a:gsLst>
                      <a:lin ang="5400000" scaled="0"/>
                    </a:gradFill>
                  </a:rPr>
                  <a:t>App for Office</a:t>
                </a:r>
              </a:p>
            </p:txBody>
          </p:sp>
        </p:grpSp>
        <p:cxnSp>
          <p:nvCxnSpPr>
            <p:cNvPr id="106" name="Straight Connector 105"/>
            <p:cNvCxnSpPr/>
            <p:nvPr/>
          </p:nvCxnSpPr>
          <p:spPr>
            <a:xfrm flipV="1">
              <a:off x="5868593" y="1313216"/>
              <a:ext cx="0" cy="3328481"/>
            </a:xfrm>
            <a:prstGeom prst="line">
              <a:avLst/>
            </a:prstGeom>
            <a:noFill/>
            <a:ln w="28575" cap="rnd" cmpd="sng" algn="ctr">
              <a:solidFill>
                <a:schemeClr val="tx2"/>
              </a:solidFill>
              <a:prstDash val="sysDot"/>
              <a:tailEnd type="oval"/>
            </a:ln>
            <a:effectLst/>
          </p:spPr>
        </p:cxnSp>
      </p:grpSp>
      <p:sp useBgFill="1">
        <p:nvSpPr>
          <p:cNvPr id="112" name="Rectangle 111"/>
          <p:cNvSpPr/>
          <p:nvPr/>
        </p:nvSpPr>
        <p:spPr bwMode="auto">
          <a:xfrm>
            <a:off x="112054" y="6648971"/>
            <a:ext cx="12216990" cy="91027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056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750" fill="hold"/>
                                        <p:tgtEl>
                                          <p:spTgt spid="82"/>
                                        </p:tgtEl>
                                        <p:attrNameLst>
                                          <p:attrName>ppt_x</p:attrName>
                                        </p:attrNameLst>
                                      </p:cBhvr>
                                      <p:tavLst>
                                        <p:tav tm="0">
                                          <p:val>
                                            <p:strVal val="#ppt_x"/>
                                          </p:val>
                                        </p:tav>
                                        <p:tav tm="100000">
                                          <p:val>
                                            <p:strVal val="#ppt_x"/>
                                          </p:val>
                                        </p:tav>
                                      </p:tavLst>
                                    </p:anim>
                                    <p:anim calcmode="lin" valueType="num">
                                      <p:cBhvr additive="base">
                                        <p:cTn id="8" dur="75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750" fill="hold"/>
                                        <p:tgtEl>
                                          <p:spTgt spid="98"/>
                                        </p:tgtEl>
                                        <p:attrNameLst>
                                          <p:attrName>ppt_x</p:attrName>
                                        </p:attrNameLst>
                                      </p:cBhvr>
                                      <p:tavLst>
                                        <p:tav tm="0">
                                          <p:val>
                                            <p:strVal val="#ppt_x"/>
                                          </p:val>
                                        </p:tav>
                                        <p:tav tm="100000">
                                          <p:val>
                                            <p:strVal val="#ppt_x"/>
                                          </p:val>
                                        </p:tav>
                                      </p:tavLst>
                                    </p:anim>
                                    <p:anim calcmode="lin" valueType="num">
                                      <p:cBhvr additive="base">
                                        <p:cTn id="14" dur="75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750" fill="hold"/>
                                        <p:tgtEl>
                                          <p:spTgt spid="59"/>
                                        </p:tgtEl>
                                        <p:attrNameLst>
                                          <p:attrName>ppt_x</p:attrName>
                                        </p:attrNameLst>
                                      </p:cBhvr>
                                      <p:tavLst>
                                        <p:tav tm="0">
                                          <p:val>
                                            <p:strVal val="#ppt_x"/>
                                          </p:val>
                                        </p:tav>
                                        <p:tav tm="100000">
                                          <p:val>
                                            <p:strVal val="#ppt_x"/>
                                          </p:val>
                                        </p:tav>
                                      </p:tavLst>
                                    </p:anim>
                                    <p:anim calcmode="lin" valueType="num">
                                      <p:cBhvr additive="base">
                                        <p:cTn id="20" dur="75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1648</Words>
  <Application>Microsoft Office PowerPoint</Application>
  <PresentationFormat>Widescreen</PresentationFormat>
  <Paragraphs>213</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 Light</vt:lpstr>
      <vt:lpstr>Rabiohead</vt:lpstr>
      <vt:lpstr>Segoe UI Light</vt:lpstr>
      <vt:lpstr>Segoe UI</vt:lpstr>
      <vt:lpstr>Segoe UI </vt:lpstr>
      <vt:lpstr>Calibri</vt:lpstr>
      <vt:lpstr>Tema de Office</vt:lpstr>
      <vt:lpstr>PowerPoint Presentation</vt:lpstr>
      <vt:lpstr>PowerPoint Presentation</vt:lpstr>
      <vt:lpstr>Gustavo Velez</vt:lpstr>
      <vt:lpstr>Fabian Imaz</vt:lpstr>
      <vt:lpstr>Introducción al Modelo de  Add-In para Office </vt:lpstr>
      <vt:lpstr>Introducción</vt:lpstr>
      <vt:lpstr>Plataforma desarrollo Office 365</vt:lpstr>
      <vt:lpstr>Opciones de desarrollo</vt:lpstr>
      <vt:lpstr>Escenarios de ejemplo Apps para Office 2013</vt:lpstr>
      <vt:lpstr>Arquitectura y tipos de Apps</vt:lpstr>
      <vt:lpstr>Anatomía de una App para Office</vt:lpstr>
      <vt:lpstr>Arquitectura de las aplicaciones Office</vt:lpstr>
      <vt:lpstr>Tipos de App para Office</vt:lpstr>
      <vt:lpstr>Tipos de App para Office</vt:lpstr>
      <vt:lpstr>Tipos de App para Office</vt:lpstr>
      <vt:lpstr>Demo: Desplegando aplicaciones desde la tienda</vt:lpstr>
      <vt:lpstr>Desarrollando una App</vt:lpstr>
      <vt:lpstr>Como crear una aplicación</vt:lpstr>
      <vt:lpstr>Distribución, la tienda y el catalogo privado</vt:lpstr>
      <vt:lpstr>Demo: Desarrollando Apps</vt:lpstr>
      <vt:lpstr>Gustavo Velez</vt:lpstr>
      <vt:lpstr>Fabian Imaz</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Porras Rodríguez</dc:creator>
  <cp:lastModifiedBy>Fabián Imaz</cp:lastModifiedBy>
  <cp:revision>91</cp:revision>
  <dcterms:created xsi:type="dcterms:W3CDTF">2013-08-20T12:49:39Z</dcterms:created>
  <dcterms:modified xsi:type="dcterms:W3CDTF">2015-06-09T10:02:55Z</dcterms:modified>
</cp:coreProperties>
</file>