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3"/>
  </p:notesMasterIdLst>
  <p:sldIdLst>
    <p:sldId id="260" r:id="rId2"/>
    <p:sldId id="300" r:id="rId3"/>
    <p:sldId id="284" r:id="rId4"/>
    <p:sldId id="266" r:id="rId5"/>
    <p:sldId id="257" r:id="rId6"/>
    <p:sldId id="258" r:id="rId7"/>
    <p:sldId id="303" r:id="rId8"/>
    <p:sldId id="306" r:id="rId9"/>
    <p:sldId id="302" r:id="rId10"/>
    <p:sldId id="308" r:id="rId11"/>
    <p:sldId id="305" r:id="rId12"/>
    <p:sldId id="309" r:id="rId13"/>
    <p:sldId id="277" r:id="rId14"/>
    <p:sldId id="280" r:id="rId15"/>
    <p:sldId id="285" r:id="rId16"/>
    <p:sldId id="286" r:id="rId17"/>
    <p:sldId id="287" r:id="rId18"/>
    <p:sldId id="288" r:id="rId19"/>
    <p:sldId id="289" r:id="rId20"/>
    <p:sldId id="290" r:id="rId21"/>
    <p:sldId id="291" r:id="rId22"/>
    <p:sldId id="292" r:id="rId23"/>
    <p:sldId id="294" r:id="rId24"/>
    <p:sldId id="293" r:id="rId25"/>
    <p:sldId id="295" r:id="rId26"/>
    <p:sldId id="296" r:id="rId27"/>
    <p:sldId id="299" r:id="rId28"/>
    <p:sldId id="297" r:id="rId29"/>
    <p:sldId id="298" r:id="rId30"/>
    <p:sldId id="283" r:id="rId31"/>
    <p:sldId id="301" r:id="rId32"/>
  </p:sldIdLst>
  <p:sldSz cx="12192000" cy="6858000"/>
  <p:notesSz cx="6858000" cy="9144000"/>
  <p:embeddedFontLst>
    <p:embeddedFont>
      <p:font typeface="Calibri" panose="020F0502020204030204" pitchFamily="34" charset="0"/>
      <p:regular r:id="rId34"/>
      <p:bold r:id="rId35"/>
      <p:italic r:id="rId36"/>
      <p:boldItalic r:id="rId37"/>
    </p:embeddedFont>
    <p:embeddedFont>
      <p:font typeface="Segoe UI Black" panose="020B0A02040204020203" pitchFamily="34" charset="0"/>
      <p:bold r:id="rId38"/>
      <p:boldItalic r:id="rId39"/>
    </p:embeddedFont>
    <p:embeddedFont>
      <p:font typeface="Segoe UI Light" panose="020B0502040204020203" pitchFamily="34" charset="0"/>
      <p:regular r:id="rId40"/>
      <p:italic r:id="rId41"/>
    </p:embeddedFont>
    <p:embeddedFont>
      <p:font typeface="Segoe UI" panose="020B0502040204020203" pitchFamily="34" charset="0"/>
      <p:regular r:id="rId42"/>
      <p:bold r:id="rId43"/>
      <p:italic r:id="rId44"/>
      <p:boldItalic r:id="rId45"/>
    </p:embeddedFont>
    <p:embeddedFont>
      <p:font typeface="Calibri Light" panose="020F0302020204030204" pitchFamily="34" charset="0"/>
      <p:regular r:id="rId46"/>
      <p:italic r:id="rId47"/>
    </p:embeddedFont>
    <p:embeddedFont>
      <p:font typeface="Rabiohead" panose="020B0604020202020204" charset="0"/>
      <p:regular r:id="rId48"/>
    </p:embeddedFont>
  </p:embeddedFont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D1FF"/>
    <a:srgbClr val="0072C5"/>
    <a:srgbClr val="0594FF"/>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showGuides="1">
      <p:cViewPr varScale="1">
        <p:scale>
          <a:sx n="77" d="100"/>
          <a:sy n="77" d="100"/>
        </p:scale>
        <p:origin x="72" y="4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48595D-823D-4C13-AB03-2A799184915F}" type="datetimeFigureOut">
              <a:rPr lang="es-ES" smtClean="0"/>
              <a:t>03/06/2015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FE2D7-9CB1-440F-9723-FCBAAF2E974A}" type="slidenum">
              <a:rPr lang="es-ES" smtClean="0"/>
              <a:t>‹#›</a:t>
            </a:fld>
            <a:endParaRPr lang="es-ES"/>
          </a:p>
        </p:txBody>
      </p:sp>
    </p:spTree>
    <p:extLst>
      <p:ext uri="{BB962C8B-B14F-4D97-AF65-F5344CB8AC3E}">
        <p14:creationId xmlns:p14="http://schemas.microsoft.com/office/powerpoint/2010/main" val="2448375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6/3/2015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01650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s-ES" dirty="0" smtClean="0"/>
              <a:t>Load() and </a:t>
            </a:r>
            <a:r>
              <a:rPr lang="es-ES" dirty="0" err="1" smtClean="0"/>
              <a:t>LoadQuery</a:t>
            </a:r>
            <a:r>
              <a:rPr lang="es-ES" dirty="0" smtClean="0"/>
              <a:t>() inicializan</a:t>
            </a:r>
            <a:r>
              <a:rPr lang="es-ES" baseline="0" dirty="0" smtClean="0"/>
              <a:t> las propiedades.</a:t>
            </a:r>
          </a:p>
          <a:p>
            <a:pPr>
              <a:buFont typeface="Arial" pitchFamily="34" charset="0"/>
              <a:buChar char="•"/>
            </a:pPr>
            <a:r>
              <a:rPr lang="es-ES" baseline="0" dirty="0" err="1" smtClean="0"/>
              <a:t>ExecuteQuery</a:t>
            </a:r>
            <a:r>
              <a:rPr lang="es-ES" baseline="0" dirty="0" smtClean="0"/>
              <a:t>() realiza la llamada al servidor.</a:t>
            </a:r>
          </a:p>
          <a:p>
            <a:pPr>
              <a:buFont typeface="Arial" pitchFamily="34" charset="0"/>
              <a:buChar char="•"/>
            </a:pPr>
            <a:r>
              <a:rPr lang="es-ES" baseline="0" dirty="0" smtClean="0"/>
              <a:t>Podemos tener excepciones de tipo </a:t>
            </a:r>
            <a:r>
              <a:rPr lang="es-ES" baseline="0" dirty="0" err="1" smtClean="0"/>
              <a:t>PropertyOrFieldNotInitializedException</a:t>
            </a:r>
            <a:r>
              <a:rPr lang="es-ES" baseline="0" dirty="0" smtClean="0"/>
              <a:t>.</a:t>
            </a:r>
            <a:endParaRPr lang="es-ES" dirty="0" smtClean="0"/>
          </a:p>
          <a:p>
            <a:endParaRPr lang="en-US" dirty="0"/>
          </a:p>
        </p:txBody>
      </p:sp>
      <p:sp>
        <p:nvSpPr>
          <p:cNvPr id="4" name="Date Placeholder 3"/>
          <p:cNvSpPr>
            <a:spLocks noGrp="1"/>
          </p:cNvSpPr>
          <p:nvPr>
            <p:ph type="dt" idx="10"/>
          </p:nvPr>
        </p:nvSpPr>
        <p:spPr/>
        <p:txBody>
          <a:bodyPr/>
          <a:lstStyle/>
          <a:p>
            <a:fld id="{EA92B4C5-73A1-48BB-A9A5-32C9642907C3}" type="datetime1">
              <a:rPr lang="en-US" smtClean="0">
                <a:solidFill>
                  <a:prstClr val="black"/>
                </a:solidFill>
              </a:rPr>
              <a:pPr/>
              <a:t>6/3/2015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1330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a:t>
            </a:r>
            <a:r>
              <a:rPr lang="en-US" baseline="0" dirty="0" smtClean="0"/>
              <a:t> is a READ sample. The other CRUD operations follow.</a:t>
            </a:r>
            <a:endParaRPr lang="en-US" dirty="0" smtClean="0"/>
          </a:p>
          <a:p>
            <a:endParaRPr lang="en-US" dirty="0"/>
          </a:p>
        </p:txBody>
      </p:sp>
      <p:sp>
        <p:nvSpPr>
          <p:cNvPr id="4" name="Date Placeholder 3"/>
          <p:cNvSpPr>
            <a:spLocks noGrp="1"/>
          </p:cNvSpPr>
          <p:nvPr>
            <p:ph type="dt" idx="10"/>
          </p:nvPr>
        </p:nvSpPr>
        <p:spPr/>
        <p:txBody>
          <a:bodyPr/>
          <a:lstStyle/>
          <a:p>
            <a:fld id="{EA92B4C5-73A1-48BB-A9A5-32C9642907C3}"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74841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782480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smtClean="0"/>
              <a:t>Ejemplo</a:t>
            </a:r>
            <a:r>
              <a:rPr lang="en-US" baseline="0" dirty="0" err="1" smtClean="0"/>
              <a:t>s</a:t>
            </a:r>
            <a:r>
              <a:rPr lang="en-US" baseline="0" dirty="0" smtClean="0"/>
              <a:t> de </a:t>
            </a:r>
            <a:r>
              <a:rPr lang="en-US" baseline="0" dirty="0" err="1" smtClean="0"/>
              <a:t>parámetros</a:t>
            </a:r>
            <a:r>
              <a:rPr lang="en-US" baseline="0" dirty="0" smtClean="0"/>
              <a:t>: el </a:t>
            </a:r>
            <a:r>
              <a:rPr lang="en-US" baseline="0" dirty="0" err="1" smtClean="0"/>
              <a:t>Guid</a:t>
            </a:r>
            <a:r>
              <a:rPr lang="en-US" baseline="0" dirty="0" smtClean="0"/>
              <a:t> de </a:t>
            </a:r>
            <a:r>
              <a:rPr lang="en-US" baseline="0" dirty="0" err="1" smtClean="0"/>
              <a:t>una</a:t>
            </a:r>
            <a:r>
              <a:rPr lang="en-US" baseline="0" dirty="0" smtClean="0"/>
              <a:t> </a:t>
            </a:r>
            <a:r>
              <a:rPr lang="en-US" baseline="0" dirty="0" err="1" smtClean="0"/>
              <a:t>lista</a:t>
            </a:r>
            <a:endParaRPr lang="en-US" dirty="0"/>
          </a:p>
        </p:txBody>
      </p:sp>
      <p:sp>
        <p:nvSpPr>
          <p:cNvPr id="4" name="Date Placeholder 3"/>
          <p:cNvSpPr>
            <a:spLocks noGrp="1"/>
          </p:cNvSpPr>
          <p:nvPr>
            <p:ph type="dt" idx="10"/>
          </p:nvPr>
        </p:nvSpPr>
        <p:spPr/>
        <p:txBody>
          <a:bodyPr/>
          <a:lstStyle/>
          <a:p>
            <a:fld id="{572172F6-25BB-44AC-BBEC-964D1D29CFE8}" type="datetime1">
              <a:rPr lang="en-US" smtClean="0">
                <a:solidFill>
                  <a:prstClr val="black"/>
                </a:solidFill>
              </a:rPr>
              <a:pPr/>
              <a:t>6/3/2015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58182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72172F6-25BB-44AC-BBEC-964D1D29CFE8}" type="datetime1">
              <a:rPr lang="en-US" smtClean="0">
                <a:solidFill>
                  <a:prstClr val="black"/>
                </a:solidFill>
              </a:rPr>
              <a:pPr/>
              <a:t>6/3/2015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5533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understand</a:t>
            </a:r>
            <a:r>
              <a:rPr lang="en-US" baseline="0" dirty="0" smtClean="0"/>
              <a:t> how to use OData as a developer, you must understand how OData URIs are constructed. Each </a:t>
            </a:r>
            <a:r>
              <a:rPr lang="en-US" dirty="0" smtClean="0"/>
              <a:t>URI has three significant parts, The first part of the URI is the Service root URI which points to a site on the Internet and a path to an entry</a:t>
            </a:r>
            <a:r>
              <a:rPr lang="en-US" baseline="0" dirty="0" smtClean="0"/>
              <a:t> point such as a .svc file. The next part of the URI is the </a:t>
            </a:r>
            <a:r>
              <a:rPr lang="en-US" dirty="0" smtClean="0"/>
              <a:t>Resource path which identifies a specific object such as a site,</a:t>
            </a:r>
            <a:r>
              <a:rPr lang="en-US" baseline="0" dirty="0" smtClean="0"/>
              <a:t> a collection (</a:t>
            </a:r>
            <a:r>
              <a:rPr lang="en-US" baseline="0" dirty="0" err="1" smtClean="0"/>
              <a:t>e.g</a:t>
            </a:r>
            <a:r>
              <a:rPr lang="en-US" baseline="0" dirty="0" smtClean="0"/>
              <a:t> list) or an entry (e.g. item). The final part of the URI are the optional query string parameters that allow you to request special processing instructions such as filtering and sorting.</a:t>
            </a:r>
            <a:endParaRPr lang="en-US" dirty="0" smtClean="0"/>
          </a:p>
        </p:txBody>
      </p:sp>
      <p:sp>
        <p:nvSpPr>
          <p:cNvPr id="4" name="Date Placeholder 3"/>
          <p:cNvSpPr>
            <a:spLocks noGrp="1"/>
          </p:cNvSpPr>
          <p:nvPr>
            <p:ph type="dt" idx="10"/>
          </p:nvPr>
        </p:nvSpPr>
        <p:spPr/>
        <p:txBody>
          <a:bodyPr/>
          <a:lstStyle/>
          <a:p>
            <a:fld id="{572172F6-25BB-44AC-BBEC-964D1D29CFE8}" type="datetime1">
              <a:rPr lang="en-US" smtClean="0">
                <a:solidFill>
                  <a:prstClr val="black"/>
                </a:solidFill>
              </a:rPr>
              <a:pPr/>
              <a:t>6/3/2015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45418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READ sample. The other CRUD operations follow.</a:t>
            </a:r>
            <a:endParaRPr lang="en-US" dirty="0"/>
          </a:p>
        </p:txBody>
      </p:sp>
      <p:sp>
        <p:nvSpPr>
          <p:cNvPr id="4" name="Date Placeholder 3"/>
          <p:cNvSpPr>
            <a:spLocks noGrp="1"/>
          </p:cNvSpPr>
          <p:nvPr>
            <p:ph type="dt" idx="10"/>
          </p:nvPr>
        </p:nvSpPr>
        <p:spPr/>
        <p:txBody>
          <a:bodyPr/>
          <a:lstStyle/>
          <a:p>
            <a:fld id="{572172F6-25BB-44AC-BBEC-964D1D29CFE8}" type="datetime1">
              <a:rPr lang="en-US" smtClean="0">
                <a:solidFill>
                  <a:prstClr val="black"/>
                </a:solidFill>
              </a:rPr>
              <a:pPr/>
              <a:t>6/3/2015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06320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EA92B4C5-73A1-48BB-A9A5-32C9642907C3}" type="datetime1">
              <a:rPr lang="en-US" smtClean="0">
                <a:solidFill>
                  <a:prstClr val="black"/>
                </a:solidFill>
              </a:rPr>
              <a:pPr/>
              <a:t>6/3/2015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38891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EA92B4C5-73A1-48BB-A9A5-32C9642907C3}" type="datetime1">
              <a:rPr lang="en-US" smtClean="0">
                <a:solidFill>
                  <a:prstClr val="black"/>
                </a:solidFill>
              </a:rPr>
              <a:pPr/>
              <a:t>6/3/2015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6138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READ sample. The other CRUD operations follow.</a:t>
            </a:r>
            <a:endParaRPr lang="en-US" dirty="0"/>
          </a:p>
        </p:txBody>
      </p:sp>
      <p:sp>
        <p:nvSpPr>
          <p:cNvPr id="4" name="Date Placeholder 3"/>
          <p:cNvSpPr>
            <a:spLocks noGrp="1"/>
          </p:cNvSpPr>
          <p:nvPr>
            <p:ph type="dt" idx="10"/>
          </p:nvPr>
        </p:nvSpPr>
        <p:spPr/>
        <p:txBody>
          <a:bodyPr/>
          <a:lstStyle/>
          <a:p>
            <a:fld id="{572172F6-25BB-44AC-BBEC-964D1D29CFE8}" type="datetime1">
              <a:rPr lang="en-US" smtClean="0">
                <a:solidFill>
                  <a:prstClr val="black"/>
                </a:solidFill>
              </a:rPr>
              <a:pPr/>
              <a:t>6/3/2015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60430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unch">
    <p:bg>
      <p:bgPr>
        <a:gradFill>
          <a:gsLst>
            <a:gs pos="40000">
              <a:srgbClr val="0594FF"/>
            </a:gs>
            <a:gs pos="0">
              <a:srgbClr val="0594FF"/>
            </a:gs>
            <a:gs pos="100000">
              <a:srgbClr val="0072C5"/>
            </a:gs>
          </a:gsLst>
          <a:path path="circle">
            <a:fillToRect l="50000" t="50000" r="50000" b="50000"/>
          </a:path>
        </a:gra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240" y="3292949"/>
            <a:ext cx="3110219" cy="4448071"/>
          </a:xfrm>
          <a:prstGeom prst="rect">
            <a:avLst/>
          </a:prstGeom>
        </p:spPr>
      </p:pic>
      <p:pic>
        <p:nvPicPr>
          <p:cNvPr id="3" name="Imagen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31521" y="1030977"/>
            <a:ext cx="8128958" cy="2709652"/>
          </a:xfrm>
          <a:prstGeom prst="rect">
            <a:avLst/>
          </a:prstGeom>
          <a:effectLst>
            <a:glow rad="508000">
              <a:schemeClr val="bg1">
                <a:alpha val="60000"/>
              </a:schemeClr>
            </a:glow>
          </a:effectLst>
        </p:spPr>
      </p:pic>
      <p:sp>
        <p:nvSpPr>
          <p:cNvPr id="12" name="CuadroTexto 11"/>
          <p:cNvSpPr txBox="1"/>
          <p:nvPr userDrawn="1"/>
        </p:nvSpPr>
        <p:spPr>
          <a:xfrm>
            <a:off x="3060441" y="5516984"/>
            <a:ext cx="8901404" cy="923330"/>
          </a:xfrm>
          <a:prstGeom prst="rect">
            <a:avLst/>
          </a:prstGeom>
          <a:noFill/>
        </p:spPr>
        <p:txBody>
          <a:bodyPr wrap="square" rtlCol="0">
            <a:spAutoFit/>
          </a:bodyPr>
          <a:lstStyle/>
          <a:p>
            <a:pPr algn="r"/>
            <a:r>
              <a:rPr lang="en-US" sz="5400" dirty="0" smtClean="0">
                <a:solidFill>
                  <a:schemeClr val="bg1"/>
                </a:solidFill>
                <a:latin typeface="Rabiohead" panose="00000400000000000000" pitchFamily="2" charset="0"/>
              </a:rPr>
              <a:t>Madrid, 9 y 10</a:t>
            </a:r>
            <a:r>
              <a:rPr lang="en-US" sz="5400" baseline="0" dirty="0" smtClean="0">
                <a:solidFill>
                  <a:schemeClr val="bg1"/>
                </a:solidFill>
                <a:latin typeface="Rabiohead" panose="00000400000000000000" pitchFamily="2" charset="0"/>
              </a:rPr>
              <a:t> de </a:t>
            </a:r>
            <a:r>
              <a:rPr lang="en-US" sz="5400" baseline="0" dirty="0" err="1" smtClean="0">
                <a:solidFill>
                  <a:schemeClr val="bg1"/>
                </a:solidFill>
                <a:latin typeface="Rabiohead" panose="00000400000000000000" pitchFamily="2" charset="0"/>
              </a:rPr>
              <a:t>junio</a:t>
            </a:r>
            <a:r>
              <a:rPr lang="en-US" sz="5400" baseline="0" dirty="0" smtClean="0">
                <a:solidFill>
                  <a:schemeClr val="bg1"/>
                </a:solidFill>
                <a:latin typeface="Rabiohead" panose="00000400000000000000" pitchFamily="2" charset="0"/>
              </a:rPr>
              <a:t> de 2015</a:t>
            </a:r>
            <a:endParaRPr lang="es-ES" sz="5400" dirty="0">
              <a:solidFill>
                <a:schemeClr val="bg1"/>
              </a:solidFill>
              <a:latin typeface="Rabiohead" panose="00000400000000000000" pitchFamily="2" charset="0"/>
            </a:endParaRPr>
          </a:p>
        </p:txBody>
      </p:sp>
    </p:spTree>
    <p:extLst>
      <p:ext uri="{BB962C8B-B14F-4D97-AF65-F5344CB8AC3E}">
        <p14:creationId xmlns:p14="http://schemas.microsoft.com/office/powerpoint/2010/main" val="190936472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uthor 2">
    <p:bg>
      <p:bgPr>
        <a:gradFill flip="none" rotWithShape="1">
          <a:gsLst>
            <a:gs pos="40000">
              <a:srgbClr val="0384E4"/>
            </a:gs>
            <a:gs pos="0">
              <a:srgbClr val="0594FF"/>
            </a:gs>
            <a:gs pos="100000">
              <a:srgbClr val="0072C5"/>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28339" y="145313"/>
            <a:ext cx="3109515" cy="1036505"/>
          </a:xfrm>
          <a:prstGeom prst="rect">
            <a:avLst/>
          </a:prstGeom>
        </p:spPr>
      </p:pic>
    </p:spTree>
    <p:extLst>
      <p:ext uri="{BB962C8B-B14F-4D97-AF65-F5344CB8AC3E}">
        <p14:creationId xmlns:p14="http://schemas.microsoft.com/office/powerpoint/2010/main" val="287096642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529">
          <p15:clr>
            <a:srgbClr val="FBAE40"/>
          </p15:clr>
        </p15:guide>
        <p15:guide id="2" orient="horz" pos="2160">
          <p15:clr>
            <a:srgbClr val="FBAE40"/>
          </p15:clr>
        </p15:guide>
        <p15:guide id="3"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Sponsors">
    <p:bg>
      <p:bgPr>
        <a:gradFill>
          <a:gsLst>
            <a:gs pos="40000">
              <a:srgbClr val="0384E4"/>
            </a:gs>
            <a:gs pos="0">
              <a:srgbClr val="0594FF"/>
            </a:gs>
            <a:gs pos="100000">
              <a:srgbClr val="0072C5"/>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Imagen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1966"/>
          <a:stretch/>
        </p:blipFill>
        <p:spPr>
          <a:xfrm>
            <a:off x="1629276" y="440495"/>
            <a:ext cx="8933447" cy="5977011"/>
          </a:xfrm>
          <a:prstGeom prst="rect">
            <a:avLst/>
          </a:prstGeom>
        </p:spPr>
      </p:pic>
    </p:spTree>
    <p:extLst>
      <p:ext uri="{BB962C8B-B14F-4D97-AF65-F5344CB8AC3E}">
        <p14:creationId xmlns:p14="http://schemas.microsoft.com/office/powerpoint/2010/main" val="29454568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guide id="3" pos="7310" userDrawn="1">
          <p15:clr>
            <a:srgbClr val="FBAE40"/>
          </p15:clr>
        </p15:guide>
        <p15:guide id="4" pos="37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ponsors-Fin">
    <p:bg>
      <p:bgPr>
        <a:gradFill>
          <a:gsLst>
            <a:gs pos="40000">
              <a:srgbClr val="0384E4"/>
            </a:gs>
            <a:gs pos="0">
              <a:srgbClr val="0594FF"/>
            </a:gs>
            <a:gs pos="100000">
              <a:srgbClr val="0072C5"/>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Imagen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1893"/>
          <a:stretch/>
        </p:blipFill>
        <p:spPr>
          <a:xfrm>
            <a:off x="2404388" y="1914086"/>
            <a:ext cx="7383223" cy="4943914"/>
          </a:xfrm>
          <a:prstGeom prst="rect">
            <a:avLst/>
          </a:prstGeom>
        </p:spPr>
      </p:pic>
      <p:pic>
        <p:nvPicPr>
          <p:cNvPr id="3" name="Imagen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81845" y="126358"/>
            <a:ext cx="4828310" cy="1609436"/>
          </a:xfrm>
          <a:prstGeom prst="rect">
            <a:avLst/>
          </a:prstGeom>
          <a:effectLst>
            <a:glow rad="508000">
              <a:schemeClr val="bg1">
                <a:alpha val="60000"/>
              </a:schemeClr>
            </a:glow>
          </a:effectLst>
        </p:spPr>
      </p:pic>
    </p:spTree>
    <p:extLst>
      <p:ext uri="{BB962C8B-B14F-4D97-AF65-F5344CB8AC3E}">
        <p14:creationId xmlns:p14="http://schemas.microsoft.com/office/powerpoint/2010/main" val="19071142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guide id="3" pos="7310">
          <p15:clr>
            <a:srgbClr val="FBAE40"/>
          </p15:clr>
        </p15:guide>
        <p15:guide id="4" pos="37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119" y="307245"/>
            <a:ext cx="11151917" cy="747897"/>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419" y="1203349"/>
            <a:ext cx="11653523" cy="5377755"/>
          </a:xfrm>
        </p:spPr>
        <p:txBody>
          <a:bodyPr lIns="146304" tIns="91440" rIns="146304" bIns="91440"/>
          <a:lstStyle>
            <a:lvl1pPr marL="0" indent="0">
              <a:buNone/>
              <a:defRPr/>
            </a:lvl1pPr>
            <a:lvl2pPr marL="339663" indent="0">
              <a:buNone/>
              <a:defRPr/>
            </a:lvl2pPr>
            <a:lvl3pPr marL="572984" indent="0">
              <a:buNone/>
              <a:defRPr/>
            </a:lvl3pPr>
            <a:lvl4pPr marL="798371" indent="0">
              <a:buNone/>
              <a:defRPr/>
            </a:lvl4pPr>
            <a:lvl5pPr marL="1030102"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824629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588" y="-2"/>
            <a:ext cx="7545765"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60610" y="562457"/>
            <a:ext cx="10746999" cy="609398"/>
          </a:xfrm>
        </p:spPr>
        <p:txBody>
          <a:bodyPr anchor="b" anchorCtr="0">
            <a:noAutofit/>
          </a:bodyPr>
          <a:lstStyle>
            <a:lvl1pPr>
              <a:defRPr sz="4000">
                <a:solidFill>
                  <a:srgbClr val="0072C6"/>
                </a:solidFill>
              </a:defRPr>
            </a:lvl1pPr>
          </a:lstStyle>
          <a:p>
            <a:r>
              <a:rPr lang="en-US" smtClean="0"/>
              <a:t>Click to edit Master title style</a:t>
            </a:r>
            <a:endParaRPr lang="en-US" dirty="0"/>
          </a:p>
        </p:txBody>
      </p:sp>
      <p:sp>
        <p:nvSpPr>
          <p:cNvPr id="6" name="Rectangle 5"/>
          <p:cNvSpPr/>
          <p:nvPr userDrawn="1"/>
        </p:nvSpPr>
        <p:spPr bwMode="gray">
          <a:xfrm>
            <a:off x="0" y="1217029"/>
            <a:ext cx="11583829"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8" name="Rectangle 7"/>
          <p:cNvSpPr/>
          <p:nvPr userDrawn="1"/>
        </p:nvSpPr>
        <p:spPr bwMode="gray">
          <a:xfrm flipV="1">
            <a:off x="0" y="6151878"/>
            <a:ext cx="11583829"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800" dirty="0" smtClean="0"/>
              <a:t>f</a:t>
            </a:r>
            <a:endParaRPr lang="en-US" sz="1800" dirty="0"/>
          </a:p>
        </p:txBody>
      </p:sp>
    </p:spTree>
    <p:extLst>
      <p:ext uri="{BB962C8B-B14F-4D97-AF65-F5344CB8AC3E}">
        <p14:creationId xmlns:p14="http://schemas.microsoft.com/office/powerpoint/2010/main" val="2087080025"/>
      </p:ext>
    </p:extLst>
  </p:cSld>
  <p:clrMapOvr>
    <a:masterClrMapping/>
  </p:clrMapOvr>
  <p:transition spd="slow">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284078" indent="-284078">
              <a:buFont typeface="Wingdings" pitchFamily="2" charset="2"/>
              <a:buChar char=""/>
              <a:defRPr sz="3199"/>
            </a:lvl1pPr>
            <a:lvl2pPr marL="517370" indent="-233293">
              <a:buFont typeface="Wingdings" pitchFamily="2" charset="2"/>
              <a:buChar char=""/>
              <a:defRPr>
                <a:latin typeface="+mn-lt"/>
              </a:defRPr>
            </a:lvl2pPr>
            <a:lvl3pPr marL="741141" indent="-223771">
              <a:buFont typeface="Wingdings" pitchFamily="2" charset="2"/>
              <a:buChar char=""/>
              <a:tabLst/>
              <a:defRPr>
                <a:latin typeface="+mn-lt"/>
              </a:defRPr>
            </a:lvl3pPr>
            <a:lvl4pPr marL="914126" indent="-172986">
              <a:buFont typeface="Wingdings" pitchFamily="2" charset="2"/>
              <a:buChar char=""/>
              <a:defRPr>
                <a:latin typeface="+mn-lt"/>
              </a:defRPr>
            </a:lvl4pPr>
            <a:lvl5pPr marL="1087112" indent="-172986">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6553800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2915" y="6021143"/>
            <a:ext cx="1763727" cy="813816"/>
          </a:xfrm>
          <a:prstGeom prst="rect">
            <a:avLst/>
          </a:prstGeom>
        </p:spPr>
      </p:pic>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57272113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Section">
    <p:bg>
      <p:bgPr>
        <a:gradFill flip="none" rotWithShape="1">
          <a:gsLst>
            <a:gs pos="40000">
              <a:srgbClr val="0384E4"/>
            </a:gs>
            <a:gs pos="0">
              <a:srgbClr val="0594FF"/>
            </a:gs>
            <a:gs pos="100000">
              <a:srgbClr val="0072C5"/>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2766218"/>
            <a:ext cx="10515600" cy="1325563"/>
          </a:xfrm>
          <a:noFill/>
        </p:spPr>
        <p:txBody>
          <a:bodyPr>
            <a:noAutofit/>
          </a:bodyPr>
          <a:lstStyle>
            <a:lvl1pPr algn="ctr">
              <a:defRPr sz="6000" b="0">
                <a:solidFill>
                  <a:schemeClr val="bg1"/>
                </a:solidFill>
                <a:latin typeface="Segoe UI Light" panose="020B0502040204020203" pitchFamily="34" charset="0"/>
                <a:cs typeface="Segoe UI Light" panose="020B0502040204020203" pitchFamily="34" charset="0"/>
              </a:defRPr>
            </a:lvl1pPr>
          </a:lstStyle>
          <a:p>
            <a:r>
              <a:rPr lang="es-ES" dirty="0" smtClean="0"/>
              <a:t>Haga clic para modificar el estilo de título del patrón</a:t>
            </a:r>
            <a:endParaRPr lang="es-ES" dirty="0"/>
          </a:p>
        </p:txBody>
      </p:sp>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28339" y="145313"/>
            <a:ext cx="3109515" cy="1036505"/>
          </a:xfrm>
          <a:prstGeom prst="rect">
            <a:avLst/>
          </a:prstGeom>
        </p:spPr>
      </p:pic>
    </p:spTree>
    <p:extLst>
      <p:ext uri="{BB962C8B-B14F-4D97-AF65-F5344CB8AC3E}">
        <p14:creationId xmlns:p14="http://schemas.microsoft.com/office/powerpoint/2010/main" val="93670013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529" userDrawn="1">
          <p15:clr>
            <a:srgbClr val="FBAE40"/>
          </p15:clr>
        </p15:guide>
        <p15:guide id="2" orient="horz" pos="2160" userDrawn="1">
          <p15:clr>
            <a:srgbClr val="FBAE40"/>
          </p15:clr>
        </p15:guide>
        <p15:guide id="3"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uthor">
    <p:bg>
      <p:bgPr>
        <a:gradFill flip="none" rotWithShape="1">
          <a:gsLst>
            <a:gs pos="40000">
              <a:srgbClr val="0384E4"/>
            </a:gs>
            <a:gs pos="0">
              <a:srgbClr val="0594FF"/>
            </a:gs>
            <a:gs pos="100000">
              <a:srgbClr val="0072C5"/>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28339" y="145313"/>
            <a:ext cx="3109515" cy="1036505"/>
          </a:xfrm>
          <a:prstGeom prst="rect">
            <a:avLst/>
          </a:prstGeom>
        </p:spPr>
      </p:pic>
      <p:sp>
        <p:nvSpPr>
          <p:cNvPr id="5" name="Marcador de posición de imagen 4"/>
          <p:cNvSpPr>
            <a:spLocks noGrp="1"/>
          </p:cNvSpPr>
          <p:nvPr>
            <p:ph type="pic" sz="quarter" idx="10"/>
          </p:nvPr>
        </p:nvSpPr>
        <p:spPr>
          <a:xfrm>
            <a:off x="766916" y="914399"/>
            <a:ext cx="2428568" cy="2458065"/>
          </a:xfrm>
          <a:prstGeom prst="ellipse">
            <a:avLst/>
          </a:prstGeom>
        </p:spPr>
        <p:txBody>
          <a:bodyPr/>
          <a:lstStyle/>
          <a:p>
            <a:endParaRPr lang="es-ES"/>
          </a:p>
        </p:txBody>
      </p:sp>
      <p:sp>
        <p:nvSpPr>
          <p:cNvPr id="8" name="Título 7"/>
          <p:cNvSpPr>
            <a:spLocks noGrp="1"/>
          </p:cNvSpPr>
          <p:nvPr>
            <p:ph type="title" hasCustomPrompt="1"/>
          </p:nvPr>
        </p:nvSpPr>
        <p:spPr>
          <a:xfrm>
            <a:off x="3726425" y="1222382"/>
            <a:ext cx="8023123" cy="1687965"/>
          </a:xfrm>
        </p:spPr>
        <p:txBody>
          <a:bodyPr>
            <a:normAutofit/>
          </a:bodyPr>
          <a:lstStyle>
            <a:lvl1pPr>
              <a:defRPr sz="6000" baseline="0">
                <a:solidFill>
                  <a:schemeClr val="bg1"/>
                </a:solidFill>
              </a:defRPr>
            </a:lvl1pPr>
          </a:lstStyle>
          <a:p>
            <a:r>
              <a:rPr lang="es-ES" dirty="0" err="1" smtClean="0"/>
              <a:t>Author</a:t>
            </a:r>
            <a:r>
              <a:rPr lang="es-ES" dirty="0" smtClean="0"/>
              <a:t> </a:t>
            </a:r>
            <a:r>
              <a:rPr lang="es-ES" dirty="0" err="1" smtClean="0"/>
              <a:t>name</a:t>
            </a:r>
            <a:r>
              <a:rPr lang="es-ES" dirty="0" smtClean="0"/>
              <a:t> </a:t>
            </a:r>
            <a:r>
              <a:rPr lang="es-ES" dirty="0" err="1" smtClean="0"/>
              <a:t>author</a:t>
            </a:r>
            <a:r>
              <a:rPr lang="es-ES" dirty="0" smtClean="0"/>
              <a:t> </a:t>
            </a:r>
            <a:r>
              <a:rPr lang="es-ES" dirty="0" err="1" smtClean="0"/>
              <a:t>name</a:t>
            </a:r>
            <a:endParaRPr lang="es-ES" dirty="0"/>
          </a:p>
        </p:txBody>
      </p:sp>
      <p:sp>
        <p:nvSpPr>
          <p:cNvPr id="22" name="Marcador de texto 20"/>
          <p:cNvSpPr>
            <a:spLocks noGrp="1"/>
          </p:cNvSpPr>
          <p:nvPr>
            <p:ph type="body" sz="quarter" idx="12" hasCustomPrompt="1"/>
          </p:nvPr>
        </p:nvSpPr>
        <p:spPr>
          <a:xfrm>
            <a:off x="3726424" y="3720293"/>
            <a:ext cx="8023225" cy="414338"/>
          </a:xfrm>
        </p:spPr>
        <p:txBody>
          <a:bodyPr/>
          <a:lstStyle>
            <a:lvl1pPr marL="0" indent="0">
              <a:buNone/>
              <a:defRPr>
                <a:solidFill>
                  <a:schemeClr val="bg1"/>
                </a:solidFill>
                <a:latin typeface="Segoe UI Light" panose="020B0502040204020203" pitchFamily="34" charset="0"/>
                <a:cs typeface="Segoe UI Light" panose="020B0502040204020203" pitchFamily="34" charset="0"/>
              </a:defRPr>
            </a:lvl1pPr>
            <a:lvl2pPr>
              <a:defRPr>
                <a:solidFill>
                  <a:schemeClr val="bg1"/>
                </a:solidFill>
                <a:latin typeface="Segoe UI Light" panose="020B0502040204020203" pitchFamily="34" charset="0"/>
                <a:cs typeface="Segoe UI Light" panose="020B0502040204020203" pitchFamily="34" charset="0"/>
              </a:defRPr>
            </a:lvl2pPr>
            <a:lvl3pPr>
              <a:defRPr>
                <a:solidFill>
                  <a:schemeClr val="bg1"/>
                </a:solidFill>
                <a:latin typeface="Segoe UI Light" panose="020B0502040204020203" pitchFamily="34" charset="0"/>
                <a:cs typeface="Segoe UI Light" panose="020B0502040204020203" pitchFamily="34" charset="0"/>
              </a:defRPr>
            </a:lvl3pPr>
            <a:lvl4pPr>
              <a:defRPr>
                <a:solidFill>
                  <a:schemeClr val="bg1"/>
                </a:solidFill>
                <a:latin typeface="Segoe UI Light" panose="020B0502040204020203" pitchFamily="34" charset="0"/>
                <a:cs typeface="Segoe UI Light" panose="020B0502040204020203" pitchFamily="34" charset="0"/>
              </a:defRPr>
            </a:lvl4pPr>
            <a:lvl5pPr>
              <a:defRPr>
                <a:solidFill>
                  <a:schemeClr val="bg1"/>
                </a:solidFill>
                <a:latin typeface="Segoe UI Light" panose="020B0502040204020203" pitchFamily="34" charset="0"/>
                <a:cs typeface="Segoe UI Light" panose="020B0502040204020203" pitchFamily="34" charset="0"/>
              </a:defRPr>
            </a:lvl5pPr>
          </a:lstStyle>
          <a:p>
            <a:pPr lvl="0"/>
            <a:r>
              <a:rPr lang="es-ES" dirty="0" smtClean="0"/>
              <a:t>Job </a:t>
            </a:r>
            <a:r>
              <a:rPr lang="es-ES" dirty="0" err="1" smtClean="0"/>
              <a:t>title</a:t>
            </a:r>
            <a:endParaRPr lang="es-ES" dirty="0"/>
          </a:p>
        </p:txBody>
      </p:sp>
      <p:sp>
        <p:nvSpPr>
          <p:cNvPr id="23" name="Marcador de texto 20"/>
          <p:cNvSpPr>
            <a:spLocks noGrp="1"/>
          </p:cNvSpPr>
          <p:nvPr>
            <p:ph type="body" sz="quarter" idx="13" hasCustomPrompt="1"/>
          </p:nvPr>
        </p:nvSpPr>
        <p:spPr>
          <a:xfrm>
            <a:off x="3726424" y="4299179"/>
            <a:ext cx="8023225" cy="414338"/>
          </a:xfrm>
        </p:spPr>
        <p:txBody>
          <a:bodyPr/>
          <a:lstStyle>
            <a:lvl1pPr marL="0" indent="0">
              <a:buNone/>
              <a:defRPr>
                <a:solidFill>
                  <a:schemeClr val="bg1"/>
                </a:solidFill>
                <a:latin typeface="Segoe UI Light" panose="020B0502040204020203" pitchFamily="34" charset="0"/>
                <a:cs typeface="Segoe UI Light" panose="020B0502040204020203" pitchFamily="34" charset="0"/>
              </a:defRPr>
            </a:lvl1pPr>
            <a:lvl2pPr>
              <a:defRPr>
                <a:solidFill>
                  <a:schemeClr val="bg1"/>
                </a:solidFill>
                <a:latin typeface="Segoe UI Light" panose="020B0502040204020203" pitchFamily="34" charset="0"/>
                <a:cs typeface="Segoe UI Light" panose="020B0502040204020203" pitchFamily="34" charset="0"/>
              </a:defRPr>
            </a:lvl2pPr>
            <a:lvl3pPr>
              <a:defRPr>
                <a:solidFill>
                  <a:schemeClr val="bg1"/>
                </a:solidFill>
                <a:latin typeface="Segoe UI Light" panose="020B0502040204020203" pitchFamily="34" charset="0"/>
                <a:cs typeface="Segoe UI Light" panose="020B0502040204020203" pitchFamily="34" charset="0"/>
              </a:defRPr>
            </a:lvl3pPr>
            <a:lvl4pPr>
              <a:defRPr>
                <a:solidFill>
                  <a:schemeClr val="bg1"/>
                </a:solidFill>
                <a:latin typeface="Segoe UI Light" panose="020B0502040204020203" pitchFamily="34" charset="0"/>
                <a:cs typeface="Segoe UI Light" panose="020B0502040204020203" pitchFamily="34" charset="0"/>
              </a:defRPr>
            </a:lvl4pPr>
            <a:lvl5pPr>
              <a:defRPr>
                <a:solidFill>
                  <a:schemeClr val="bg1"/>
                </a:solidFill>
                <a:latin typeface="Segoe UI Light" panose="020B0502040204020203" pitchFamily="34" charset="0"/>
                <a:cs typeface="Segoe UI Light" panose="020B0502040204020203" pitchFamily="34" charset="0"/>
              </a:defRPr>
            </a:lvl5pPr>
          </a:lstStyle>
          <a:p>
            <a:pPr lvl="0"/>
            <a:r>
              <a:rPr lang="es-ES" dirty="0" err="1" smtClean="0"/>
              <a:t>Award</a:t>
            </a:r>
            <a:endParaRPr lang="es-ES" dirty="0"/>
          </a:p>
        </p:txBody>
      </p:sp>
      <p:sp>
        <p:nvSpPr>
          <p:cNvPr id="24" name="Marcador de texto 20"/>
          <p:cNvSpPr>
            <a:spLocks noGrp="1"/>
          </p:cNvSpPr>
          <p:nvPr>
            <p:ph type="body" sz="quarter" idx="14" hasCustomPrompt="1"/>
          </p:nvPr>
        </p:nvSpPr>
        <p:spPr>
          <a:xfrm>
            <a:off x="3726323" y="3114392"/>
            <a:ext cx="8023225" cy="414338"/>
          </a:xfrm>
        </p:spPr>
        <p:txBody>
          <a:bodyPr/>
          <a:lstStyle>
            <a:lvl1pPr marL="0" indent="0">
              <a:buNone/>
              <a:defRPr>
                <a:solidFill>
                  <a:schemeClr val="bg1"/>
                </a:solidFill>
                <a:latin typeface="Segoe UI Light" panose="020B0502040204020203" pitchFamily="34" charset="0"/>
                <a:cs typeface="Segoe UI Light" panose="020B0502040204020203" pitchFamily="34" charset="0"/>
              </a:defRPr>
            </a:lvl1pPr>
            <a:lvl2pPr>
              <a:defRPr>
                <a:solidFill>
                  <a:schemeClr val="bg1"/>
                </a:solidFill>
                <a:latin typeface="Segoe UI Light" panose="020B0502040204020203" pitchFamily="34" charset="0"/>
                <a:cs typeface="Segoe UI Light" panose="020B0502040204020203" pitchFamily="34" charset="0"/>
              </a:defRPr>
            </a:lvl2pPr>
            <a:lvl3pPr>
              <a:defRPr>
                <a:solidFill>
                  <a:schemeClr val="bg1"/>
                </a:solidFill>
                <a:latin typeface="Segoe UI Light" panose="020B0502040204020203" pitchFamily="34" charset="0"/>
                <a:cs typeface="Segoe UI Light" panose="020B0502040204020203" pitchFamily="34" charset="0"/>
              </a:defRPr>
            </a:lvl3pPr>
            <a:lvl4pPr>
              <a:defRPr>
                <a:solidFill>
                  <a:schemeClr val="bg1"/>
                </a:solidFill>
                <a:latin typeface="Segoe UI Light" panose="020B0502040204020203" pitchFamily="34" charset="0"/>
                <a:cs typeface="Segoe UI Light" panose="020B0502040204020203" pitchFamily="34" charset="0"/>
              </a:defRPr>
            </a:lvl4pPr>
            <a:lvl5pPr>
              <a:defRPr>
                <a:solidFill>
                  <a:schemeClr val="bg1"/>
                </a:solidFill>
                <a:latin typeface="Segoe UI Light" panose="020B0502040204020203" pitchFamily="34" charset="0"/>
                <a:cs typeface="Segoe UI Light" panose="020B0502040204020203" pitchFamily="34" charset="0"/>
              </a:defRPr>
            </a:lvl5pPr>
          </a:lstStyle>
          <a:p>
            <a:pPr lvl="0"/>
            <a:r>
              <a:rPr lang="es-ES" dirty="0" smtClean="0"/>
              <a:t>Company</a:t>
            </a:r>
            <a:endParaRPr lang="es-ES" dirty="0"/>
          </a:p>
        </p:txBody>
      </p:sp>
      <p:sp>
        <p:nvSpPr>
          <p:cNvPr id="25" name="Marcador de texto 20"/>
          <p:cNvSpPr>
            <a:spLocks noGrp="1"/>
          </p:cNvSpPr>
          <p:nvPr>
            <p:ph type="body" sz="quarter" idx="15" hasCustomPrompt="1"/>
          </p:nvPr>
        </p:nvSpPr>
        <p:spPr>
          <a:xfrm>
            <a:off x="3726322" y="4912702"/>
            <a:ext cx="8023225" cy="414338"/>
          </a:xfrm>
        </p:spPr>
        <p:txBody>
          <a:bodyPr/>
          <a:lstStyle>
            <a:lvl1pPr marL="0" indent="0">
              <a:buNone/>
              <a:defRPr baseline="0">
                <a:solidFill>
                  <a:schemeClr val="bg1"/>
                </a:solidFill>
                <a:latin typeface="Segoe UI Light" panose="020B0502040204020203" pitchFamily="34" charset="0"/>
                <a:cs typeface="Segoe UI Light" panose="020B0502040204020203" pitchFamily="34" charset="0"/>
              </a:defRPr>
            </a:lvl1pPr>
            <a:lvl2pPr>
              <a:defRPr>
                <a:solidFill>
                  <a:schemeClr val="bg1"/>
                </a:solidFill>
                <a:latin typeface="Segoe UI Light" panose="020B0502040204020203" pitchFamily="34" charset="0"/>
                <a:cs typeface="Segoe UI Light" panose="020B0502040204020203" pitchFamily="34" charset="0"/>
              </a:defRPr>
            </a:lvl2pPr>
            <a:lvl3pPr>
              <a:defRPr>
                <a:solidFill>
                  <a:schemeClr val="bg1"/>
                </a:solidFill>
                <a:latin typeface="Segoe UI Light" panose="020B0502040204020203" pitchFamily="34" charset="0"/>
                <a:cs typeface="Segoe UI Light" panose="020B0502040204020203" pitchFamily="34" charset="0"/>
              </a:defRPr>
            </a:lvl3pPr>
            <a:lvl4pPr>
              <a:defRPr>
                <a:solidFill>
                  <a:schemeClr val="bg1"/>
                </a:solidFill>
                <a:latin typeface="Segoe UI Light" panose="020B0502040204020203" pitchFamily="34" charset="0"/>
                <a:cs typeface="Segoe UI Light" panose="020B0502040204020203" pitchFamily="34" charset="0"/>
              </a:defRPr>
            </a:lvl4pPr>
            <a:lvl5pPr>
              <a:defRPr>
                <a:solidFill>
                  <a:schemeClr val="bg1"/>
                </a:solidFill>
                <a:latin typeface="Segoe UI Light" panose="020B0502040204020203" pitchFamily="34" charset="0"/>
                <a:cs typeface="Segoe UI Light" panose="020B0502040204020203" pitchFamily="34" charset="0"/>
              </a:defRPr>
            </a:lvl5pPr>
          </a:lstStyle>
          <a:p>
            <a:pPr lvl="0"/>
            <a:r>
              <a:rPr lang="en-US" dirty="0" smtClean="0"/>
              <a:t>Blog 1</a:t>
            </a:r>
            <a:endParaRPr lang="es-ES" dirty="0"/>
          </a:p>
        </p:txBody>
      </p:sp>
      <p:sp>
        <p:nvSpPr>
          <p:cNvPr id="26" name="Marcador de texto 20"/>
          <p:cNvSpPr>
            <a:spLocks noGrp="1"/>
          </p:cNvSpPr>
          <p:nvPr>
            <p:ph type="body" sz="quarter" idx="16" hasCustomPrompt="1"/>
          </p:nvPr>
        </p:nvSpPr>
        <p:spPr>
          <a:xfrm>
            <a:off x="3726321" y="5526225"/>
            <a:ext cx="8023225" cy="414338"/>
          </a:xfrm>
        </p:spPr>
        <p:txBody>
          <a:bodyPr/>
          <a:lstStyle>
            <a:lvl1pPr marL="0" indent="0">
              <a:buNone/>
              <a:defRPr>
                <a:solidFill>
                  <a:schemeClr val="bg1"/>
                </a:solidFill>
                <a:latin typeface="Segoe UI Light" panose="020B0502040204020203" pitchFamily="34" charset="0"/>
                <a:cs typeface="Segoe UI Light" panose="020B0502040204020203" pitchFamily="34" charset="0"/>
              </a:defRPr>
            </a:lvl1pPr>
            <a:lvl2pPr>
              <a:defRPr>
                <a:solidFill>
                  <a:schemeClr val="bg1"/>
                </a:solidFill>
                <a:latin typeface="Segoe UI Light" panose="020B0502040204020203" pitchFamily="34" charset="0"/>
                <a:cs typeface="Segoe UI Light" panose="020B0502040204020203" pitchFamily="34" charset="0"/>
              </a:defRPr>
            </a:lvl2pPr>
            <a:lvl3pPr>
              <a:defRPr>
                <a:solidFill>
                  <a:schemeClr val="bg1"/>
                </a:solidFill>
                <a:latin typeface="Segoe UI Light" panose="020B0502040204020203" pitchFamily="34" charset="0"/>
                <a:cs typeface="Segoe UI Light" panose="020B0502040204020203" pitchFamily="34" charset="0"/>
              </a:defRPr>
            </a:lvl3pPr>
            <a:lvl4pPr>
              <a:defRPr>
                <a:solidFill>
                  <a:schemeClr val="bg1"/>
                </a:solidFill>
                <a:latin typeface="Segoe UI Light" panose="020B0502040204020203" pitchFamily="34" charset="0"/>
                <a:cs typeface="Segoe UI Light" panose="020B0502040204020203" pitchFamily="34" charset="0"/>
              </a:defRPr>
            </a:lvl4pPr>
            <a:lvl5pPr>
              <a:defRPr>
                <a:solidFill>
                  <a:schemeClr val="bg1"/>
                </a:solidFill>
                <a:latin typeface="Segoe UI Light" panose="020B0502040204020203" pitchFamily="34" charset="0"/>
                <a:cs typeface="Segoe UI Light" panose="020B0502040204020203" pitchFamily="34" charset="0"/>
              </a:defRPr>
            </a:lvl5pPr>
          </a:lstStyle>
          <a:p>
            <a:pPr lvl="0"/>
            <a:r>
              <a:rPr lang="es-ES" dirty="0" smtClean="0"/>
              <a:t>Blog 2</a:t>
            </a:r>
            <a:endParaRPr lang="es-ES" dirty="0"/>
          </a:p>
        </p:txBody>
      </p:sp>
      <p:sp>
        <p:nvSpPr>
          <p:cNvPr id="27" name="Marcador de texto 20"/>
          <p:cNvSpPr>
            <a:spLocks noGrp="1"/>
          </p:cNvSpPr>
          <p:nvPr>
            <p:ph type="body" sz="quarter" idx="17" hasCustomPrompt="1"/>
          </p:nvPr>
        </p:nvSpPr>
        <p:spPr>
          <a:xfrm>
            <a:off x="3726321" y="6139748"/>
            <a:ext cx="8023225" cy="414338"/>
          </a:xfrm>
        </p:spPr>
        <p:txBody>
          <a:bodyPr/>
          <a:lstStyle>
            <a:lvl1pPr marL="0" indent="0">
              <a:buNone/>
              <a:defRPr b="1">
                <a:solidFill>
                  <a:schemeClr val="bg1"/>
                </a:solidFill>
                <a:latin typeface="Segoe UI "/>
                <a:cs typeface="Segoe UI Light" panose="020B0502040204020203" pitchFamily="34" charset="0"/>
              </a:defRPr>
            </a:lvl1pPr>
            <a:lvl2pPr>
              <a:defRPr>
                <a:solidFill>
                  <a:schemeClr val="bg1"/>
                </a:solidFill>
                <a:latin typeface="Segoe UI Light" panose="020B0502040204020203" pitchFamily="34" charset="0"/>
                <a:cs typeface="Segoe UI Light" panose="020B0502040204020203" pitchFamily="34" charset="0"/>
              </a:defRPr>
            </a:lvl2pPr>
            <a:lvl3pPr>
              <a:defRPr>
                <a:solidFill>
                  <a:schemeClr val="bg1"/>
                </a:solidFill>
                <a:latin typeface="Segoe UI Light" panose="020B0502040204020203" pitchFamily="34" charset="0"/>
                <a:cs typeface="Segoe UI Light" panose="020B0502040204020203" pitchFamily="34" charset="0"/>
              </a:defRPr>
            </a:lvl3pPr>
            <a:lvl4pPr>
              <a:defRPr>
                <a:solidFill>
                  <a:schemeClr val="bg1"/>
                </a:solidFill>
                <a:latin typeface="Segoe UI Light" panose="020B0502040204020203" pitchFamily="34" charset="0"/>
                <a:cs typeface="Segoe UI Light" panose="020B0502040204020203" pitchFamily="34" charset="0"/>
              </a:defRPr>
            </a:lvl4pPr>
            <a:lvl5pPr>
              <a:defRPr>
                <a:solidFill>
                  <a:schemeClr val="bg1"/>
                </a:solidFill>
                <a:latin typeface="Segoe UI Light" panose="020B0502040204020203" pitchFamily="34" charset="0"/>
                <a:cs typeface="Segoe UI Light" panose="020B0502040204020203" pitchFamily="34" charset="0"/>
              </a:defRPr>
            </a:lvl5pPr>
          </a:lstStyle>
          <a:p>
            <a:pPr lvl="0"/>
            <a:r>
              <a:rPr lang="en-US" dirty="0" smtClean="0"/>
              <a:t>Twitter</a:t>
            </a:r>
            <a:endParaRPr lang="es-ES" dirty="0"/>
          </a:p>
        </p:txBody>
      </p:sp>
    </p:spTree>
    <p:extLst>
      <p:ext uri="{BB962C8B-B14F-4D97-AF65-F5344CB8AC3E}">
        <p14:creationId xmlns:p14="http://schemas.microsoft.com/office/powerpoint/2010/main" val="62307287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529">
          <p15:clr>
            <a:srgbClr val="FBAE40"/>
          </p15:clr>
        </p15:guide>
        <p15:guide id="2" orient="horz" pos="2160">
          <p15:clr>
            <a:srgbClr val="FBAE40"/>
          </p15:clr>
        </p15:guide>
        <p15:guide id="3"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with image on the right">
    <p:bg>
      <p:bgPr>
        <a:solidFill>
          <a:schemeClr val="bg1"/>
        </a:solidFill>
        <a:effectLst/>
      </p:bgPr>
    </p:bg>
    <p:spTree>
      <p:nvGrpSpPr>
        <p:cNvPr id="1" name=""/>
        <p:cNvGrpSpPr/>
        <p:nvPr/>
      </p:nvGrpSpPr>
      <p:grpSpPr>
        <a:xfrm>
          <a:off x="0" y="0"/>
          <a:ext cx="0" cy="0"/>
          <a:chOff x="0" y="0"/>
          <a:chExt cx="0" cy="0"/>
        </a:xfrm>
      </p:grpSpPr>
      <p:sp>
        <p:nvSpPr>
          <p:cNvPr id="2" name="Rectángulo 1"/>
          <p:cNvSpPr/>
          <p:nvPr userDrawn="1"/>
        </p:nvSpPr>
        <p:spPr>
          <a:xfrm>
            <a:off x="0" y="0"/>
            <a:ext cx="6096000" cy="6858000"/>
          </a:xfrm>
          <a:prstGeom prst="rect">
            <a:avLst/>
          </a:prstGeom>
          <a:gradFill>
            <a:gsLst>
              <a:gs pos="40000">
                <a:srgbClr val="0388EB"/>
              </a:gs>
              <a:gs pos="0">
                <a:srgbClr val="0594FF"/>
              </a:gs>
              <a:gs pos="100000">
                <a:srgbClr val="0072C5"/>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Título 5"/>
          <p:cNvSpPr>
            <a:spLocks noGrp="1"/>
          </p:cNvSpPr>
          <p:nvPr>
            <p:ph type="title"/>
          </p:nvPr>
        </p:nvSpPr>
        <p:spPr>
          <a:xfrm>
            <a:off x="578934" y="869796"/>
            <a:ext cx="4938132" cy="5096106"/>
          </a:xfrm>
        </p:spPr>
        <p:txBody>
          <a:bodyPr>
            <a:noAutofit/>
          </a:bodyPr>
          <a:lstStyle>
            <a:lvl1pPr>
              <a:defRPr sz="6000">
                <a:solidFill>
                  <a:schemeClr val="bg1"/>
                </a:solidFill>
              </a:defRPr>
            </a:lvl1pPr>
          </a:lstStyle>
          <a:p>
            <a:r>
              <a:rPr lang="es-ES" dirty="0" smtClean="0"/>
              <a:t>Haga clic para modificar el estilo de título del patrón</a:t>
            </a:r>
            <a:endParaRPr lang="es-ES" dirty="0"/>
          </a:p>
        </p:txBody>
      </p:sp>
      <p:sp>
        <p:nvSpPr>
          <p:cNvPr id="8" name="Marcador de posición de imagen 7"/>
          <p:cNvSpPr>
            <a:spLocks noGrp="1"/>
          </p:cNvSpPr>
          <p:nvPr>
            <p:ph type="pic" sz="quarter" idx="10"/>
          </p:nvPr>
        </p:nvSpPr>
        <p:spPr>
          <a:xfrm>
            <a:off x="6096000" y="0"/>
            <a:ext cx="6096000" cy="6858000"/>
          </a:xfrm>
        </p:spPr>
        <p:txBody>
          <a:bodyPr/>
          <a:lstStyle/>
          <a:p>
            <a:endParaRPr lang="es-ES"/>
          </a:p>
        </p:txBody>
      </p:sp>
      <p:pic>
        <p:nvPicPr>
          <p:cNvPr id="3" name="Imagen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5276" y="102182"/>
            <a:ext cx="1996296" cy="665432"/>
          </a:xfrm>
          <a:prstGeom prst="rect">
            <a:avLst/>
          </a:prstGeom>
        </p:spPr>
      </p:pic>
    </p:spTree>
    <p:extLst>
      <p:ext uri="{BB962C8B-B14F-4D97-AF65-F5344CB8AC3E}">
        <p14:creationId xmlns:p14="http://schemas.microsoft.com/office/powerpoint/2010/main" val="205066531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with image on the left">
    <p:bg>
      <p:bgPr>
        <a:solidFill>
          <a:schemeClr val="bg1"/>
        </a:solidFill>
        <a:effectLst/>
      </p:bgPr>
    </p:bg>
    <p:spTree>
      <p:nvGrpSpPr>
        <p:cNvPr id="1" name=""/>
        <p:cNvGrpSpPr/>
        <p:nvPr/>
      </p:nvGrpSpPr>
      <p:grpSpPr>
        <a:xfrm>
          <a:off x="0" y="0"/>
          <a:ext cx="0" cy="0"/>
          <a:chOff x="0" y="0"/>
          <a:chExt cx="0" cy="0"/>
        </a:xfrm>
      </p:grpSpPr>
      <p:sp>
        <p:nvSpPr>
          <p:cNvPr id="2" name="Rectángulo 1"/>
          <p:cNvSpPr/>
          <p:nvPr userDrawn="1"/>
        </p:nvSpPr>
        <p:spPr>
          <a:xfrm>
            <a:off x="6096000" y="0"/>
            <a:ext cx="6096000" cy="6858000"/>
          </a:xfrm>
          <a:prstGeom prst="rect">
            <a:avLst/>
          </a:prstGeom>
          <a:gradFill>
            <a:gsLst>
              <a:gs pos="40000">
                <a:srgbClr val="0388EB"/>
              </a:gs>
              <a:gs pos="0">
                <a:srgbClr val="0594FF"/>
              </a:gs>
              <a:gs pos="100000">
                <a:srgbClr val="0072C5"/>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Título 5"/>
          <p:cNvSpPr>
            <a:spLocks noGrp="1"/>
          </p:cNvSpPr>
          <p:nvPr>
            <p:ph type="title"/>
          </p:nvPr>
        </p:nvSpPr>
        <p:spPr>
          <a:xfrm>
            <a:off x="6745558" y="880947"/>
            <a:ext cx="4938132" cy="5096106"/>
          </a:xfrm>
        </p:spPr>
        <p:txBody>
          <a:bodyPr>
            <a:noAutofit/>
          </a:bodyPr>
          <a:lstStyle>
            <a:lvl1pPr>
              <a:defRPr sz="6000">
                <a:solidFill>
                  <a:schemeClr val="bg1"/>
                </a:solidFill>
              </a:defRPr>
            </a:lvl1pPr>
          </a:lstStyle>
          <a:p>
            <a:r>
              <a:rPr lang="es-ES" dirty="0" smtClean="0"/>
              <a:t>Haga clic para modificar el estilo de título del patrón</a:t>
            </a:r>
            <a:endParaRPr lang="es-ES" dirty="0"/>
          </a:p>
        </p:txBody>
      </p:sp>
      <p:sp>
        <p:nvSpPr>
          <p:cNvPr id="7" name="Marcador de posición de imagen 6"/>
          <p:cNvSpPr>
            <a:spLocks noGrp="1"/>
          </p:cNvSpPr>
          <p:nvPr>
            <p:ph type="pic" sz="quarter" idx="10"/>
          </p:nvPr>
        </p:nvSpPr>
        <p:spPr>
          <a:xfrm>
            <a:off x="0" y="0"/>
            <a:ext cx="6096000" cy="6858000"/>
          </a:xfrm>
        </p:spPr>
        <p:txBody>
          <a:bodyPr/>
          <a:lstStyle/>
          <a:p>
            <a:endParaRPr lang="es-ES"/>
          </a:p>
        </p:txBody>
      </p:sp>
      <p:pic>
        <p:nvPicPr>
          <p:cNvPr id="8" name="Imagen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3895" y="107758"/>
            <a:ext cx="1996296" cy="665432"/>
          </a:xfrm>
          <a:prstGeom prst="rect">
            <a:avLst/>
          </a:prstGeom>
        </p:spPr>
      </p:pic>
    </p:spTree>
    <p:extLst>
      <p:ext uri="{BB962C8B-B14F-4D97-AF65-F5344CB8AC3E}">
        <p14:creationId xmlns:p14="http://schemas.microsoft.com/office/powerpoint/2010/main" val="64916827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9"/>
          <p:cNvSpPr/>
          <p:nvPr userDrawn="1"/>
        </p:nvSpPr>
        <p:spPr bwMode="gray">
          <a:xfrm>
            <a:off x="2451085" y="2072640"/>
            <a:ext cx="9301180" cy="2286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 name="Rectangle 14"/>
          <p:cNvSpPr/>
          <p:nvPr userDrawn="1"/>
        </p:nvSpPr>
        <p:spPr bwMode="gray">
          <a:xfrm>
            <a:off x="0" y="2072640"/>
            <a:ext cx="2286000" cy="2286000"/>
          </a:xfrm>
          <a:prstGeom prst="rect">
            <a:avLst/>
          </a:prstGeom>
          <a:solidFill>
            <a:srgbClr val="0072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ítulo 5"/>
          <p:cNvSpPr>
            <a:spLocks noGrp="1"/>
          </p:cNvSpPr>
          <p:nvPr>
            <p:ph type="title" hasCustomPrompt="1"/>
          </p:nvPr>
        </p:nvSpPr>
        <p:spPr>
          <a:xfrm>
            <a:off x="2761891" y="2633873"/>
            <a:ext cx="8633603" cy="1075486"/>
          </a:xfrm>
        </p:spPr>
        <p:txBody>
          <a:bodyPr>
            <a:noAutofit/>
          </a:bodyPr>
          <a:lstStyle>
            <a:lvl1pPr>
              <a:defRPr lang="es-ES" sz="5400" b="0" kern="1200" cap="none" spc="-100" baseline="0" dirty="0" smtClean="0">
                <a:ln w="3175">
                  <a:noFill/>
                </a:ln>
                <a:solidFill>
                  <a:schemeClr val="tx1">
                    <a:lumMod val="50000"/>
                    <a:lumOff val="50000"/>
                    <a:alpha val="99000"/>
                  </a:schemeClr>
                </a:solidFill>
                <a:effectLst/>
                <a:latin typeface="Segoe UI Light" pitchFamily="34" charset="0"/>
                <a:ea typeface="+mn-ea"/>
                <a:cs typeface="Arial" charset="0"/>
              </a:defRPr>
            </a:lvl1pPr>
          </a:lstStyle>
          <a:p>
            <a:pPr marL="0" lvl="0" indent="0" algn="l" defTabSz="914400" rtl="0" eaLnBrk="1" latinLnBrk="0" hangingPunct="1">
              <a:lnSpc>
                <a:spcPct val="90000"/>
              </a:lnSpc>
              <a:spcBef>
                <a:spcPct val="0"/>
              </a:spcBef>
              <a:buFont typeface="Arial" panose="020B0604020202020204" pitchFamily="34" charset="0"/>
              <a:buNone/>
            </a:pPr>
            <a:r>
              <a:rPr lang="es-ES" dirty="0" smtClean="0"/>
              <a:t>Título</a:t>
            </a:r>
            <a:endParaRPr lang="es-ES" dirty="0"/>
          </a:p>
        </p:txBody>
      </p:sp>
      <p:pic>
        <p:nvPicPr>
          <p:cNvPr id="8" name="Picture 8" descr="C:\Users\Jonahs\Dropbox\Projects SCOTT\MEET Windows Azure\source\Background\tile-icon-media.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91" y="2558431"/>
            <a:ext cx="1314418" cy="131441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51211" y="112863"/>
            <a:ext cx="1998000" cy="666000"/>
          </a:xfrm>
          <a:prstGeom prst="rect">
            <a:avLst/>
          </a:prstGeom>
        </p:spPr>
      </p:pic>
    </p:spTree>
    <p:extLst>
      <p:ext uri="{BB962C8B-B14F-4D97-AF65-F5344CB8AC3E}">
        <p14:creationId xmlns:p14="http://schemas.microsoft.com/office/powerpoint/2010/main" val="83447739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Subchapter">
    <p:spTree>
      <p:nvGrpSpPr>
        <p:cNvPr id="1" name=""/>
        <p:cNvGrpSpPr/>
        <p:nvPr/>
      </p:nvGrpSpPr>
      <p:grpSpPr>
        <a:xfrm>
          <a:off x="0" y="0"/>
          <a:ext cx="0" cy="0"/>
          <a:chOff x="0" y="0"/>
          <a:chExt cx="0" cy="0"/>
        </a:xfrm>
      </p:grpSpPr>
      <p:pic>
        <p:nvPicPr>
          <p:cNvPr id="26" name="Imagen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5372" cy="6858000"/>
          </a:xfrm>
          <a:prstGeom prst="rect">
            <a:avLst/>
          </a:prstGeom>
        </p:spPr>
      </p:pic>
      <p:sp>
        <p:nvSpPr>
          <p:cNvPr id="2" name="Título 1"/>
          <p:cNvSpPr>
            <a:spLocks noGrp="1"/>
          </p:cNvSpPr>
          <p:nvPr>
            <p:ph type="ctrTitle"/>
          </p:nvPr>
        </p:nvSpPr>
        <p:spPr>
          <a:xfrm>
            <a:off x="1524000" y="1122363"/>
            <a:ext cx="9144000" cy="2387600"/>
          </a:xfrm>
        </p:spPr>
        <p:txBody>
          <a:bodyPr anchor="b"/>
          <a:lstStyle>
            <a:lvl1pPr algn="ctr">
              <a:defRPr sz="6000">
                <a:solidFill>
                  <a:srgbClr val="0072C5"/>
                </a:solidFill>
              </a:defRPr>
            </a:lvl1pPr>
          </a:lstStyle>
          <a:p>
            <a:r>
              <a:rPr lang="es-ES" dirty="0" smtClean="0"/>
              <a:t>Haga clic para modificar el estilo de título del patrón</a:t>
            </a:r>
            <a:endParaRPr lang="es-ES" dirty="0"/>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Haga clic para modificar el estilo de subtítulo del patrón</a:t>
            </a:r>
            <a:endParaRPr lang="es-ES" dirty="0"/>
          </a:p>
        </p:txBody>
      </p:sp>
      <p:sp>
        <p:nvSpPr>
          <p:cNvPr id="7" name="Triángulo rectángulo 6"/>
          <p:cNvSpPr/>
          <p:nvPr userDrawn="1"/>
        </p:nvSpPr>
        <p:spPr>
          <a:xfrm rot="10800000">
            <a:off x="10535477" y="0"/>
            <a:ext cx="1649895" cy="1649895"/>
          </a:xfrm>
          <a:prstGeom prst="rtTriangle">
            <a:avLst/>
          </a:prstGeom>
          <a:solidFill>
            <a:srgbClr val="0072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94776" y="-59634"/>
            <a:ext cx="1086676" cy="1086676"/>
          </a:xfrm>
          <a:prstGeom prst="rect">
            <a:avLst/>
          </a:prstGeom>
        </p:spPr>
      </p:pic>
      <p:sp>
        <p:nvSpPr>
          <p:cNvPr id="4" name="Rectángulo 3"/>
          <p:cNvSpPr/>
          <p:nvPr userDrawn="1"/>
        </p:nvSpPr>
        <p:spPr>
          <a:xfrm>
            <a:off x="0" y="0"/>
            <a:ext cx="12192000" cy="112143"/>
          </a:xfrm>
          <a:prstGeom prst="rect">
            <a:avLst/>
          </a:prstGeom>
          <a:solidFill>
            <a:srgbClr val="0072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noFill/>
              </a:ln>
              <a:solidFill>
                <a:srgbClr val="0072C5"/>
              </a:solidFill>
            </a:endParaRPr>
          </a:p>
        </p:txBody>
      </p:sp>
    </p:spTree>
    <p:extLst>
      <p:ext uri="{BB962C8B-B14F-4D97-AF65-F5344CB8AC3E}">
        <p14:creationId xmlns:p14="http://schemas.microsoft.com/office/powerpoint/2010/main" val="119599053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5372" cy="6858000"/>
          </a:xfrm>
          <a:prstGeom prst="rect">
            <a:avLst/>
          </a:prstGeom>
        </p:spPr>
      </p:pic>
      <p:sp>
        <p:nvSpPr>
          <p:cNvPr id="2" name="Título 1"/>
          <p:cNvSpPr>
            <a:spLocks noGrp="1"/>
          </p:cNvSpPr>
          <p:nvPr>
            <p:ph type="title"/>
          </p:nvPr>
        </p:nvSpPr>
        <p:spPr>
          <a:xfrm>
            <a:off x="274641" y="365125"/>
            <a:ext cx="11079159" cy="1325563"/>
          </a:xfrm>
        </p:spPr>
        <p:txBody>
          <a:bodyPr/>
          <a:lstStyle>
            <a:lvl1pPr>
              <a:defRPr>
                <a:solidFill>
                  <a:srgbClr val="0072C5"/>
                </a:solidFill>
              </a:defRPr>
            </a:lvl1pPr>
          </a:lstStyle>
          <a:p>
            <a:r>
              <a:rPr lang="es-ES" dirty="0" smtClean="0"/>
              <a:t>Haga clic para modificar el estilo de título del patrón</a:t>
            </a:r>
            <a:endParaRPr lang="es-ES" dirty="0"/>
          </a:p>
        </p:txBody>
      </p:sp>
      <p:sp>
        <p:nvSpPr>
          <p:cNvPr id="7" name="Triángulo rectángulo 6"/>
          <p:cNvSpPr/>
          <p:nvPr userDrawn="1"/>
        </p:nvSpPr>
        <p:spPr>
          <a:xfrm rot="10800000">
            <a:off x="10535477" y="0"/>
            <a:ext cx="1649895" cy="1649895"/>
          </a:xfrm>
          <a:prstGeom prst="rtTriangle">
            <a:avLst/>
          </a:prstGeom>
          <a:solidFill>
            <a:srgbClr val="0072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94776" y="-59634"/>
            <a:ext cx="1086676" cy="1086676"/>
          </a:xfrm>
          <a:prstGeom prst="rect">
            <a:avLst/>
          </a:prstGeom>
        </p:spPr>
      </p:pic>
      <p:sp>
        <p:nvSpPr>
          <p:cNvPr id="10" name="Rectángulo 9"/>
          <p:cNvSpPr/>
          <p:nvPr userDrawn="1"/>
        </p:nvSpPr>
        <p:spPr>
          <a:xfrm>
            <a:off x="0" y="0"/>
            <a:ext cx="12192000" cy="112143"/>
          </a:xfrm>
          <a:prstGeom prst="rect">
            <a:avLst/>
          </a:prstGeom>
          <a:solidFill>
            <a:srgbClr val="0072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noFill/>
              </a:ln>
              <a:solidFill>
                <a:srgbClr val="0072C5"/>
              </a:solidFill>
            </a:endParaRPr>
          </a:p>
        </p:txBody>
      </p:sp>
      <p:sp>
        <p:nvSpPr>
          <p:cNvPr id="12" name="Content Placeholder 2"/>
          <p:cNvSpPr>
            <a:spLocks noGrp="1"/>
          </p:cNvSpPr>
          <p:nvPr>
            <p:ph idx="1"/>
          </p:nvPr>
        </p:nvSpPr>
        <p:spPr>
          <a:xfrm>
            <a:off x="274641" y="1825625"/>
            <a:ext cx="11079159" cy="4351338"/>
          </a:xfrm>
        </p:spPr>
        <p:txBody>
          <a:bodyPr/>
          <a:lstStyle>
            <a:lvl1pPr marL="2286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1pPr>
            <a:lvl2pPr marL="6858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2pPr>
            <a:lvl3pPr marL="11430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3pPr>
            <a:lvl4pPr marL="16002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4pPr>
            <a:lvl5pPr marL="20574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8208849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wo Columns">
    <p:spTree>
      <p:nvGrpSpPr>
        <p:cNvPr id="1" name=""/>
        <p:cNvGrpSpPr/>
        <p:nvPr/>
      </p:nvGrpSpPr>
      <p:grpSpPr>
        <a:xfrm>
          <a:off x="0" y="0"/>
          <a:ext cx="0" cy="0"/>
          <a:chOff x="0" y="0"/>
          <a:chExt cx="0" cy="0"/>
        </a:xfrm>
      </p:grpSpPr>
      <p:pic>
        <p:nvPicPr>
          <p:cNvPr id="10" name="Imagen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5372" cy="6858000"/>
          </a:xfrm>
          <a:prstGeom prst="rect">
            <a:avLst/>
          </a:prstGeom>
        </p:spPr>
      </p:pic>
      <p:sp>
        <p:nvSpPr>
          <p:cNvPr id="2" name="Título 1"/>
          <p:cNvSpPr>
            <a:spLocks noGrp="1"/>
          </p:cNvSpPr>
          <p:nvPr>
            <p:ph type="title"/>
          </p:nvPr>
        </p:nvSpPr>
        <p:spPr>
          <a:xfrm>
            <a:off x="276044" y="365125"/>
            <a:ext cx="11077755" cy="1325563"/>
          </a:xfrm>
        </p:spPr>
        <p:txBody>
          <a:bodyPr/>
          <a:lstStyle>
            <a:lvl1pPr>
              <a:defRPr>
                <a:solidFill>
                  <a:srgbClr val="0072C5"/>
                </a:solidFill>
              </a:defRPr>
            </a:lvl1pPr>
          </a:lstStyle>
          <a:p>
            <a:r>
              <a:rPr lang="es-ES" dirty="0" smtClean="0"/>
              <a:t>Haga clic para modificar el estilo de título del patrón</a:t>
            </a:r>
            <a:endParaRPr lang="es-ES" dirty="0"/>
          </a:p>
        </p:txBody>
      </p:sp>
      <p:sp>
        <p:nvSpPr>
          <p:cNvPr id="8" name="Triángulo rectángulo 7"/>
          <p:cNvSpPr/>
          <p:nvPr userDrawn="1"/>
        </p:nvSpPr>
        <p:spPr>
          <a:xfrm rot="10800000">
            <a:off x="10535477" y="0"/>
            <a:ext cx="1649895" cy="1649895"/>
          </a:xfrm>
          <a:prstGeom prst="rtTriangle">
            <a:avLst/>
          </a:prstGeom>
          <a:solidFill>
            <a:srgbClr val="0072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Imagen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94776" y="-59634"/>
            <a:ext cx="1086676" cy="1086676"/>
          </a:xfrm>
          <a:prstGeom prst="rect">
            <a:avLst/>
          </a:prstGeom>
        </p:spPr>
      </p:pic>
      <p:sp>
        <p:nvSpPr>
          <p:cNvPr id="11" name="Rectángulo 10"/>
          <p:cNvSpPr/>
          <p:nvPr userDrawn="1"/>
        </p:nvSpPr>
        <p:spPr>
          <a:xfrm>
            <a:off x="0" y="0"/>
            <a:ext cx="12192000" cy="112143"/>
          </a:xfrm>
          <a:prstGeom prst="rect">
            <a:avLst/>
          </a:prstGeom>
          <a:solidFill>
            <a:srgbClr val="0072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noFill/>
              </a:ln>
              <a:solidFill>
                <a:srgbClr val="0072C5"/>
              </a:solidFill>
            </a:endParaRPr>
          </a:p>
        </p:txBody>
      </p:sp>
      <p:sp>
        <p:nvSpPr>
          <p:cNvPr id="12" name="Content Placeholder 2"/>
          <p:cNvSpPr>
            <a:spLocks noGrp="1"/>
          </p:cNvSpPr>
          <p:nvPr>
            <p:ph idx="10"/>
          </p:nvPr>
        </p:nvSpPr>
        <p:spPr>
          <a:xfrm>
            <a:off x="276043" y="1822450"/>
            <a:ext cx="5400137" cy="4351337"/>
          </a:xfrm>
        </p:spPr>
        <p:txBody>
          <a:bodyPr/>
          <a:lstStyle>
            <a:lvl1pPr marL="2286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1pPr>
            <a:lvl2pPr marL="6858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2pPr>
            <a:lvl3pPr marL="11430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3pPr>
            <a:lvl4pPr marL="16002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4pPr>
            <a:lvl5pPr marL="20574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1"/>
          </p:nvPr>
        </p:nvSpPr>
        <p:spPr>
          <a:xfrm>
            <a:off x="6012611" y="1822450"/>
            <a:ext cx="5341188" cy="4351337"/>
          </a:xfrm>
        </p:spPr>
        <p:txBody>
          <a:bodyPr/>
          <a:lstStyle>
            <a:lvl1pPr marL="2286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1pPr>
            <a:lvl2pPr marL="6858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2pPr>
            <a:lvl3pPr marL="11430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3pPr>
            <a:lvl4pPr marL="16002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4pPr>
            <a:lvl5pPr marL="20574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2896734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1518113515"/>
      </p:ext>
    </p:extLst>
  </p:cSld>
  <p:clrMap bg1="lt1" tx1="dk1" bg2="lt2" tx2="dk2" accent1="accent1" accent2="accent2" accent3="accent3" accent4="accent4" accent5="accent5" accent6="accent6" hlink="hlink" folHlink="folHlink"/>
  <p:sldLayoutIdLst>
    <p:sldLayoutId id="2147483655" r:id="rId1"/>
    <p:sldLayoutId id="2147483660" r:id="rId2"/>
    <p:sldLayoutId id="2147483668" r:id="rId3"/>
    <p:sldLayoutId id="2147483661" r:id="rId4"/>
    <p:sldLayoutId id="2147483662" r:id="rId5"/>
    <p:sldLayoutId id="2147483666" r:id="rId6"/>
    <p:sldLayoutId id="2147483649" r:id="rId7"/>
    <p:sldLayoutId id="2147483650" r:id="rId8"/>
    <p:sldLayoutId id="2147483652" r:id="rId9"/>
    <p:sldLayoutId id="2147483664" r:id="rId10"/>
    <p:sldLayoutId id="2147483663" r:id="rId11"/>
    <p:sldLayoutId id="2147483669" r:id="rId12"/>
    <p:sldLayoutId id="2147483670" r:id="rId13"/>
    <p:sldLayoutId id="2147483671" r:id="rId14"/>
    <p:sldLayoutId id="2147483672" r:id="rId15"/>
    <p:sldLayoutId id="2147483673" r:id="rId1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17.emf"/><Relationship Id="rId7" Type="http://schemas.openxmlformats.org/officeDocument/2006/relationships/image" Target="../media/image21.emf"/><Relationship Id="rId2" Type="http://schemas.openxmlformats.org/officeDocument/2006/relationships/image" Target="../media/image16.emf"/><Relationship Id="rId1" Type="http://schemas.openxmlformats.org/officeDocument/2006/relationships/slideLayout" Target="../slideLayouts/slideLayout4.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7.tif"/><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31.emf"/></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6.ti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eg"/><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17.emf"/><Relationship Id="rId7" Type="http://schemas.openxmlformats.org/officeDocument/2006/relationships/image" Target="../media/image21.emf"/><Relationship Id="rId2" Type="http://schemas.openxmlformats.org/officeDocument/2006/relationships/image" Target="../media/image16.emf"/><Relationship Id="rId1" Type="http://schemas.openxmlformats.org/officeDocument/2006/relationships/slideLayout" Target="../slideLayouts/slideLayout4.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214437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Aplicaciones sin código</a:t>
            </a:r>
            <a:endParaRPr lang="es-ES" dirty="0"/>
          </a:p>
        </p:txBody>
      </p:sp>
      <p:sp>
        <p:nvSpPr>
          <p:cNvPr id="4" name="Rectangle 4"/>
          <p:cNvSpPr/>
          <p:nvPr/>
        </p:nvSpPr>
        <p:spPr bwMode="auto">
          <a:xfrm>
            <a:off x="950055" y="1697190"/>
            <a:ext cx="1877135" cy="1877135"/>
          </a:xfrm>
          <a:prstGeom prst="rect">
            <a:avLst/>
          </a:prstGeom>
          <a:solidFill>
            <a:srgbClr val="038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Diseñador de Entidades de Negocio</a:t>
            </a:r>
            <a:endPar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 name="Rectangle 5"/>
          <p:cNvSpPr/>
          <p:nvPr/>
        </p:nvSpPr>
        <p:spPr bwMode="auto">
          <a:xfrm>
            <a:off x="3002001" y="1697190"/>
            <a:ext cx="1877135" cy="1877135"/>
          </a:xfrm>
          <a:prstGeom prst="rect">
            <a:avLst/>
          </a:prstGeom>
          <a:solidFill>
            <a:srgbClr val="038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Consultas</a:t>
            </a:r>
            <a:endPar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 name="Rectangle 7"/>
          <p:cNvSpPr/>
          <p:nvPr/>
        </p:nvSpPr>
        <p:spPr bwMode="auto">
          <a:xfrm>
            <a:off x="950055" y="3705285"/>
            <a:ext cx="1877135" cy="1877135"/>
          </a:xfrm>
          <a:prstGeom prst="rect">
            <a:avLst/>
          </a:prstGeom>
          <a:solidFill>
            <a:srgbClr val="038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Vistas</a:t>
            </a:r>
            <a:endPar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 name="Rectangle 8"/>
          <p:cNvSpPr/>
          <p:nvPr/>
        </p:nvSpPr>
        <p:spPr bwMode="auto">
          <a:xfrm>
            <a:off x="3002001" y="3705285"/>
            <a:ext cx="1877135" cy="1877135"/>
          </a:xfrm>
          <a:prstGeom prst="rect">
            <a:avLst/>
          </a:prstGeom>
          <a:solidFill>
            <a:srgbClr val="038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SharePoint</a:t>
            </a:r>
            <a:endPar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9" name="Picture 8"/>
          <p:cNvPicPr>
            <a:picLocks noChangeAspect="1"/>
          </p:cNvPicPr>
          <p:nvPr/>
        </p:nvPicPr>
        <p:blipFill rotWithShape="1">
          <a:blip r:embed="rId2"/>
          <a:srcRect l="-1" r="-13777"/>
          <a:stretch/>
        </p:blipFill>
        <p:spPr>
          <a:xfrm>
            <a:off x="5053947" y="1690688"/>
            <a:ext cx="7462574" cy="3885230"/>
          </a:xfrm>
          <a:prstGeom prst="rect">
            <a:avLst/>
          </a:prstGeom>
        </p:spPr>
      </p:pic>
    </p:spTree>
    <p:extLst>
      <p:ext uri="{BB962C8B-B14F-4D97-AF65-F5344CB8AC3E}">
        <p14:creationId xmlns:p14="http://schemas.microsoft.com/office/powerpoint/2010/main" val="380142794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s-US" dirty="0" err="1" smtClean="0"/>
              <a:t>LightSwitch</a:t>
            </a:r>
            <a:endParaRPr lang="es-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9474" y="1242539"/>
            <a:ext cx="6042526" cy="4350619"/>
          </a:xfrm>
          <a:prstGeom prst="rect">
            <a:avLst/>
          </a:prstGeom>
        </p:spPr>
      </p:pic>
    </p:spTree>
    <p:extLst>
      <p:ext uri="{BB962C8B-B14F-4D97-AF65-F5344CB8AC3E}">
        <p14:creationId xmlns:p14="http://schemas.microsoft.com/office/powerpoint/2010/main" val="23879445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Aplicaciones con un poco más de código</a:t>
            </a:r>
            <a:endParaRPr lang="es-ES" dirty="0"/>
          </a:p>
        </p:txBody>
      </p:sp>
      <p:sp>
        <p:nvSpPr>
          <p:cNvPr id="4" name="Rectangle 4"/>
          <p:cNvSpPr/>
          <p:nvPr/>
        </p:nvSpPr>
        <p:spPr bwMode="auto">
          <a:xfrm>
            <a:off x="950055" y="1697190"/>
            <a:ext cx="1877135" cy="1877135"/>
          </a:xfrm>
          <a:prstGeom prst="rect">
            <a:avLst/>
          </a:prstGeom>
          <a:solidFill>
            <a:srgbClr val="038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Diseñador de Entidades de Negocio</a:t>
            </a:r>
            <a:endPar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 name="Rectangle 5"/>
          <p:cNvSpPr/>
          <p:nvPr/>
        </p:nvSpPr>
        <p:spPr bwMode="auto">
          <a:xfrm>
            <a:off x="3002001" y="1697190"/>
            <a:ext cx="1877135" cy="1877135"/>
          </a:xfrm>
          <a:prstGeom prst="rect">
            <a:avLst/>
          </a:prstGeom>
          <a:solidFill>
            <a:srgbClr val="038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Consultas</a:t>
            </a:r>
          </a:p>
          <a:p>
            <a:pPr algn="ctr" defTabSz="914099" fontAlgn="base">
              <a:spcBef>
                <a:spcPct val="0"/>
              </a:spcBef>
              <a:spcAft>
                <a:spcPct val="0"/>
              </a:spcAft>
            </a:pPr>
            <a:r>
              <a:rPr lang="es-CR"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Vistas</a:t>
            </a:r>
            <a:endPar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 name="Rectangle 7"/>
          <p:cNvSpPr/>
          <p:nvPr/>
        </p:nvSpPr>
        <p:spPr bwMode="auto">
          <a:xfrm>
            <a:off x="950055" y="3705285"/>
            <a:ext cx="1877135" cy="1877135"/>
          </a:xfrm>
          <a:prstGeom prst="rect">
            <a:avLst/>
          </a:prstGeom>
          <a:solidFill>
            <a:srgbClr val="038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Código</a:t>
            </a:r>
          </a:p>
          <a:p>
            <a:pPr algn="ctr" defTabSz="914099" fontAlgn="base">
              <a:spcBef>
                <a:spcPct val="0"/>
              </a:spcBef>
              <a:spcAft>
                <a:spcPct val="0"/>
              </a:spcAft>
            </a:pPr>
            <a:r>
              <a:rPr lang="es-CR"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Servidor</a:t>
            </a:r>
          </a:p>
          <a:p>
            <a:pPr algn="ctr" defTabSz="914099" fontAlgn="base">
              <a:spcBef>
                <a:spcPct val="0"/>
              </a:spcBef>
              <a:spcAft>
                <a:spcPct val="0"/>
              </a:spcAft>
            </a:pPr>
            <a:r>
              <a:rPr lang="es-CR"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Cliente</a:t>
            </a:r>
            <a:endPar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 name="Rectangle 8"/>
          <p:cNvSpPr/>
          <p:nvPr/>
        </p:nvSpPr>
        <p:spPr bwMode="auto">
          <a:xfrm>
            <a:off x="3002001" y="3705285"/>
            <a:ext cx="1877135" cy="1877135"/>
          </a:xfrm>
          <a:prstGeom prst="rect">
            <a:avLst/>
          </a:prstGeom>
          <a:solidFill>
            <a:srgbClr val="038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SharePoint</a:t>
            </a:r>
            <a:endPar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3" name="Picture 2"/>
          <p:cNvPicPr>
            <a:picLocks noChangeAspect="1"/>
          </p:cNvPicPr>
          <p:nvPr/>
        </p:nvPicPr>
        <p:blipFill>
          <a:blip r:embed="rId2"/>
          <a:stretch>
            <a:fillRect/>
          </a:stretch>
        </p:blipFill>
        <p:spPr>
          <a:xfrm>
            <a:off x="5053947" y="1690688"/>
            <a:ext cx="5579926" cy="3891732"/>
          </a:xfrm>
          <a:prstGeom prst="rect">
            <a:avLst/>
          </a:prstGeom>
        </p:spPr>
      </p:pic>
    </p:spTree>
    <p:extLst>
      <p:ext uri="{BB962C8B-B14F-4D97-AF65-F5344CB8AC3E}">
        <p14:creationId xmlns:p14="http://schemas.microsoft.com/office/powerpoint/2010/main" val="243527394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p:cNvSpPr>
            <a:spLocks noGrp="1"/>
          </p:cNvSpPr>
          <p:nvPr>
            <p:ph type="title"/>
          </p:nvPr>
        </p:nvSpPr>
        <p:spPr/>
        <p:txBody>
          <a:bodyPr/>
          <a:lstStyle/>
          <a:p>
            <a:r>
              <a:rPr lang="es-US" dirty="0" smtClean="0"/>
              <a:t>Demo: Las herramientas en Acción</a:t>
            </a:r>
            <a:endParaRPr lang="es-US" dirty="0"/>
          </a:p>
        </p:txBody>
      </p:sp>
    </p:spTree>
    <p:extLst>
      <p:ext uri="{BB962C8B-B14F-4D97-AF65-F5344CB8AC3E}">
        <p14:creationId xmlns:p14="http://schemas.microsoft.com/office/powerpoint/2010/main" val="26550322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err="1" smtClean="0"/>
              <a:t>API’s</a:t>
            </a:r>
            <a:endParaRPr lang="es-ES" dirty="0"/>
          </a:p>
        </p:txBody>
      </p:sp>
      <p:sp>
        <p:nvSpPr>
          <p:cNvPr id="4" name="Picture Placeholder 3"/>
          <p:cNvSpPr>
            <a:spLocks noGrp="1"/>
          </p:cNvSpPr>
          <p:nvPr>
            <p:ph type="pic" sz="quarter" idx="10"/>
          </p:nvPr>
        </p:nvSpPr>
        <p:spPr/>
      </p:sp>
      <p:sp>
        <p:nvSpPr>
          <p:cNvPr id="8" name="Rectangle 7"/>
          <p:cNvSpPr/>
          <p:nvPr/>
        </p:nvSpPr>
        <p:spPr bwMode="auto">
          <a:xfrm>
            <a:off x="5751937" y="-1"/>
            <a:ext cx="6682038" cy="6994525"/>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p:nvPicPr>
        <p:blipFill>
          <a:blip r:embed="rId2"/>
          <a:stretch>
            <a:fillRect/>
          </a:stretch>
        </p:blipFill>
        <p:spPr>
          <a:xfrm>
            <a:off x="8396452" y="1571270"/>
            <a:ext cx="3846004" cy="1585376"/>
          </a:xfrm>
          <a:prstGeom prst="rect">
            <a:avLst/>
          </a:prstGeom>
        </p:spPr>
      </p:pic>
      <p:pic>
        <p:nvPicPr>
          <p:cNvPr id="10" name="Picture 9"/>
          <p:cNvPicPr>
            <a:picLocks noChangeAspect="1"/>
          </p:cNvPicPr>
          <p:nvPr/>
        </p:nvPicPr>
        <p:blipFill>
          <a:blip r:embed="rId3"/>
          <a:stretch>
            <a:fillRect/>
          </a:stretch>
        </p:blipFill>
        <p:spPr>
          <a:xfrm>
            <a:off x="7636057" y="5355159"/>
            <a:ext cx="2560699" cy="724162"/>
          </a:xfrm>
          <a:prstGeom prst="rect">
            <a:avLst/>
          </a:prstGeom>
        </p:spPr>
      </p:pic>
      <p:pic>
        <p:nvPicPr>
          <p:cNvPr id="11" name="Picture 10"/>
          <p:cNvPicPr>
            <a:picLocks noChangeAspect="1"/>
          </p:cNvPicPr>
          <p:nvPr/>
        </p:nvPicPr>
        <p:blipFill>
          <a:blip r:embed="rId4"/>
          <a:stretch>
            <a:fillRect/>
          </a:stretch>
        </p:blipFill>
        <p:spPr>
          <a:xfrm>
            <a:off x="6288249" y="3053579"/>
            <a:ext cx="828443" cy="2006506"/>
          </a:xfrm>
          <a:prstGeom prst="rect">
            <a:avLst/>
          </a:prstGeom>
        </p:spPr>
      </p:pic>
      <p:pic>
        <p:nvPicPr>
          <p:cNvPr id="12" name="Picture 11"/>
          <p:cNvPicPr>
            <a:picLocks noChangeAspect="1"/>
          </p:cNvPicPr>
          <p:nvPr/>
        </p:nvPicPr>
        <p:blipFill>
          <a:blip r:embed="rId5"/>
          <a:stretch>
            <a:fillRect/>
          </a:stretch>
        </p:blipFill>
        <p:spPr>
          <a:xfrm>
            <a:off x="7482071" y="2953508"/>
            <a:ext cx="2714684" cy="2168627"/>
          </a:xfrm>
          <a:prstGeom prst="rect">
            <a:avLst/>
          </a:prstGeom>
        </p:spPr>
      </p:pic>
      <p:pic>
        <p:nvPicPr>
          <p:cNvPr id="13" name="Picture 12"/>
          <p:cNvPicPr>
            <a:picLocks noChangeAspect="1"/>
          </p:cNvPicPr>
          <p:nvPr/>
        </p:nvPicPr>
        <p:blipFill>
          <a:blip r:embed="rId6"/>
          <a:stretch>
            <a:fillRect/>
          </a:stretch>
        </p:blipFill>
        <p:spPr>
          <a:xfrm>
            <a:off x="10987923" y="3959658"/>
            <a:ext cx="970944" cy="1113952"/>
          </a:xfrm>
          <a:prstGeom prst="rect">
            <a:avLst/>
          </a:prstGeom>
        </p:spPr>
      </p:pic>
      <p:pic>
        <p:nvPicPr>
          <p:cNvPr id="14" name="Picture 13"/>
          <p:cNvPicPr>
            <a:picLocks noChangeAspect="1"/>
          </p:cNvPicPr>
          <p:nvPr/>
        </p:nvPicPr>
        <p:blipFill>
          <a:blip r:embed="rId7"/>
          <a:stretch>
            <a:fillRect/>
          </a:stretch>
        </p:blipFill>
        <p:spPr>
          <a:xfrm>
            <a:off x="9783651" y="4817057"/>
            <a:ext cx="839733" cy="279911"/>
          </a:xfrm>
          <a:prstGeom prst="rect">
            <a:avLst/>
          </a:prstGeom>
        </p:spPr>
      </p:pic>
      <p:pic>
        <p:nvPicPr>
          <p:cNvPr id="15" name="Picture 14"/>
          <p:cNvPicPr>
            <a:picLocks noChangeAspect="1"/>
          </p:cNvPicPr>
          <p:nvPr/>
        </p:nvPicPr>
        <p:blipFill>
          <a:blip r:embed="rId8"/>
          <a:stretch>
            <a:fillRect/>
          </a:stretch>
        </p:blipFill>
        <p:spPr>
          <a:xfrm>
            <a:off x="7482071" y="6286992"/>
            <a:ext cx="2321272" cy="297187"/>
          </a:xfrm>
          <a:prstGeom prst="rect">
            <a:avLst/>
          </a:prstGeom>
        </p:spPr>
      </p:pic>
      <p:pic>
        <p:nvPicPr>
          <p:cNvPr id="16" name="Picture 15"/>
          <p:cNvPicPr>
            <a:picLocks noChangeAspect="1"/>
          </p:cNvPicPr>
          <p:nvPr/>
        </p:nvPicPr>
        <p:blipFill>
          <a:blip r:embed="rId3"/>
          <a:stretch>
            <a:fillRect/>
          </a:stretch>
        </p:blipFill>
        <p:spPr>
          <a:xfrm>
            <a:off x="7543945" y="5355159"/>
            <a:ext cx="2590936" cy="732714"/>
          </a:xfrm>
          <a:prstGeom prst="rect">
            <a:avLst/>
          </a:prstGeom>
        </p:spPr>
      </p:pic>
      <p:grpSp>
        <p:nvGrpSpPr>
          <p:cNvPr id="17" name="Group 4"/>
          <p:cNvGrpSpPr>
            <a:grpSpLocks noChangeAspect="1"/>
          </p:cNvGrpSpPr>
          <p:nvPr/>
        </p:nvGrpSpPr>
        <p:grpSpPr bwMode="auto">
          <a:xfrm>
            <a:off x="6511816" y="1372151"/>
            <a:ext cx="1884636" cy="1021653"/>
            <a:chOff x="3934" y="997"/>
            <a:chExt cx="1164" cy="631"/>
          </a:xfrm>
        </p:grpSpPr>
        <p:sp>
          <p:nvSpPr>
            <p:cNvPr id="18" name="AutoShape 3"/>
            <p:cNvSpPr>
              <a:spLocks noChangeAspect="1" noChangeArrowheads="1" noTextEdit="1"/>
            </p:cNvSpPr>
            <p:nvPr/>
          </p:nvSpPr>
          <p:spPr bwMode="auto">
            <a:xfrm>
              <a:off x="3934" y="997"/>
              <a:ext cx="1164"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9" name="Freeform 5"/>
            <p:cNvSpPr>
              <a:spLocks/>
            </p:cNvSpPr>
            <p:nvPr/>
          </p:nvSpPr>
          <p:spPr bwMode="auto">
            <a:xfrm>
              <a:off x="3929" y="997"/>
              <a:ext cx="1174" cy="631"/>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20" name="Group 8"/>
          <p:cNvGrpSpPr>
            <a:grpSpLocks noChangeAspect="1"/>
          </p:cNvGrpSpPr>
          <p:nvPr/>
        </p:nvGrpSpPr>
        <p:grpSpPr bwMode="auto">
          <a:xfrm>
            <a:off x="8143838" y="259611"/>
            <a:ext cx="2252173" cy="1274234"/>
            <a:chOff x="4802" y="253"/>
            <a:chExt cx="1391" cy="787"/>
          </a:xfrm>
        </p:grpSpPr>
        <p:sp>
          <p:nvSpPr>
            <p:cNvPr id="21" name="AutoShape 7"/>
            <p:cNvSpPr>
              <a:spLocks noChangeAspect="1" noChangeArrowheads="1" noTextEdit="1"/>
            </p:cNvSpPr>
            <p:nvPr/>
          </p:nvSpPr>
          <p:spPr bwMode="auto">
            <a:xfrm>
              <a:off x="4802" y="253"/>
              <a:ext cx="1391" cy="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2" name="Freeform 9"/>
            <p:cNvSpPr>
              <a:spLocks/>
            </p:cNvSpPr>
            <p:nvPr/>
          </p:nvSpPr>
          <p:spPr bwMode="auto">
            <a:xfrm>
              <a:off x="4809" y="247"/>
              <a:ext cx="1384" cy="787"/>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23" name="Group 12"/>
          <p:cNvGrpSpPr>
            <a:grpSpLocks noChangeAspect="1"/>
          </p:cNvGrpSpPr>
          <p:nvPr/>
        </p:nvGrpSpPr>
        <p:grpSpPr bwMode="auto">
          <a:xfrm>
            <a:off x="10432763" y="5310658"/>
            <a:ext cx="909936" cy="782027"/>
            <a:chOff x="6442" y="3280"/>
            <a:chExt cx="562" cy="483"/>
          </a:xfrm>
        </p:grpSpPr>
        <p:sp>
          <p:nvSpPr>
            <p:cNvPr id="24" name="AutoShape 11"/>
            <p:cNvSpPr>
              <a:spLocks noChangeAspect="1" noChangeArrowheads="1" noTextEdit="1"/>
            </p:cNvSpPr>
            <p:nvPr/>
          </p:nvSpPr>
          <p:spPr bwMode="auto">
            <a:xfrm>
              <a:off x="6442" y="3280"/>
              <a:ext cx="562"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5" name="Freeform 13"/>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6" name="Freeform 14"/>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7" name="Freeform 15"/>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8" name="Freeform 16"/>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9" name="Freeform 17"/>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0" name="Freeform 18"/>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1" name="Freeform 19"/>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2" name="Freeform 20"/>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3" name="Freeform 21"/>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4" name="Freeform 22"/>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5" name="Rectangle 23"/>
            <p:cNvSpPr>
              <a:spLocks noChangeArrowheads="1"/>
            </p:cNvSpPr>
            <p:nvPr/>
          </p:nvSpPr>
          <p:spPr bwMode="auto">
            <a:xfrm>
              <a:off x="6843" y="3372"/>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6" name="Rectangle 24"/>
            <p:cNvSpPr>
              <a:spLocks noChangeArrowheads="1"/>
            </p:cNvSpPr>
            <p:nvPr/>
          </p:nvSpPr>
          <p:spPr bwMode="auto">
            <a:xfrm>
              <a:off x="6843" y="3594"/>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spTree>
    <p:extLst>
      <p:ext uri="{BB962C8B-B14F-4D97-AF65-F5344CB8AC3E}">
        <p14:creationId xmlns:p14="http://schemas.microsoft.com/office/powerpoint/2010/main" val="382865548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82703" y="130414"/>
            <a:ext cx="11079159" cy="1325563"/>
          </a:xfrm>
        </p:spPr>
        <p:txBody>
          <a:bodyPr/>
          <a:lstStyle/>
          <a:p>
            <a:r>
              <a:rPr lang="es-ES" dirty="0" err="1" smtClean="0"/>
              <a:t>APIs</a:t>
            </a:r>
            <a:r>
              <a:rPr lang="es-ES" dirty="0" smtClean="0"/>
              <a:t> de Cliente </a:t>
            </a:r>
            <a:r>
              <a:rPr lang="es-ES" smtClean="0"/>
              <a:t>de SharePoint</a:t>
            </a:r>
            <a:endParaRPr lang="es-ES" dirty="0"/>
          </a:p>
        </p:txBody>
      </p:sp>
      <p:sp>
        <p:nvSpPr>
          <p:cNvPr id="139" name="Rectangle 36"/>
          <p:cNvSpPr/>
          <p:nvPr/>
        </p:nvSpPr>
        <p:spPr>
          <a:xfrm>
            <a:off x="282703" y="5882502"/>
            <a:ext cx="11638543" cy="821626"/>
          </a:xfrm>
          <a:prstGeom prst="rect">
            <a:avLst/>
          </a:prstGeom>
          <a:solidFill>
            <a:srgbClr val="DC3C00">
              <a:lumMod val="50000"/>
            </a:srgbClr>
          </a:solidFill>
          <a:ln w="10795" cap="flat" cmpd="sng" algn="ctr">
            <a:noFill/>
            <a:prstDash val="solid"/>
          </a:ln>
          <a:effectLst/>
        </p:spPr>
        <p:txBody>
          <a:bodyPr lIns="179259" tIns="143407" rIns="179259" bIns="143407" rtlCol="0" anchor="t" anchorCtr="0"/>
          <a:lstStyle/>
          <a:p>
            <a:pPr defTabSz="896080">
              <a:defRPr/>
            </a:pPr>
            <a:r>
              <a:rPr lang="es-ES" sz="1764" kern="0" dirty="0">
                <a:gradFill>
                  <a:gsLst>
                    <a:gs pos="0">
                      <a:srgbClr val="FFFFFF"/>
                    </a:gs>
                    <a:gs pos="53000">
                      <a:srgbClr val="FFFFFF"/>
                    </a:gs>
                  </a:gsLst>
                  <a:lin ang="5400000" scaled="0"/>
                </a:gradFill>
                <a:ea typeface="Segoe UI" pitchFamily="34" charset="0"/>
                <a:cs typeface="Segoe UI" pitchFamily="34" charset="0"/>
              </a:rPr>
              <a:t>Código de Cliente Personalizado (Aplicaciones Web, Aplicaciones de Escritorio, Aplicaciones de un Dispositivo)</a:t>
            </a:r>
          </a:p>
        </p:txBody>
      </p:sp>
      <p:sp>
        <p:nvSpPr>
          <p:cNvPr id="140" name="Rectangle 37"/>
          <p:cNvSpPr/>
          <p:nvPr/>
        </p:nvSpPr>
        <p:spPr>
          <a:xfrm>
            <a:off x="282703" y="2550932"/>
            <a:ext cx="11638543" cy="821626"/>
          </a:xfrm>
          <a:prstGeom prst="rect">
            <a:avLst/>
          </a:prstGeom>
          <a:solidFill>
            <a:srgbClr val="FF8C00"/>
          </a:solidFill>
          <a:ln w="10795" cap="flat" cmpd="sng" algn="ctr">
            <a:noFill/>
            <a:prstDash val="solid"/>
          </a:ln>
          <a:effectLst/>
        </p:spPr>
        <p:txBody>
          <a:bodyPr spcFirstLastPara="0" vert="horz" wrap="square" lIns="179259" tIns="143407" rIns="179259" bIns="143407" numCol="1" spcCol="1245" anchor="t" anchorCtr="0">
            <a:noAutofit/>
          </a:bodyPr>
          <a:lstStyle/>
          <a:p>
            <a:pPr defTabSz="1612086">
              <a:lnSpc>
                <a:spcPct val="90000"/>
              </a:lnSpc>
              <a:spcBef>
                <a:spcPct val="0"/>
              </a:spcBef>
              <a:spcAft>
                <a:spcPct val="35000"/>
              </a:spcAft>
              <a:defRPr/>
            </a:pPr>
            <a:r>
              <a:rPr lang="en-US" sz="3921" kern="0" dirty="0">
                <a:solidFill>
                  <a:srgbClr val="FFFFFF"/>
                </a:solidFill>
                <a:latin typeface="Segoe UI Black" panose="020B0A02040204020203" pitchFamily="34" charset="0"/>
                <a:ea typeface="Segoe UI Black" panose="020B0A02040204020203" pitchFamily="34" charset="0"/>
                <a:cs typeface="Segoe UI Black" panose="020B0A02040204020203" pitchFamily="34" charset="0"/>
              </a:rPr>
              <a:t>_</a:t>
            </a:r>
            <a:r>
              <a:rPr lang="en-US" sz="3921" kern="0" dirty="0" err="1">
                <a:solidFill>
                  <a:srgbClr val="FFFFFF"/>
                </a:solidFill>
                <a:latin typeface="Segoe UI Black" panose="020B0A02040204020203" pitchFamily="34" charset="0"/>
                <a:ea typeface="Segoe UI Black" panose="020B0A02040204020203" pitchFamily="34" charset="0"/>
                <a:cs typeface="Segoe UI Black" panose="020B0A02040204020203" pitchFamily="34" charset="0"/>
              </a:rPr>
              <a:t>api</a:t>
            </a:r>
            <a:endParaRPr lang="en-US" sz="3921" kern="0" dirty="0">
              <a:solidFill>
                <a:srgbClr val="FFFFFF"/>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nvGrpSpPr>
          <p:cNvPr id="141" name="Group 13"/>
          <p:cNvGrpSpPr/>
          <p:nvPr/>
        </p:nvGrpSpPr>
        <p:grpSpPr>
          <a:xfrm>
            <a:off x="282706" y="3432045"/>
            <a:ext cx="8949968" cy="2390970"/>
            <a:chOff x="286829" y="3177517"/>
            <a:chExt cx="9131812" cy="2089097"/>
          </a:xfrm>
        </p:grpSpPr>
        <p:sp>
          <p:nvSpPr>
            <p:cNvPr id="142" name="Right Arrow Callout 32"/>
            <p:cNvSpPr/>
            <p:nvPr/>
          </p:nvSpPr>
          <p:spPr>
            <a:xfrm rot="16200000">
              <a:off x="3808186" y="-343840"/>
              <a:ext cx="2089097" cy="9131812"/>
            </a:xfrm>
            <a:prstGeom prst="rightArrowCallout">
              <a:avLst>
                <a:gd name="adj1" fmla="val 58233"/>
                <a:gd name="adj2" fmla="val 40323"/>
                <a:gd name="adj3" fmla="val 23999"/>
                <a:gd name="adj4" fmla="val 62622"/>
              </a:avLst>
            </a:prstGeom>
            <a:solidFill>
              <a:srgbClr val="FF8C00"/>
            </a:solidFill>
            <a:ln w="10795" cap="flat" cmpd="sng" algn="ctr">
              <a:noFill/>
              <a:prstDash val="solid"/>
            </a:ln>
            <a:effectLst/>
          </p:spPr>
          <p:txBody>
            <a:bodyPr spcFirstLastPara="0" vert="horz" wrap="square" lIns="182880" tIns="146304" rIns="182880" bIns="146304" numCol="1" spcCol="1270" anchor="t" anchorCtr="0">
              <a:noAutofit/>
            </a:bodyPr>
            <a:lstStyle/>
            <a:p>
              <a:pPr defTabSz="1612086">
                <a:lnSpc>
                  <a:spcPct val="90000"/>
                </a:lnSpc>
                <a:spcBef>
                  <a:spcPct val="0"/>
                </a:spcBef>
                <a:spcAft>
                  <a:spcPct val="35000"/>
                </a:spcAft>
                <a:defRPr/>
              </a:pPr>
              <a:endParaRPr lang="en-US" sz="2941" kern="0">
                <a:gradFill>
                  <a:gsLst>
                    <a:gs pos="0">
                      <a:srgbClr val="000000">
                        <a:lumMod val="75000"/>
                        <a:lumOff val="25000"/>
                      </a:srgbClr>
                    </a:gs>
                    <a:gs pos="53000">
                      <a:srgbClr val="000000">
                        <a:lumMod val="75000"/>
                        <a:lumOff val="25000"/>
                      </a:srgbClr>
                    </a:gs>
                  </a:gsLst>
                  <a:lin ang="5400000" scaled="0"/>
                </a:gradFill>
                <a:latin typeface="Segoe UI"/>
              </a:endParaRPr>
            </a:p>
          </p:txBody>
        </p:sp>
        <p:sp>
          <p:nvSpPr>
            <p:cNvPr id="143" name="Rectangle 33"/>
            <p:cNvSpPr/>
            <p:nvPr/>
          </p:nvSpPr>
          <p:spPr>
            <a:xfrm>
              <a:off x="472914" y="4195599"/>
              <a:ext cx="2852928" cy="966011"/>
            </a:xfrm>
            <a:prstGeom prst="rect">
              <a:avLst/>
            </a:prstGeom>
            <a:solidFill>
              <a:srgbClr val="DC3C00"/>
            </a:solidFill>
            <a:ln>
              <a:noFill/>
            </a:ln>
            <a:effectLst/>
          </p:spPr>
          <p:txBody>
            <a:bodyPr spcFirstLastPara="0" vert="horz" wrap="square" lIns="182880" tIns="146304" rIns="182880" bIns="146304" numCol="1" spcCol="1270" anchor="t" anchorCtr="0">
              <a:noAutofit/>
            </a:bodyPr>
            <a:lstStyle/>
            <a:p>
              <a:pPr defTabSz="1481376">
                <a:lnSpc>
                  <a:spcPct val="90000"/>
                </a:lnSpc>
                <a:spcBef>
                  <a:spcPct val="0"/>
                </a:spcBef>
                <a:spcAft>
                  <a:spcPct val="35000"/>
                </a:spcAft>
                <a:defRPr/>
              </a:pPr>
              <a:r>
                <a:rPr lang="en-US" sz="1764" kern="0" dirty="0" err="1">
                  <a:gradFill>
                    <a:gsLst>
                      <a:gs pos="0">
                        <a:srgbClr val="FFFFFF"/>
                      </a:gs>
                      <a:gs pos="53000">
                        <a:srgbClr val="FFFFFF"/>
                      </a:gs>
                    </a:gsLst>
                    <a:lin ang="5400000" scaled="0"/>
                  </a:gradFill>
                  <a:latin typeface="Segoe UI"/>
                </a:rPr>
                <a:t>Sabor</a:t>
              </a:r>
              <a:r>
                <a:rPr lang="en-US" sz="1764" kern="0" dirty="0">
                  <a:gradFill>
                    <a:gsLst>
                      <a:gs pos="0">
                        <a:srgbClr val="FFFFFF"/>
                      </a:gs>
                      <a:gs pos="53000">
                        <a:srgbClr val="FFFFFF"/>
                      </a:gs>
                    </a:gsLst>
                    <a:lin ang="5400000" scaled="0"/>
                  </a:gradFill>
                  <a:latin typeface="Segoe UI"/>
                </a:rPr>
                <a:t> JavaScript	</a:t>
              </a:r>
            </a:p>
          </p:txBody>
        </p:sp>
        <p:sp>
          <p:nvSpPr>
            <p:cNvPr id="144" name="Rectangle 34"/>
            <p:cNvSpPr/>
            <p:nvPr/>
          </p:nvSpPr>
          <p:spPr>
            <a:xfrm>
              <a:off x="3428257" y="4195599"/>
              <a:ext cx="2852928" cy="966011"/>
            </a:xfrm>
            <a:prstGeom prst="rect">
              <a:avLst/>
            </a:prstGeom>
            <a:solidFill>
              <a:srgbClr val="DC3C00"/>
            </a:solidFill>
            <a:ln>
              <a:noFill/>
            </a:ln>
            <a:effectLst/>
          </p:spPr>
          <p:txBody>
            <a:bodyPr spcFirstLastPara="0" vert="horz" wrap="square" lIns="182880" tIns="146304" rIns="182880" bIns="146304" numCol="1" spcCol="1270" anchor="t" anchorCtr="0">
              <a:noAutofit/>
            </a:bodyPr>
            <a:lstStyle/>
            <a:p>
              <a:pPr defTabSz="1481376">
                <a:lnSpc>
                  <a:spcPct val="90000"/>
                </a:lnSpc>
                <a:spcBef>
                  <a:spcPct val="0"/>
                </a:spcBef>
                <a:spcAft>
                  <a:spcPct val="35000"/>
                </a:spcAft>
                <a:defRPr/>
              </a:pPr>
              <a:r>
                <a:rPr lang="en-US" sz="1764" kern="0" dirty="0" err="1">
                  <a:gradFill>
                    <a:gsLst>
                      <a:gs pos="0">
                        <a:srgbClr val="FFFFFF"/>
                      </a:gs>
                      <a:gs pos="53000">
                        <a:srgbClr val="FFFFFF"/>
                      </a:gs>
                    </a:gsLst>
                    <a:lin ang="5400000" scaled="0"/>
                  </a:gradFill>
                  <a:latin typeface="Segoe UI"/>
                </a:rPr>
                <a:t>Sabor</a:t>
              </a:r>
              <a:r>
                <a:rPr lang="en-US" sz="1764" kern="0" dirty="0">
                  <a:gradFill>
                    <a:gsLst>
                      <a:gs pos="0">
                        <a:srgbClr val="FFFFFF"/>
                      </a:gs>
                      <a:gs pos="53000">
                        <a:srgbClr val="FFFFFF"/>
                      </a:gs>
                    </a:gsLst>
                    <a:lin ang="5400000" scaled="0"/>
                  </a:gradFill>
                  <a:latin typeface="Segoe UI"/>
                </a:rPr>
                <a:t> Silverlight</a:t>
              </a:r>
            </a:p>
          </p:txBody>
        </p:sp>
        <p:sp>
          <p:nvSpPr>
            <p:cNvPr id="145" name="Rectangle 35"/>
            <p:cNvSpPr/>
            <p:nvPr/>
          </p:nvSpPr>
          <p:spPr>
            <a:xfrm>
              <a:off x="6383601" y="4195599"/>
              <a:ext cx="2834640" cy="966011"/>
            </a:xfrm>
            <a:prstGeom prst="rect">
              <a:avLst/>
            </a:prstGeom>
            <a:solidFill>
              <a:srgbClr val="DC3C00"/>
            </a:solidFill>
            <a:ln>
              <a:noFill/>
            </a:ln>
            <a:effectLst/>
          </p:spPr>
          <p:txBody>
            <a:bodyPr spcFirstLastPara="0" vert="horz" wrap="square" lIns="182880" tIns="146304" rIns="182880" bIns="146304" numCol="1" spcCol="1270" anchor="t" anchorCtr="0">
              <a:noAutofit/>
            </a:bodyPr>
            <a:lstStyle/>
            <a:p>
              <a:pPr defTabSz="1481376">
                <a:lnSpc>
                  <a:spcPct val="90000"/>
                </a:lnSpc>
                <a:spcBef>
                  <a:spcPct val="0"/>
                </a:spcBef>
                <a:spcAft>
                  <a:spcPct val="35000"/>
                </a:spcAft>
                <a:defRPr/>
              </a:pPr>
              <a:r>
                <a:rPr lang="en-US" sz="1764" kern="0" dirty="0" err="1">
                  <a:gradFill>
                    <a:gsLst>
                      <a:gs pos="0">
                        <a:srgbClr val="FFFFFF"/>
                      </a:gs>
                      <a:gs pos="53000">
                        <a:srgbClr val="FFFFFF"/>
                      </a:gs>
                    </a:gsLst>
                    <a:lin ang="5400000" scaled="0"/>
                  </a:gradFill>
                  <a:latin typeface="Segoe UI"/>
                </a:rPr>
                <a:t>Sabor</a:t>
              </a:r>
              <a:r>
                <a:rPr lang="en-US" sz="1764" kern="0" dirty="0">
                  <a:gradFill>
                    <a:gsLst>
                      <a:gs pos="0">
                        <a:srgbClr val="FFFFFF"/>
                      </a:gs>
                      <a:gs pos="53000">
                        <a:srgbClr val="FFFFFF"/>
                      </a:gs>
                    </a:gsLst>
                    <a:lin ang="5400000" scaled="0"/>
                  </a:gradFill>
                  <a:latin typeface="Segoe UI"/>
                </a:rPr>
                <a:t> .NET</a:t>
              </a:r>
            </a:p>
          </p:txBody>
        </p:sp>
        <p:sp>
          <p:nvSpPr>
            <p:cNvPr id="146" name="TextBox 39"/>
            <p:cNvSpPr txBox="1"/>
            <p:nvPr/>
          </p:nvSpPr>
          <p:spPr>
            <a:xfrm>
              <a:off x="3683814" y="3388851"/>
              <a:ext cx="2337837" cy="534545"/>
            </a:xfrm>
            <a:prstGeom prst="rect">
              <a:avLst/>
            </a:prstGeom>
            <a:noFill/>
            <a:ln>
              <a:noFill/>
            </a:ln>
          </p:spPr>
          <p:txBody>
            <a:bodyPr wrap="square" lIns="121872" tIns="60936" rIns="121872" bIns="60936" rtlCol="0">
              <a:spAutoFit/>
            </a:bodyPr>
            <a:lstStyle/>
            <a:p>
              <a:pPr algn="ctr" defTabSz="1612086">
                <a:lnSpc>
                  <a:spcPct val="90000"/>
                </a:lnSpc>
                <a:spcBef>
                  <a:spcPct val="0"/>
                </a:spcBef>
                <a:spcAft>
                  <a:spcPct val="35000"/>
                </a:spcAft>
                <a:defRPr/>
              </a:pPr>
              <a:r>
                <a:rPr lang="en-US" sz="1764" kern="0" dirty="0">
                  <a:gradFill>
                    <a:gsLst>
                      <a:gs pos="0">
                        <a:srgbClr val="000000"/>
                      </a:gs>
                      <a:gs pos="53000">
                        <a:srgbClr val="000000"/>
                      </a:gs>
                    </a:gsLst>
                    <a:lin ang="5400000" scaled="0"/>
                  </a:gradFill>
                </a:rPr>
                <a:t>Execute </a:t>
              </a:r>
              <a:br>
                <a:rPr lang="en-US" sz="1764" kern="0" dirty="0">
                  <a:gradFill>
                    <a:gsLst>
                      <a:gs pos="0">
                        <a:srgbClr val="000000"/>
                      </a:gs>
                      <a:gs pos="53000">
                        <a:srgbClr val="000000"/>
                      </a:gs>
                    </a:gsLst>
                    <a:lin ang="5400000" scaled="0"/>
                  </a:gradFill>
                </a:rPr>
              </a:br>
              <a:r>
                <a:rPr lang="en-US" sz="1764" kern="0" dirty="0">
                  <a:gradFill>
                    <a:gsLst>
                      <a:gs pos="0">
                        <a:srgbClr val="000000"/>
                      </a:gs>
                      <a:gs pos="53000">
                        <a:srgbClr val="000000"/>
                      </a:gs>
                    </a:gsLst>
                    <a:lin ang="5400000" scaled="0"/>
                  </a:gradFill>
                </a:rPr>
                <a:t>query</a:t>
              </a:r>
            </a:p>
          </p:txBody>
        </p:sp>
      </p:grpSp>
      <p:grpSp>
        <p:nvGrpSpPr>
          <p:cNvPr id="147" name="Group 4"/>
          <p:cNvGrpSpPr/>
          <p:nvPr/>
        </p:nvGrpSpPr>
        <p:grpSpPr>
          <a:xfrm>
            <a:off x="10128862" y="3534191"/>
            <a:ext cx="1822520" cy="2271738"/>
            <a:chOff x="10333038" y="3281697"/>
            <a:chExt cx="1859550" cy="1984918"/>
          </a:xfrm>
        </p:grpSpPr>
        <p:sp>
          <p:nvSpPr>
            <p:cNvPr id="148" name="Down Arrow 40"/>
            <p:cNvSpPr/>
            <p:nvPr/>
          </p:nvSpPr>
          <p:spPr>
            <a:xfrm rot="10800000">
              <a:off x="10333038" y="3281697"/>
              <a:ext cx="1859550" cy="1984918"/>
            </a:xfrm>
            <a:prstGeom prst="downArrow">
              <a:avLst>
                <a:gd name="adj1" fmla="val 50000"/>
                <a:gd name="adj2" fmla="val 53108"/>
              </a:avLst>
            </a:prstGeom>
            <a:solidFill>
              <a:srgbClr val="FF8C00"/>
            </a:solidFill>
            <a:ln w="10795" cap="flat" cmpd="sng" algn="ctr">
              <a:noFill/>
              <a:prstDash val="solid"/>
            </a:ln>
            <a:effectLst/>
          </p:spPr>
          <p:txBody>
            <a:bodyPr spcFirstLastPara="0" vert="horz" wrap="square" lIns="182880" tIns="146304" rIns="182880" bIns="146304" numCol="1" spcCol="1270" anchor="t" anchorCtr="0">
              <a:noAutofit/>
            </a:bodyPr>
            <a:lstStyle/>
            <a:p>
              <a:pPr defTabSz="1612086">
                <a:lnSpc>
                  <a:spcPct val="90000"/>
                </a:lnSpc>
                <a:spcBef>
                  <a:spcPct val="0"/>
                </a:spcBef>
                <a:spcAft>
                  <a:spcPct val="35000"/>
                </a:spcAft>
                <a:defRPr/>
              </a:pPr>
              <a:endParaRPr lang="en-US" sz="3137" kern="0" dirty="0">
                <a:gradFill>
                  <a:gsLst>
                    <a:gs pos="0">
                      <a:srgbClr val="000000">
                        <a:lumMod val="75000"/>
                        <a:lumOff val="25000"/>
                      </a:srgbClr>
                    </a:gs>
                    <a:gs pos="53000">
                      <a:srgbClr val="000000">
                        <a:lumMod val="75000"/>
                        <a:lumOff val="25000"/>
                      </a:srgbClr>
                    </a:gs>
                  </a:gsLst>
                  <a:lin ang="5400000" scaled="0"/>
                </a:gradFill>
                <a:latin typeface="Segoe UI"/>
              </a:endParaRPr>
            </a:p>
          </p:txBody>
        </p:sp>
        <p:sp>
          <p:nvSpPr>
            <p:cNvPr id="149" name="TextBox 41"/>
            <p:cNvSpPr txBox="1"/>
            <p:nvPr/>
          </p:nvSpPr>
          <p:spPr>
            <a:xfrm>
              <a:off x="10602585" y="3674149"/>
              <a:ext cx="1320456" cy="534544"/>
            </a:xfrm>
            <a:prstGeom prst="rect">
              <a:avLst/>
            </a:prstGeom>
            <a:noFill/>
            <a:ln>
              <a:noFill/>
            </a:ln>
          </p:spPr>
          <p:txBody>
            <a:bodyPr wrap="square" lIns="121872" tIns="60936" rIns="121872" bIns="60936" rtlCol="0">
              <a:spAutoFit/>
            </a:bodyPr>
            <a:lstStyle/>
            <a:p>
              <a:pPr algn="ctr" defTabSz="1612086">
                <a:lnSpc>
                  <a:spcPct val="90000"/>
                </a:lnSpc>
                <a:spcBef>
                  <a:spcPct val="0"/>
                </a:spcBef>
                <a:spcAft>
                  <a:spcPct val="35000"/>
                </a:spcAft>
                <a:defRPr/>
              </a:pPr>
              <a:r>
                <a:rPr lang="en-US" sz="1764" kern="0" dirty="0">
                  <a:gradFill>
                    <a:gsLst>
                      <a:gs pos="0">
                        <a:srgbClr val="000000"/>
                      </a:gs>
                      <a:gs pos="53000">
                        <a:srgbClr val="000000"/>
                      </a:gs>
                    </a:gsLst>
                    <a:lin ang="5400000" scaled="0"/>
                  </a:gradFill>
                </a:rPr>
                <a:t>REST/ OData</a:t>
              </a:r>
            </a:p>
          </p:txBody>
        </p:sp>
      </p:grpSp>
      <p:sp>
        <p:nvSpPr>
          <p:cNvPr id="150" name="Rectangle 46"/>
          <p:cNvSpPr/>
          <p:nvPr/>
        </p:nvSpPr>
        <p:spPr>
          <a:xfrm>
            <a:off x="10045174" y="1505227"/>
            <a:ext cx="1882002" cy="986218"/>
          </a:xfrm>
          <a:prstGeom prst="rect">
            <a:avLst/>
          </a:prstGeom>
          <a:solidFill>
            <a:srgbClr val="DC3C00"/>
          </a:solidFill>
          <a:ln w="10795" cap="flat" cmpd="sng" algn="ctr">
            <a:noFill/>
            <a:prstDash val="solid"/>
          </a:ln>
          <a:effectLst/>
        </p:spPr>
        <p:txBody>
          <a:bodyPr lIns="119459" tIns="59729" rIns="119459" bIns="59729" rtlCol="0" anchor="t" anchorCtr="0"/>
          <a:lstStyle/>
          <a:p>
            <a:pPr defTabSz="896080">
              <a:defRPr/>
            </a:pPr>
            <a:r>
              <a:rPr lang="en-US" sz="4313" kern="0" dirty="0">
                <a:gradFill>
                  <a:gsLst>
                    <a:gs pos="0">
                      <a:srgbClr val="FFFFFF"/>
                    </a:gs>
                    <a:gs pos="53000">
                      <a:srgbClr val="FFFFFF"/>
                    </a:gs>
                  </a:gsLst>
                  <a:lin ang="5400000" scaled="0"/>
                </a:gradFill>
                <a:ea typeface="Segoe UI" pitchFamily="34" charset="0"/>
                <a:cs typeface="Segoe UI" pitchFamily="34" charset="0"/>
              </a:rPr>
              <a:t>…</a:t>
            </a:r>
          </a:p>
        </p:txBody>
      </p:sp>
      <p:grpSp>
        <p:nvGrpSpPr>
          <p:cNvPr id="151" name="Group 9"/>
          <p:cNvGrpSpPr/>
          <p:nvPr/>
        </p:nvGrpSpPr>
        <p:grpSpPr>
          <a:xfrm>
            <a:off x="4187693" y="1505227"/>
            <a:ext cx="1882002" cy="986218"/>
            <a:chOff x="4271157" y="1212341"/>
            <a:chExt cx="1920240" cy="1005851"/>
          </a:xfrm>
        </p:grpSpPr>
        <p:sp>
          <p:nvSpPr>
            <p:cNvPr id="152" name="Rectangle 43"/>
            <p:cNvSpPr/>
            <p:nvPr/>
          </p:nvSpPr>
          <p:spPr>
            <a:xfrm>
              <a:off x="4271157" y="1212341"/>
              <a:ext cx="1920240" cy="1005851"/>
            </a:xfrm>
            <a:prstGeom prst="rect">
              <a:avLst/>
            </a:prstGeom>
            <a:solidFill>
              <a:srgbClr val="DC3C00"/>
            </a:solidFill>
            <a:ln w="10795" cap="flat" cmpd="sng" algn="ctr">
              <a:noFill/>
              <a:prstDash val="solid"/>
            </a:ln>
            <a:effectLst/>
          </p:spPr>
          <p:txBody>
            <a:bodyPr lIns="121872" tIns="60936" rIns="121872" bIns="60936" rtlCol="0" anchor="t" anchorCtr="0"/>
            <a:lstStyle/>
            <a:p>
              <a:pPr defTabSz="896080">
                <a:defRPr/>
              </a:pPr>
              <a:r>
                <a:rPr lang="en-US" sz="1568" kern="0" dirty="0" err="1">
                  <a:gradFill>
                    <a:gsLst>
                      <a:gs pos="0">
                        <a:srgbClr val="FFFFFF"/>
                      </a:gs>
                      <a:gs pos="53000">
                        <a:srgbClr val="FFFFFF"/>
                      </a:gs>
                    </a:gsLst>
                    <a:lin ang="5400000" scaled="0"/>
                  </a:gradFill>
                  <a:ea typeface="Segoe UI" pitchFamily="34" charset="0"/>
                  <a:cs typeface="Segoe UI" pitchFamily="34" charset="0"/>
                </a:rPr>
                <a:t>Búsqueda</a:t>
              </a:r>
              <a:endParaRPr lang="en-US" sz="1568" kern="0" dirty="0">
                <a:gradFill>
                  <a:gsLst>
                    <a:gs pos="0">
                      <a:srgbClr val="FFFFFF"/>
                    </a:gs>
                    <a:gs pos="53000">
                      <a:srgbClr val="FFFFFF"/>
                    </a:gs>
                  </a:gsLst>
                  <a:lin ang="5400000" scaled="0"/>
                </a:gradFill>
                <a:ea typeface="Segoe UI" pitchFamily="34" charset="0"/>
                <a:cs typeface="Segoe UI" pitchFamily="34" charset="0"/>
              </a:endParaRPr>
            </a:p>
          </p:txBody>
        </p:sp>
        <p:grpSp>
          <p:nvGrpSpPr>
            <p:cNvPr id="153" name="Group 53"/>
            <p:cNvGrpSpPr>
              <a:grpSpLocks noChangeAspect="1"/>
            </p:cNvGrpSpPr>
            <p:nvPr/>
          </p:nvGrpSpPr>
          <p:grpSpPr bwMode="auto">
            <a:xfrm>
              <a:off x="5029676" y="1654260"/>
              <a:ext cx="465565" cy="447436"/>
              <a:chOff x="5627" y="2725"/>
              <a:chExt cx="1284" cy="1234"/>
            </a:xfrm>
            <a:solidFill>
              <a:srgbClr val="FFFFFF"/>
            </a:solidFill>
          </p:grpSpPr>
          <p:sp>
            <p:nvSpPr>
              <p:cNvPr id="154" name="Freeform 54"/>
              <p:cNvSpPr>
                <a:spLocks noEditPoints="1"/>
              </p:cNvSpPr>
              <p:nvPr/>
            </p:nvSpPr>
            <p:spPr bwMode="auto">
              <a:xfrm>
                <a:off x="5851" y="2725"/>
                <a:ext cx="1060" cy="1010"/>
              </a:xfrm>
              <a:custGeom>
                <a:avLst/>
                <a:gdLst>
                  <a:gd name="T0" fmla="*/ 153 w 320"/>
                  <a:gd name="T1" fmla="*/ 305 h 305"/>
                  <a:gd name="T2" fmla="*/ 45 w 320"/>
                  <a:gd name="T3" fmla="*/ 260 h 305"/>
                  <a:gd name="T4" fmla="*/ 0 w 320"/>
                  <a:gd name="T5" fmla="*/ 152 h 305"/>
                  <a:gd name="T6" fmla="*/ 45 w 320"/>
                  <a:gd name="T7" fmla="*/ 45 h 305"/>
                  <a:gd name="T8" fmla="*/ 153 w 320"/>
                  <a:gd name="T9" fmla="*/ 0 h 305"/>
                  <a:gd name="T10" fmla="*/ 260 w 320"/>
                  <a:gd name="T11" fmla="*/ 45 h 305"/>
                  <a:gd name="T12" fmla="*/ 260 w 320"/>
                  <a:gd name="T13" fmla="*/ 260 h 305"/>
                  <a:gd name="T14" fmla="*/ 153 w 320"/>
                  <a:gd name="T15" fmla="*/ 305 h 305"/>
                  <a:gd name="T16" fmla="*/ 153 w 320"/>
                  <a:gd name="T17" fmla="*/ 26 h 305"/>
                  <a:gd name="T18" fmla="*/ 63 w 320"/>
                  <a:gd name="T19" fmla="*/ 63 h 305"/>
                  <a:gd name="T20" fmla="*/ 63 w 320"/>
                  <a:gd name="T21" fmla="*/ 242 h 305"/>
                  <a:gd name="T22" fmla="*/ 153 w 320"/>
                  <a:gd name="T23" fmla="*/ 279 h 305"/>
                  <a:gd name="T24" fmla="*/ 242 w 320"/>
                  <a:gd name="T25" fmla="*/ 242 h 305"/>
                  <a:gd name="T26" fmla="*/ 279 w 320"/>
                  <a:gd name="T27" fmla="*/ 152 h 305"/>
                  <a:gd name="T28" fmla="*/ 242 w 320"/>
                  <a:gd name="T29" fmla="*/ 63 h 305"/>
                  <a:gd name="T30" fmla="*/ 153 w 320"/>
                  <a:gd name="T31" fmla="*/ 2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0" h="305">
                    <a:moveTo>
                      <a:pt x="153" y="305"/>
                    </a:moveTo>
                    <a:cubicBezTo>
                      <a:pt x="112" y="305"/>
                      <a:pt x="74" y="289"/>
                      <a:pt x="45" y="260"/>
                    </a:cubicBezTo>
                    <a:cubicBezTo>
                      <a:pt x="16" y="231"/>
                      <a:pt x="0" y="193"/>
                      <a:pt x="0" y="152"/>
                    </a:cubicBezTo>
                    <a:cubicBezTo>
                      <a:pt x="0" y="112"/>
                      <a:pt x="16" y="73"/>
                      <a:pt x="45" y="45"/>
                    </a:cubicBezTo>
                    <a:cubicBezTo>
                      <a:pt x="74" y="16"/>
                      <a:pt x="112" y="0"/>
                      <a:pt x="153" y="0"/>
                    </a:cubicBezTo>
                    <a:cubicBezTo>
                      <a:pt x="193" y="0"/>
                      <a:pt x="232" y="16"/>
                      <a:pt x="260" y="45"/>
                    </a:cubicBezTo>
                    <a:cubicBezTo>
                      <a:pt x="320" y="104"/>
                      <a:pt x="320" y="201"/>
                      <a:pt x="260" y="260"/>
                    </a:cubicBezTo>
                    <a:cubicBezTo>
                      <a:pt x="232" y="289"/>
                      <a:pt x="193" y="305"/>
                      <a:pt x="153" y="305"/>
                    </a:cubicBezTo>
                    <a:close/>
                    <a:moveTo>
                      <a:pt x="153" y="26"/>
                    </a:moveTo>
                    <a:cubicBezTo>
                      <a:pt x="119" y="26"/>
                      <a:pt x="87" y="39"/>
                      <a:pt x="63" y="63"/>
                    </a:cubicBezTo>
                    <a:cubicBezTo>
                      <a:pt x="14" y="112"/>
                      <a:pt x="14" y="192"/>
                      <a:pt x="63" y="242"/>
                    </a:cubicBezTo>
                    <a:cubicBezTo>
                      <a:pt x="87" y="265"/>
                      <a:pt x="119" y="279"/>
                      <a:pt x="153" y="279"/>
                    </a:cubicBezTo>
                    <a:cubicBezTo>
                      <a:pt x="186" y="279"/>
                      <a:pt x="218" y="265"/>
                      <a:pt x="242" y="242"/>
                    </a:cubicBezTo>
                    <a:cubicBezTo>
                      <a:pt x="266" y="218"/>
                      <a:pt x="279" y="186"/>
                      <a:pt x="279" y="152"/>
                    </a:cubicBezTo>
                    <a:cubicBezTo>
                      <a:pt x="279" y="119"/>
                      <a:pt x="266" y="87"/>
                      <a:pt x="242" y="63"/>
                    </a:cubicBezTo>
                    <a:cubicBezTo>
                      <a:pt x="218" y="39"/>
                      <a:pt x="186"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259">
                  <a:defRPr/>
                </a:pPr>
                <a:endParaRPr lang="en-US" sz="1666" kern="0">
                  <a:solidFill>
                    <a:srgbClr val="FFFFFF"/>
                  </a:solidFill>
                </a:endParaRPr>
              </a:p>
            </p:txBody>
          </p:sp>
          <p:sp>
            <p:nvSpPr>
              <p:cNvPr id="155" name="Freeform 55"/>
              <p:cNvSpPr>
                <a:spLocks/>
              </p:cNvSpPr>
              <p:nvPr/>
            </p:nvSpPr>
            <p:spPr bwMode="auto">
              <a:xfrm>
                <a:off x="5627" y="3486"/>
                <a:ext cx="473" cy="473"/>
              </a:xfrm>
              <a:custGeom>
                <a:avLst/>
                <a:gdLst>
                  <a:gd name="T0" fmla="*/ 73 w 337"/>
                  <a:gd name="T1" fmla="*/ 337 h 337"/>
                  <a:gd name="T2" fmla="*/ 0 w 337"/>
                  <a:gd name="T3" fmla="*/ 264 h 337"/>
                  <a:gd name="T4" fmla="*/ 264 w 337"/>
                  <a:gd name="T5" fmla="*/ 0 h 337"/>
                  <a:gd name="T6" fmla="*/ 337 w 337"/>
                  <a:gd name="T7" fmla="*/ 73 h 337"/>
                  <a:gd name="T8" fmla="*/ 73 w 337"/>
                  <a:gd name="T9" fmla="*/ 337 h 337"/>
                </a:gdLst>
                <a:ahLst/>
                <a:cxnLst>
                  <a:cxn ang="0">
                    <a:pos x="T0" y="T1"/>
                  </a:cxn>
                  <a:cxn ang="0">
                    <a:pos x="T2" y="T3"/>
                  </a:cxn>
                  <a:cxn ang="0">
                    <a:pos x="T4" y="T5"/>
                  </a:cxn>
                  <a:cxn ang="0">
                    <a:pos x="T6" y="T7"/>
                  </a:cxn>
                  <a:cxn ang="0">
                    <a:pos x="T8" y="T9"/>
                  </a:cxn>
                </a:cxnLst>
                <a:rect l="0" t="0" r="r" b="b"/>
                <a:pathLst>
                  <a:path w="337" h="337">
                    <a:moveTo>
                      <a:pt x="73" y="337"/>
                    </a:moveTo>
                    <a:lnTo>
                      <a:pt x="0" y="264"/>
                    </a:lnTo>
                    <a:lnTo>
                      <a:pt x="264" y="0"/>
                    </a:lnTo>
                    <a:lnTo>
                      <a:pt x="337" y="73"/>
                    </a:lnTo>
                    <a:lnTo>
                      <a:pt x="73" y="3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259">
                  <a:defRPr/>
                </a:pPr>
                <a:endParaRPr lang="en-US" sz="1666" kern="0">
                  <a:solidFill>
                    <a:srgbClr val="FFFFFF"/>
                  </a:solidFill>
                </a:endParaRPr>
              </a:p>
            </p:txBody>
          </p:sp>
        </p:grpSp>
      </p:grpSp>
      <p:grpSp>
        <p:nvGrpSpPr>
          <p:cNvPr id="156" name="Group 7"/>
          <p:cNvGrpSpPr/>
          <p:nvPr/>
        </p:nvGrpSpPr>
        <p:grpSpPr>
          <a:xfrm>
            <a:off x="282705" y="1505227"/>
            <a:ext cx="1882002" cy="986218"/>
            <a:chOff x="286829" y="1212341"/>
            <a:chExt cx="1920240" cy="1005851"/>
          </a:xfrm>
        </p:grpSpPr>
        <p:sp>
          <p:nvSpPr>
            <p:cNvPr id="157" name="Rectangle 38"/>
            <p:cNvSpPr/>
            <p:nvPr/>
          </p:nvSpPr>
          <p:spPr>
            <a:xfrm>
              <a:off x="286829" y="1212341"/>
              <a:ext cx="1920240" cy="1005851"/>
            </a:xfrm>
            <a:prstGeom prst="rect">
              <a:avLst/>
            </a:prstGeom>
            <a:solidFill>
              <a:srgbClr val="DC3C00"/>
            </a:solidFill>
            <a:ln w="10795" cap="flat" cmpd="sng" algn="ctr">
              <a:noFill/>
              <a:prstDash val="solid"/>
            </a:ln>
            <a:effectLst/>
          </p:spPr>
          <p:txBody>
            <a:bodyPr lIns="121872" tIns="60936" rIns="121872" bIns="60936" rtlCol="0" anchor="t" anchorCtr="0"/>
            <a:lstStyle/>
            <a:p>
              <a:pPr defTabSz="896080">
                <a:defRPr/>
              </a:pPr>
              <a:r>
                <a:rPr lang="en-US" sz="1568" kern="0" dirty="0" err="1">
                  <a:gradFill>
                    <a:gsLst>
                      <a:gs pos="0">
                        <a:srgbClr val="FFFFFF"/>
                      </a:gs>
                      <a:gs pos="53000">
                        <a:srgbClr val="FFFFFF"/>
                      </a:gs>
                    </a:gsLst>
                    <a:lin ang="5400000" scaled="0"/>
                  </a:gradFill>
                  <a:ea typeface="Segoe UI" pitchFamily="34" charset="0"/>
                  <a:cs typeface="Segoe UI" pitchFamily="34" charset="0"/>
                </a:rPr>
                <a:t>Sitios</a:t>
              </a:r>
              <a:r>
                <a:rPr lang="en-US" sz="1568" kern="0" dirty="0">
                  <a:gradFill>
                    <a:gsLst>
                      <a:gs pos="0">
                        <a:srgbClr val="FFFFFF"/>
                      </a:gs>
                      <a:gs pos="53000">
                        <a:srgbClr val="FFFFFF"/>
                      </a:gs>
                    </a:gsLst>
                    <a:lin ang="5400000" scaled="0"/>
                  </a:gradFill>
                  <a:ea typeface="Segoe UI" pitchFamily="34" charset="0"/>
                  <a:cs typeface="Segoe UI" pitchFamily="34" charset="0"/>
                </a:rPr>
                <a:t>, </a:t>
              </a:r>
              <a:r>
                <a:rPr lang="en-US" sz="1568" kern="0" dirty="0" err="1">
                  <a:gradFill>
                    <a:gsLst>
                      <a:gs pos="0">
                        <a:srgbClr val="FFFFFF"/>
                      </a:gs>
                      <a:gs pos="53000">
                        <a:srgbClr val="FFFFFF"/>
                      </a:gs>
                    </a:gsLst>
                    <a:lin ang="5400000" scaled="0"/>
                  </a:gradFill>
                  <a:ea typeface="Segoe UI" pitchFamily="34" charset="0"/>
                  <a:cs typeface="Segoe UI" pitchFamily="34" charset="0"/>
                </a:rPr>
                <a:t>Listas</a:t>
              </a:r>
              <a:r>
                <a:rPr lang="en-US" sz="1568" kern="0" dirty="0">
                  <a:gradFill>
                    <a:gsLst>
                      <a:gs pos="0">
                        <a:srgbClr val="FFFFFF"/>
                      </a:gs>
                      <a:gs pos="53000">
                        <a:srgbClr val="FFFFFF"/>
                      </a:gs>
                    </a:gsLst>
                    <a:lin ang="5400000" scaled="0"/>
                  </a:gradFill>
                  <a:ea typeface="Segoe UI" pitchFamily="34" charset="0"/>
                  <a:cs typeface="Segoe UI" pitchFamily="34" charset="0"/>
                </a:rPr>
                <a:t> y Bib.</a:t>
              </a:r>
            </a:p>
          </p:txBody>
        </p:sp>
        <p:sp>
          <p:nvSpPr>
            <p:cNvPr id="158" name="Freeform 18"/>
            <p:cNvSpPr>
              <a:spLocks noEditPoints="1"/>
            </p:cNvSpPr>
            <p:nvPr/>
          </p:nvSpPr>
          <p:spPr bwMode="black">
            <a:xfrm>
              <a:off x="1017042" y="1582354"/>
              <a:ext cx="459814" cy="560968"/>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0" tIns="41153" rIns="82305" bIns="41153" numCol="1" anchor="t" anchorCtr="0" compatLnSpc="1">
              <a:prstTxWarp prst="textNoShape">
                <a:avLst/>
              </a:prstTxWarp>
            </a:bodyPr>
            <a:lstStyle/>
            <a:p>
              <a:pPr algn="ctr" defTabSz="896259">
                <a:defRPr/>
              </a:pPr>
              <a:endParaRPr lang="en-US" sz="1568" kern="0">
                <a:gradFill>
                  <a:gsLst>
                    <a:gs pos="0">
                      <a:srgbClr val="FFFFFF"/>
                    </a:gs>
                    <a:gs pos="100000">
                      <a:srgbClr val="FFFFFF"/>
                    </a:gs>
                  </a:gsLst>
                  <a:lin ang="5400000" scaled="0"/>
                </a:gradFill>
              </a:endParaRPr>
            </a:p>
          </p:txBody>
        </p:sp>
      </p:grpSp>
      <p:grpSp>
        <p:nvGrpSpPr>
          <p:cNvPr id="159" name="Group 10"/>
          <p:cNvGrpSpPr/>
          <p:nvPr/>
        </p:nvGrpSpPr>
        <p:grpSpPr>
          <a:xfrm>
            <a:off x="6140186" y="1505227"/>
            <a:ext cx="1882002" cy="986218"/>
            <a:chOff x="6263321" y="1212341"/>
            <a:chExt cx="1920240" cy="1005851"/>
          </a:xfrm>
        </p:grpSpPr>
        <p:sp>
          <p:nvSpPr>
            <p:cNvPr id="160" name="Rectangle 44"/>
            <p:cNvSpPr/>
            <p:nvPr/>
          </p:nvSpPr>
          <p:spPr>
            <a:xfrm>
              <a:off x="6263321" y="1212341"/>
              <a:ext cx="1920240" cy="1005851"/>
            </a:xfrm>
            <a:prstGeom prst="rect">
              <a:avLst/>
            </a:prstGeom>
            <a:solidFill>
              <a:srgbClr val="DC3C00"/>
            </a:solidFill>
            <a:ln w="10795" cap="flat" cmpd="sng" algn="ctr">
              <a:noFill/>
              <a:prstDash val="solid"/>
            </a:ln>
            <a:effectLst/>
          </p:spPr>
          <p:txBody>
            <a:bodyPr lIns="121872" tIns="60936" rIns="121872" bIns="60936" rtlCol="0" anchor="t" anchorCtr="0"/>
            <a:lstStyle/>
            <a:p>
              <a:pPr defTabSz="896080">
                <a:defRPr/>
              </a:pPr>
              <a:r>
                <a:rPr lang="en-US" sz="1568" kern="0" dirty="0" err="1">
                  <a:gradFill>
                    <a:gsLst>
                      <a:gs pos="0">
                        <a:srgbClr val="FFFFFF"/>
                      </a:gs>
                      <a:gs pos="53000">
                        <a:srgbClr val="FFFFFF"/>
                      </a:gs>
                    </a:gsLst>
                    <a:lin ang="5400000" scaled="0"/>
                  </a:gradFill>
                  <a:ea typeface="Segoe UI" pitchFamily="34" charset="0"/>
                  <a:cs typeface="Segoe UI" pitchFamily="34" charset="0"/>
                </a:rPr>
                <a:t>Taxonomía</a:t>
              </a:r>
              <a:endParaRPr lang="en-US" sz="1568" kern="0" dirty="0">
                <a:gradFill>
                  <a:gsLst>
                    <a:gs pos="0">
                      <a:srgbClr val="FFFFFF"/>
                    </a:gs>
                    <a:gs pos="53000">
                      <a:srgbClr val="FFFFFF"/>
                    </a:gs>
                  </a:gsLst>
                  <a:lin ang="5400000" scaled="0"/>
                </a:gradFill>
                <a:ea typeface="Segoe UI" pitchFamily="34" charset="0"/>
                <a:cs typeface="Segoe UI" pitchFamily="34" charset="0"/>
              </a:endParaRPr>
            </a:p>
          </p:txBody>
        </p:sp>
        <p:sp>
          <p:nvSpPr>
            <p:cNvPr id="161" name="Freeform 7"/>
            <p:cNvSpPr>
              <a:spLocks noEditPoints="1"/>
            </p:cNvSpPr>
            <p:nvPr/>
          </p:nvSpPr>
          <p:spPr bwMode="black">
            <a:xfrm>
              <a:off x="6943533" y="1553551"/>
              <a:ext cx="559817" cy="560462"/>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0" tIns="41153" rIns="82305" bIns="41153" numCol="1" anchor="t" anchorCtr="0" compatLnSpc="1">
              <a:prstTxWarp prst="textNoShape">
                <a:avLst/>
              </a:prstTxWarp>
            </a:bodyPr>
            <a:lstStyle/>
            <a:p>
              <a:pPr algn="ctr" defTabSz="896259">
                <a:defRPr/>
              </a:pPr>
              <a:endParaRPr lang="en-US" sz="1568" kern="0">
                <a:gradFill>
                  <a:gsLst>
                    <a:gs pos="0">
                      <a:srgbClr val="FFFFFF"/>
                    </a:gs>
                    <a:gs pos="100000">
                      <a:srgbClr val="FFFFFF"/>
                    </a:gs>
                  </a:gsLst>
                  <a:lin ang="5400000" scaled="0"/>
                </a:gradFill>
              </a:endParaRPr>
            </a:p>
          </p:txBody>
        </p:sp>
      </p:grpSp>
      <p:grpSp>
        <p:nvGrpSpPr>
          <p:cNvPr id="162" name="Group 11"/>
          <p:cNvGrpSpPr/>
          <p:nvPr/>
        </p:nvGrpSpPr>
        <p:grpSpPr>
          <a:xfrm>
            <a:off x="8092680" y="1505227"/>
            <a:ext cx="1882002" cy="986218"/>
            <a:chOff x="8255485" y="1212341"/>
            <a:chExt cx="1920240" cy="1005851"/>
          </a:xfrm>
        </p:grpSpPr>
        <p:sp>
          <p:nvSpPr>
            <p:cNvPr id="163" name="Rectangle 45"/>
            <p:cNvSpPr/>
            <p:nvPr/>
          </p:nvSpPr>
          <p:spPr>
            <a:xfrm>
              <a:off x="8255485" y="1212341"/>
              <a:ext cx="1920240" cy="1005851"/>
            </a:xfrm>
            <a:prstGeom prst="rect">
              <a:avLst/>
            </a:prstGeom>
            <a:solidFill>
              <a:srgbClr val="DC3C00"/>
            </a:solidFill>
            <a:ln w="10795" cap="flat" cmpd="sng" algn="ctr">
              <a:noFill/>
              <a:prstDash val="solid"/>
            </a:ln>
            <a:effectLst/>
          </p:spPr>
          <p:txBody>
            <a:bodyPr lIns="121872" tIns="60936" rIns="121872" bIns="60936" rtlCol="0" anchor="t" anchorCtr="0"/>
            <a:lstStyle/>
            <a:p>
              <a:pPr defTabSz="896080">
                <a:defRPr/>
              </a:pPr>
              <a:r>
                <a:rPr lang="en-US" sz="1568" kern="0" dirty="0">
                  <a:gradFill>
                    <a:gsLst>
                      <a:gs pos="0">
                        <a:srgbClr val="FFFFFF"/>
                      </a:gs>
                      <a:gs pos="53000">
                        <a:srgbClr val="FFFFFF"/>
                      </a:gs>
                    </a:gsLst>
                    <a:lin ang="5400000" scaled="0"/>
                  </a:gradFill>
                  <a:ea typeface="Segoe UI" pitchFamily="34" charset="0"/>
                  <a:cs typeface="Segoe UI" pitchFamily="34" charset="0"/>
                </a:rPr>
                <a:t>BCS</a:t>
              </a:r>
            </a:p>
          </p:txBody>
        </p:sp>
        <p:sp>
          <p:nvSpPr>
            <p:cNvPr id="164" name="Freeform 89"/>
            <p:cNvSpPr>
              <a:spLocks noEditPoints="1"/>
            </p:cNvSpPr>
            <p:nvPr/>
          </p:nvSpPr>
          <p:spPr bwMode="black">
            <a:xfrm>
              <a:off x="8856060" y="1647255"/>
              <a:ext cx="719091" cy="462897"/>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0" tIns="41153" rIns="82305" bIns="41153" numCol="1" anchor="t" anchorCtr="0" compatLnSpc="1">
              <a:prstTxWarp prst="textNoShape">
                <a:avLst/>
              </a:prstTxWarp>
            </a:bodyPr>
            <a:lstStyle/>
            <a:p>
              <a:pPr algn="ctr" defTabSz="896259">
                <a:defRPr/>
              </a:pPr>
              <a:endParaRPr lang="en-US" sz="1568" kern="0">
                <a:gradFill>
                  <a:gsLst>
                    <a:gs pos="0">
                      <a:srgbClr val="FFFFFF"/>
                    </a:gs>
                    <a:gs pos="100000">
                      <a:srgbClr val="FFFFFF"/>
                    </a:gs>
                  </a:gsLst>
                  <a:lin ang="5400000" scaled="0"/>
                </a:gradFill>
              </a:endParaRPr>
            </a:p>
          </p:txBody>
        </p:sp>
      </p:grpSp>
      <p:grpSp>
        <p:nvGrpSpPr>
          <p:cNvPr id="165" name="Group 8"/>
          <p:cNvGrpSpPr/>
          <p:nvPr/>
        </p:nvGrpSpPr>
        <p:grpSpPr>
          <a:xfrm>
            <a:off x="2235199" y="1505227"/>
            <a:ext cx="1882002" cy="986218"/>
            <a:chOff x="2278993" y="1212341"/>
            <a:chExt cx="1920240" cy="1005851"/>
          </a:xfrm>
        </p:grpSpPr>
        <p:sp>
          <p:nvSpPr>
            <p:cNvPr id="166" name="Rectangle 42"/>
            <p:cNvSpPr/>
            <p:nvPr/>
          </p:nvSpPr>
          <p:spPr>
            <a:xfrm>
              <a:off x="2278993" y="1212341"/>
              <a:ext cx="1920240" cy="1005851"/>
            </a:xfrm>
            <a:prstGeom prst="rect">
              <a:avLst/>
            </a:prstGeom>
            <a:solidFill>
              <a:srgbClr val="DC3C00"/>
            </a:solidFill>
            <a:ln w="10795" cap="flat" cmpd="sng" algn="ctr">
              <a:noFill/>
              <a:prstDash val="solid"/>
            </a:ln>
            <a:effectLst/>
          </p:spPr>
          <p:txBody>
            <a:bodyPr lIns="121872" tIns="60936" rIns="121872" bIns="60936" rtlCol="0" anchor="t" anchorCtr="0"/>
            <a:lstStyle/>
            <a:p>
              <a:pPr defTabSz="896080">
                <a:defRPr/>
              </a:pPr>
              <a:r>
                <a:rPr lang="en-US" sz="1568" kern="0" dirty="0">
                  <a:gradFill>
                    <a:gsLst>
                      <a:gs pos="0">
                        <a:srgbClr val="FFFFFF"/>
                      </a:gs>
                      <a:gs pos="53000">
                        <a:srgbClr val="FFFFFF"/>
                      </a:gs>
                    </a:gsLst>
                    <a:lin ang="5400000" scaled="0"/>
                  </a:gradFill>
                  <a:ea typeface="Segoe UI" pitchFamily="34" charset="0"/>
                  <a:cs typeface="Segoe UI" pitchFamily="34" charset="0"/>
                </a:rPr>
                <a:t>Workflow</a:t>
              </a:r>
            </a:p>
          </p:txBody>
        </p:sp>
        <p:grpSp>
          <p:nvGrpSpPr>
            <p:cNvPr id="167" name="Group 28"/>
            <p:cNvGrpSpPr/>
            <p:nvPr/>
          </p:nvGrpSpPr>
          <p:grpSpPr bwMode="black">
            <a:xfrm>
              <a:off x="3083269" y="1535182"/>
              <a:ext cx="311688" cy="601337"/>
              <a:chOff x="3360738" y="989012"/>
              <a:chExt cx="746125" cy="1439864"/>
            </a:xfrm>
          </p:grpSpPr>
          <p:sp>
            <p:nvSpPr>
              <p:cNvPr id="168"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259">
                  <a:defRPr/>
                </a:pPr>
                <a:endParaRPr lang="en-US" sz="1568" kern="0">
                  <a:gradFill>
                    <a:gsLst>
                      <a:gs pos="0">
                        <a:srgbClr val="FFFFFF"/>
                      </a:gs>
                      <a:gs pos="100000">
                        <a:srgbClr val="FFFFFF"/>
                      </a:gs>
                    </a:gsLst>
                    <a:lin ang="5400000" scaled="0"/>
                  </a:gradFill>
                </a:endParaRPr>
              </a:p>
            </p:txBody>
          </p:sp>
          <p:sp>
            <p:nvSpPr>
              <p:cNvPr id="169"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259">
                  <a:defRPr/>
                </a:pPr>
                <a:endParaRPr lang="en-US" sz="1568" kern="0">
                  <a:gradFill>
                    <a:gsLst>
                      <a:gs pos="0">
                        <a:srgbClr val="FFFFFF"/>
                      </a:gs>
                      <a:gs pos="100000">
                        <a:srgbClr val="FFFFFF"/>
                      </a:gs>
                    </a:gsLst>
                    <a:lin ang="5400000" scaled="0"/>
                  </a:gradFill>
                </a:endParaRPr>
              </a:p>
            </p:txBody>
          </p:sp>
          <p:sp>
            <p:nvSpPr>
              <p:cNvPr id="170" name="Oval 38"/>
              <p:cNvSpPr>
                <a:spLocks noChangeArrowheads="1"/>
              </p:cNvSpPr>
              <p:nvPr/>
            </p:nvSpPr>
            <p:spPr bwMode="black">
              <a:xfrm>
                <a:off x="3525838" y="989012"/>
                <a:ext cx="234950" cy="2381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259">
                  <a:defRPr/>
                </a:pPr>
                <a:endParaRPr lang="en-US" sz="1568" kern="0">
                  <a:gradFill>
                    <a:gsLst>
                      <a:gs pos="0">
                        <a:srgbClr val="FFFFFF"/>
                      </a:gs>
                      <a:gs pos="100000">
                        <a:srgbClr val="FFFFFF"/>
                      </a:gs>
                    </a:gsLst>
                    <a:lin ang="5400000" scaled="0"/>
                  </a:gradFill>
                </a:endParaRPr>
              </a:p>
            </p:txBody>
          </p:sp>
          <p:sp>
            <p:nvSpPr>
              <p:cNvPr id="171"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259">
                  <a:defRPr/>
                </a:pPr>
                <a:endParaRPr lang="en-US" sz="1568" kern="0">
                  <a:gradFill>
                    <a:gsLst>
                      <a:gs pos="0">
                        <a:srgbClr val="FFFFFF"/>
                      </a:gs>
                      <a:gs pos="100000">
                        <a:srgbClr val="FFFFFF"/>
                      </a:gs>
                    </a:gsLst>
                    <a:lin ang="5400000" scaled="0"/>
                  </a:gradFill>
                </a:endParaRPr>
              </a:p>
            </p:txBody>
          </p:sp>
        </p:grpSp>
      </p:grpSp>
    </p:spTree>
    <p:extLst>
      <p:ext uri="{BB962C8B-B14F-4D97-AF65-F5344CB8AC3E}">
        <p14:creationId xmlns:p14="http://schemas.microsoft.com/office/powerpoint/2010/main" val="2634956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0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200"/>
                                        <p:tgtEl>
                                          <p:spTgt spid="156"/>
                                        </p:tgtEl>
                                      </p:cBhvr>
                                    </p:animEffect>
                                  </p:childTnLst>
                                </p:cTn>
                              </p:par>
                              <p:par>
                                <p:cTn id="8" presetID="63" presetClass="path" presetSubtype="0" decel="100000" fill="hold" nodeType="withEffect">
                                  <p:stCondLst>
                                    <p:cond delay="700"/>
                                  </p:stCondLst>
                                  <p:childTnLst>
                                    <p:animMotion origin="layout" path="M -0.02412 4.2079E-6 L -2.20832E-6 4.2079E-6 " pathEditMode="relative" rAng="0" ptsTypes="AA">
                                      <p:cBhvr>
                                        <p:cTn id="9" dur="200" fill="hold"/>
                                        <p:tgtEl>
                                          <p:spTgt spid="156"/>
                                        </p:tgtEl>
                                        <p:attrNameLst>
                                          <p:attrName>ppt_x</p:attrName>
                                          <p:attrName>ppt_y</p:attrName>
                                        </p:attrNameLst>
                                      </p:cBhvr>
                                      <p:rCtr x="1200" y="0"/>
                                    </p:animMotion>
                                  </p:childTnLst>
                                </p:cTn>
                              </p:par>
                              <p:par>
                                <p:cTn id="10" presetID="6" presetClass="emph" presetSubtype="0" accel="100000" autoRev="1" fill="hold" nodeType="withEffect">
                                  <p:stCondLst>
                                    <p:cond delay="200"/>
                                  </p:stCondLst>
                                  <p:childTnLst>
                                    <p:animScale>
                                      <p:cBhvr>
                                        <p:cTn id="11" dur="400" fill="hold"/>
                                        <p:tgtEl>
                                          <p:spTgt spid="156"/>
                                        </p:tgtEl>
                                      </p:cBhvr>
                                      <p:by x="80000" y="80000"/>
                                    </p:animScale>
                                  </p:childTnLst>
                                </p:cTn>
                              </p:par>
                              <p:par>
                                <p:cTn id="12" presetID="10" presetClass="entr" presetSubtype="0" fill="hold" nodeType="withEffect">
                                  <p:stCondLst>
                                    <p:cond delay="700"/>
                                  </p:stCondLst>
                                  <p:childTnLst>
                                    <p:set>
                                      <p:cBhvr>
                                        <p:cTn id="13" dur="1" fill="hold">
                                          <p:stCondLst>
                                            <p:cond delay="0"/>
                                          </p:stCondLst>
                                        </p:cTn>
                                        <p:tgtEl>
                                          <p:spTgt spid="165"/>
                                        </p:tgtEl>
                                        <p:attrNameLst>
                                          <p:attrName>style.visibility</p:attrName>
                                        </p:attrNameLst>
                                      </p:cBhvr>
                                      <p:to>
                                        <p:strVal val="visible"/>
                                      </p:to>
                                    </p:set>
                                    <p:animEffect transition="in" filter="fade">
                                      <p:cBhvr>
                                        <p:cTn id="14" dur="200"/>
                                        <p:tgtEl>
                                          <p:spTgt spid="165"/>
                                        </p:tgtEl>
                                      </p:cBhvr>
                                    </p:animEffect>
                                  </p:childTnLst>
                                </p:cTn>
                              </p:par>
                              <p:par>
                                <p:cTn id="15" presetID="63" presetClass="path" presetSubtype="0" decel="100000" fill="hold" nodeType="withEffect">
                                  <p:stCondLst>
                                    <p:cond delay="700"/>
                                  </p:stCondLst>
                                  <p:childTnLst>
                                    <p:animMotion origin="layout" path="M -0.02412 4.2079E-6 L -2.20832E-6 4.2079E-6 " pathEditMode="relative" rAng="0" ptsTypes="AA">
                                      <p:cBhvr>
                                        <p:cTn id="16" dur="200" fill="hold"/>
                                        <p:tgtEl>
                                          <p:spTgt spid="165"/>
                                        </p:tgtEl>
                                        <p:attrNameLst>
                                          <p:attrName>ppt_x</p:attrName>
                                          <p:attrName>ppt_y</p:attrName>
                                        </p:attrNameLst>
                                      </p:cBhvr>
                                      <p:rCtr x="1200" y="0"/>
                                    </p:animMotion>
                                  </p:childTnLst>
                                </p:cTn>
                              </p:par>
                              <p:par>
                                <p:cTn id="17" presetID="6" presetClass="emph" presetSubtype="0" accel="100000" autoRev="1" fill="hold" nodeType="withEffect">
                                  <p:stCondLst>
                                    <p:cond delay="200"/>
                                  </p:stCondLst>
                                  <p:childTnLst>
                                    <p:animScale>
                                      <p:cBhvr>
                                        <p:cTn id="18" dur="400" fill="hold"/>
                                        <p:tgtEl>
                                          <p:spTgt spid="165"/>
                                        </p:tgtEl>
                                      </p:cBhvr>
                                      <p:by x="80000" y="80000"/>
                                    </p:animScale>
                                  </p:childTnLst>
                                </p:cTn>
                              </p:par>
                              <p:par>
                                <p:cTn id="19" presetID="10" presetClass="entr" presetSubtype="0" fill="hold" nodeType="withEffect">
                                  <p:stCondLst>
                                    <p:cond delay="700"/>
                                  </p:stCondLst>
                                  <p:childTnLst>
                                    <p:set>
                                      <p:cBhvr>
                                        <p:cTn id="20" dur="1" fill="hold">
                                          <p:stCondLst>
                                            <p:cond delay="0"/>
                                          </p:stCondLst>
                                        </p:cTn>
                                        <p:tgtEl>
                                          <p:spTgt spid="151"/>
                                        </p:tgtEl>
                                        <p:attrNameLst>
                                          <p:attrName>style.visibility</p:attrName>
                                        </p:attrNameLst>
                                      </p:cBhvr>
                                      <p:to>
                                        <p:strVal val="visible"/>
                                      </p:to>
                                    </p:set>
                                    <p:animEffect transition="in" filter="fade">
                                      <p:cBhvr>
                                        <p:cTn id="21" dur="200"/>
                                        <p:tgtEl>
                                          <p:spTgt spid="151"/>
                                        </p:tgtEl>
                                      </p:cBhvr>
                                    </p:animEffect>
                                  </p:childTnLst>
                                </p:cTn>
                              </p:par>
                              <p:par>
                                <p:cTn id="22" presetID="63" presetClass="path" presetSubtype="0" decel="100000" fill="hold" nodeType="withEffect">
                                  <p:stCondLst>
                                    <p:cond delay="700"/>
                                  </p:stCondLst>
                                  <p:childTnLst>
                                    <p:animMotion origin="layout" path="M -0.02412 4.2079E-6 L -2.20832E-6 4.2079E-6 " pathEditMode="relative" rAng="0" ptsTypes="AA">
                                      <p:cBhvr>
                                        <p:cTn id="23" dur="200" fill="hold"/>
                                        <p:tgtEl>
                                          <p:spTgt spid="151"/>
                                        </p:tgtEl>
                                        <p:attrNameLst>
                                          <p:attrName>ppt_x</p:attrName>
                                          <p:attrName>ppt_y</p:attrName>
                                        </p:attrNameLst>
                                      </p:cBhvr>
                                      <p:rCtr x="1200" y="0"/>
                                    </p:animMotion>
                                  </p:childTnLst>
                                </p:cTn>
                              </p:par>
                              <p:par>
                                <p:cTn id="24" presetID="6" presetClass="emph" presetSubtype="0" accel="100000" autoRev="1" fill="hold" nodeType="withEffect">
                                  <p:stCondLst>
                                    <p:cond delay="200"/>
                                  </p:stCondLst>
                                  <p:childTnLst>
                                    <p:animScale>
                                      <p:cBhvr>
                                        <p:cTn id="25" dur="400" fill="hold"/>
                                        <p:tgtEl>
                                          <p:spTgt spid="151"/>
                                        </p:tgtEl>
                                      </p:cBhvr>
                                      <p:by x="80000" y="80000"/>
                                    </p:animScale>
                                  </p:childTnLst>
                                </p:cTn>
                              </p:par>
                              <p:par>
                                <p:cTn id="26" presetID="10" presetClass="entr" presetSubtype="0" fill="hold" nodeType="withEffect">
                                  <p:stCondLst>
                                    <p:cond delay="700"/>
                                  </p:stCondLst>
                                  <p:childTnLst>
                                    <p:set>
                                      <p:cBhvr>
                                        <p:cTn id="27" dur="1" fill="hold">
                                          <p:stCondLst>
                                            <p:cond delay="0"/>
                                          </p:stCondLst>
                                        </p:cTn>
                                        <p:tgtEl>
                                          <p:spTgt spid="159"/>
                                        </p:tgtEl>
                                        <p:attrNameLst>
                                          <p:attrName>style.visibility</p:attrName>
                                        </p:attrNameLst>
                                      </p:cBhvr>
                                      <p:to>
                                        <p:strVal val="visible"/>
                                      </p:to>
                                    </p:set>
                                    <p:animEffect transition="in" filter="fade">
                                      <p:cBhvr>
                                        <p:cTn id="28" dur="200"/>
                                        <p:tgtEl>
                                          <p:spTgt spid="159"/>
                                        </p:tgtEl>
                                      </p:cBhvr>
                                    </p:animEffect>
                                  </p:childTnLst>
                                </p:cTn>
                              </p:par>
                              <p:par>
                                <p:cTn id="29" presetID="63" presetClass="path" presetSubtype="0" decel="100000" fill="hold" nodeType="withEffect">
                                  <p:stCondLst>
                                    <p:cond delay="700"/>
                                  </p:stCondLst>
                                  <p:childTnLst>
                                    <p:animMotion origin="layout" path="M -0.02412 4.2079E-6 L -2.20832E-6 4.2079E-6 " pathEditMode="relative" rAng="0" ptsTypes="AA">
                                      <p:cBhvr>
                                        <p:cTn id="30" dur="200" fill="hold"/>
                                        <p:tgtEl>
                                          <p:spTgt spid="159"/>
                                        </p:tgtEl>
                                        <p:attrNameLst>
                                          <p:attrName>ppt_x</p:attrName>
                                          <p:attrName>ppt_y</p:attrName>
                                        </p:attrNameLst>
                                      </p:cBhvr>
                                      <p:rCtr x="1200" y="0"/>
                                    </p:animMotion>
                                  </p:childTnLst>
                                </p:cTn>
                              </p:par>
                              <p:par>
                                <p:cTn id="31" presetID="6" presetClass="emph" presetSubtype="0" accel="100000" autoRev="1" fill="hold" nodeType="withEffect">
                                  <p:stCondLst>
                                    <p:cond delay="200"/>
                                  </p:stCondLst>
                                  <p:childTnLst>
                                    <p:animScale>
                                      <p:cBhvr>
                                        <p:cTn id="32" dur="400" fill="hold"/>
                                        <p:tgtEl>
                                          <p:spTgt spid="159"/>
                                        </p:tgtEl>
                                      </p:cBhvr>
                                      <p:by x="80000" y="80000"/>
                                    </p:animScale>
                                  </p:childTnLst>
                                </p:cTn>
                              </p:par>
                              <p:par>
                                <p:cTn id="33" presetID="10" presetClass="entr" presetSubtype="0" fill="hold" nodeType="withEffect">
                                  <p:stCondLst>
                                    <p:cond delay="700"/>
                                  </p:stCondLst>
                                  <p:childTnLst>
                                    <p:set>
                                      <p:cBhvr>
                                        <p:cTn id="34" dur="1" fill="hold">
                                          <p:stCondLst>
                                            <p:cond delay="0"/>
                                          </p:stCondLst>
                                        </p:cTn>
                                        <p:tgtEl>
                                          <p:spTgt spid="162"/>
                                        </p:tgtEl>
                                        <p:attrNameLst>
                                          <p:attrName>style.visibility</p:attrName>
                                        </p:attrNameLst>
                                      </p:cBhvr>
                                      <p:to>
                                        <p:strVal val="visible"/>
                                      </p:to>
                                    </p:set>
                                    <p:animEffect transition="in" filter="fade">
                                      <p:cBhvr>
                                        <p:cTn id="35" dur="200"/>
                                        <p:tgtEl>
                                          <p:spTgt spid="162"/>
                                        </p:tgtEl>
                                      </p:cBhvr>
                                    </p:animEffect>
                                  </p:childTnLst>
                                </p:cTn>
                              </p:par>
                              <p:par>
                                <p:cTn id="36" presetID="63" presetClass="path" presetSubtype="0" decel="100000" fill="hold" nodeType="withEffect">
                                  <p:stCondLst>
                                    <p:cond delay="700"/>
                                  </p:stCondLst>
                                  <p:childTnLst>
                                    <p:animMotion origin="layout" path="M -0.02412 4.2079E-6 L -2.20832E-6 4.2079E-6 " pathEditMode="relative" rAng="0" ptsTypes="AA">
                                      <p:cBhvr>
                                        <p:cTn id="37" dur="200" fill="hold"/>
                                        <p:tgtEl>
                                          <p:spTgt spid="162"/>
                                        </p:tgtEl>
                                        <p:attrNameLst>
                                          <p:attrName>ppt_x</p:attrName>
                                          <p:attrName>ppt_y</p:attrName>
                                        </p:attrNameLst>
                                      </p:cBhvr>
                                      <p:rCtr x="1200" y="0"/>
                                    </p:animMotion>
                                  </p:childTnLst>
                                </p:cTn>
                              </p:par>
                              <p:par>
                                <p:cTn id="38" presetID="6" presetClass="emph" presetSubtype="0" accel="100000" autoRev="1" fill="hold" nodeType="withEffect">
                                  <p:stCondLst>
                                    <p:cond delay="200"/>
                                  </p:stCondLst>
                                  <p:childTnLst>
                                    <p:animScale>
                                      <p:cBhvr>
                                        <p:cTn id="39" dur="400" fill="hold"/>
                                        <p:tgtEl>
                                          <p:spTgt spid="162"/>
                                        </p:tgtEl>
                                      </p:cBhvr>
                                      <p:by x="80000" y="80000"/>
                                    </p:animScale>
                                  </p:childTnLst>
                                </p:cTn>
                              </p:par>
                              <p:par>
                                <p:cTn id="40" presetID="10" presetClass="entr" presetSubtype="0" fill="hold" grpId="0" nodeType="withEffect">
                                  <p:stCondLst>
                                    <p:cond delay="700"/>
                                  </p:stCondLst>
                                  <p:childTnLst>
                                    <p:set>
                                      <p:cBhvr>
                                        <p:cTn id="41" dur="1" fill="hold">
                                          <p:stCondLst>
                                            <p:cond delay="0"/>
                                          </p:stCondLst>
                                        </p:cTn>
                                        <p:tgtEl>
                                          <p:spTgt spid="150"/>
                                        </p:tgtEl>
                                        <p:attrNameLst>
                                          <p:attrName>style.visibility</p:attrName>
                                        </p:attrNameLst>
                                      </p:cBhvr>
                                      <p:to>
                                        <p:strVal val="visible"/>
                                      </p:to>
                                    </p:set>
                                    <p:animEffect transition="in" filter="fade">
                                      <p:cBhvr>
                                        <p:cTn id="42" dur="200"/>
                                        <p:tgtEl>
                                          <p:spTgt spid="150"/>
                                        </p:tgtEl>
                                      </p:cBhvr>
                                    </p:animEffect>
                                  </p:childTnLst>
                                </p:cTn>
                              </p:par>
                              <p:par>
                                <p:cTn id="43" presetID="63" presetClass="path" presetSubtype="0" decel="100000" fill="hold" grpId="1" nodeType="withEffect">
                                  <p:stCondLst>
                                    <p:cond delay="700"/>
                                  </p:stCondLst>
                                  <p:childTnLst>
                                    <p:animMotion origin="layout" path="M -0.02412 4.2079E-6 L -2.20832E-6 4.2079E-6 " pathEditMode="relative" rAng="0" ptsTypes="AA">
                                      <p:cBhvr>
                                        <p:cTn id="44" dur="200" fill="hold"/>
                                        <p:tgtEl>
                                          <p:spTgt spid="150"/>
                                        </p:tgtEl>
                                        <p:attrNameLst>
                                          <p:attrName>ppt_x</p:attrName>
                                          <p:attrName>ppt_y</p:attrName>
                                        </p:attrNameLst>
                                      </p:cBhvr>
                                      <p:rCtr x="1200" y="0"/>
                                    </p:animMotion>
                                  </p:childTnLst>
                                </p:cTn>
                              </p:par>
                              <p:par>
                                <p:cTn id="45" presetID="6" presetClass="emph" presetSubtype="0" accel="100000" autoRev="1" fill="hold" grpId="2" nodeType="withEffect">
                                  <p:stCondLst>
                                    <p:cond delay="200"/>
                                  </p:stCondLst>
                                  <p:childTnLst>
                                    <p:animScale>
                                      <p:cBhvr>
                                        <p:cTn id="46" dur="400" fill="hold"/>
                                        <p:tgtEl>
                                          <p:spTgt spid="150"/>
                                        </p:tgtEl>
                                      </p:cBhvr>
                                      <p:by x="80000" y="80000"/>
                                    </p:animScale>
                                  </p:childTnLst>
                                </p:cTn>
                              </p:par>
                              <p:par>
                                <p:cTn id="47" presetID="2" presetClass="entr" presetSubtype="4" decel="100000" fill="hold" grpId="0" nodeType="withEffect">
                                  <p:stCondLst>
                                    <p:cond delay="1250"/>
                                  </p:stCondLst>
                                  <p:childTnLst>
                                    <p:set>
                                      <p:cBhvr>
                                        <p:cTn id="48" dur="1" fill="hold">
                                          <p:stCondLst>
                                            <p:cond delay="0"/>
                                          </p:stCondLst>
                                        </p:cTn>
                                        <p:tgtEl>
                                          <p:spTgt spid="140"/>
                                        </p:tgtEl>
                                        <p:attrNameLst>
                                          <p:attrName>style.visibility</p:attrName>
                                        </p:attrNameLst>
                                      </p:cBhvr>
                                      <p:to>
                                        <p:strVal val="visible"/>
                                      </p:to>
                                    </p:set>
                                    <p:anim calcmode="lin" valueType="num">
                                      <p:cBhvr additive="base">
                                        <p:cTn id="49" dur="1500" fill="hold"/>
                                        <p:tgtEl>
                                          <p:spTgt spid="140"/>
                                        </p:tgtEl>
                                        <p:attrNameLst>
                                          <p:attrName>ppt_x</p:attrName>
                                        </p:attrNameLst>
                                      </p:cBhvr>
                                      <p:tavLst>
                                        <p:tav tm="0">
                                          <p:val>
                                            <p:strVal val="#ppt_x"/>
                                          </p:val>
                                        </p:tav>
                                        <p:tav tm="100000">
                                          <p:val>
                                            <p:strVal val="#ppt_x"/>
                                          </p:val>
                                        </p:tav>
                                      </p:tavLst>
                                    </p:anim>
                                    <p:anim calcmode="lin" valueType="num">
                                      <p:cBhvr additive="base">
                                        <p:cTn id="50" dur="1500" fill="hold"/>
                                        <p:tgtEl>
                                          <p:spTgt spid="140"/>
                                        </p:tgtEl>
                                        <p:attrNameLst>
                                          <p:attrName>ppt_y</p:attrName>
                                        </p:attrNameLst>
                                      </p:cBhvr>
                                      <p:tavLst>
                                        <p:tav tm="0">
                                          <p:val>
                                            <p:strVal val="1+#ppt_h/2"/>
                                          </p:val>
                                        </p:tav>
                                        <p:tav tm="100000">
                                          <p:val>
                                            <p:strVal val="#ppt_y"/>
                                          </p:val>
                                        </p:tav>
                                      </p:tavLst>
                                    </p:anim>
                                  </p:childTnLst>
                                </p:cTn>
                              </p:par>
                            </p:childTnLst>
                          </p:cTn>
                        </p:par>
                        <p:par>
                          <p:cTn id="51" fill="hold">
                            <p:stCondLst>
                              <p:cond delay="2750"/>
                            </p:stCondLst>
                            <p:childTnLst>
                              <p:par>
                                <p:cTn id="52" presetID="2" presetClass="entr" presetSubtype="4" decel="100000" fill="hold" nodeType="afterEffect">
                                  <p:stCondLst>
                                    <p:cond delay="0"/>
                                  </p:stCondLst>
                                  <p:childTnLst>
                                    <p:set>
                                      <p:cBhvr>
                                        <p:cTn id="53" dur="1" fill="hold">
                                          <p:stCondLst>
                                            <p:cond delay="0"/>
                                          </p:stCondLst>
                                        </p:cTn>
                                        <p:tgtEl>
                                          <p:spTgt spid="141"/>
                                        </p:tgtEl>
                                        <p:attrNameLst>
                                          <p:attrName>style.visibility</p:attrName>
                                        </p:attrNameLst>
                                      </p:cBhvr>
                                      <p:to>
                                        <p:strVal val="visible"/>
                                      </p:to>
                                    </p:set>
                                    <p:anim calcmode="lin" valueType="num">
                                      <p:cBhvr additive="base">
                                        <p:cTn id="54" dur="1000" fill="hold"/>
                                        <p:tgtEl>
                                          <p:spTgt spid="141"/>
                                        </p:tgtEl>
                                        <p:attrNameLst>
                                          <p:attrName>ppt_x</p:attrName>
                                        </p:attrNameLst>
                                      </p:cBhvr>
                                      <p:tavLst>
                                        <p:tav tm="0">
                                          <p:val>
                                            <p:strVal val="#ppt_x"/>
                                          </p:val>
                                        </p:tav>
                                        <p:tav tm="100000">
                                          <p:val>
                                            <p:strVal val="#ppt_x"/>
                                          </p:val>
                                        </p:tav>
                                      </p:tavLst>
                                    </p:anim>
                                    <p:anim calcmode="lin" valueType="num">
                                      <p:cBhvr additive="base">
                                        <p:cTn id="55" dur="1000" fill="hold"/>
                                        <p:tgtEl>
                                          <p:spTgt spid="141"/>
                                        </p:tgtEl>
                                        <p:attrNameLst>
                                          <p:attrName>ppt_y</p:attrName>
                                        </p:attrNameLst>
                                      </p:cBhvr>
                                      <p:tavLst>
                                        <p:tav tm="0">
                                          <p:val>
                                            <p:strVal val="1+#ppt_h/2"/>
                                          </p:val>
                                        </p:tav>
                                        <p:tav tm="100000">
                                          <p:val>
                                            <p:strVal val="#ppt_y"/>
                                          </p:val>
                                        </p:tav>
                                      </p:tavLst>
                                    </p:anim>
                                  </p:childTnLst>
                                </p:cTn>
                              </p:par>
                              <p:par>
                                <p:cTn id="56" presetID="2" presetClass="entr" presetSubtype="4" decel="100000" fill="hold" nodeType="withEffect">
                                  <p:stCondLst>
                                    <p:cond delay="250"/>
                                  </p:stCondLst>
                                  <p:childTnLst>
                                    <p:set>
                                      <p:cBhvr>
                                        <p:cTn id="57" dur="1" fill="hold">
                                          <p:stCondLst>
                                            <p:cond delay="0"/>
                                          </p:stCondLst>
                                        </p:cTn>
                                        <p:tgtEl>
                                          <p:spTgt spid="147"/>
                                        </p:tgtEl>
                                        <p:attrNameLst>
                                          <p:attrName>style.visibility</p:attrName>
                                        </p:attrNameLst>
                                      </p:cBhvr>
                                      <p:to>
                                        <p:strVal val="visible"/>
                                      </p:to>
                                    </p:set>
                                    <p:anim calcmode="lin" valueType="num">
                                      <p:cBhvr additive="base">
                                        <p:cTn id="58" dur="1000" fill="hold"/>
                                        <p:tgtEl>
                                          <p:spTgt spid="147"/>
                                        </p:tgtEl>
                                        <p:attrNameLst>
                                          <p:attrName>ppt_x</p:attrName>
                                        </p:attrNameLst>
                                      </p:cBhvr>
                                      <p:tavLst>
                                        <p:tav tm="0">
                                          <p:val>
                                            <p:strVal val="#ppt_x"/>
                                          </p:val>
                                        </p:tav>
                                        <p:tav tm="100000">
                                          <p:val>
                                            <p:strVal val="#ppt_x"/>
                                          </p:val>
                                        </p:tav>
                                      </p:tavLst>
                                    </p:anim>
                                    <p:anim calcmode="lin" valueType="num">
                                      <p:cBhvr additive="base">
                                        <p:cTn id="59" dur="1000" fill="hold"/>
                                        <p:tgtEl>
                                          <p:spTgt spid="147"/>
                                        </p:tgtEl>
                                        <p:attrNameLst>
                                          <p:attrName>ppt_y</p:attrName>
                                        </p:attrNameLst>
                                      </p:cBhvr>
                                      <p:tavLst>
                                        <p:tav tm="0">
                                          <p:val>
                                            <p:strVal val="1+#ppt_h/2"/>
                                          </p:val>
                                        </p:tav>
                                        <p:tav tm="100000">
                                          <p:val>
                                            <p:strVal val="#ppt_y"/>
                                          </p:val>
                                        </p:tav>
                                      </p:tavLst>
                                    </p:anim>
                                  </p:childTnLst>
                                </p:cTn>
                              </p:par>
                            </p:childTnLst>
                          </p:cTn>
                        </p:par>
                        <p:par>
                          <p:cTn id="60" fill="hold">
                            <p:stCondLst>
                              <p:cond delay="4000"/>
                            </p:stCondLst>
                            <p:childTnLst>
                              <p:par>
                                <p:cTn id="61" presetID="2" presetClass="entr" presetSubtype="4" decel="100000" fill="hold" grpId="0" nodeType="afterEffect">
                                  <p:stCondLst>
                                    <p:cond delay="0"/>
                                  </p:stCondLst>
                                  <p:childTnLst>
                                    <p:set>
                                      <p:cBhvr>
                                        <p:cTn id="62" dur="1" fill="hold">
                                          <p:stCondLst>
                                            <p:cond delay="0"/>
                                          </p:stCondLst>
                                        </p:cTn>
                                        <p:tgtEl>
                                          <p:spTgt spid="139"/>
                                        </p:tgtEl>
                                        <p:attrNameLst>
                                          <p:attrName>style.visibility</p:attrName>
                                        </p:attrNameLst>
                                      </p:cBhvr>
                                      <p:to>
                                        <p:strVal val="visible"/>
                                      </p:to>
                                    </p:set>
                                    <p:anim calcmode="lin" valueType="num">
                                      <p:cBhvr additive="base">
                                        <p:cTn id="63" dur="1000" fill="hold"/>
                                        <p:tgtEl>
                                          <p:spTgt spid="139"/>
                                        </p:tgtEl>
                                        <p:attrNameLst>
                                          <p:attrName>ppt_x</p:attrName>
                                        </p:attrNameLst>
                                      </p:cBhvr>
                                      <p:tavLst>
                                        <p:tav tm="0">
                                          <p:val>
                                            <p:strVal val="#ppt_x"/>
                                          </p:val>
                                        </p:tav>
                                        <p:tav tm="100000">
                                          <p:val>
                                            <p:strVal val="#ppt_x"/>
                                          </p:val>
                                        </p:tav>
                                      </p:tavLst>
                                    </p:anim>
                                    <p:anim calcmode="lin" valueType="num">
                                      <p:cBhvr additive="base">
                                        <p:cTn id="64" dur="1000" fill="hold"/>
                                        <p:tgtEl>
                                          <p:spTgt spid="1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animBg="1"/>
      <p:bldP spid="140" grpId="0" animBg="1"/>
      <p:bldP spid="150" grpId="0" animBg="1"/>
      <p:bldP spid="150" grpId="1" animBg="1"/>
      <p:bldP spid="150"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Arquitectura general del CSOM</a:t>
            </a:r>
            <a:endParaRPr lang="es-ES" dirty="0"/>
          </a:p>
        </p:txBody>
      </p:sp>
      <p:sp>
        <p:nvSpPr>
          <p:cNvPr id="4" name="Rectangle 4"/>
          <p:cNvSpPr/>
          <p:nvPr/>
        </p:nvSpPr>
        <p:spPr bwMode="auto">
          <a:xfrm>
            <a:off x="950055" y="1697190"/>
            <a:ext cx="1877135" cy="1877135"/>
          </a:xfrm>
          <a:prstGeom prst="rect">
            <a:avLst/>
          </a:prstGeom>
          <a:solidFill>
            <a:srgbClr val="038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Client.svc</a:t>
            </a:r>
            <a:endPar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 name="Rectangle 5"/>
          <p:cNvSpPr/>
          <p:nvPr/>
        </p:nvSpPr>
        <p:spPr bwMode="auto">
          <a:xfrm>
            <a:off x="3002001" y="1697190"/>
            <a:ext cx="1877135" cy="1877135"/>
          </a:xfrm>
          <a:prstGeom prst="rect">
            <a:avLst/>
          </a:prstGeom>
          <a:solidFill>
            <a:srgbClr val="038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JSON</a:t>
            </a:r>
            <a:b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b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XML</a:t>
            </a:r>
          </a:p>
        </p:txBody>
      </p:sp>
      <p:sp>
        <p:nvSpPr>
          <p:cNvPr id="6" name="Rectangle 7"/>
          <p:cNvSpPr/>
          <p:nvPr/>
        </p:nvSpPr>
        <p:spPr bwMode="auto">
          <a:xfrm>
            <a:off x="950055" y="3705285"/>
            <a:ext cx="1877135" cy="1877135"/>
          </a:xfrm>
          <a:prstGeom prst="rect">
            <a:avLst/>
          </a:prstGeom>
          <a:solidFill>
            <a:srgbClr val="038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_api</a:t>
            </a:r>
          </a:p>
        </p:txBody>
      </p:sp>
      <p:sp>
        <p:nvSpPr>
          <p:cNvPr id="7" name="Rectangle 8"/>
          <p:cNvSpPr/>
          <p:nvPr/>
        </p:nvSpPr>
        <p:spPr bwMode="auto">
          <a:xfrm>
            <a:off x="3002001" y="3705285"/>
            <a:ext cx="1877135" cy="1877135"/>
          </a:xfrm>
          <a:prstGeom prst="rect">
            <a:avLst/>
          </a:prstGeom>
          <a:solidFill>
            <a:srgbClr val="038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Alineado con el</a:t>
            </a:r>
          </a:p>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SSOM</a:t>
            </a:r>
          </a:p>
        </p:txBody>
      </p:sp>
      <p:pic>
        <p:nvPicPr>
          <p:cNvPr id="8" name="Picture 10"/>
          <p:cNvPicPr/>
          <p:nvPr/>
        </p:nvPicPr>
        <p:blipFill>
          <a:blip r:embed="rId2">
            <a:extLst>
              <a:ext uri="{28A0092B-C50C-407E-A947-70E740481C1C}">
                <a14:useLocalDpi xmlns:a14="http://schemas.microsoft.com/office/drawing/2010/main" val="0"/>
              </a:ext>
            </a:extLst>
          </a:blip>
          <a:stretch>
            <a:fillRect/>
          </a:stretch>
        </p:blipFill>
        <p:spPr>
          <a:xfrm>
            <a:off x="5053946" y="1697189"/>
            <a:ext cx="6084496" cy="3885230"/>
          </a:xfrm>
          <a:prstGeom prst="rect">
            <a:avLst/>
          </a:prstGeom>
          <a:ln>
            <a:noFill/>
          </a:ln>
          <a:effectLst>
            <a:softEdge rad="112500"/>
          </a:effectLst>
        </p:spPr>
      </p:pic>
    </p:spTree>
    <p:extLst>
      <p:ext uri="{BB962C8B-B14F-4D97-AF65-F5344CB8AC3E}">
        <p14:creationId xmlns:p14="http://schemas.microsoft.com/office/powerpoint/2010/main" val="177583121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Elementos que forman parte del CSOM</a:t>
            </a:r>
            <a:endParaRPr lang="es-ES" dirty="0"/>
          </a:p>
        </p:txBody>
      </p:sp>
      <p:sp>
        <p:nvSpPr>
          <p:cNvPr id="21" name="Rectangle 7"/>
          <p:cNvSpPr/>
          <p:nvPr/>
        </p:nvSpPr>
        <p:spPr bwMode="auto">
          <a:xfrm>
            <a:off x="1887315" y="2015855"/>
            <a:ext cx="1877135" cy="1877135"/>
          </a:xfrm>
          <a:prstGeom prst="rect">
            <a:avLst/>
          </a:prstGeom>
          <a:solidFill>
            <a:srgbClr val="0384E4"/>
          </a:solidFill>
          <a:ln w="6350" cap="flat" cmpd="sng" algn="ctr">
            <a:noFill/>
            <a:prstDash val="solid"/>
            <a:miter lim="800000"/>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defRPr/>
            </a:pPr>
            <a:r>
              <a:rPr lang="es-CR" kern="0" spc="-10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Sabor JavaScript - </a:t>
            </a:r>
          </a:p>
          <a:p>
            <a:pPr algn="ctr" defTabSz="914099" fontAlgn="base">
              <a:spcBef>
                <a:spcPct val="0"/>
              </a:spcBef>
              <a:spcAft>
                <a:spcPct val="0"/>
              </a:spcAft>
              <a:defRPr/>
            </a:pPr>
            <a:r>
              <a:rPr lang="es-CR" kern="0" spc="-10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Bibliotecas específicas</a:t>
            </a:r>
          </a:p>
        </p:txBody>
      </p:sp>
      <p:sp>
        <p:nvSpPr>
          <p:cNvPr id="22" name="Rectangle 8"/>
          <p:cNvSpPr/>
          <p:nvPr/>
        </p:nvSpPr>
        <p:spPr bwMode="auto">
          <a:xfrm>
            <a:off x="3939261" y="2014124"/>
            <a:ext cx="1877135" cy="914400"/>
          </a:xfrm>
          <a:prstGeom prst="rect">
            <a:avLst/>
          </a:prstGeom>
          <a:solidFill>
            <a:srgbClr val="FF0000"/>
          </a:solidFill>
          <a:ln w="6350" cap="flat" cmpd="sng" algn="ctr">
            <a:noFill/>
            <a:prstDash val="solid"/>
            <a:miter lim="800000"/>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defRPr/>
            </a:pPr>
            <a:r>
              <a:rPr lang="es-CR" kern="0" spc="-10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Contexto</a:t>
            </a:r>
          </a:p>
          <a:p>
            <a:pPr algn="ctr" defTabSz="914099" fontAlgn="base">
              <a:spcBef>
                <a:spcPct val="0"/>
              </a:spcBef>
              <a:spcAft>
                <a:spcPct val="0"/>
              </a:spcAft>
              <a:defRPr/>
            </a:pPr>
            <a:r>
              <a:rPr lang="es-CR" kern="0" spc="-10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CAML</a:t>
            </a:r>
          </a:p>
        </p:txBody>
      </p:sp>
      <p:sp>
        <p:nvSpPr>
          <p:cNvPr id="23" name="Rectangle 9"/>
          <p:cNvSpPr/>
          <p:nvPr/>
        </p:nvSpPr>
        <p:spPr bwMode="auto">
          <a:xfrm>
            <a:off x="1887315" y="4003565"/>
            <a:ext cx="1877135" cy="1877135"/>
          </a:xfrm>
          <a:prstGeom prst="rect">
            <a:avLst/>
          </a:prstGeom>
          <a:solidFill>
            <a:srgbClr val="0384E4"/>
          </a:solidFill>
          <a:ln w="6350" cap="flat" cmpd="sng" algn="ctr">
            <a:noFill/>
            <a:prstDash val="solid"/>
            <a:miter lim="800000"/>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defRPr/>
            </a:pPr>
            <a:r>
              <a:rPr lang="es-CR" kern="0" spc="-10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Conjunto de Ensamblados .NET </a:t>
            </a:r>
          </a:p>
        </p:txBody>
      </p:sp>
      <p:sp>
        <p:nvSpPr>
          <p:cNvPr id="24" name="Rectangle 37"/>
          <p:cNvSpPr/>
          <p:nvPr/>
        </p:nvSpPr>
        <p:spPr bwMode="auto">
          <a:xfrm>
            <a:off x="5991210" y="2657158"/>
            <a:ext cx="2822909" cy="1342202"/>
          </a:xfrm>
          <a:prstGeom prst="rect">
            <a:avLst/>
          </a:prstGeom>
          <a:solidFill>
            <a:schemeClr val="bg1">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defRPr/>
            </a:pPr>
            <a:r>
              <a:rPr lang="es-US" sz="1600" kern="0" dirty="0">
                <a:solidFill>
                  <a:prstClr val="white"/>
                </a:solidFill>
                <a:latin typeface="Calibri" panose="020F0502020204030204"/>
              </a:rPr>
              <a:t>Colección de Sitios, Webs, Listas, Elementos de Lista, Vistas, Campos y Carpetas, elementos de Lista y Documentos</a:t>
            </a:r>
          </a:p>
          <a:p>
            <a:pPr>
              <a:defRPr/>
            </a:pPr>
            <a:r>
              <a:rPr lang="en-US" kern="0" dirty="0">
                <a:solidFill>
                  <a:prstClr val="white"/>
                </a:solidFill>
                <a:latin typeface="Calibri" panose="020F0502020204030204"/>
              </a:rPr>
              <a:t>Schemas, Files, and Folders</a:t>
            </a:r>
          </a:p>
        </p:txBody>
      </p:sp>
      <p:sp>
        <p:nvSpPr>
          <p:cNvPr id="25" name="Rectangle 38"/>
          <p:cNvSpPr/>
          <p:nvPr/>
        </p:nvSpPr>
        <p:spPr bwMode="auto">
          <a:xfrm>
            <a:off x="5991210" y="2014124"/>
            <a:ext cx="4572000" cy="520794"/>
          </a:xfrm>
          <a:prstGeom prst="rect">
            <a:avLst/>
          </a:prstGeom>
          <a:solidFill>
            <a:srgbClr val="002050"/>
          </a:solidFill>
          <a:ln w="6350" cap="flat" cmpd="sng" algn="ctr">
            <a:noFill/>
            <a:prstDash val="solid"/>
            <a:miter lim="800000"/>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defRPr/>
            </a:pPr>
            <a:r>
              <a:rPr lang="es-ES" kern="0" dirty="0">
                <a:solidFill>
                  <a:prstClr val="white"/>
                </a:solidFill>
                <a:latin typeface="Calibri" panose="020F0502020204030204"/>
              </a:rPr>
              <a:t>Posibilidades del MO Cliente</a:t>
            </a:r>
            <a:endParaRPr lang="es-CR" kern="0" spc="-10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26" name="Rectangle 41"/>
          <p:cNvSpPr/>
          <p:nvPr/>
        </p:nvSpPr>
        <p:spPr bwMode="auto">
          <a:xfrm>
            <a:off x="8999504" y="2655431"/>
            <a:ext cx="1563706" cy="1343928"/>
          </a:xfrm>
          <a:prstGeom prst="rect">
            <a:avLst/>
          </a:prstGeom>
          <a:solidFill>
            <a:schemeClr val="accent6">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defRPr/>
            </a:pPr>
            <a:r>
              <a:rPr lang="es-US" sz="1600" kern="0" dirty="0">
                <a:solidFill>
                  <a:prstClr val="white"/>
                </a:solidFill>
                <a:latin typeface="Calibri" panose="020F0502020204030204"/>
              </a:rPr>
              <a:t>Web </a:t>
            </a:r>
            <a:r>
              <a:rPr lang="es-US" sz="1600" kern="0" dirty="0" err="1">
                <a:solidFill>
                  <a:prstClr val="white"/>
                </a:solidFill>
                <a:latin typeface="Calibri" panose="020F0502020204030204"/>
              </a:rPr>
              <a:t>Parts</a:t>
            </a:r>
            <a:r>
              <a:rPr lang="es-US" sz="1600" kern="0" dirty="0">
                <a:solidFill>
                  <a:prstClr val="white"/>
                </a:solidFill>
                <a:latin typeface="Calibri" panose="020F0502020204030204"/>
              </a:rPr>
              <a:t>, Seguridad, Tipos de Contenidos, Plantillas de Sitios</a:t>
            </a:r>
          </a:p>
        </p:txBody>
      </p:sp>
      <p:sp>
        <p:nvSpPr>
          <p:cNvPr id="27" name="Rectangle 42"/>
          <p:cNvSpPr/>
          <p:nvPr/>
        </p:nvSpPr>
        <p:spPr bwMode="auto">
          <a:xfrm>
            <a:off x="8348848" y="4116948"/>
            <a:ext cx="2214362" cy="1080000"/>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defRPr/>
            </a:pPr>
            <a:r>
              <a:rPr lang="es-US" sz="1600" kern="0" dirty="0">
                <a:solidFill>
                  <a:prstClr val="white"/>
                </a:solidFill>
                <a:latin typeface="Calibri" panose="020F0502020204030204"/>
              </a:rPr>
              <a:t>Perfiles</a:t>
            </a:r>
            <a:r>
              <a:rPr lang="en-US" sz="1600" kern="0" dirty="0">
                <a:solidFill>
                  <a:prstClr val="white"/>
                </a:solidFill>
                <a:latin typeface="Calibri" panose="020F0502020204030204"/>
              </a:rPr>
              <a:t> de </a:t>
            </a:r>
            <a:r>
              <a:rPr lang="es-US" sz="1600" kern="0" dirty="0">
                <a:solidFill>
                  <a:prstClr val="white"/>
                </a:solidFill>
                <a:latin typeface="Calibri" panose="020F0502020204030204"/>
              </a:rPr>
              <a:t>usuario</a:t>
            </a:r>
            <a:r>
              <a:rPr lang="en-US" sz="1600" kern="0" dirty="0">
                <a:solidFill>
                  <a:prstClr val="white"/>
                </a:solidFill>
                <a:latin typeface="Calibri" panose="020F0502020204030204"/>
              </a:rPr>
              <a:t>, </a:t>
            </a:r>
            <a:r>
              <a:rPr lang="es-US" sz="1600" kern="0" dirty="0">
                <a:solidFill>
                  <a:prstClr val="white"/>
                </a:solidFill>
                <a:latin typeface="Calibri" panose="020F0502020204030204"/>
              </a:rPr>
              <a:t>Suministro de Noticias, Búsqueda, Taxonomía, Publicación</a:t>
            </a:r>
          </a:p>
        </p:txBody>
      </p:sp>
      <p:sp>
        <p:nvSpPr>
          <p:cNvPr id="28" name="Rectangle 43"/>
          <p:cNvSpPr/>
          <p:nvPr/>
        </p:nvSpPr>
        <p:spPr bwMode="auto">
          <a:xfrm>
            <a:off x="5991204" y="4126998"/>
            <a:ext cx="2214000" cy="1080000"/>
          </a:xfrm>
          <a:prstGeom prst="rect">
            <a:avLst/>
          </a:prstGeom>
          <a:solidFill>
            <a:srgbClr val="FFC000"/>
          </a:solidFill>
          <a:ln w="6350" cap="flat" cmpd="sng" algn="ctr">
            <a:noFill/>
            <a:prstDash val="solid"/>
            <a:miter lim="800000"/>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defRPr/>
            </a:pPr>
            <a:r>
              <a:rPr lang="es-US" sz="1600" kern="0" dirty="0">
                <a:solidFill>
                  <a:prstClr val="white"/>
                </a:solidFill>
                <a:latin typeface="Calibri" panose="020F0502020204030204"/>
              </a:rPr>
              <a:t>Flujos de Trabajo, E-Discovery, IRM, BCS, Búsquedas, Traducciones, ---</a:t>
            </a:r>
          </a:p>
        </p:txBody>
      </p:sp>
      <p:sp>
        <p:nvSpPr>
          <p:cNvPr id="29" name="Rectangle 44"/>
          <p:cNvSpPr/>
          <p:nvPr/>
        </p:nvSpPr>
        <p:spPr bwMode="auto">
          <a:xfrm>
            <a:off x="5991206" y="5332059"/>
            <a:ext cx="4572004" cy="54864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defRPr/>
            </a:pPr>
            <a:r>
              <a:rPr lang="es-US" sz="1600" kern="0" dirty="0">
                <a:solidFill>
                  <a:prstClr val="white"/>
                </a:solidFill>
                <a:latin typeface="Calibri" panose="020F0502020204030204"/>
              </a:rPr>
              <a:t>Llamadas de domino cruzado</a:t>
            </a:r>
          </a:p>
        </p:txBody>
      </p:sp>
      <p:sp>
        <p:nvSpPr>
          <p:cNvPr id="30" name="Rectangle 74"/>
          <p:cNvSpPr/>
          <p:nvPr/>
        </p:nvSpPr>
        <p:spPr bwMode="auto">
          <a:xfrm>
            <a:off x="3939261" y="2978589"/>
            <a:ext cx="1877135" cy="914400"/>
          </a:xfrm>
          <a:prstGeom prst="rect">
            <a:avLst/>
          </a:prstGeom>
          <a:solidFill>
            <a:srgbClr val="007233"/>
          </a:solidFill>
          <a:ln w="6350" cap="flat" cmpd="sng" algn="ctr">
            <a:noFill/>
            <a:prstDash val="solid"/>
            <a:miter lim="800000"/>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defRPr/>
            </a:pPr>
            <a:r>
              <a:rPr lang="es-CR" kern="0" spc="-10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Llamadas</a:t>
            </a:r>
          </a:p>
          <a:p>
            <a:pPr algn="ctr" defTabSz="914099" fontAlgn="base">
              <a:spcBef>
                <a:spcPct val="0"/>
              </a:spcBef>
              <a:spcAft>
                <a:spcPct val="0"/>
              </a:spcAft>
              <a:defRPr/>
            </a:pPr>
            <a:r>
              <a:rPr lang="es-CR" kern="0" spc="-10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Asíncronas</a:t>
            </a:r>
          </a:p>
        </p:txBody>
      </p:sp>
      <p:sp>
        <p:nvSpPr>
          <p:cNvPr id="31" name="Rectangle 77"/>
          <p:cNvSpPr/>
          <p:nvPr/>
        </p:nvSpPr>
        <p:spPr bwMode="auto">
          <a:xfrm>
            <a:off x="3939261" y="3999359"/>
            <a:ext cx="1877135" cy="914400"/>
          </a:xfrm>
          <a:prstGeom prst="rect">
            <a:avLst/>
          </a:prstGeom>
          <a:solidFill>
            <a:srgbClr val="FF0000"/>
          </a:solidFill>
          <a:ln w="6350" cap="flat" cmpd="sng" algn="ctr">
            <a:noFill/>
            <a:prstDash val="solid"/>
            <a:miter lim="800000"/>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defRPr/>
            </a:pPr>
            <a:r>
              <a:rPr lang="es-CR" kern="0" spc="-10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Contexto</a:t>
            </a:r>
          </a:p>
          <a:p>
            <a:pPr algn="ctr" defTabSz="914099" fontAlgn="base">
              <a:spcBef>
                <a:spcPct val="0"/>
              </a:spcBef>
              <a:spcAft>
                <a:spcPct val="0"/>
              </a:spcAft>
              <a:defRPr/>
            </a:pPr>
            <a:r>
              <a:rPr lang="es-CR" kern="0" spc="-10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CAML</a:t>
            </a:r>
          </a:p>
        </p:txBody>
      </p:sp>
      <p:sp>
        <p:nvSpPr>
          <p:cNvPr id="32" name="Rectangle 78"/>
          <p:cNvSpPr/>
          <p:nvPr/>
        </p:nvSpPr>
        <p:spPr bwMode="auto">
          <a:xfrm>
            <a:off x="3939261" y="4966299"/>
            <a:ext cx="1877135" cy="914400"/>
          </a:xfrm>
          <a:prstGeom prst="rect">
            <a:avLst/>
          </a:prstGeom>
          <a:solidFill>
            <a:srgbClr val="007233"/>
          </a:solidFill>
          <a:ln w="6350" cap="flat" cmpd="sng" algn="ctr">
            <a:noFill/>
            <a:prstDash val="solid"/>
            <a:miter lim="800000"/>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defRPr/>
            </a:pPr>
            <a:r>
              <a:rPr lang="es-CR" kern="0" spc="-10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Llamadas</a:t>
            </a:r>
          </a:p>
          <a:p>
            <a:pPr algn="ctr" defTabSz="914099" fontAlgn="base">
              <a:spcBef>
                <a:spcPct val="0"/>
              </a:spcBef>
              <a:spcAft>
                <a:spcPct val="0"/>
              </a:spcAft>
              <a:defRPr/>
            </a:pPr>
            <a:r>
              <a:rPr lang="es-CR" kern="0" spc="-10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Síncronas</a:t>
            </a:r>
          </a:p>
        </p:txBody>
      </p:sp>
    </p:spTree>
    <p:extLst>
      <p:ext uri="{BB962C8B-B14F-4D97-AF65-F5344CB8AC3E}">
        <p14:creationId xmlns:p14="http://schemas.microsoft.com/office/powerpoint/2010/main" val="3833066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REST vs. CSOM</a:t>
            </a:r>
            <a:endParaRPr lang="es-ES" dirty="0"/>
          </a:p>
        </p:txBody>
      </p:sp>
      <p:sp>
        <p:nvSpPr>
          <p:cNvPr id="7" name="Rectangle 5"/>
          <p:cNvSpPr/>
          <p:nvPr/>
        </p:nvSpPr>
        <p:spPr bwMode="auto">
          <a:xfrm>
            <a:off x="665748" y="1883893"/>
            <a:ext cx="1972800" cy="1973148"/>
          </a:xfrm>
          <a:prstGeom prst="rect">
            <a:avLst/>
          </a:prstGeom>
          <a:solidFill>
            <a:srgbClr val="038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HTTP </a:t>
            </a:r>
            <a:r>
              <a:rPr lang="es-CR"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Verbs</a:t>
            </a:r>
            <a:endPar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GET</a:t>
            </a:r>
          </a:p>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POST</a:t>
            </a:r>
          </a:p>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PUT</a:t>
            </a:r>
          </a:p>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DELETE</a:t>
            </a:r>
          </a:p>
        </p:txBody>
      </p:sp>
      <p:sp>
        <p:nvSpPr>
          <p:cNvPr id="8" name="Rectangle 6"/>
          <p:cNvSpPr/>
          <p:nvPr/>
        </p:nvSpPr>
        <p:spPr bwMode="auto">
          <a:xfrm>
            <a:off x="2761965" y="1883893"/>
            <a:ext cx="1972800" cy="1973148"/>
          </a:xfrm>
          <a:prstGeom prst="rect">
            <a:avLst/>
          </a:prstGeom>
          <a:solidFill>
            <a:srgbClr val="038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_api</a:t>
            </a:r>
          </a:p>
        </p:txBody>
      </p:sp>
      <p:sp>
        <p:nvSpPr>
          <p:cNvPr id="9" name="Rectangle 9"/>
          <p:cNvSpPr/>
          <p:nvPr/>
        </p:nvSpPr>
        <p:spPr bwMode="auto">
          <a:xfrm>
            <a:off x="2771284" y="3963221"/>
            <a:ext cx="1972800" cy="1972800"/>
          </a:xfrm>
          <a:prstGeom prst="rect">
            <a:avLst/>
          </a:prstGeom>
          <a:solidFill>
            <a:srgbClr val="038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.Net</a:t>
            </a:r>
            <a:endPar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a:p>
            <a:pPr algn="ctr" defTabSz="914099" fontAlgn="base">
              <a:spcBef>
                <a:spcPct val="0"/>
              </a:spcBef>
              <a:spcAft>
                <a:spcPct val="0"/>
              </a:spcAft>
            </a:pPr>
            <a:r>
              <a:rPr lang="en-US"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HttpWebRequest</a:t>
            </a:r>
            <a:endParaRPr lang="en-US"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a:p>
            <a:pPr algn="ctr" defTabSz="914099" fontAlgn="base">
              <a:spcBef>
                <a:spcPct val="0"/>
              </a:spcBef>
              <a:spcAft>
                <a:spcPct val="0"/>
              </a:spcAft>
            </a:pPr>
            <a:r>
              <a:rPr lang="en-US"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HttpResponse</a:t>
            </a:r>
            <a:endPar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 name="Rectangle 11"/>
          <p:cNvSpPr/>
          <p:nvPr/>
        </p:nvSpPr>
        <p:spPr bwMode="auto">
          <a:xfrm>
            <a:off x="665748" y="3963221"/>
            <a:ext cx="1972800" cy="1972800"/>
          </a:xfrm>
          <a:prstGeom prst="rect">
            <a:avLst/>
          </a:prstGeom>
          <a:solidFill>
            <a:srgbClr val="038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JavaScript</a:t>
            </a:r>
          </a:p>
          <a:p>
            <a:pPr algn="ctr" defTabSz="914099" fontAlgn="base">
              <a:spcBef>
                <a:spcPct val="0"/>
              </a:spcBef>
              <a:spcAft>
                <a:spcPct val="0"/>
              </a:spcAft>
            </a:pPr>
            <a:r>
              <a:rPr lang="es-CR"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jQuery</a:t>
            </a:r>
            <a:endPar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 name="Rectangle 13"/>
          <p:cNvSpPr/>
          <p:nvPr/>
        </p:nvSpPr>
        <p:spPr bwMode="auto">
          <a:xfrm>
            <a:off x="4871064" y="2558717"/>
            <a:ext cx="2968149" cy="616774"/>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s-ES" sz="1600" dirty="0" err="1"/>
              <a:t>Context.Web.Lists</a:t>
            </a:r>
            <a:endParaRPr lang="en-US" sz="1600" dirty="0"/>
          </a:p>
        </p:txBody>
      </p:sp>
      <p:sp>
        <p:nvSpPr>
          <p:cNvPr id="12" name="Rectangle 14"/>
          <p:cNvSpPr/>
          <p:nvPr/>
        </p:nvSpPr>
        <p:spPr bwMode="auto">
          <a:xfrm>
            <a:off x="4871064" y="1883892"/>
            <a:ext cx="2968149" cy="616774"/>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ES" i="1" dirty="0"/>
              <a:t>CSOM</a:t>
            </a:r>
            <a:endPar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 name="Rectangle 15"/>
          <p:cNvSpPr/>
          <p:nvPr/>
        </p:nvSpPr>
        <p:spPr bwMode="auto">
          <a:xfrm>
            <a:off x="4871066" y="3240266"/>
            <a:ext cx="2968149" cy="616774"/>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fontAlgn="base">
              <a:spcBef>
                <a:spcPct val="0"/>
              </a:spcBef>
              <a:spcAft>
                <a:spcPct val="0"/>
              </a:spcAft>
            </a:pPr>
            <a:r>
              <a:rPr lang="es-ES" sz="1600" dirty="0" err="1"/>
              <a:t>Context.Web.Lists</a:t>
            </a:r>
            <a:r>
              <a:rPr lang="es-ES" sz="1600" dirty="0"/>
              <a:t>[</a:t>
            </a:r>
            <a:r>
              <a:rPr lang="es-ES" sz="1600" dirty="0" err="1"/>
              <a:t>guid</a:t>
            </a:r>
            <a:r>
              <a:rPr lang="es-ES" sz="1600" dirty="0"/>
              <a:t>]</a:t>
            </a:r>
            <a:endParaRPr lang="es-US" sz="1600" dirty="0"/>
          </a:p>
        </p:txBody>
      </p:sp>
      <p:sp>
        <p:nvSpPr>
          <p:cNvPr id="14" name="Rectangle 16"/>
          <p:cNvSpPr/>
          <p:nvPr/>
        </p:nvSpPr>
        <p:spPr bwMode="auto">
          <a:xfrm>
            <a:off x="4871064" y="3963221"/>
            <a:ext cx="2968149" cy="59822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fontAlgn="base">
              <a:spcBef>
                <a:spcPct val="0"/>
              </a:spcBef>
              <a:spcAft>
                <a:spcPct val="0"/>
              </a:spcAft>
            </a:pPr>
            <a:r>
              <a:rPr lang="en-US" sz="1600" dirty="0" err="1"/>
              <a:t>Web.Lists.GetByTitle</a:t>
            </a:r>
            <a:r>
              <a:rPr lang="en-US" sz="1600" dirty="0"/>
              <a:t> ("Title")</a:t>
            </a:r>
            <a:endParaRPr lang="es-US" sz="1600" dirty="0"/>
          </a:p>
        </p:txBody>
      </p:sp>
      <p:sp>
        <p:nvSpPr>
          <p:cNvPr id="15" name="Rectangle 17"/>
          <p:cNvSpPr/>
          <p:nvPr/>
        </p:nvSpPr>
        <p:spPr bwMode="auto">
          <a:xfrm>
            <a:off x="4871064" y="4633340"/>
            <a:ext cx="2968149" cy="59822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fontAlgn="base">
              <a:spcBef>
                <a:spcPct val="0"/>
              </a:spcBef>
              <a:spcAft>
                <a:spcPct val="0"/>
              </a:spcAft>
            </a:pPr>
            <a:r>
              <a:rPr lang="es-ES" sz="1600" dirty="0" err="1"/>
              <a:t>Context</a:t>
            </a:r>
            <a:r>
              <a:rPr lang="es-ES" sz="1600" dirty="0"/>
              <a:t>.</a:t>
            </a:r>
            <a:r>
              <a:rPr lang="en-US" sz="1600" dirty="0" err="1"/>
              <a:t>Web.Lists</a:t>
            </a:r>
            <a:r>
              <a:rPr lang="en-US" sz="1600" dirty="0"/>
              <a:t>[</a:t>
            </a:r>
            <a:r>
              <a:rPr lang="en-US" sz="1600" dirty="0" err="1"/>
              <a:t>guid</a:t>
            </a:r>
            <a:r>
              <a:rPr lang="en-US" sz="1600" dirty="0"/>
              <a:t>].Fields</a:t>
            </a:r>
            <a:endParaRPr lang="es-US" sz="1600" dirty="0"/>
          </a:p>
        </p:txBody>
      </p:sp>
      <p:sp>
        <p:nvSpPr>
          <p:cNvPr id="16" name="Rectangle 18"/>
          <p:cNvSpPr/>
          <p:nvPr/>
        </p:nvSpPr>
        <p:spPr bwMode="auto">
          <a:xfrm>
            <a:off x="4871064" y="5303459"/>
            <a:ext cx="2968149" cy="59822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ES" sz="1600" dirty="0" err="1"/>
              <a:t>Context</a:t>
            </a:r>
            <a:r>
              <a:rPr lang="es-ES" sz="1600" dirty="0"/>
              <a:t>.</a:t>
            </a:r>
            <a:r>
              <a:rPr lang="es-US" sz="1600" dirty="0" err="1"/>
              <a:t>Web.SiteUsers</a:t>
            </a:r>
            <a:endParaRPr lang="es-US" sz="1600" dirty="0"/>
          </a:p>
        </p:txBody>
      </p:sp>
      <p:sp>
        <p:nvSpPr>
          <p:cNvPr id="17" name="Rectangle 19"/>
          <p:cNvSpPr/>
          <p:nvPr/>
        </p:nvSpPr>
        <p:spPr bwMode="auto">
          <a:xfrm>
            <a:off x="7971949" y="2558717"/>
            <a:ext cx="2968149" cy="616774"/>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s-ES" sz="1600" dirty="0"/>
              <a:t>/_api/web/</a:t>
            </a:r>
            <a:r>
              <a:rPr lang="es-ES" sz="1600" dirty="0" err="1"/>
              <a:t>lists</a:t>
            </a:r>
            <a:endParaRPr lang="en-US" sz="1600" dirty="0"/>
          </a:p>
        </p:txBody>
      </p:sp>
      <p:sp>
        <p:nvSpPr>
          <p:cNvPr id="18" name="Rectangle 20"/>
          <p:cNvSpPr/>
          <p:nvPr/>
        </p:nvSpPr>
        <p:spPr bwMode="auto">
          <a:xfrm>
            <a:off x="7971949" y="1883892"/>
            <a:ext cx="2968149" cy="616774"/>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ES" i="1" dirty="0"/>
              <a:t>REST</a:t>
            </a:r>
            <a:endPar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 name="Rectangle 21"/>
          <p:cNvSpPr/>
          <p:nvPr/>
        </p:nvSpPr>
        <p:spPr bwMode="auto">
          <a:xfrm>
            <a:off x="7971951" y="3240266"/>
            <a:ext cx="2968149" cy="616774"/>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ES" sz="1600" dirty="0"/>
              <a:t>/_api/web/</a:t>
            </a:r>
            <a:r>
              <a:rPr lang="es-ES" sz="1600" dirty="0" err="1"/>
              <a:t>lists</a:t>
            </a:r>
            <a:r>
              <a:rPr lang="es-ES" sz="1600" dirty="0"/>
              <a:t>(‘</a:t>
            </a:r>
            <a:r>
              <a:rPr lang="es-ES" sz="1600" dirty="0" err="1"/>
              <a:t>guid</a:t>
            </a:r>
            <a:r>
              <a:rPr lang="es-ES" sz="1600" dirty="0"/>
              <a:t>’)</a:t>
            </a:r>
            <a:endParaRPr lang="es-US" sz="1600" dirty="0"/>
          </a:p>
        </p:txBody>
      </p:sp>
      <p:sp>
        <p:nvSpPr>
          <p:cNvPr id="20" name="Rectangle 22"/>
          <p:cNvSpPr/>
          <p:nvPr/>
        </p:nvSpPr>
        <p:spPr bwMode="auto">
          <a:xfrm>
            <a:off x="7971949" y="3963221"/>
            <a:ext cx="2968149" cy="598228"/>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600" dirty="0"/>
              <a:t>/_</a:t>
            </a:r>
            <a:r>
              <a:rPr lang="en-US" sz="1600" dirty="0" err="1"/>
              <a:t>api</a:t>
            </a:r>
            <a:r>
              <a:rPr lang="en-US" sz="1600" dirty="0"/>
              <a:t>/web/lists/</a:t>
            </a:r>
            <a:r>
              <a:rPr lang="en-US" sz="1600" dirty="0" err="1"/>
              <a:t>getbytitle</a:t>
            </a:r>
            <a:r>
              <a:rPr lang="en-US" sz="1600" dirty="0"/>
              <a:t>(‘Title’)</a:t>
            </a:r>
            <a:endParaRPr lang="es-US" sz="1600" dirty="0"/>
          </a:p>
        </p:txBody>
      </p:sp>
      <p:sp>
        <p:nvSpPr>
          <p:cNvPr id="21" name="Rectangle 23"/>
          <p:cNvSpPr/>
          <p:nvPr/>
        </p:nvSpPr>
        <p:spPr bwMode="auto">
          <a:xfrm>
            <a:off x="7971949" y="4633340"/>
            <a:ext cx="2968149" cy="598228"/>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400" dirty="0"/>
              <a:t>/_</a:t>
            </a:r>
            <a:r>
              <a:rPr lang="en-US" sz="1400" dirty="0" err="1"/>
              <a:t>api</a:t>
            </a:r>
            <a:r>
              <a:rPr lang="en-US" sz="1400" dirty="0"/>
              <a:t>/web/lists/</a:t>
            </a:r>
            <a:r>
              <a:rPr lang="en-US" sz="1400" dirty="0" err="1"/>
              <a:t>getbytitle</a:t>
            </a:r>
            <a:r>
              <a:rPr lang="en-US" sz="1400" dirty="0"/>
              <a:t>(‘Title’)/Field</a:t>
            </a:r>
            <a:endParaRPr lang="es-US" sz="1400" dirty="0"/>
          </a:p>
        </p:txBody>
      </p:sp>
      <p:sp>
        <p:nvSpPr>
          <p:cNvPr id="22" name="Rectangle 24"/>
          <p:cNvSpPr/>
          <p:nvPr/>
        </p:nvSpPr>
        <p:spPr bwMode="auto">
          <a:xfrm>
            <a:off x="7971949" y="5303459"/>
            <a:ext cx="2968149" cy="598228"/>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US" sz="1600" dirty="0"/>
              <a:t>/_api/web/</a:t>
            </a:r>
            <a:r>
              <a:rPr lang="es-US" sz="1600" dirty="0" err="1"/>
              <a:t>siteusers</a:t>
            </a:r>
            <a:endParaRPr lang="es-US" sz="1600" dirty="0"/>
          </a:p>
        </p:txBody>
      </p:sp>
    </p:spTree>
    <p:extLst>
      <p:ext uri="{BB962C8B-B14F-4D97-AF65-F5344CB8AC3E}">
        <p14:creationId xmlns:p14="http://schemas.microsoft.com/office/powerpoint/2010/main" val="385232518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Fundamentos</a:t>
            </a:r>
            <a:r>
              <a:rPr lang="en-US" dirty="0" smtClean="0"/>
              <a:t> de REST para SPO</a:t>
            </a:r>
            <a:endParaRPr lang="en-US" dirty="0"/>
          </a:p>
        </p:txBody>
      </p:sp>
      <p:sp>
        <p:nvSpPr>
          <p:cNvPr id="6" name="Marcador de texto 5"/>
          <p:cNvSpPr>
            <a:spLocks noGrp="1"/>
          </p:cNvSpPr>
          <p:nvPr>
            <p:ph idx="1"/>
          </p:nvPr>
        </p:nvSpPr>
        <p:spPr/>
        <p:txBody>
          <a:bodyPr/>
          <a:lstStyle/>
          <a:p>
            <a:pPr marL="0" lvl="2" defTabSz="914089">
              <a:spcBef>
                <a:spcPts val="0"/>
              </a:spcBef>
              <a:spcAft>
                <a:spcPts val="600"/>
              </a:spcAft>
              <a:buSzPct val="80000"/>
            </a:pPr>
            <a:r>
              <a:rPr lang="es-ES" sz="2799" spc="-100" dirty="0">
                <a:gradFill>
                  <a:gsLst>
                    <a:gs pos="10000">
                      <a:srgbClr val="FF8A00"/>
                    </a:gs>
                    <a:gs pos="29583">
                      <a:srgbClr val="FF8A00"/>
                    </a:gs>
                  </a:gsLst>
                  <a:lin ang="5400000" scaled="0"/>
                </a:gradFill>
              </a:rPr>
              <a:t>Patrón de generación de </a:t>
            </a:r>
            <a:r>
              <a:rPr lang="es-ES" sz="2799" spc="-100" dirty="0" err="1">
                <a:gradFill>
                  <a:gsLst>
                    <a:gs pos="10000">
                      <a:srgbClr val="FF8A00"/>
                    </a:gs>
                    <a:gs pos="29583">
                      <a:srgbClr val="FF8A00"/>
                    </a:gs>
                  </a:gsLst>
                  <a:lin ang="5400000" scaled="0"/>
                </a:gradFill>
              </a:rPr>
              <a:t>Urls</a:t>
            </a:r>
            <a:r>
              <a:rPr lang="es-ES" sz="2799" spc="-100" dirty="0">
                <a:gradFill>
                  <a:gsLst>
                    <a:gs pos="10000">
                      <a:srgbClr val="FF8A00"/>
                    </a:gs>
                    <a:gs pos="29583">
                      <a:srgbClr val="FF8A00"/>
                    </a:gs>
                  </a:gsLst>
                  <a:lin ang="5400000" scaled="0"/>
                </a:gradFill>
              </a:rPr>
              <a:t>:</a:t>
            </a:r>
          </a:p>
        </p:txBody>
      </p:sp>
      <p:sp>
        <p:nvSpPr>
          <p:cNvPr id="7" name="Rectangle 2"/>
          <p:cNvSpPr/>
          <p:nvPr/>
        </p:nvSpPr>
        <p:spPr bwMode="auto">
          <a:xfrm>
            <a:off x="7457004" y="4299664"/>
            <a:ext cx="3844319" cy="1877135"/>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cs typeface="Segoe UI" pitchFamily="34" charset="0"/>
              </a:rPr>
              <a:t>Acceso a Servicios de SPO</a:t>
            </a:r>
          </a:p>
          <a:p>
            <a:pPr algn="ctr" defTabSz="914099" fontAlgn="base">
              <a:spcBef>
                <a:spcPct val="0"/>
              </a:spcBef>
              <a:spcAft>
                <a:spcPct val="0"/>
              </a:spcAft>
            </a:pPr>
            <a:endParaRPr lang="es-CR" sz="1600" spc="-100" dirty="0">
              <a:gradFill>
                <a:gsLst>
                  <a:gs pos="0">
                    <a:srgbClr val="FFFFFF"/>
                  </a:gs>
                  <a:gs pos="100000">
                    <a:srgbClr val="FFFFFF"/>
                  </a:gs>
                </a:gsLst>
                <a:lin ang="5400000" scaled="0"/>
              </a:gradFill>
              <a:latin typeface="Segoe UI" pitchFamily="34" charset="0"/>
              <a:cs typeface="Segoe UI" pitchFamily="34" charset="0"/>
            </a:endParaRPr>
          </a:p>
          <a:p>
            <a:pPr defTabSz="914099" fontAlgn="base">
              <a:spcBef>
                <a:spcPct val="0"/>
              </a:spcBef>
              <a:spcAft>
                <a:spcPct val="0"/>
              </a:spcAft>
            </a:pPr>
            <a:r>
              <a:rPr lang="es-US" sz="1600" dirty="0"/>
              <a:t>…/_api/</a:t>
            </a:r>
            <a:r>
              <a:rPr lang="es-US" sz="1600" dirty="0" err="1"/>
              <a:t>SP.UserProfiles.PeopleManager</a:t>
            </a:r>
            <a:endParaRPr lang="es-US" sz="1600" dirty="0"/>
          </a:p>
          <a:p>
            <a:pPr defTabSz="914099" fontAlgn="base">
              <a:spcBef>
                <a:spcPct val="0"/>
              </a:spcBef>
              <a:spcAft>
                <a:spcPct val="0"/>
              </a:spcAft>
            </a:pPr>
            <a:r>
              <a:rPr lang="es-US" sz="1600" dirty="0"/>
              <a:t>…/_api/</a:t>
            </a:r>
            <a:r>
              <a:rPr lang="es-US" sz="1600" dirty="0" err="1"/>
              <a:t>search</a:t>
            </a:r>
            <a:endParaRPr lang="es-US" sz="1600" dirty="0"/>
          </a:p>
          <a:p>
            <a:pPr defTabSz="914099" fontAlgn="base">
              <a:spcBef>
                <a:spcPct val="0"/>
              </a:spcBef>
              <a:spcAft>
                <a:spcPct val="0"/>
              </a:spcAft>
            </a:pPr>
            <a:r>
              <a:rPr lang="es-US" sz="1600" dirty="0"/>
              <a:t>…/_api/</a:t>
            </a:r>
            <a:r>
              <a:rPr lang="es-US" sz="1600" dirty="0" err="1"/>
              <a:t>publishing</a:t>
            </a:r>
            <a:endParaRPr lang="es-US" sz="1600" dirty="0"/>
          </a:p>
          <a:p>
            <a:pPr defTabSz="914099" fontAlgn="base">
              <a:spcBef>
                <a:spcPct val="0"/>
              </a:spcBef>
              <a:spcAft>
                <a:spcPct val="0"/>
              </a:spcAft>
            </a:pPr>
            <a:r>
              <a:rPr lang="es-US" sz="1600" dirty="0"/>
              <a:t>…</a:t>
            </a:r>
          </a:p>
        </p:txBody>
      </p:sp>
      <p:sp>
        <p:nvSpPr>
          <p:cNvPr id="8" name="Rectangle 4"/>
          <p:cNvSpPr/>
          <p:nvPr/>
        </p:nvSpPr>
        <p:spPr bwMode="auto">
          <a:xfrm>
            <a:off x="9424188" y="2300526"/>
            <a:ext cx="1877135" cy="1877135"/>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cs typeface="Segoe UI" pitchFamily="34" charset="0"/>
              </a:rPr>
              <a:t>Soporte a para realizar llamadas a métodos con parámetros</a:t>
            </a:r>
          </a:p>
        </p:txBody>
      </p:sp>
      <p:sp>
        <p:nvSpPr>
          <p:cNvPr id="9" name="Rectangle 5"/>
          <p:cNvSpPr/>
          <p:nvPr/>
        </p:nvSpPr>
        <p:spPr bwMode="auto">
          <a:xfrm>
            <a:off x="7457004" y="2300529"/>
            <a:ext cx="1877135" cy="1877135"/>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Operaciones HTTP</a:t>
            </a:r>
          </a:p>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PUT</a:t>
            </a:r>
          </a:p>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GET</a:t>
            </a:r>
          </a:p>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POST</a:t>
            </a:r>
          </a:p>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DELETE</a:t>
            </a:r>
          </a:p>
        </p:txBody>
      </p:sp>
      <p:pic>
        <p:nvPicPr>
          <p:cNvPr id="10" name="Picture 7"/>
          <p:cNvPicPr>
            <a:picLocks noChangeAspect="1"/>
          </p:cNvPicPr>
          <p:nvPr/>
        </p:nvPicPr>
        <p:blipFill>
          <a:blip r:embed="rId3">
            <a:clrChange>
              <a:clrFrom>
                <a:srgbClr val="FFFFFF"/>
              </a:clrFrom>
              <a:clrTo>
                <a:srgbClr val="FFFFFF">
                  <a:alpha val="0"/>
                </a:srgbClr>
              </a:clrTo>
            </a:clrChange>
          </a:blip>
          <a:stretch>
            <a:fillRect/>
          </a:stretch>
        </p:blipFill>
        <p:spPr>
          <a:xfrm>
            <a:off x="520700" y="2374404"/>
            <a:ext cx="6338858" cy="3119121"/>
          </a:xfrm>
          <a:prstGeom prst="rect">
            <a:avLst/>
          </a:prstGeom>
        </p:spPr>
      </p:pic>
    </p:spTree>
    <p:extLst>
      <p:ext uri="{BB962C8B-B14F-4D97-AF65-F5344CB8AC3E}">
        <p14:creationId xmlns:p14="http://schemas.microsoft.com/office/powerpoint/2010/main" val="31336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69036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Soporte</a:t>
            </a:r>
            <a:r>
              <a:rPr lang="en-US" dirty="0" smtClean="0"/>
              <a:t> para OData (al </a:t>
            </a:r>
            <a:r>
              <a:rPr lang="en-US" dirty="0" err="1" smtClean="0"/>
              <a:t>menos</a:t>
            </a:r>
            <a:r>
              <a:rPr lang="en-US" dirty="0" smtClean="0"/>
              <a:t> 3.0)</a:t>
            </a:r>
            <a:endParaRPr lang="en-US" dirty="0"/>
          </a:p>
        </p:txBody>
      </p:sp>
      <p:sp>
        <p:nvSpPr>
          <p:cNvPr id="11" name="Rectangle 2"/>
          <p:cNvSpPr/>
          <p:nvPr/>
        </p:nvSpPr>
        <p:spPr bwMode="auto">
          <a:xfrm>
            <a:off x="7788474" y="3446939"/>
            <a:ext cx="1877135" cy="1877135"/>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US" spc="-100" dirty="0">
                <a:gradFill>
                  <a:gsLst>
                    <a:gs pos="0">
                      <a:srgbClr val="FFFFFF"/>
                    </a:gs>
                    <a:gs pos="100000">
                      <a:srgbClr val="FFFFFF"/>
                    </a:gs>
                  </a:gsLst>
                  <a:lin ang="5400000" scaled="0"/>
                </a:gradFill>
                <a:latin typeface="Segoe UI" pitchFamily="34" charset="0"/>
                <a:cs typeface="Segoe UI" pitchFamily="34" charset="0"/>
              </a:rPr>
              <a:t>Comando </a:t>
            </a:r>
            <a:r>
              <a:rPr lang="es-US" spc="-100" dirty="0" err="1">
                <a:gradFill>
                  <a:gsLst>
                    <a:gs pos="0">
                      <a:srgbClr val="FFFFFF"/>
                    </a:gs>
                    <a:gs pos="100000">
                      <a:srgbClr val="FFFFFF"/>
                    </a:gs>
                  </a:gsLst>
                  <a:lin ang="5400000" scaled="0"/>
                </a:gradFill>
                <a:latin typeface="Segoe UI" pitchFamily="34" charset="0"/>
                <a:cs typeface="Segoe UI" pitchFamily="34" charset="0"/>
              </a:rPr>
              <a:t>Filter</a:t>
            </a:r>
            <a:r>
              <a:rPr lang="es-US" spc="-100" dirty="0">
                <a:gradFill>
                  <a:gsLst>
                    <a:gs pos="0">
                      <a:srgbClr val="FFFFFF"/>
                    </a:gs>
                    <a:gs pos="100000">
                      <a:srgbClr val="FFFFFF"/>
                    </a:gs>
                  </a:gsLst>
                  <a:lin ang="5400000" scaled="0"/>
                </a:gradFill>
                <a:latin typeface="Segoe UI" pitchFamily="34" charset="0"/>
                <a:cs typeface="Segoe UI" pitchFamily="34" charset="0"/>
              </a:rPr>
              <a:t> </a:t>
            </a:r>
          </a:p>
          <a:p>
            <a:pPr algn="ctr" defTabSz="914099" fontAlgn="base">
              <a:spcBef>
                <a:spcPct val="0"/>
              </a:spcBef>
              <a:spcAft>
                <a:spcPct val="0"/>
              </a:spcAft>
            </a:pPr>
            <a:r>
              <a:rPr lang="es-US" spc="-100" dirty="0">
                <a:gradFill>
                  <a:gsLst>
                    <a:gs pos="0">
                      <a:srgbClr val="FFFFFF"/>
                    </a:gs>
                    <a:gs pos="100000">
                      <a:srgbClr val="FFFFFF"/>
                    </a:gs>
                  </a:gsLst>
                  <a:lin ang="5400000" scaled="0"/>
                </a:gradFill>
                <a:latin typeface="Segoe UI" pitchFamily="34" charset="0"/>
                <a:cs typeface="Segoe UI" pitchFamily="34" charset="0"/>
              </a:rPr>
              <a:t>nos permite realizar operaciones de filtro</a:t>
            </a:r>
            <a:r>
              <a:rPr lang="es-US" sz="1200" dirty="0"/>
              <a:t> </a:t>
            </a:r>
          </a:p>
        </p:txBody>
      </p:sp>
      <p:sp>
        <p:nvSpPr>
          <p:cNvPr id="12" name="Rectangle 4"/>
          <p:cNvSpPr/>
          <p:nvPr/>
        </p:nvSpPr>
        <p:spPr bwMode="auto">
          <a:xfrm>
            <a:off x="9767088" y="1447801"/>
            <a:ext cx="1877135" cy="1877135"/>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cs typeface="Segoe UI" pitchFamily="34" charset="0"/>
              </a:rPr>
              <a:t>Comando </a:t>
            </a:r>
            <a:r>
              <a:rPr lang="es-CR" spc="-100" dirty="0" err="1">
                <a:gradFill>
                  <a:gsLst>
                    <a:gs pos="0">
                      <a:srgbClr val="FFFFFF"/>
                    </a:gs>
                    <a:gs pos="100000">
                      <a:srgbClr val="FFFFFF"/>
                    </a:gs>
                  </a:gsLst>
                  <a:lin ang="5400000" scaled="0"/>
                </a:gradFill>
                <a:latin typeface="Segoe UI" pitchFamily="34" charset="0"/>
                <a:cs typeface="Segoe UI" pitchFamily="34" charset="0"/>
              </a:rPr>
              <a:t>Select</a:t>
            </a:r>
            <a:r>
              <a:rPr lang="es-CR" spc="-100" dirty="0">
                <a:gradFill>
                  <a:gsLst>
                    <a:gs pos="0">
                      <a:srgbClr val="FFFFFF"/>
                    </a:gs>
                    <a:gs pos="100000">
                      <a:srgbClr val="FFFFFF"/>
                    </a:gs>
                  </a:gsLst>
                  <a:lin ang="5400000" scaled="0"/>
                </a:gradFill>
                <a:latin typeface="Segoe UI" pitchFamily="34" charset="0"/>
                <a:cs typeface="Segoe UI" pitchFamily="34" charset="0"/>
              </a:rPr>
              <a:t> nos permite obtener columnas personalizadas</a:t>
            </a:r>
          </a:p>
        </p:txBody>
      </p:sp>
      <p:sp>
        <p:nvSpPr>
          <p:cNvPr id="13" name="Rectangle 5"/>
          <p:cNvSpPr/>
          <p:nvPr/>
        </p:nvSpPr>
        <p:spPr bwMode="auto">
          <a:xfrm>
            <a:off x="7788474" y="1447804"/>
            <a:ext cx="1877135" cy="1877135"/>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Extiende las funcionalidades de REST proporcionando operadores de </a:t>
            </a:r>
            <a:r>
              <a:rPr lang="es-CR"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consutla</a:t>
            </a:r>
            <a:endPar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904" y="1447799"/>
            <a:ext cx="3615860" cy="4859503"/>
          </a:xfrm>
          <a:prstGeom prst="rect">
            <a:avLst/>
          </a:prstGeom>
        </p:spPr>
      </p:pic>
      <p:sp>
        <p:nvSpPr>
          <p:cNvPr id="15" name="Rectangle 8"/>
          <p:cNvSpPr/>
          <p:nvPr/>
        </p:nvSpPr>
        <p:spPr bwMode="auto">
          <a:xfrm>
            <a:off x="9767088" y="3446939"/>
            <a:ext cx="1877135" cy="1877135"/>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cs typeface="Segoe UI" pitchFamily="34" charset="0"/>
              </a:rPr>
              <a:t>Comando </a:t>
            </a:r>
            <a:r>
              <a:rPr lang="es-CR" spc="-100" dirty="0" err="1">
                <a:gradFill>
                  <a:gsLst>
                    <a:gs pos="0">
                      <a:srgbClr val="FFFFFF"/>
                    </a:gs>
                    <a:gs pos="100000">
                      <a:srgbClr val="FFFFFF"/>
                    </a:gs>
                  </a:gsLst>
                  <a:lin ang="5400000" scaled="0"/>
                </a:gradFill>
                <a:latin typeface="Segoe UI" pitchFamily="34" charset="0"/>
                <a:cs typeface="Segoe UI" pitchFamily="34" charset="0"/>
              </a:rPr>
              <a:t>OrderBy</a:t>
            </a:r>
            <a:r>
              <a:rPr lang="es-CR" spc="-100" dirty="0">
                <a:gradFill>
                  <a:gsLst>
                    <a:gs pos="0">
                      <a:srgbClr val="FFFFFF"/>
                    </a:gs>
                    <a:gs pos="100000">
                      <a:srgbClr val="FFFFFF"/>
                    </a:gs>
                  </a:gsLst>
                  <a:lin ang="5400000" scaled="0"/>
                </a:gradFill>
                <a:latin typeface="Segoe UI" pitchFamily="34" charset="0"/>
                <a:cs typeface="Segoe UI" pitchFamily="34" charset="0"/>
              </a:rPr>
              <a:t> nos permite realizar operaciones de </a:t>
            </a:r>
            <a:r>
              <a:rPr lang="es-CR" spc="-100" dirty="0" err="1">
                <a:gradFill>
                  <a:gsLst>
                    <a:gs pos="0">
                      <a:srgbClr val="FFFFFF"/>
                    </a:gs>
                    <a:gs pos="100000">
                      <a:srgbClr val="FFFFFF"/>
                    </a:gs>
                  </a:gsLst>
                  <a:lin ang="5400000" scaled="0"/>
                </a:gradFill>
                <a:latin typeface="Segoe UI" pitchFamily="34" charset="0"/>
                <a:cs typeface="Segoe UI" pitchFamily="34" charset="0"/>
              </a:rPr>
              <a:t>ordnamieento</a:t>
            </a:r>
            <a:endParaRPr lang="es-CR" spc="-100" dirty="0">
              <a:gradFill>
                <a:gsLst>
                  <a:gs pos="0">
                    <a:srgbClr val="FFFFFF"/>
                  </a:gs>
                  <a:gs pos="100000">
                    <a:srgbClr val="FFFFFF"/>
                  </a:gs>
                </a:gsLst>
                <a:lin ang="5400000" scaled="0"/>
              </a:gradFill>
              <a:latin typeface="Segoe UI" pitchFamily="34" charset="0"/>
              <a:cs typeface="Segoe UI" pitchFamily="34" charset="0"/>
            </a:endParaRPr>
          </a:p>
        </p:txBody>
      </p:sp>
      <p:sp>
        <p:nvSpPr>
          <p:cNvPr id="16" name="Rectangle 9"/>
          <p:cNvSpPr/>
          <p:nvPr/>
        </p:nvSpPr>
        <p:spPr bwMode="auto">
          <a:xfrm>
            <a:off x="3951814" y="1447799"/>
            <a:ext cx="3746610" cy="3876274"/>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285750" lvl="1" indent="-285750" defTabSz="914099" fontAlgn="base">
              <a:spcBef>
                <a:spcPct val="0"/>
              </a:spcBef>
              <a:spcAft>
                <a:spcPct val="0"/>
              </a:spcAft>
              <a:buFont typeface="Arial" panose="020B0604020202020204" pitchFamily="34" charset="0"/>
              <a:buChar char="•"/>
            </a:pPr>
            <a:r>
              <a:rPr lang="es-UY" dirty="0"/>
              <a:t>_api/web/</a:t>
            </a:r>
            <a:r>
              <a:rPr lang="es-UY" dirty="0" err="1"/>
              <a:t>lists</a:t>
            </a:r>
            <a:r>
              <a:rPr lang="es-UY" dirty="0"/>
              <a:t>/</a:t>
            </a:r>
            <a:r>
              <a:rPr lang="es-UY" dirty="0" err="1"/>
              <a:t>getbytitle</a:t>
            </a:r>
            <a:r>
              <a:rPr lang="es-UY" dirty="0"/>
              <a:t>(‘Lista')/</a:t>
            </a:r>
            <a:r>
              <a:rPr lang="es-UY" dirty="0" err="1"/>
              <a:t>items</a:t>
            </a:r>
            <a:r>
              <a:rPr lang="es-UY" dirty="0"/>
              <a:t>?$</a:t>
            </a:r>
            <a:r>
              <a:rPr lang="es-UY" dirty="0" err="1"/>
              <a:t>Select</a:t>
            </a:r>
            <a:r>
              <a:rPr lang="es-UY" dirty="0"/>
              <a:t>=</a:t>
            </a:r>
            <a:r>
              <a:rPr lang="es-UY" dirty="0" err="1"/>
              <a:t>Title,EventDate</a:t>
            </a:r>
            <a:r>
              <a:rPr lang="es-UY" dirty="0"/>
              <a:t/>
            </a:r>
            <a:br>
              <a:rPr lang="es-UY" dirty="0"/>
            </a:br>
            <a:endParaRPr lang="es-UY" dirty="0"/>
          </a:p>
          <a:p>
            <a:pPr marL="285750" lvl="1" indent="-285750" defTabSz="914099" fontAlgn="base">
              <a:spcBef>
                <a:spcPct val="0"/>
              </a:spcBef>
              <a:spcAft>
                <a:spcPct val="0"/>
              </a:spcAft>
              <a:buFont typeface="Arial" panose="020B0604020202020204" pitchFamily="34" charset="0"/>
              <a:buChar char="•"/>
            </a:pPr>
            <a:r>
              <a:rPr lang="es-UY" dirty="0"/>
              <a:t>_api/web/</a:t>
            </a:r>
            <a:r>
              <a:rPr lang="es-UY" dirty="0" err="1"/>
              <a:t>lists</a:t>
            </a:r>
            <a:r>
              <a:rPr lang="es-UY" dirty="0"/>
              <a:t>/</a:t>
            </a:r>
            <a:r>
              <a:rPr lang="es-UY" dirty="0" err="1"/>
              <a:t>getbytitle</a:t>
            </a:r>
            <a:r>
              <a:rPr lang="es-UY" dirty="0"/>
              <a:t>(‘Lista')/</a:t>
            </a:r>
            <a:r>
              <a:rPr lang="es-UY" dirty="0" err="1"/>
              <a:t>items</a:t>
            </a:r>
            <a:r>
              <a:rPr lang="es-UY" dirty="0"/>
              <a:t>?$</a:t>
            </a:r>
            <a:r>
              <a:rPr lang="es-UY" dirty="0" err="1"/>
              <a:t>Filter</a:t>
            </a:r>
            <a:r>
              <a:rPr lang="es-UY" dirty="0"/>
              <a:t>=</a:t>
            </a:r>
            <a:r>
              <a:rPr lang="es-UY" dirty="0" err="1"/>
              <a:t>Categoria</a:t>
            </a:r>
            <a:r>
              <a:rPr lang="es-UY" dirty="0"/>
              <a:t> </a:t>
            </a:r>
            <a:r>
              <a:rPr lang="es-UY" dirty="0" err="1"/>
              <a:t>eq</a:t>
            </a:r>
            <a:r>
              <a:rPr lang="es-UY" dirty="0"/>
              <a:t> 'Trabajo‘</a:t>
            </a:r>
            <a:br>
              <a:rPr lang="es-UY" dirty="0"/>
            </a:br>
            <a:endParaRPr lang="es-UY" dirty="0"/>
          </a:p>
          <a:p>
            <a:pPr marL="285750" lvl="1" indent="-285750" defTabSz="914099" fontAlgn="base">
              <a:spcBef>
                <a:spcPct val="0"/>
              </a:spcBef>
              <a:spcAft>
                <a:spcPct val="0"/>
              </a:spcAft>
              <a:buFont typeface="Arial" panose="020B0604020202020204" pitchFamily="34" charset="0"/>
              <a:buChar char="•"/>
            </a:pPr>
            <a:r>
              <a:rPr lang="es-US" dirty="0"/>
              <a:t>_api/web/lists('&lt;guid&gt;')/</a:t>
            </a:r>
            <a:r>
              <a:rPr lang="es-US" dirty="0" err="1"/>
              <a:t>items$top</a:t>
            </a:r>
            <a:r>
              <a:rPr lang="es-US" dirty="0"/>
              <a:t>=10</a:t>
            </a:r>
          </a:p>
        </p:txBody>
      </p:sp>
    </p:spTree>
    <p:extLst>
      <p:ext uri="{BB962C8B-B14F-4D97-AF65-F5344CB8AC3E}">
        <p14:creationId xmlns:p14="http://schemas.microsoft.com/office/powerpoint/2010/main" val="941674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Soporte</a:t>
            </a:r>
            <a:r>
              <a:rPr lang="en-US" dirty="0"/>
              <a:t> para OData </a:t>
            </a:r>
            <a:r>
              <a:rPr lang="en-US" dirty="0" smtClean="0"/>
              <a:t>(al </a:t>
            </a:r>
            <a:r>
              <a:rPr lang="en-US" dirty="0" err="1" smtClean="0"/>
              <a:t>menos</a:t>
            </a:r>
            <a:r>
              <a:rPr lang="en-US" dirty="0" smtClean="0"/>
              <a:t> 3.0</a:t>
            </a:r>
            <a:r>
              <a:rPr lang="en-US" dirty="0"/>
              <a:t>)</a:t>
            </a:r>
          </a:p>
        </p:txBody>
      </p:sp>
      <p:sp>
        <p:nvSpPr>
          <p:cNvPr id="6" name="Marcador de texto 5"/>
          <p:cNvSpPr>
            <a:spLocks noGrp="1"/>
          </p:cNvSpPr>
          <p:nvPr>
            <p:ph idx="1"/>
          </p:nvPr>
        </p:nvSpPr>
        <p:spPr/>
        <p:txBody>
          <a:bodyPr/>
          <a:lstStyle/>
          <a:p>
            <a:pPr marL="0" lvl="2" defTabSz="914089">
              <a:spcBef>
                <a:spcPts val="0"/>
              </a:spcBef>
              <a:spcAft>
                <a:spcPts val="600"/>
              </a:spcAft>
              <a:buSzPct val="80000"/>
            </a:pPr>
            <a:r>
              <a:rPr lang="es-ES" sz="2799" spc="-100" dirty="0">
                <a:gradFill>
                  <a:gsLst>
                    <a:gs pos="10000">
                      <a:srgbClr val="FF8A00"/>
                    </a:gs>
                    <a:gs pos="29583">
                      <a:srgbClr val="FF8A00"/>
                    </a:gs>
                  </a:gsLst>
                  <a:lin ang="5400000" scaled="0"/>
                </a:gradFill>
              </a:rPr>
              <a:t>Una URI </a:t>
            </a:r>
            <a:r>
              <a:rPr lang="es-ES" sz="2799" spc="-100" dirty="0" err="1">
                <a:gradFill>
                  <a:gsLst>
                    <a:gs pos="10000">
                      <a:srgbClr val="FF8A00"/>
                    </a:gs>
                    <a:gs pos="29583">
                      <a:srgbClr val="FF8A00"/>
                    </a:gs>
                  </a:gsLst>
                  <a:lin ang="5400000" scaled="0"/>
                </a:gradFill>
              </a:rPr>
              <a:t>OData</a:t>
            </a:r>
            <a:r>
              <a:rPr lang="es-ES" sz="2799" spc="-100" dirty="0">
                <a:gradFill>
                  <a:gsLst>
                    <a:gs pos="10000">
                      <a:srgbClr val="FF8A00"/>
                    </a:gs>
                    <a:gs pos="29583">
                      <a:srgbClr val="FF8A00"/>
                    </a:gs>
                  </a:gsLst>
                  <a:lin ang="5400000" scaled="0"/>
                </a:gradFill>
              </a:rPr>
              <a:t> consta de:</a:t>
            </a:r>
          </a:p>
          <a:p>
            <a:pPr marL="574675" lvl="2" indent="-342900">
              <a:buFont typeface="Wingdings" panose="05000000000000000000" pitchFamily="2" charset="2"/>
              <a:buChar char="ü"/>
            </a:pPr>
            <a:r>
              <a:rPr lang="es-ES" dirty="0"/>
              <a:t>La URI raíz del servicio</a:t>
            </a:r>
          </a:p>
          <a:p>
            <a:pPr marL="574675" lvl="2" indent="-342900">
              <a:buFont typeface="Wingdings" panose="05000000000000000000" pitchFamily="2" charset="2"/>
              <a:buChar char="ü"/>
            </a:pPr>
            <a:r>
              <a:rPr lang="es-ES" dirty="0"/>
              <a:t>La ruta al recurso que se quiere acceder</a:t>
            </a:r>
          </a:p>
          <a:p>
            <a:pPr marL="574675" lvl="2" indent="-342900">
              <a:buFont typeface="Wingdings" panose="05000000000000000000" pitchFamily="2" charset="2"/>
              <a:buChar char="ü"/>
            </a:pPr>
            <a:r>
              <a:rPr lang="es-ES" dirty="0"/>
              <a:t>Unos parámetros de consulta</a:t>
            </a:r>
          </a:p>
          <a:p>
            <a:endParaRPr lang="es-ES" dirty="0"/>
          </a:p>
        </p:txBody>
      </p:sp>
      <p:pic>
        <p:nvPicPr>
          <p:cNvPr id="7" name="Picture 6"/>
          <p:cNvPicPr>
            <a:picLocks noChangeAspect="1"/>
          </p:cNvPicPr>
          <p:nvPr/>
        </p:nvPicPr>
        <p:blipFill>
          <a:blip r:embed="rId3"/>
          <a:stretch>
            <a:fillRect/>
          </a:stretch>
        </p:blipFill>
        <p:spPr>
          <a:xfrm>
            <a:off x="342900" y="3867937"/>
            <a:ext cx="11430000" cy="777122"/>
          </a:xfrm>
          <a:prstGeom prst="rect">
            <a:avLst/>
          </a:prstGeom>
          <a:ln>
            <a:solidFill>
              <a:schemeClr val="bg1">
                <a:lumMod val="75000"/>
              </a:schemeClr>
            </a:solidFill>
          </a:ln>
        </p:spPr>
      </p:pic>
      <p:pic>
        <p:nvPicPr>
          <p:cNvPr id="8" name="Picture 7"/>
          <p:cNvPicPr>
            <a:picLocks noChangeAspect="1"/>
          </p:cNvPicPr>
          <p:nvPr/>
        </p:nvPicPr>
        <p:blipFill>
          <a:blip r:embed="rId4"/>
          <a:stretch>
            <a:fillRect/>
          </a:stretch>
        </p:blipFill>
        <p:spPr>
          <a:xfrm>
            <a:off x="329011" y="4868613"/>
            <a:ext cx="11862989" cy="1413573"/>
          </a:xfrm>
          <a:prstGeom prst="rect">
            <a:avLst/>
          </a:prstGeom>
          <a:ln>
            <a:solidFill>
              <a:schemeClr val="bg1">
                <a:lumMod val="75000"/>
              </a:schemeClr>
            </a:solidFill>
          </a:ln>
        </p:spPr>
      </p:pic>
    </p:spTree>
    <p:extLst>
      <p:ext uri="{BB962C8B-B14F-4D97-AF65-F5344CB8AC3E}">
        <p14:creationId xmlns:p14="http://schemas.microsoft.com/office/powerpoint/2010/main" val="3535474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Uso</a:t>
            </a:r>
            <a:r>
              <a:rPr lang="en-US" dirty="0" smtClean="0"/>
              <a:t> de la API REST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329" y="1546754"/>
            <a:ext cx="9102401" cy="4214536"/>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621" y="1546754"/>
            <a:ext cx="6149581" cy="5000866"/>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5799" y="1546754"/>
            <a:ext cx="6986574" cy="5355801"/>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69828" y="2052338"/>
            <a:ext cx="7732545" cy="37089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43767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US" dirty="0" smtClean="0"/>
              <a:t>JavaScript</a:t>
            </a:r>
            <a:endParaRPr lang="es-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9474" y="1242539"/>
            <a:ext cx="6042526" cy="4350619"/>
          </a:xfrm>
          <a:prstGeom prst="rect">
            <a:avLst/>
          </a:prstGeom>
        </p:spPr>
      </p:pic>
    </p:spTree>
    <p:extLst>
      <p:ext uri="{BB962C8B-B14F-4D97-AF65-F5344CB8AC3E}">
        <p14:creationId xmlns:p14="http://schemas.microsoft.com/office/powerpoint/2010/main" val="227747260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¿Por </a:t>
            </a:r>
            <a:r>
              <a:rPr lang="en-US" dirty="0" err="1" smtClean="0"/>
              <a:t>qué</a:t>
            </a:r>
            <a:r>
              <a:rPr lang="en-US" dirty="0" smtClean="0"/>
              <a:t> JavaScript?</a:t>
            </a:r>
            <a:endParaRPr lang="en-US" dirty="0"/>
          </a:p>
        </p:txBody>
      </p:sp>
      <p:sp>
        <p:nvSpPr>
          <p:cNvPr id="6" name="Rectangle 5"/>
          <p:cNvSpPr/>
          <p:nvPr/>
        </p:nvSpPr>
        <p:spPr bwMode="auto">
          <a:xfrm>
            <a:off x="1910175" y="2116856"/>
            <a:ext cx="1877135" cy="1877135"/>
          </a:xfrm>
          <a:prstGeom prst="rect">
            <a:avLst/>
          </a:prstGeom>
          <a:solidFill>
            <a:srgbClr val="038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Ejecución</a:t>
            </a:r>
          </a:p>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en el lado del</a:t>
            </a:r>
          </a:p>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Cliente</a:t>
            </a:r>
          </a:p>
        </p:txBody>
      </p:sp>
      <p:sp>
        <p:nvSpPr>
          <p:cNvPr id="7" name="Rectangle 6"/>
          <p:cNvSpPr/>
          <p:nvPr/>
        </p:nvSpPr>
        <p:spPr bwMode="auto">
          <a:xfrm>
            <a:off x="3962121" y="2116856"/>
            <a:ext cx="1877135" cy="1877135"/>
          </a:xfrm>
          <a:prstGeom prst="rect">
            <a:avLst/>
          </a:prstGeom>
          <a:solidFill>
            <a:srgbClr val="038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Servicio de Traducción de</a:t>
            </a:r>
          </a:p>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Llamadas</a:t>
            </a:r>
          </a:p>
        </p:txBody>
      </p:sp>
      <p:sp>
        <p:nvSpPr>
          <p:cNvPr id="8" name="Rectangle 7"/>
          <p:cNvSpPr/>
          <p:nvPr/>
        </p:nvSpPr>
        <p:spPr bwMode="auto">
          <a:xfrm>
            <a:off x="1910175" y="4124950"/>
            <a:ext cx="1877135" cy="1877135"/>
          </a:xfrm>
          <a:prstGeom prst="rect">
            <a:avLst/>
          </a:prstGeom>
          <a:solidFill>
            <a:srgbClr val="038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Mayor Cantidad Programadores</a:t>
            </a:r>
          </a:p>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Web</a:t>
            </a:r>
          </a:p>
        </p:txBody>
      </p:sp>
      <p:sp>
        <p:nvSpPr>
          <p:cNvPr id="9" name="Rectangle 8"/>
          <p:cNvSpPr/>
          <p:nvPr/>
        </p:nvSpPr>
        <p:spPr bwMode="auto">
          <a:xfrm>
            <a:off x="3962121" y="4124951"/>
            <a:ext cx="1877135" cy="1877135"/>
          </a:xfrm>
          <a:prstGeom prst="rect">
            <a:avLst/>
          </a:prstGeom>
          <a:solidFill>
            <a:srgbClr val="038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JSON</a:t>
            </a:r>
          </a:p>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XML</a:t>
            </a:r>
          </a:p>
        </p:txBody>
      </p:sp>
      <p:sp>
        <p:nvSpPr>
          <p:cNvPr id="10" name="Rectangle 9"/>
          <p:cNvSpPr/>
          <p:nvPr/>
        </p:nvSpPr>
        <p:spPr bwMode="auto">
          <a:xfrm>
            <a:off x="6014067" y="2116856"/>
            <a:ext cx="1877135" cy="1877135"/>
          </a:xfrm>
          <a:prstGeom prst="rect">
            <a:avLst/>
          </a:prstGeom>
          <a:solidFill>
            <a:srgbClr val="038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a:gradFill>
                  <a:gsLst>
                    <a:gs pos="0">
                      <a:srgbClr val="FFFFFF"/>
                    </a:gs>
                    <a:gs pos="100000">
                      <a:srgbClr val="FFFFFF"/>
                    </a:gs>
                  </a:gsLst>
                  <a:lin ang="5400000" scaled="0"/>
                </a:gradFill>
                <a:latin typeface="Segoe UI" pitchFamily="34" charset="0"/>
                <a:ea typeface="Segoe UI" pitchFamily="34" charset="0"/>
                <a:cs typeface="Segoe UI" pitchFamily="34" charset="0"/>
              </a:rPr>
              <a:t>Variedad de Herramientas</a:t>
            </a:r>
          </a:p>
          <a:p>
            <a:pPr algn="ctr" defTabSz="914099" fontAlgn="base">
              <a:spcBef>
                <a:spcPct val="0"/>
              </a:spcBef>
              <a:spcAft>
                <a:spcPct val="0"/>
              </a:spcAft>
            </a:pPr>
            <a:r>
              <a:rPr lang="es-CR" spc="-100">
                <a:gradFill>
                  <a:gsLst>
                    <a:gs pos="0">
                      <a:srgbClr val="FFFFFF"/>
                    </a:gs>
                    <a:gs pos="100000">
                      <a:srgbClr val="FFFFFF"/>
                    </a:gs>
                  </a:gsLst>
                  <a:lin ang="5400000" scaled="0"/>
                </a:gradFill>
                <a:latin typeface="Segoe UI" pitchFamily="34" charset="0"/>
                <a:ea typeface="Segoe UI" pitchFamily="34" charset="0"/>
                <a:cs typeface="Segoe UI" pitchFamily="34" charset="0"/>
              </a:rPr>
              <a:t>Desarrollo</a:t>
            </a:r>
            <a:endPar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 name="Rectangle 10"/>
          <p:cNvSpPr/>
          <p:nvPr/>
        </p:nvSpPr>
        <p:spPr bwMode="auto">
          <a:xfrm>
            <a:off x="8066013" y="2116856"/>
            <a:ext cx="1877135" cy="1877135"/>
          </a:xfrm>
          <a:prstGeom prst="rect">
            <a:avLst/>
          </a:prstGeom>
          <a:solidFill>
            <a:srgbClr val="038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ES" dirty="0"/>
              <a:t>Lenguaje </a:t>
            </a:r>
          </a:p>
          <a:p>
            <a:pPr algn="ctr" defTabSz="914099" fontAlgn="base">
              <a:spcBef>
                <a:spcPct val="0"/>
              </a:spcBef>
              <a:spcAft>
                <a:spcPct val="0"/>
              </a:spcAft>
            </a:pPr>
            <a:r>
              <a:rPr lang="es-ES" dirty="0"/>
              <a:t>Dinámico </a:t>
            </a:r>
          </a:p>
        </p:txBody>
      </p:sp>
      <p:sp>
        <p:nvSpPr>
          <p:cNvPr id="12" name="Rectangle 11"/>
          <p:cNvSpPr/>
          <p:nvPr/>
        </p:nvSpPr>
        <p:spPr bwMode="auto">
          <a:xfrm>
            <a:off x="6014067" y="4124950"/>
            <a:ext cx="1877135" cy="1877135"/>
          </a:xfrm>
          <a:prstGeom prst="rect">
            <a:avLst/>
          </a:prstGeom>
          <a:solidFill>
            <a:srgbClr val="038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Muchos </a:t>
            </a:r>
            <a:r>
              <a:rPr lang="es-CR"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Frameworks</a:t>
            </a: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 JavaScript</a:t>
            </a:r>
          </a:p>
        </p:txBody>
      </p:sp>
      <p:sp>
        <p:nvSpPr>
          <p:cNvPr id="13" name="Rectangle 12"/>
          <p:cNvSpPr/>
          <p:nvPr/>
        </p:nvSpPr>
        <p:spPr bwMode="auto">
          <a:xfrm>
            <a:off x="8066013" y="4124951"/>
            <a:ext cx="1877135" cy="1877135"/>
          </a:xfrm>
          <a:prstGeom prst="rect">
            <a:avLst/>
          </a:prstGeom>
          <a:solidFill>
            <a:srgbClr val="038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jQuery</a:t>
            </a:r>
            <a:endPar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de serie en Apps de SharePoint</a:t>
            </a:r>
          </a:p>
        </p:txBody>
      </p:sp>
    </p:spTree>
    <p:extLst>
      <p:ext uri="{BB962C8B-B14F-4D97-AF65-F5344CB8AC3E}">
        <p14:creationId xmlns:p14="http://schemas.microsoft.com/office/powerpoint/2010/main" val="3159455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t>
            </a:r>
            <a:r>
              <a:rPr lang="en-US" dirty="0" err="1" smtClean="0"/>
              <a:t>Qué</a:t>
            </a:r>
            <a:r>
              <a:rPr lang="en-US" dirty="0" smtClean="0"/>
              <a:t> </a:t>
            </a:r>
            <a:r>
              <a:rPr lang="en-US" dirty="0" err="1" smtClean="0"/>
              <a:t>posibilidades</a:t>
            </a:r>
            <a:r>
              <a:rPr lang="en-US" dirty="0" smtClean="0"/>
              <a:t> </a:t>
            </a:r>
            <a:r>
              <a:rPr lang="en-US" dirty="0" err="1" smtClean="0"/>
              <a:t>tenemos</a:t>
            </a:r>
            <a:r>
              <a:rPr lang="en-US" dirty="0" smtClean="0"/>
              <a:t> en SharePoint?</a:t>
            </a:r>
            <a:endParaRPr lang="en-US" dirty="0"/>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gradFill>
                  <a:gsLst>
                    <a:gs pos="100000">
                      <a:srgbClr val="797A7D"/>
                    </a:gs>
                    <a:gs pos="0">
                      <a:srgbClr val="797A7D"/>
                    </a:gs>
                  </a:gsLst>
                  <a:lin ang="5400000" scaled="0"/>
                </a:gradFill>
              </a:rPr>
              <a:pPr/>
              <a:t>25</a:t>
            </a:fld>
            <a:endParaRPr lang="en-US" dirty="0">
              <a:gradFill>
                <a:gsLst>
                  <a:gs pos="100000">
                    <a:srgbClr val="797A7D"/>
                  </a:gs>
                  <a:gs pos="0">
                    <a:srgbClr val="797A7D"/>
                  </a:gs>
                </a:gsLst>
                <a:lin ang="5400000" scaled="0"/>
              </a:gradFill>
            </a:endParaRPr>
          </a:p>
        </p:txBody>
      </p:sp>
      <p:sp>
        <p:nvSpPr>
          <p:cNvPr id="14" name="Rectangle 5"/>
          <p:cNvSpPr/>
          <p:nvPr/>
        </p:nvSpPr>
        <p:spPr bwMode="auto">
          <a:xfrm>
            <a:off x="927195" y="1865394"/>
            <a:ext cx="1877135" cy="1877135"/>
          </a:xfrm>
          <a:prstGeom prst="rect">
            <a:avLst/>
          </a:prstGeom>
          <a:solidFill>
            <a:srgbClr val="038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CSOM</a:t>
            </a:r>
          </a:p>
          <a:p>
            <a:pPr algn="ctr" defTabSz="914099" fontAlgn="base">
              <a:spcBef>
                <a:spcPct val="0"/>
              </a:spcBef>
              <a:spcAft>
                <a:spcPct val="0"/>
              </a:spcAft>
            </a:pPr>
            <a:r>
              <a:rPr lang="es-ES"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ECMAScript</a:t>
            </a:r>
            <a:endPar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 name="Rectangle 6"/>
          <p:cNvSpPr/>
          <p:nvPr/>
        </p:nvSpPr>
        <p:spPr bwMode="auto">
          <a:xfrm>
            <a:off x="2979141" y="1865394"/>
            <a:ext cx="1877135" cy="1877135"/>
          </a:xfrm>
          <a:prstGeom prst="rect">
            <a:avLst/>
          </a:prstGeom>
          <a:solidFill>
            <a:srgbClr val="038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Servicios de </a:t>
            </a:r>
          </a:p>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SharePoint</a:t>
            </a:r>
          </a:p>
        </p:txBody>
      </p:sp>
      <p:sp>
        <p:nvSpPr>
          <p:cNvPr id="16" name="Rectangle 7"/>
          <p:cNvSpPr/>
          <p:nvPr/>
        </p:nvSpPr>
        <p:spPr bwMode="auto">
          <a:xfrm>
            <a:off x="927195" y="3873488"/>
            <a:ext cx="1877135" cy="1877135"/>
          </a:xfrm>
          <a:prstGeom prst="rect">
            <a:avLst/>
          </a:prstGeom>
          <a:solidFill>
            <a:srgbClr val="038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REST</a:t>
            </a:r>
          </a:p>
          <a:p>
            <a:pPr algn="ctr" defTabSz="914099" fontAlgn="base">
              <a:spcBef>
                <a:spcPct val="0"/>
              </a:spcBef>
              <a:spcAft>
                <a:spcPct val="0"/>
              </a:spcAft>
            </a:pPr>
            <a:r>
              <a:rPr lang="es-CR"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OData</a:t>
            </a:r>
            <a:endPar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 name="Rectangle 8"/>
          <p:cNvSpPr/>
          <p:nvPr/>
        </p:nvSpPr>
        <p:spPr bwMode="auto">
          <a:xfrm>
            <a:off x="2979141" y="3873489"/>
            <a:ext cx="1877135" cy="1877135"/>
          </a:xfrm>
          <a:prstGeom prst="rect">
            <a:avLst/>
          </a:prstGeom>
          <a:solidFill>
            <a:srgbClr val="038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HTML</a:t>
            </a:r>
          </a:p>
          <a:p>
            <a:pPr algn="ctr" defTabSz="914099" fontAlgn="base">
              <a:spcBef>
                <a:spcPct val="0"/>
              </a:spcBef>
              <a:spcAft>
                <a:spcPct val="0"/>
              </a:spcAft>
            </a:pPr>
            <a:r>
              <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CSS</a:t>
            </a:r>
          </a:p>
        </p:txBody>
      </p:sp>
      <p:pic>
        <p:nvPicPr>
          <p:cNvPr id="18" name="Picture 14"/>
          <p:cNvPicPr/>
          <p:nvPr/>
        </p:nvPicPr>
        <p:blipFill>
          <a:blip r:embed="rId3">
            <a:extLst>
              <a:ext uri="{28A0092B-C50C-407E-A947-70E740481C1C}">
                <a14:useLocalDpi xmlns:a14="http://schemas.microsoft.com/office/drawing/2010/main" val="0"/>
              </a:ext>
            </a:extLst>
          </a:blip>
          <a:stretch>
            <a:fillRect/>
          </a:stretch>
        </p:blipFill>
        <p:spPr>
          <a:xfrm>
            <a:off x="5031086" y="1865394"/>
            <a:ext cx="6210002" cy="3885229"/>
          </a:xfrm>
          <a:prstGeom prst="rect">
            <a:avLst/>
          </a:prstGeom>
          <a:ln>
            <a:solidFill>
              <a:schemeClr val="accent1"/>
            </a:solidFill>
          </a:ln>
        </p:spPr>
      </p:pic>
    </p:spTree>
    <p:extLst>
      <p:ext uri="{BB962C8B-B14F-4D97-AF65-F5344CB8AC3E}">
        <p14:creationId xmlns:p14="http://schemas.microsoft.com/office/powerpoint/2010/main" val="2343819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Uso</a:t>
            </a:r>
            <a:r>
              <a:rPr lang="en-US" dirty="0" smtClean="0"/>
              <a:t> de la API JavaScript</a:t>
            </a:r>
            <a:endParaRPr lang="en-US" dirty="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41" y="1409636"/>
            <a:ext cx="7888198" cy="51650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641" y="1409636"/>
            <a:ext cx="8184913" cy="2806255"/>
          </a:xfrm>
          <a:prstGeom prst="rect">
            <a:avLst/>
          </a:prstGeom>
          <a:ln>
            <a:noFill/>
          </a:ln>
          <a:effectLst>
            <a:outerShdw blurRad="292100" dist="139700" dir="2700000" algn="tl" rotWithShape="0">
              <a:srgbClr val="333333">
                <a:alpha val="65000"/>
              </a:srgbClr>
            </a:outerShdw>
          </a:effectLst>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164" y="1409636"/>
            <a:ext cx="8131390" cy="2817077"/>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035" y="1430511"/>
            <a:ext cx="7823410" cy="19558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0477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US" dirty="0" err="1" smtClean="0"/>
              <a:t>.Net</a:t>
            </a:r>
            <a:endParaRPr lang="es-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9474" y="1242539"/>
            <a:ext cx="6042526" cy="4350619"/>
          </a:xfrm>
          <a:prstGeom prst="rect">
            <a:avLst/>
          </a:prstGeom>
        </p:spPr>
      </p:pic>
    </p:spTree>
    <p:extLst>
      <p:ext uri="{BB962C8B-B14F-4D97-AF65-F5344CB8AC3E}">
        <p14:creationId xmlns:p14="http://schemas.microsoft.com/office/powerpoint/2010/main" val="268059800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6814" y="122561"/>
            <a:ext cx="11079159" cy="1325563"/>
          </a:xfrm>
        </p:spPr>
        <p:txBody>
          <a:bodyPr/>
          <a:lstStyle/>
          <a:p>
            <a:r>
              <a:rPr lang="en-US" dirty="0" err="1"/>
              <a:t>Uso</a:t>
            </a:r>
            <a:r>
              <a:rPr lang="en-US" dirty="0"/>
              <a:t> de la API </a:t>
            </a:r>
            <a:r>
              <a:rPr lang="en-US" dirty="0" err="1" smtClean="0"/>
              <a:t>.Net</a:t>
            </a:r>
            <a:endParaRPr lang="en-US" dirty="0"/>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gradFill>
                  <a:gsLst>
                    <a:gs pos="100000">
                      <a:srgbClr val="797A7D"/>
                    </a:gs>
                    <a:gs pos="0">
                      <a:srgbClr val="797A7D"/>
                    </a:gs>
                  </a:gsLst>
                  <a:lin ang="5400000" scaled="0"/>
                </a:gradFill>
              </a:rPr>
              <a:pPr/>
              <a:t>28</a:t>
            </a:fld>
            <a:endParaRPr lang="en-US" dirty="0">
              <a:gradFill>
                <a:gsLst>
                  <a:gs pos="100000">
                    <a:srgbClr val="797A7D"/>
                  </a:gs>
                  <a:gs pos="0">
                    <a:srgbClr val="797A7D"/>
                  </a:gs>
                </a:gsLst>
                <a:lin ang="5400000" scaled="0"/>
              </a:gradFill>
            </a:endParaRPr>
          </a:p>
        </p:txBody>
      </p:sp>
      <p:pic>
        <p:nvPicPr>
          <p:cNvPr id="11" name="Imagen 10"/>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848"/>
          <a:stretch/>
        </p:blipFill>
        <p:spPr bwMode="auto">
          <a:xfrm>
            <a:off x="176814" y="1448124"/>
            <a:ext cx="4232446" cy="3887601"/>
          </a:xfrm>
          <a:prstGeom prst="rect">
            <a:avLst/>
          </a:prstGeom>
          <a:ln>
            <a:noFill/>
          </a:ln>
          <a:effectLst>
            <a:outerShdw blurRad="292100" dist="139700" dir="2700000" algn="tl" rotWithShape="0">
              <a:srgbClr val="333333">
                <a:alpha val="65000"/>
              </a:srgbClr>
            </a:outerShdw>
          </a:effectLst>
          <a:extLst>
            <a:ext uri="{91240B29-F687-4F45-9708-019B960494DF}">
              <a14:hiddenLine xmlns:a14="http://schemas.microsoft.com/office/drawing/2010/main" w="9525">
                <a:solidFill>
                  <a:schemeClr val="tx1"/>
                </a:solidFill>
                <a:miter lim="800000"/>
                <a:headEnd/>
                <a:tailEnd/>
              </a14:hiddenLine>
            </a:ext>
          </a:extLst>
        </p:spPr>
      </p:pic>
      <p:pic>
        <p:nvPicPr>
          <p:cNvPr id="12" name="Imagen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46173" y="1265200"/>
            <a:ext cx="3705632" cy="103757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Imagen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34475" y="2558688"/>
            <a:ext cx="5727527" cy="1202533"/>
          </a:xfrm>
          <a:prstGeom prst="rect">
            <a:avLst/>
          </a:prstGeom>
          <a:ln>
            <a:noFill/>
          </a:ln>
          <a:effectLst>
            <a:outerShdw blurRad="292100" dist="139700" dir="2700000" algn="tl" rotWithShape="0">
              <a:srgbClr val="333333">
                <a:alpha val="65000"/>
              </a:srgbClr>
            </a:outerShdw>
          </a:effectLst>
          <a:extLst>
            <a:ext uri="{91240B29-F687-4F45-9708-019B960494DF}">
              <a14:hiddenLine xmlns:a14="http://schemas.microsoft.com/office/drawing/2010/main" w="9525">
                <a:solidFill>
                  <a:schemeClr val="tx1"/>
                </a:solidFill>
                <a:miter lim="800000"/>
                <a:headEnd/>
                <a:tailEnd/>
              </a14:hiddenLine>
            </a:ext>
          </a:extLst>
        </p:spPr>
      </p:pic>
      <p:pic>
        <p:nvPicPr>
          <p:cNvPr id="14" name="Imagen 1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15088" y="3994405"/>
            <a:ext cx="5225777" cy="1341319"/>
          </a:xfrm>
          <a:prstGeom prst="rect">
            <a:avLst/>
          </a:prstGeom>
          <a:ln>
            <a:noFill/>
          </a:ln>
          <a:effectLst>
            <a:outerShdw blurRad="292100" dist="139700" dir="2700000" algn="tl" rotWithShape="0">
              <a:srgbClr val="333333">
                <a:alpha val="65000"/>
              </a:srgbClr>
            </a:outerShdw>
          </a:effectLst>
          <a:extLst>
            <a:ext uri="{91240B29-F687-4F45-9708-019B960494DF}">
              <a14:hiddenLine xmlns:a14="http://schemas.microsoft.com/office/drawing/2010/main" w="9525">
                <a:solidFill>
                  <a:schemeClr val="tx1"/>
                </a:solidFill>
                <a:miter lim="800000"/>
                <a:headEnd/>
                <a:tailEnd/>
              </a14:hiddenLine>
            </a:ext>
          </a:extLst>
        </p:spPr>
      </p:pic>
      <p:sp>
        <p:nvSpPr>
          <p:cNvPr id="15" name="TextBox 7"/>
          <p:cNvSpPr txBox="1"/>
          <p:nvPr/>
        </p:nvSpPr>
        <p:spPr>
          <a:xfrm>
            <a:off x="6294200" y="5335725"/>
            <a:ext cx="5731114" cy="1323439"/>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342900" indent="-342900" defTabSz="457200">
              <a:buFont typeface="Wingdings" panose="05000000000000000000" pitchFamily="2" charset="2"/>
              <a:buChar char="ü"/>
              <a:defRPr/>
            </a:pPr>
            <a:r>
              <a:rPr lang="es-ES" sz="2000" kern="0" dirty="0">
                <a:solidFill>
                  <a:prstClr val="black"/>
                </a:solidFill>
                <a:latin typeface="Calibri"/>
              </a:rPr>
              <a:t>Load() and </a:t>
            </a:r>
            <a:r>
              <a:rPr lang="es-ES" sz="2000" kern="0" dirty="0" err="1">
                <a:solidFill>
                  <a:prstClr val="black"/>
                </a:solidFill>
                <a:latin typeface="Calibri"/>
              </a:rPr>
              <a:t>LoadQuery</a:t>
            </a:r>
            <a:r>
              <a:rPr lang="es-ES" sz="2000" kern="0" dirty="0">
                <a:solidFill>
                  <a:prstClr val="black"/>
                </a:solidFill>
                <a:latin typeface="Calibri"/>
              </a:rPr>
              <a:t>() inicializan las propiedades</a:t>
            </a:r>
          </a:p>
          <a:p>
            <a:pPr marL="342900" indent="-342900" defTabSz="457200">
              <a:buFont typeface="Wingdings" panose="05000000000000000000" pitchFamily="2" charset="2"/>
              <a:buChar char="ü"/>
              <a:defRPr/>
            </a:pPr>
            <a:r>
              <a:rPr lang="es-ES" sz="2000" kern="0" dirty="0" err="1">
                <a:solidFill>
                  <a:prstClr val="black"/>
                </a:solidFill>
                <a:latin typeface="Calibri"/>
              </a:rPr>
              <a:t>ExecuteQuery</a:t>
            </a:r>
            <a:r>
              <a:rPr lang="es-ES" sz="2000" kern="0" dirty="0">
                <a:solidFill>
                  <a:prstClr val="black"/>
                </a:solidFill>
                <a:latin typeface="Calibri"/>
              </a:rPr>
              <a:t>() realiza la llamada al servidor</a:t>
            </a:r>
          </a:p>
          <a:p>
            <a:pPr marL="342900" indent="-342900" defTabSz="457200">
              <a:buFont typeface="Wingdings" panose="05000000000000000000" pitchFamily="2" charset="2"/>
              <a:buChar char="ü"/>
              <a:defRPr/>
            </a:pPr>
            <a:r>
              <a:rPr lang="es-ES" sz="2000" kern="0" dirty="0">
                <a:solidFill>
                  <a:prstClr val="black"/>
                </a:solidFill>
                <a:latin typeface="Calibri"/>
              </a:rPr>
              <a:t>Podemos tener excepciones de tipo </a:t>
            </a:r>
            <a:r>
              <a:rPr lang="es-ES" sz="2000" kern="0" dirty="0" err="1">
                <a:solidFill>
                  <a:prstClr val="black"/>
                </a:solidFill>
                <a:latin typeface="Calibri"/>
              </a:rPr>
              <a:t>PropertyOrFieldNotInitializedException</a:t>
            </a:r>
            <a:endParaRPr lang="en-US" sz="2000" kern="0" dirty="0">
              <a:solidFill>
                <a:prstClr val="black"/>
              </a:solidFill>
              <a:latin typeface="Calibri"/>
            </a:endParaRPr>
          </a:p>
        </p:txBody>
      </p:sp>
    </p:spTree>
    <p:extLst>
      <p:ext uri="{BB962C8B-B14F-4D97-AF65-F5344CB8AC3E}">
        <p14:creationId xmlns:p14="http://schemas.microsoft.com/office/powerpoint/2010/main" val="3793064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Uso</a:t>
            </a:r>
            <a:r>
              <a:rPr lang="en-US" dirty="0" smtClean="0"/>
              <a:t> del </a:t>
            </a:r>
            <a:r>
              <a:rPr lang="en-US" dirty="0" err="1" smtClean="0"/>
              <a:t>sabor</a:t>
            </a:r>
            <a:r>
              <a:rPr lang="en-US" dirty="0" smtClean="0"/>
              <a:t> .NET</a:t>
            </a:r>
            <a:endParaRPr lang="en-US" dirty="0"/>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29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641" y="1690688"/>
            <a:ext cx="10221034" cy="30790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79528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Gustavo Velez</a:t>
            </a:r>
            <a:endParaRPr lang="es-ES" dirty="0"/>
          </a:p>
        </p:txBody>
      </p:sp>
      <p:sp>
        <p:nvSpPr>
          <p:cNvPr id="16" name="Marcador de texto 15"/>
          <p:cNvSpPr>
            <a:spLocks noGrp="1"/>
          </p:cNvSpPr>
          <p:nvPr>
            <p:ph type="body" sz="quarter" idx="13"/>
          </p:nvPr>
        </p:nvSpPr>
        <p:spPr/>
        <p:txBody>
          <a:bodyPr>
            <a:normAutofit fontScale="92500" lnSpcReduction="10000"/>
          </a:bodyPr>
          <a:lstStyle/>
          <a:p>
            <a:r>
              <a:rPr lang="en-US" dirty="0" smtClean="0"/>
              <a:t>MVP SharePoint Server</a:t>
            </a:r>
            <a:endParaRPr lang="es-ES" dirty="0"/>
          </a:p>
        </p:txBody>
      </p:sp>
      <p:sp>
        <p:nvSpPr>
          <p:cNvPr id="18" name="Marcador de texto 17"/>
          <p:cNvSpPr>
            <a:spLocks noGrp="1"/>
          </p:cNvSpPr>
          <p:nvPr>
            <p:ph type="body" sz="quarter" idx="15"/>
          </p:nvPr>
        </p:nvSpPr>
        <p:spPr/>
        <p:txBody>
          <a:bodyPr>
            <a:normAutofit fontScale="92500" lnSpcReduction="10000"/>
          </a:bodyPr>
          <a:lstStyle/>
          <a:p>
            <a:r>
              <a:rPr lang="en-US" dirty="0" smtClean="0"/>
              <a:t>http://</a:t>
            </a:r>
            <a:r>
              <a:rPr lang="en-US" dirty="0" smtClean="0"/>
              <a:t>www.gavd.net</a:t>
            </a:r>
            <a:endParaRPr lang="es-ES" dirty="0"/>
          </a:p>
        </p:txBody>
      </p:sp>
      <p:sp>
        <p:nvSpPr>
          <p:cNvPr id="19" name="Marcador de texto 18"/>
          <p:cNvSpPr>
            <a:spLocks noGrp="1"/>
          </p:cNvSpPr>
          <p:nvPr>
            <p:ph type="body" sz="quarter" idx="16"/>
          </p:nvPr>
        </p:nvSpPr>
        <p:spPr/>
        <p:txBody>
          <a:bodyPr>
            <a:normAutofit fontScale="92500" lnSpcReduction="10000"/>
          </a:bodyPr>
          <a:lstStyle/>
          <a:p>
            <a:r>
              <a:rPr lang="en-US" dirty="0" smtClean="0"/>
              <a:t>gustavo@gavd.net</a:t>
            </a:r>
            <a:endParaRPr lang="es-ES" dirty="0"/>
          </a:p>
        </p:txBody>
      </p:sp>
      <p:pic>
        <p:nvPicPr>
          <p:cNvPr id="9" name="Marcador de posición de imagen 8"/>
          <p:cNvPicPr preferRelativeResize="0">
            <a:picLocks noGrp="1"/>
          </p:cNvPicPr>
          <p:nvPr>
            <p:ph type="pic" sz="quarter" idx="4294967295"/>
          </p:nvPr>
        </p:nvPicPr>
        <p:blipFill>
          <a:blip r:embed="rId2">
            <a:extLst>
              <a:ext uri="{28A0092B-C50C-407E-A947-70E740481C1C}">
                <a14:useLocalDpi xmlns:a14="http://schemas.microsoft.com/office/drawing/2010/main" val="0"/>
              </a:ext>
            </a:extLst>
          </a:blip>
          <a:srcRect t="9116" b="9116"/>
          <a:stretch>
            <a:fillRect/>
          </a:stretch>
        </p:blipFill>
        <p:spPr>
          <a:xfrm>
            <a:off x="924078" y="4720580"/>
            <a:ext cx="2267144" cy="880171"/>
          </a:xfrm>
        </p:spPr>
      </p:pic>
      <p:pic>
        <p:nvPicPr>
          <p:cNvPr id="8" name="Picture Placeholder 7"/>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3563" b="3563"/>
          <a:stretch>
            <a:fillRect/>
          </a:stretch>
        </p:blipFill>
        <p:spPr/>
      </p:pic>
    </p:spTree>
    <p:extLst>
      <p:ext uri="{BB962C8B-B14F-4D97-AF65-F5344CB8AC3E}">
        <p14:creationId xmlns:p14="http://schemas.microsoft.com/office/powerpoint/2010/main" val="149994620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p:cNvSpPr>
            <a:spLocks noGrp="1"/>
          </p:cNvSpPr>
          <p:nvPr>
            <p:ph type="title"/>
          </p:nvPr>
        </p:nvSpPr>
        <p:spPr/>
        <p:txBody>
          <a:bodyPr/>
          <a:lstStyle/>
          <a:p>
            <a:r>
              <a:rPr lang="es-US" dirty="0" smtClean="0"/>
              <a:t>Demo: El poder de las </a:t>
            </a:r>
            <a:r>
              <a:rPr lang="es-US" dirty="0" err="1" smtClean="0"/>
              <a:t>API’s</a:t>
            </a:r>
            <a:endParaRPr lang="es-US" dirty="0"/>
          </a:p>
        </p:txBody>
      </p:sp>
    </p:spTree>
    <p:extLst>
      <p:ext uri="{BB962C8B-B14F-4D97-AF65-F5344CB8AC3E}">
        <p14:creationId xmlns:p14="http://schemas.microsoft.com/office/powerpoint/2010/main" val="35107525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37748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posición de imagen 6"/>
          <p:cNvPicPr>
            <a:picLocks noGrp="1" noChangeAspect="1"/>
          </p:cNvPicPr>
          <p:nvPr>
            <p:ph type="pic" sz="quarter" idx="10"/>
          </p:nvPr>
        </p:nvPicPr>
        <p:blipFill rotWithShape="1">
          <a:blip r:embed="rId2" cstate="print">
            <a:extLst>
              <a:ext uri="{28A0092B-C50C-407E-A947-70E740481C1C}">
                <a14:useLocalDpi xmlns:a14="http://schemas.microsoft.com/office/drawing/2010/main" val="0"/>
              </a:ext>
            </a:extLst>
          </a:blip>
          <a:srcRect t="5749" b="29997"/>
          <a:stretch/>
        </p:blipFill>
        <p:spPr>
          <a:xfrm>
            <a:off x="924077" y="914400"/>
            <a:ext cx="2267145" cy="2589770"/>
          </a:xfrm>
        </p:spPr>
      </p:pic>
      <p:sp>
        <p:nvSpPr>
          <p:cNvPr id="2" name="Título 1"/>
          <p:cNvSpPr>
            <a:spLocks noGrp="1"/>
          </p:cNvSpPr>
          <p:nvPr>
            <p:ph type="title"/>
          </p:nvPr>
        </p:nvSpPr>
        <p:spPr/>
        <p:txBody>
          <a:bodyPr/>
          <a:lstStyle/>
          <a:p>
            <a:r>
              <a:rPr lang="en-US" dirty="0" smtClean="0"/>
              <a:t>Fabian Imaz</a:t>
            </a:r>
            <a:endParaRPr lang="es-ES" dirty="0"/>
          </a:p>
        </p:txBody>
      </p:sp>
      <p:sp>
        <p:nvSpPr>
          <p:cNvPr id="16" name="Marcador de texto 15"/>
          <p:cNvSpPr>
            <a:spLocks noGrp="1"/>
          </p:cNvSpPr>
          <p:nvPr>
            <p:ph type="body" sz="quarter" idx="13"/>
          </p:nvPr>
        </p:nvSpPr>
        <p:spPr/>
        <p:txBody>
          <a:bodyPr>
            <a:normAutofit fontScale="92500" lnSpcReduction="10000"/>
          </a:bodyPr>
          <a:lstStyle/>
          <a:p>
            <a:r>
              <a:rPr lang="en-US" dirty="0" smtClean="0"/>
              <a:t>MVP SharePoint Server</a:t>
            </a:r>
            <a:endParaRPr lang="es-ES" dirty="0"/>
          </a:p>
        </p:txBody>
      </p:sp>
      <p:sp>
        <p:nvSpPr>
          <p:cNvPr id="17" name="Marcador de texto 16"/>
          <p:cNvSpPr>
            <a:spLocks noGrp="1"/>
          </p:cNvSpPr>
          <p:nvPr>
            <p:ph type="body" sz="quarter" idx="14"/>
          </p:nvPr>
        </p:nvSpPr>
        <p:spPr/>
        <p:txBody>
          <a:bodyPr>
            <a:normAutofit fontScale="92500" lnSpcReduction="10000"/>
          </a:bodyPr>
          <a:lstStyle/>
          <a:p>
            <a:r>
              <a:rPr lang="en-US" dirty="0" err="1" smtClean="0"/>
              <a:t>SiderysBsn</a:t>
            </a:r>
            <a:endParaRPr lang="es-ES" dirty="0"/>
          </a:p>
        </p:txBody>
      </p:sp>
      <p:sp>
        <p:nvSpPr>
          <p:cNvPr id="18" name="Marcador de texto 17"/>
          <p:cNvSpPr>
            <a:spLocks noGrp="1"/>
          </p:cNvSpPr>
          <p:nvPr>
            <p:ph type="body" sz="quarter" idx="15"/>
          </p:nvPr>
        </p:nvSpPr>
        <p:spPr/>
        <p:txBody>
          <a:bodyPr>
            <a:normAutofit fontScale="92500" lnSpcReduction="10000"/>
          </a:bodyPr>
          <a:lstStyle/>
          <a:p>
            <a:r>
              <a:rPr lang="en-US" dirty="0" smtClean="0"/>
              <a:t>http://www.siderysbsn.com</a:t>
            </a:r>
            <a:endParaRPr lang="es-ES" dirty="0"/>
          </a:p>
        </p:txBody>
      </p:sp>
      <p:sp>
        <p:nvSpPr>
          <p:cNvPr id="19" name="Marcador de texto 18"/>
          <p:cNvSpPr>
            <a:spLocks noGrp="1"/>
          </p:cNvSpPr>
          <p:nvPr>
            <p:ph type="body" sz="quarter" idx="16"/>
          </p:nvPr>
        </p:nvSpPr>
        <p:spPr/>
        <p:txBody>
          <a:bodyPr>
            <a:normAutofit fontScale="92500" lnSpcReduction="10000"/>
          </a:bodyPr>
          <a:lstStyle/>
          <a:p>
            <a:r>
              <a:rPr lang="en-US" dirty="0" smtClean="0"/>
              <a:t>http://blog.siderys.com</a:t>
            </a:r>
            <a:endParaRPr lang="es-ES" dirty="0"/>
          </a:p>
        </p:txBody>
      </p:sp>
      <p:sp>
        <p:nvSpPr>
          <p:cNvPr id="20" name="Marcador de texto 19"/>
          <p:cNvSpPr>
            <a:spLocks noGrp="1"/>
          </p:cNvSpPr>
          <p:nvPr>
            <p:ph type="body" sz="quarter" idx="17"/>
          </p:nvPr>
        </p:nvSpPr>
        <p:spPr/>
        <p:txBody>
          <a:bodyPr>
            <a:normAutofit fontScale="92500" lnSpcReduction="10000"/>
          </a:bodyPr>
          <a:lstStyle/>
          <a:p>
            <a:r>
              <a:rPr lang="en-US" dirty="0" smtClean="0"/>
              <a:t>@</a:t>
            </a:r>
            <a:r>
              <a:rPr lang="en-US" dirty="0" err="1" smtClean="0"/>
              <a:t>fabianimaz</a:t>
            </a:r>
            <a:endParaRPr lang="es-ES" dirty="0"/>
          </a:p>
        </p:txBody>
      </p:sp>
      <p:pic>
        <p:nvPicPr>
          <p:cNvPr id="9" name="Marcador de posición de imagen 8"/>
          <p:cNvPicPr preferRelativeResize="0">
            <a:picLocks noGrp="1"/>
          </p:cNvPicPr>
          <p:nvPr>
            <p:ph type="pic" sz="quarter" idx="4294967295"/>
          </p:nvPr>
        </p:nvPicPr>
        <p:blipFill>
          <a:blip r:embed="rId3">
            <a:extLst>
              <a:ext uri="{28A0092B-C50C-407E-A947-70E740481C1C}">
                <a14:useLocalDpi xmlns:a14="http://schemas.microsoft.com/office/drawing/2010/main" val="0"/>
              </a:ext>
            </a:extLst>
          </a:blip>
          <a:srcRect t="9116" b="9116"/>
          <a:stretch>
            <a:fillRect/>
          </a:stretch>
        </p:blipFill>
        <p:spPr>
          <a:xfrm>
            <a:off x="924078" y="4720580"/>
            <a:ext cx="2267144" cy="880171"/>
          </a:xfrm>
        </p:spPr>
      </p:pic>
      <p:pic>
        <p:nvPicPr>
          <p:cNvPr id="12" name="Imagen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077" y="4039985"/>
            <a:ext cx="2267145" cy="491581"/>
          </a:xfrm>
          <a:prstGeom prst="rect">
            <a:avLst/>
          </a:prstGeom>
        </p:spPr>
      </p:pic>
      <p:sp>
        <p:nvSpPr>
          <p:cNvPr id="21" name="Marcador de texto 20"/>
          <p:cNvSpPr>
            <a:spLocks noGrp="1"/>
          </p:cNvSpPr>
          <p:nvPr>
            <p:ph type="body" sz="quarter" idx="12"/>
          </p:nvPr>
        </p:nvSpPr>
        <p:spPr/>
        <p:txBody>
          <a:bodyPr>
            <a:normAutofit fontScale="92500" lnSpcReduction="10000"/>
          </a:bodyPr>
          <a:lstStyle/>
          <a:p>
            <a:r>
              <a:rPr lang="es-US" dirty="0" smtClean="0"/>
              <a:t>Arquitecto</a:t>
            </a:r>
            <a:endParaRPr lang="es-US" dirty="0"/>
          </a:p>
        </p:txBody>
      </p:sp>
    </p:spTree>
    <p:extLst>
      <p:ext uri="{BB962C8B-B14F-4D97-AF65-F5344CB8AC3E}">
        <p14:creationId xmlns:p14="http://schemas.microsoft.com/office/powerpoint/2010/main" val="29310094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a:t>Herramientas y </a:t>
            </a:r>
            <a:r>
              <a:rPr lang="es-US" dirty="0" err="1"/>
              <a:t>APIs</a:t>
            </a:r>
            <a:r>
              <a:rPr lang="es-US" dirty="0"/>
              <a:t> de programación</a:t>
            </a:r>
            <a:endParaRPr lang="es-ES" dirty="0"/>
          </a:p>
        </p:txBody>
      </p:sp>
    </p:spTree>
    <p:extLst>
      <p:ext uri="{BB962C8B-B14F-4D97-AF65-F5344CB8AC3E}">
        <p14:creationId xmlns:p14="http://schemas.microsoft.com/office/powerpoint/2010/main" val="156193689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smtClean="0"/>
              <a:t>Herramientas</a:t>
            </a:r>
            <a:endParaRPr lang="es-ES" dirty="0"/>
          </a:p>
        </p:txBody>
      </p:sp>
      <p:sp>
        <p:nvSpPr>
          <p:cNvPr id="4" name="Picture Placeholder 3"/>
          <p:cNvSpPr>
            <a:spLocks noGrp="1"/>
          </p:cNvSpPr>
          <p:nvPr>
            <p:ph type="pic" sz="quarter" idx="10"/>
          </p:nvPr>
        </p:nvSpPr>
        <p:spPr/>
      </p:sp>
      <p:sp>
        <p:nvSpPr>
          <p:cNvPr id="8" name="Rectangle 7"/>
          <p:cNvSpPr/>
          <p:nvPr/>
        </p:nvSpPr>
        <p:spPr bwMode="auto">
          <a:xfrm>
            <a:off x="5751937" y="-1"/>
            <a:ext cx="6682038" cy="6994525"/>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p:nvPicPr>
        <p:blipFill>
          <a:blip r:embed="rId2"/>
          <a:stretch>
            <a:fillRect/>
          </a:stretch>
        </p:blipFill>
        <p:spPr>
          <a:xfrm>
            <a:off x="8396452" y="1571270"/>
            <a:ext cx="3846004" cy="1585376"/>
          </a:xfrm>
          <a:prstGeom prst="rect">
            <a:avLst/>
          </a:prstGeom>
        </p:spPr>
      </p:pic>
      <p:pic>
        <p:nvPicPr>
          <p:cNvPr id="10" name="Picture 9"/>
          <p:cNvPicPr>
            <a:picLocks noChangeAspect="1"/>
          </p:cNvPicPr>
          <p:nvPr/>
        </p:nvPicPr>
        <p:blipFill>
          <a:blip r:embed="rId3"/>
          <a:stretch>
            <a:fillRect/>
          </a:stretch>
        </p:blipFill>
        <p:spPr>
          <a:xfrm>
            <a:off x="7636057" y="5355159"/>
            <a:ext cx="2560699" cy="724162"/>
          </a:xfrm>
          <a:prstGeom prst="rect">
            <a:avLst/>
          </a:prstGeom>
        </p:spPr>
      </p:pic>
      <p:pic>
        <p:nvPicPr>
          <p:cNvPr id="11" name="Picture 10"/>
          <p:cNvPicPr>
            <a:picLocks noChangeAspect="1"/>
          </p:cNvPicPr>
          <p:nvPr/>
        </p:nvPicPr>
        <p:blipFill>
          <a:blip r:embed="rId4"/>
          <a:stretch>
            <a:fillRect/>
          </a:stretch>
        </p:blipFill>
        <p:spPr>
          <a:xfrm>
            <a:off x="6288249" y="3053579"/>
            <a:ext cx="828443" cy="2006506"/>
          </a:xfrm>
          <a:prstGeom prst="rect">
            <a:avLst/>
          </a:prstGeom>
        </p:spPr>
      </p:pic>
      <p:pic>
        <p:nvPicPr>
          <p:cNvPr id="12" name="Picture 11"/>
          <p:cNvPicPr>
            <a:picLocks noChangeAspect="1"/>
          </p:cNvPicPr>
          <p:nvPr/>
        </p:nvPicPr>
        <p:blipFill>
          <a:blip r:embed="rId5"/>
          <a:stretch>
            <a:fillRect/>
          </a:stretch>
        </p:blipFill>
        <p:spPr>
          <a:xfrm>
            <a:off x="7482071" y="2953508"/>
            <a:ext cx="2714684" cy="2168627"/>
          </a:xfrm>
          <a:prstGeom prst="rect">
            <a:avLst/>
          </a:prstGeom>
        </p:spPr>
      </p:pic>
      <p:pic>
        <p:nvPicPr>
          <p:cNvPr id="13" name="Picture 12"/>
          <p:cNvPicPr>
            <a:picLocks noChangeAspect="1"/>
          </p:cNvPicPr>
          <p:nvPr/>
        </p:nvPicPr>
        <p:blipFill>
          <a:blip r:embed="rId6"/>
          <a:stretch>
            <a:fillRect/>
          </a:stretch>
        </p:blipFill>
        <p:spPr>
          <a:xfrm>
            <a:off x="10987923" y="3959658"/>
            <a:ext cx="970944" cy="1113952"/>
          </a:xfrm>
          <a:prstGeom prst="rect">
            <a:avLst/>
          </a:prstGeom>
        </p:spPr>
      </p:pic>
      <p:pic>
        <p:nvPicPr>
          <p:cNvPr id="14" name="Picture 13"/>
          <p:cNvPicPr>
            <a:picLocks noChangeAspect="1"/>
          </p:cNvPicPr>
          <p:nvPr/>
        </p:nvPicPr>
        <p:blipFill>
          <a:blip r:embed="rId7"/>
          <a:stretch>
            <a:fillRect/>
          </a:stretch>
        </p:blipFill>
        <p:spPr>
          <a:xfrm>
            <a:off x="9783651" y="4817057"/>
            <a:ext cx="839733" cy="279911"/>
          </a:xfrm>
          <a:prstGeom prst="rect">
            <a:avLst/>
          </a:prstGeom>
        </p:spPr>
      </p:pic>
      <p:pic>
        <p:nvPicPr>
          <p:cNvPr id="15" name="Picture 14"/>
          <p:cNvPicPr>
            <a:picLocks noChangeAspect="1"/>
          </p:cNvPicPr>
          <p:nvPr/>
        </p:nvPicPr>
        <p:blipFill>
          <a:blip r:embed="rId8"/>
          <a:stretch>
            <a:fillRect/>
          </a:stretch>
        </p:blipFill>
        <p:spPr>
          <a:xfrm>
            <a:off x="7482071" y="6286992"/>
            <a:ext cx="2321272" cy="297187"/>
          </a:xfrm>
          <a:prstGeom prst="rect">
            <a:avLst/>
          </a:prstGeom>
        </p:spPr>
      </p:pic>
      <p:pic>
        <p:nvPicPr>
          <p:cNvPr id="16" name="Picture 15"/>
          <p:cNvPicPr>
            <a:picLocks noChangeAspect="1"/>
          </p:cNvPicPr>
          <p:nvPr/>
        </p:nvPicPr>
        <p:blipFill>
          <a:blip r:embed="rId3"/>
          <a:stretch>
            <a:fillRect/>
          </a:stretch>
        </p:blipFill>
        <p:spPr>
          <a:xfrm>
            <a:off x="7543945" y="5355159"/>
            <a:ext cx="2590936" cy="732714"/>
          </a:xfrm>
          <a:prstGeom prst="rect">
            <a:avLst/>
          </a:prstGeom>
        </p:spPr>
      </p:pic>
      <p:grpSp>
        <p:nvGrpSpPr>
          <p:cNvPr id="17" name="Group 4"/>
          <p:cNvGrpSpPr>
            <a:grpSpLocks noChangeAspect="1"/>
          </p:cNvGrpSpPr>
          <p:nvPr/>
        </p:nvGrpSpPr>
        <p:grpSpPr bwMode="auto">
          <a:xfrm>
            <a:off x="6511816" y="1372151"/>
            <a:ext cx="1884636" cy="1021653"/>
            <a:chOff x="3934" y="997"/>
            <a:chExt cx="1164" cy="631"/>
          </a:xfrm>
        </p:grpSpPr>
        <p:sp>
          <p:nvSpPr>
            <p:cNvPr id="18" name="AutoShape 3"/>
            <p:cNvSpPr>
              <a:spLocks noChangeAspect="1" noChangeArrowheads="1" noTextEdit="1"/>
            </p:cNvSpPr>
            <p:nvPr/>
          </p:nvSpPr>
          <p:spPr bwMode="auto">
            <a:xfrm>
              <a:off x="3934" y="997"/>
              <a:ext cx="1164"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9" name="Freeform 5"/>
            <p:cNvSpPr>
              <a:spLocks/>
            </p:cNvSpPr>
            <p:nvPr/>
          </p:nvSpPr>
          <p:spPr bwMode="auto">
            <a:xfrm>
              <a:off x="3929" y="997"/>
              <a:ext cx="1174" cy="631"/>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20" name="Group 8"/>
          <p:cNvGrpSpPr>
            <a:grpSpLocks noChangeAspect="1"/>
          </p:cNvGrpSpPr>
          <p:nvPr/>
        </p:nvGrpSpPr>
        <p:grpSpPr bwMode="auto">
          <a:xfrm>
            <a:off x="8143838" y="259611"/>
            <a:ext cx="2252173" cy="1274234"/>
            <a:chOff x="4802" y="253"/>
            <a:chExt cx="1391" cy="787"/>
          </a:xfrm>
        </p:grpSpPr>
        <p:sp>
          <p:nvSpPr>
            <p:cNvPr id="21" name="AutoShape 7"/>
            <p:cNvSpPr>
              <a:spLocks noChangeAspect="1" noChangeArrowheads="1" noTextEdit="1"/>
            </p:cNvSpPr>
            <p:nvPr/>
          </p:nvSpPr>
          <p:spPr bwMode="auto">
            <a:xfrm>
              <a:off x="4802" y="253"/>
              <a:ext cx="1391" cy="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2" name="Freeform 9"/>
            <p:cNvSpPr>
              <a:spLocks/>
            </p:cNvSpPr>
            <p:nvPr/>
          </p:nvSpPr>
          <p:spPr bwMode="auto">
            <a:xfrm>
              <a:off x="4809" y="247"/>
              <a:ext cx="1384" cy="787"/>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23" name="Group 12"/>
          <p:cNvGrpSpPr>
            <a:grpSpLocks noChangeAspect="1"/>
          </p:cNvGrpSpPr>
          <p:nvPr/>
        </p:nvGrpSpPr>
        <p:grpSpPr bwMode="auto">
          <a:xfrm>
            <a:off x="10432763" y="5310658"/>
            <a:ext cx="909936" cy="782027"/>
            <a:chOff x="6442" y="3280"/>
            <a:chExt cx="562" cy="483"/>
          </a:xfrm>
        </p:grpSpPr>
        <p:sp>
          <p:nvSpPr>
            <p:cNvPr id="24" name="AutoShape 11"/>
            <p:cNvSpPr>
              <a:spLocks noChangeAspect="1" noChangeArrowheads="1" noTextEdit="1"/>
            </p:cNvSpPr>
            <p:nvPr/>
          </p:nvSpPr>
          <p:spPr bwMode="auto">
            <a:xfrm>
              <a:off x="6442" y="3280"/>
              <a:ext cx="562"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5" name="Freeform 13"/>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6" name="Freeform 14"/>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7" name="Freeform 15"/>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8" name="Freeform 16"/>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9" name="Freeform 17"/>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0" name="Freeform 18"/>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1" name="Freeform 19"/>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2" name="Freeform 20"/>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3" name="Freeform 21"/>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4" name="Freeform 22"/>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5" name="Rectangle 23"/>
            <p:cNvSpPr>
              <a:spLocks noChangeArrowheads="1"/>
            </p:cNvSpPr>
            <p:nvPr/>
          </p:nvSpPr>
          <p:spPr bwMode="auto">
            <a:xfrm>
              <a:off x="6843" y="3372"/>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6" name="Rectangle 24"/>
            <p:cNvSpPr>
              <a:spLocks noChangeArrowheads="1"/>
            </p:cNvSpPr>
            <p:nvPr/>
          </p:nvSpPr>
          <p:spPr bwMode="auto">
            <a:xfrm>
              <a:off x="6843" y="3594"/>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spTree>
    <p:extLst>
      <p:ext uri="{BB962C8B-B14F-4D97-AF65-F5344CB8AC3E}">
        <p14:creationId xmlns:p14="http://schemas.microsoft.com/office/powerpoint/2010/main" val="200112059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US" dirty="0" smtClean="0"/>
              <a:t>NAPA</a:t>
            </a:r>
            <a:endParaRPr lang="es-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9474" y="1242539"/>
            <a:ext cx="6042526" cy="4350619"/>
          </a:xfrm>
          <a:prstGeom prst="rect">
            <a:avLst/>
          </a:prstGeom>
        </p:spPr>
      </p:pic>
    </p:spTree>
    <p:extLst>
      <p:ext uri="{BB962C8B-B14F-4D97-AF65-F5344CB8AC3E}">
        <p14:creationId xmlns:p14="http://schemas.microsoft.com/office/powerpoint/2010/main" val="322043214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Visual Studio Web, primera versión </a:t>
            </a:r>
            <a:r>
              <a:rPr lang="es-ES" dirty="0" smtClean="0">
                <a:sym typeface="Wingdings" panose="05000000000000000000" pitchFamily="2" charset="2"/>
              </a:rPr>
              <a:t></a:t>
            </a:r>
            <a:r>
              <a:rPr lang="es-ES" dirty="0" smtClean="0"/>
              <a:t> </a:t>
            </a:r>
            <a:endParaRPr lang="es-ES" dirty="0"/>
          </a:p>
        </p:txBody>
      </p:sp>
      <p:sp>
        <p:nvSpPr>
          <p:cNvPr id="4" name="Rectangle 4"/>
          <p:cNvSpPr/>
          <p:nvPr/>
        </p:nvSpPr>
        <p:spPr bwMode="auto">
          <a:xfrm>
            <a:off x="950055" y="1697190"/>
            <a:ext cx="1877135" cy="1877135"/>
          </a:xfrm>
          <a:prstGeom prst="rect">
            <a:avLst/>
          </a:prstGeom>
          <a:solidFill>
            <a:srgbClr val="038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Navegador</a:t>
            </a:r>
            <a:endPar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 name="Rectangle 5"/>
          <p:cNvSpPr/>
          <p:nvPr/>
        </p:nvSpPr>
        <p:spPr bwMode="auto">
          <a:xfrm>
            <a:off x="3002001" y="1697190"/>
            <a:ext cx="1877135" cy="1877135"/>
          </a:xfrm>
          <a:prstGeom prst="rect">
            <a:avLst/>
          </a:prstGeom>
          <a:solidFill>
            <a:srgbClr val="038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JavaScript</a:t>
            </a:r>
            <a:endPar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 name="Rectangle 7"/>
          <p:cNvSpPr/>
          <p:nvPr/>
        </p:nvSpPr>
        <p:spPr bwMode="auto">
          <a:xfrm>
            <a:off x="950055" y="3705285"/>
            <a:ext cx="1877135" cy="1877135"/>
          </a:xfrm>
          <a:prstGeom prst="rect">
            <a:avLst/>
          </a:prstGeom>
          <a:solidFill>
            <a:srgbClr val="038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Aplicaciones</a:t>
            </a:r>
            <a:endPar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 name="Rectangle 8"/>
          <p:cNvSpPr/>
          <p:nvPr/>
        </p:nvSpPr>
        <p:spPr bwMode="auto">
          <a:xfrm>
            <a:off x="3002001" y="3705285"/>
            <a:ext cx="1877135" cy="1877135"/>
          </a:xfrm>
          <a:prstGeom prst="rect">
            <a:avLst/>
          </a:prstGeom>
          <a:solidFill>
            <a:srgbClr val="038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R"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Office</a:t>
            </a:r>
            <a:br>
              <a:rPr lang="es-CR"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br>
            <a:r>
              <a:rPr lang="es-CR"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SharePoint</a:t>
            </a:r>
            <a:endParaRPr lang="es-CR"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3" name="Picture 2"/>
          <p:cNvPicPr>
            <a:picLocks noChangeAspect="1"/>
          </p:cNvPicPr>
          <p:nvPr/>
        </p:nvPicPr>
        <p:blipFill rotWithShape="1">
          <a:blip r:embed="rId2"/>
          <a:srcRect r="14963"/>
          <a:stretch/>
        </p:blipFill>
        <p:spPr>
          <a:xfrm>
            <a:off x="4962101" y="1690688"/>
            <a:ext cx="6609215" cy="3891135"/>
          </a:xfrm>
          <a:prstGeom prst="rect">
            <a:avLst/>
          </a:prstGeom>
        </p:spPr>
      </p:pic>
    </p:spTree>
    <p:extLst>
      <p:ext uri="{BB962C8B-B14F-4D97-AF65-F5344CB8AC3E}">
        <p14:creationId xmlns:p14="http://schemas.microsoft.com/office/powerpoint/2010/main" val="288201521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US" dirty="0" smtClean="0"/>
              <a:t>Access</a:t>
            </a:r>
            <a:endParaRPr lang="es-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9474" y="1242539"/>
            <a:ext cx="6042526" cy="4350619"/>
          </a:xfrm>
          <a:prstGeom prst="rect">
            <a:avLst/>
          </a:prstGeom>
        </p:spPr>
      </p:pic>
    </p:spTree>
    <p:extLst>
      <p:ext uri="{BB962C8B-B14F-4D97-AF65-F5344CB8AC3E}">
        <p14:creationId xmlns:p14="http://schemas.microsoft.com/office/powerpoint/2010/main" val="342419462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2876</TotalTime>
  <Words>1915</Words>
  <Application>Microsoft Office PowerPoint</Application>
  <PresentationFormat>Widescreen</PresentationFormat>
  <Paragraphs>223</Paragraphs>
  <Slides>31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Calibri</vt:lpstr>
      <vt:lpstr>Segoe UI Black</vt:lpstr>
      <vt:lpstr>Segoe UI Light</vt:lpstr>
      <vt:lpstr>Segoe UI</vt:lpstr>
      <vt:lpstr>Calibri Light</vt:lpstr>
      <vt:lpstr>Arial</vt:lpstr>
      <vt:lpstr>Rabiohead</vt:lpstr>
      <vt:lpstr>Wingdings</vt:lpstr>
      <vt:lpstr>Segoe UI </vt:lpstr>
      <vt:lpstr>Tema de Office</vt:lpstr>
      <vt:lpstr>PowerPoint Presentation</vt:lpstr>
      <vt:lpstr>PowerPoint Presentation</vt:lpstr>
      <vt:lpstr>Gustavo Velez</vt:lpstr>
      <vt:lpstr>Fabian Imaz</vt:lpstr>
      <vt:lpstr>Herramientas y APIs de programación</vt:lpstr>
      <vt:lpstr>Herramientas</vt:lpstr>
      <vt:lpstr>NAPA</vt:lpstr>
      <vt:lpstr>Visual Studio Web, primera versión  </vt:lpstr>
      <vt:lpstr>Access</vt:lpstr>
      <vt:lpstr>Aplicaciones sin código</vt:lpstr>
      <vt:lpstr>LightSwitch</vt:lpstr>
      <vt:lpstr>Aplicaciones con un poco más de código</vt:lpstr>
      <vt:lpstr>Demo: Las herramientas en Acción</vt:lpstr>
      <vt:lpstr>API’s</vt:lpstr>
      <vt:lpstr>APIs de Cliente de SharePoint</vt:lpstr>
      <vt:lpstr>Arquitectura general del CSOM</vt:lpstr>
      <vt:lpstr>Elementos que forman parte del CSOM</vt:lpstr>
      <vt:lpstr>REST vs. CSOM</vt:lpstr>
      <vt:lpstr>Fundamentos de REST para SPO</vt:lpstr>
      <vt:lpstr>Soporte para OData (al menos 3.0)</vt:lpstr>
      <vt:lpstr>Soporte para OData (al menos 3.0)</vt:lpstr>
      <vt:lpstr>Uso de la API REST</vt:lpstr>
      <vt:lpstr>JavaScript</vt:lpstr>
      <vt:lpstr>¿Por qué JavaScript?</vt:lpstr>
      <vt:lpstr>¿Qué posibilidades tenemos en SharePoint?</vt:lpstr>
      <vt:lpstr>Uso de la API JavaScript</vt:lpstr>
      <vt:lpstr>.Net</vt:lpstr>
      <vt:lpstr>Uso de la API .Net</vt:lpstr>
      <vt:lpstr>Uso del sabor .NET</vt:lpstr>
      <vt:lpstr>Demo: El poder de las API’s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Santiago Porras Rodríguez</dc:creator>
  <cp:lastModifiedBy>Gustavo Velez</cp:lastModifiedBy>
  <cp:revision>108</cp:revision>
  <dcterms:created xsi:type="dcterms:W3CDTF">2013-08-20T12:49:39Z</dcterms:created>
  <dcterms:modified xsi:type="dcterms:W3CDTF">2015-06-03T15:36:12Z</dcterms:modified>
</cp:coreProperties>
</file>