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60" r:id="rId2"/>
    <p:sldId id="285" r:id="rId3"/>
    <p:sldId id="300" r:id="rId4"/>
    <p:sldId id="266" r:id="rId5"/>
    <p:sldId id="258" r:id="rId6"/>
    <p:sldId id="302" r:id="rId7"/>
    <p:sldId id="286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1" r:id="rId20"/>
    <p:sldId id="299" r:id="rId21"/>
    <p:sldId id="283" r:id="rId22"/>
    <p:sldId id="284" r:id="rId23"/>
  </p:sldIdLst>
  <p:sldSz cx="12192000" cy="6858000"/>
  <p:notesSz cx="6858000" cy="9144000"/>
  <p:embeddedFontLst>
    <p:embeddedFont>
      <p:font typeface="Rabiohead" panose="020B0604020202020204" charset="0"/>
      <p:regular r:id="rId25"/>
    </p:embeddedFont>
    <p:embeddedFont>
      <p:font typeface="Segoe UI Light" panose="020B0502040204020203" pitchFamily="34" charset="0"/>
      <p:regular r:id="rId26"/>
      <p:italic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D1FF"/>
    <a:srgbClr val="0072C5"/>
    <a:srgbClr val="0594F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9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595D-823D-4C13-AB03-2A799184915F}" type="datetimeFigureOut">
              <a:rPr lang="es-ES" smtClean="0"/>
              <a:t>03/06/2015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FE2D7-9CB1-440F-9723-FCBAAF2E97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37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unch">
    <p:bg>
      <p:bgPr>
        <a:gradFill>
          <a:gsLst>
            <a:gs pos="40000">
              <a:srgbClr val="0594FF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40" y="3292949"/>
            <a:ext cx="3110219" cy="44480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21" y="1030977"/>
            <a:ext cx="8128958" cy="2709652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  <p:sp>
        <p:nvSpPr>
          <p:cNvPr id="12" name="CuadroTexto 11"/>
          <p:cNvSpPr txBox="1"/>
          <p:nvPr userDrawn="1"/>
        </p:nvSpPr>
        <p:spPr>
          <a:xfrm>
            <a:off x="3060441" y="5516984"/>
            <a:ext cx="8901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  <a:latin typeface="Rabiohead" panose="00000400000000000000" pitchFamily="2" charset="0"/>
              </a:rPr>
              <a:t>Madrid, 9 y 10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</a:t>
            </a:r>
            <a:r>
              <a:rPr lang="en-US" sz="5400" baseline="0" dirty="0" err="1" smtClean="0">
                <a:solidFill>
                  <a:schemeClr val="bg1"/>
                </a:solidFill>
                <a:latin typeface="Rabiohead" panose="00000400000000000000" pitchFamily="2" charset="0"/>
              </a:rPr>
              <a:t>junio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2015</a:t>
            </a:r>
            <a:endParaRPr lang="es-ES" sz="5400" dirty="0">
              <a:solidFill>
                <a:schemeClr val="bg1"/>
              </a:solidFill>
              <a:latin typeface="Rabiohea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2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66"/>
          <a:stretch/>
        </p:blipFill>
        <p:spPr>
          <a:xfrm>
            <a:off x="1629276" y="440495"/>
            <a:ext cx="8933447" cy="59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 userDrawn="1">
          <p15:clr>
            <a:srgbClr val="FBAE40"/>
          </p15:clr>
        </p15:guide>
        <p15:guide id="4" pos="37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-Fin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93"/>
          <a:stretch/>
        </p:blipFill>
        <p:spPr>
          <a:xfrm>
            <a:off x="2404388" y="1914086"/>
            <a:ext cx="7383223" cy="49439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45" y="126358"/>
            <a:ext cx="4828310" cy="1609436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071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>
          <p15:clr>
            <a:srgbClr val="FBAE40"/>
          </p15:clr>
        </p15:guide>
        <p15:guide id="4" pos="37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8119" y="307245"/>
            <a:ext cx="11151917" cy="747897"/>
          </a:xfrm>
        </p:spPr>
        <p:txBody>
          <a:bodyPr lIns="146304" tIns="91440" rIns="146304" bIns="9144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6419" y="1203349"/>
            <a:ext cx="11653523" cy="5377755"/>
          </a:xfrm>
        </p:spPr>
        <p:txBody>
          <a:bodyPr lIns="146304" tIns="91440" rIns="146304" bIns="91440"/>
          <a:lstStyle>
            <a:lvl1pPr marL="0" indent="0">
              <a:buNone/>
              <a:defRPr/>
            </a:lvl1pPr>
            <a:lvl2pPr marL="339663" indent="0">
              <a:buNone/>
              <a:defRPr/>
            </a:lvl2pPr>
            <a:lvl3pPr marL="572984" indent="0">
              <a:buNone/>
              <a:defRPr/>
            </a:lvl3pPr>
            <a:lvl4pPr marL="798371" indent="0">
              <a:buNone/>
              <a:defRPr/>
            </a:lvl4pPr>
            <a:lvl5pPr marL="1030102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4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2554" b="36337"/>
          <a:stretch/>
        </p:blipFill>
        <p:spPr bwMode="auto">
          <a:xfrm>
            <a:off x="-1588" y="-2"/>
            <a:ext cx="7545765" cy="685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10" y="562457"/>
            <a:ext cx="10746999" cy="609398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rgbClr val="0072C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217029"/>
            <a:ext cx="11583829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 bwMode="gray">
          <a:xfrm flipV="1">
            <a:off x="0" y="6151878"/>
            <a:ext cx="11583829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/>
              <a:t>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70800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Click</a:t>
            </a:r>
            <a:r>
              <a:rPr lang="es-419" dirty="0" smtClean="0"/>
              <a:t> to </a:t>
            </a:r>
            <a:r>
              <a:rPr lang="es-419" dirty="0" err="1" smtClean="0"/>
              <a:t>edit</a:t>
            </a:r>
            <a:r>
              <a:rPr lang="es-419" dirty="0" smtClean="0"/>
              <a:t> Master </a:t>
            </a:r>
            <a:r>
              <a:rPr lang="es-419" dirty="0" err="1" smtClean="0"/>
              <a:t>title</a:t>
            </a:r>
            <a:r>
              <a:rPr lang="es-419" dirty="0" smtClean="0"/>
              <a:t> </a:t>
            </a:r>
            <a:r>
              <a:rPr lang="es-419" dirty="0" err="1" smtClean="0"/>
              <a:t>style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419" dirty="0" err="1" smtClean="0"/>
              <a:t>Click</a:t>
            </a:r>
            <a:r>
              <a:rPr lang="es-419" dirty="0" smtClean="0"/>
              <a:t> to </a:t>
            </a:r>
            <a:r>
              <a:rPr lang="es-419" dirty="0" err="1" smtClean="0"/>
              <a:t>edit</a:t>
            </a:r>
            <a:r>
              <a:rPr lang="es-419" dirty="0" smtClean="0"/>
              <a:t> Master </a:t>
            </a:r>
            <a:r>
              <a:rPr lang="es-419" dirty="0" err="1" smtClean="0"/>
              <a:t>text</a:t>
            </a:r>
            <a:r>
              <a:rPr lang="es-419" dirty="0" smtClean="0"/>
              <a:t> </a:t>
            </a:r>
            <a:r>
              <a:rPr lang="es-419" dirty="0" err="1" smtClean="0"/>
              <a:t>styles</a:t>
            </a:r>
            <a:endParaRPr lang="es-419" dirty="0" smtClean="0"/>
          </a:p>
          <a:p>
            <a:pPr lvl="1"/>
            <a:r>
              <a:rPr lang="es-419" dirty="0" err="1" smtClean="0"/>
              <a:t>Second</a:t>
            </a:r>
            <a:r>
              <a:rPr lang="es-419" dirty="0" smtClean="0"/>
              <a:t> </a:t>
            </a:r>
            <a:r>
              <a:rPr lang="es-419" dirty="0" err="1" smtClean="0"/>
              <a:t>level</a:t>
            </a:r>
            <a:endParaRPr lang="es-419" dirty="0" smtClean="0"/>
          </a:p>
          <a:p>
            <a:pPr lvl="2"/>
            <a:r>
              <a:rPr lang="es-419" dirty="0" err="1" smtClean="0"/>
              <a:t>Third</a:t>
            </a:r>
            <a:r>
              <a:rPr lang="es-419" dirty="0" smtClean="0"/>
              <a:t> </a:t>
            </a:r>
            <a:r>
              <a:rPr lang="es-419" dirty="0" err="1" smtClean="0"/>
              <a:t>level</a:t>
            </a:r>
            <a:endParaRPr lang="es-419" dirty="0" smtClean="0"/>
          </a:p>
          <a:p>
            <a:pPr lvl="3"/>
            <a:r>
              <a:rPr lang="es-419" dirty="0" err="1" smtClean="0"/>
              <a:t>Fourth</a:t>
            </a:r>
            <a:r>
              <a:rPr lang="es-419" dirty="0" smtClean="0"/>
              <a:t> </a:t>
            </a:r>
            <a:r>
              <a:rPr lang="es-419" dirty="0" err="1" smtClean="0"/>
              <a:t>level</a:t>
            </a:r>
            <a:endParaRPr lang="es-419" dirty="0" smtClean="0"/>
          </a:p>
          <a:p>
            <a:pPr lvl="4"/>
            <a:r>
              <a:rPr lang="es-419" dirty="0" err="1" smtClean="0"/>
              <a:t>Fifth</a:t>
            </a:r>
            <a:r>
              <a:rPr lang="es-419" dirty="0" smtClean="0"/>
              <a:t> </a:t>
            </a:r>
            <a:r>
              <a:rPr lang="es-419" dirty="0" err="1" smtClean="0"/>
              <a:t>level</a:t>
            </a:r>
            <a:endParaRPr lang="es-419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8EB8CD-81BD-4161-8DC9-D1CE8FD1E105}" type="datetimeFigureOut">
              <a:rPr lang="es-419" smtClean="0"/>
              <a:t>03/06/15</a:t>
            </a:fld>
            <a:endParaRPr lang="es-419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1FEF09-93B9-4AD2-8F1D-3B3C3122411F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25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ection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2766218"/>
            <a:ext cx="10515600" cy="1325563"/>
          </a:xfrm>
          <a:noFill/>
        </p:spPr>
        <p:txBody>
          <a:bodyPr>
            <a:noAutofit/>
          </a:bodyPr>
          <a:lstStyle>
            <a:lvl1pPr algn="ctr">
              <a:defRPr sz="60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766916" y="914399"/>
            <a:ext cx="2428568" cy="2458065"/>
          </a:xfrm>
          <a:prstGeom prst="ellipse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3726425" y="1222382"/>
            <a:ext cx="8023123" cy="1687965"/>
          </a:xfrm>
        </p:spPr>
        <p:txBody>
          <a:bodyPr>
            <a:normAutofit/>
          </a:bodyPr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  <p:sp>
        <p:nvSpPr>
          <p:cNvPr id="22" name="Marcador de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3726424" y="3720293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Job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23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3726424" y="4299179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err="1" smtClean="0"/>
              <a:t>Award</a:t>
            </a:r>
            <a:endParaRPr lang="es-ES" dirty="0"/>
          </a:p>
        </p:txBody>
      </p:sp>
      <p:sp>
        <p:nvSpPr>
          <p:cNvPr id="24" name="Marcador de texto 20"/>
          <p:cNvSpPr>
            <a:spLocks noGrp="1"/>
          </p:cNvSpPr>
          <p:nvPr>
            <p:ph type="body" sz="quarter" idx="14" hasCustomPrompt="1"/>
          </p:nvPr>
        </p:nvSpPr>
        <p:spPr>
          <a:xfrm>
            <a:off x="3726323" y="3114392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Company</a:t>
            </a:r>
            <a:endParaRPr lang="es-ES" dirty="0"/>
          </a:p>
        </p:txBody>
      </p:sp>
      <p:sp>
        <p:nvSpPr>
          <p:cNvPr id="25" name="Marcador de texto 20"/>
          <p:cNvSpPr>
            <a:spLocks noGrp="1"/>
          </p:cNvSpPr>
          <p:nvPr>
            <p:ph type="body" sz="quarter" idx="15" hasCustomPrompt="1"/>
          </p:nvPr>
        </p:nvSpPr>
        <p:spPr>
          <a:xfrm>
            <a:off x="3726322" y="4912702"/>
            <a:ext cx="8023225" cy="41433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Blog 1</a:t>
            </a:r>
            <a:endParaRPr lang="es-ES" dirty="0"/>
          </a:p>
        </p:txBody>
      </p:sp>
      <p:sp>
        <p:nvSpPr>
          <p:cNvPr id="26" name="Marcador de texto 20"/>
          <p:cNvSpPr>
            <a:spLocks noGrp="1"/>
          </p:cNvSpPr>
          <p:nvPr>
            <p:ph type="body" sz="quarter" idx="16" hasCustomPrompt="1"/>
          </p:nvPr>
        </p:nvSpPr>
        <p:spPr>
          <a:xfrm>
            <a:off x="3726321" y="5526225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Blog 2</a:t>
            </a:r>
            <a:endParaRPr lang="es-ES" dirty="0"/>
          </a:p>
        </p:txBody>
      </p:sp>
      <p:sp>
        <p:nvSpPr>
          <p:cNvPr id="27" name="Marcador de texto 20"/>
          <p:cNvSpPr>
            <a:spLocks noGrp="1"/>
          </p:cNvSpPr>
          <p:nvPr>
            <p:ph type="body" sz="quarter" idx="17" hasCustomPrompt="1"/>
          </p:nvPr>
        </p:nvSpPr>
        <p:spPr>
          <a:xfrm>
            <a:off x="3726321" y="6139748"/>
            <a:ext cx="8023225" cy="414338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Segoe UI 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0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78934" y="869796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6" y="102182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745558" y="880947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95" y="107758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rgbClr val="0072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2761891" y="2633873"/>
            <a:ext cx="8633603" cy="1075486"/>
          </a:xfrm>
        </p:spPr>
        <p:txBody>
          <a:bodyPr>
            <a:noAutofit/>
          </a:bodyPr>
          <a:lstStyle>
            <a:lvl1pPr>
              <a:defRPr lang="es-ES" sz="5400" b="0" kern="120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8" name="Picture 8" descr="C:\Users\Jonahs\Dropbox\Projects SCOTT\MEET Windows Azure\source\Background\tile-icon-medi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1" y="2558431"/>
            <a:ext cx="1314418" cy="13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11" y="112863"/>
            <a:ext cx="1998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044" y="365125"/>
            <a:ext cx="11077755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Triángulo rectángulo 7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276043" y="1822450"/>
            <a:ext cx="5400137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6012611" y="1822450"/>
            <a:ext cx="5341188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11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8" r:id="rId3"/>
    <p:sldLayoutId id="2147483661" r:id="rId4"/>
    <p:sldLayoutId id="2147483662" r:id="rId5"/>
    <p:sldLayoutId id="2147483666" r:id="rId6"/>
    <p:sldLayoutId id="2147483649" r:id="rId7"/>
    <p:sldLayoutId id="2147483650" r:id="rId8"/>
    <p:sldLayoutId id="2147483652" r:id="rId9"/>
    <p:sldLayoutId id="2147483664" r:id="rId10"/>
    <p:sldLayoutId id="2147483663" r:id="rId11"/>
    <p:sldLayoutId id="2147483669" r:id="rId12"/>
    <p:sldLayoutId id="2147483670" r:id="rId13"/>
    <p:sldLayoutId id="2147483671" r:id="rId14"/>
    <p:sldLayoutId id="2147483672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1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Nuevos limites</a:t>
            </a:r>
            <a:endParaRPr lang="es-419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01" y="1825625"/>
            <a:ext cx="8974635" cy="4351338"/>
          </a:xfrm>
        </p:spPr>
      </p:pic>
    </p:spTree>
    <p:extLst>
      <p:ext uri="{BB962C8B-B14F-4D97-AF65-F5344CB8AC3E}">
        <p14:creationId xmlns:p14="http://schemas.microsoft.com/office/powerpoint/2010/main" val="35848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MiniRoles</a:t>
            </a:r>
            <a:endParaRPr lang="es-419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250095"/>
              </p:ext>
            </p:extLst>
          </p:nvPr>
        </p:nvGraphicFramePr>
        <p:xfrm>
          <a:off x="2136370" y="1825625"/>
          <a:ext cx="9216795" cy="4355536"/>
        </p:xfrm>
        <a:graphic>
          <a:graphicData uri="http://schemas.openxmlformats.org/drawingml/2006/table">
            <a:tbl>
              <a:tblPr/>
              <a:tblGrid>
                <a:gridCol w="2352503"/>
                <a:gridCol w="6864292"/>
              </a:tblGrid>
              <a:tr h="241741">
                <a:tc>
                  <a:txBody>
                    <a:bodyPr/>
                    <a:lstStyle/>
                    <a:p>
                      <a:r>
                        <a:rPr lang="es-419" sz="1600" b="1" dirty="0" smtClean="0"/>
                        <a:t>Role </a:t>
                      </a:r>
                      <a:r>
                        <a:rPr lang="es-419" sz="1600" b="1" dirty="0" err="1" smtClean="0"/>
                        <a:t>Name</a:t>
                      </a:r>
                      <a:endParaRPr lang="es-419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b="1" dirty="0" err="1" smtClean="0"/>
                        <a:t>Description</a:t>
                      </a:r>
                      <a:endParaRPr lang="es-419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25223">
                <a:tc>
                  <a:txBody>
                    <a:bodyPr/>
                    <a:lstStyle/>
                    <a:p>
                      <a:r>
                        <a:rPr lang="es-419" sz="1600" b="1" dirty="0" err="1" smtClean="0"/>
                        <a:t>Special</a:t>
                      </a:r>
                      <a:r>
                        <a:rPr lang="es-419" sz="1600" b="1" dirty="0" smtClean="0"/>
                        <a:t> Load</a:t>
                      </a:r>
                      <a:endParaRPr lang="es-419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i="1" dirty="0" err="1" smtClean="0"/>
                        <a:t>Reserved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for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services</a:t>
                      </a:r>
                      <a:r>
                        <a:rPr lang="es-419" sz="1600" i="1" dirty="0" smtClean="0"/>
                        <a:t> to be </a:t>
                      </a:r>
                      <a:r>
                        <a:rPr lang="es-419" sz="1600" i="1" dirty="0" err="1" smtClean="0"/>
                        <a:t>isolated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from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other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services</a:t>
                      </a:r>
                      <a:r>
                        <a:rPr lang="es-419" sz="1600" i="1" dirty="0" smtClean="0"/>
                        <a:t>, I.e. 3rd </a:t>
                      </a:r>
                      <a:r>
                        <a:rPr lang="es-419" sz="1600" i="1" dirty="0" err="1" smtClean="0"/>
                        <a:t>party</a:t>
                      </a:r>
                      <a:r>
                        <a:rPr lang="es-419" sz="1600" i="1" dirty="0" smtClean="0"/>
                        <a:t>, </a:t>
                      </a:r>
                      <a:r>
                        <a:rPr lang="es-419" sz="1600" i="1" dirty="0" err="1" smtClean="0"/>
                        <a:t>PerformancePoint</a:t>
                      </a:r>
                      <a:r>
                        <a:rPr lang="es-419" sz="1600" i="1" dirty="0" smtClean="0"/>
                        <a:t>, etc.</a:t>
                      </a:r>
                      <a:endParaRPr lang="es-419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3482">
                <a:tc>
                  <a:txBody>
                    <a:bodyPr/>
                    <a:lstStyle/>
                    <a:p>
                      <a:r>
                        <a:rPr lang="es-419" sz="1600" b="1" dirty="0" smtClean="0"/>
                        <a:t>Web Front </a:t>
                      </a:r>
                      <a:r>
                        <a:rPr lang="es-419" sz="1600" b="1" dirty="0" err="1" smtClean="0"/>
                        <a:t>End</a:t>
                      </a:r>
                      <a:endParaRPr lang="es-419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i="1" dirty="0" err="1" smtClean="0"/>
                        <a:t>Services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end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user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requests</a:t>
                      </a:r>
                      <a:r>
                        <a:rPr lang="es-419" sz="1600" i="1" dirty="0" smtClean="0"/>
                        <a:t>, </a:t>
                      </a:r>
                      <a:r>
                        <a:rPr lang="es-419" sz="1600" i="1" dirty="0" err="1" smtClean="0"/>
                        <a:t>optimized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for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low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latency</a:t>
                      </a:r>
                      <a:r>
                        <a:rPr lang="es-419" sz="1600" i="1" dirty="0" smtClean="0"/>
                        <a:t>.</a:t>
                      </a:r>
                      <a:endParaRPr lang="es-419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6964">
                <a:tc>
                  <a:txBody>
                    <a:bodyPr/>
                    <a:lstStyle/>
                    <a:p>
                      <a:r>
                        <a:rPr lang="es-419" sz="1600" b="1" dirty="0" smtClean="0"/>
                        <a:t>Single Server </a:t>
                      </a:r>
                      <a:r>
                        <a:rPr lang="es-419" sz="1600" b="1" dirty="0" err="1" smtClean="0"/>
                        <a:t>Farm</a:t>
                      </a:r>
                      <a:endParaRPr lang="es-419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i="1" dirty="0" err="1" smtClean="0"/>
                        <a:t>Provisions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all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services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on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the</a:t>
                      </a:r>
                      <a:r>
                        <a:rPr lang="es-419" sz="1600" i="1" dirty="0" smtClean="0"/>
                        <a:t> server </a:t>
                      </a:r>
                      <a:r>
                        <a:rPr lang="es-419" sz="1600" i="1" dirty="0" err="1" smtClean="0"/>
                        <a:t>for</a:t>
                      </a:r>
                      <a:r>
                        <a:rPr lang="es-419" sz="1600" i="1" dirty="0" smtClean="0"/>
                        <a:t> a single server </a:t>
                      </a:r>
                      <a:r>
                        <a:rPr lang="es-419" sz="1600" i="1" dirty="0" err="1" smtClean="0"/>
                        <a:t>deployment</a:t>
                      </a:r>
                      <a:r>
                        <a:rPr lang="es-419" sz="1600" i="1" dirty="0" smtClean="0"/>
                        <a:t>.  </a:t>
                      </a:r>
                      <a:r>
                        <a:rPr lang="es-419" sz="1600" i="1" dirty="0" err="1" smtClean="0"/>
                        <a:t>This</a:t>
                      </a:r>
                      <a:r>
                        <a:rPr lang="es-419" sz="1600" i="1" dirty="0" smtClean="0"/>
                        <a:t> role </a:t>
                      </a:r>
                      <a:r>
                        <a:rPr lang="es-419" sz="1600" i="1" dirty="0" err="1" smtClean="0"/>
                        <a:t>is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provided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for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evaluation</a:t>
                      </a:r>
                      <a:r>
                        <a:rPr lang="es-419" sz="1600" i="1" dirty="0" smtClean="0"/>
                        <a:t> and </a:t>
                      </a:r>
                      <a:r>
                        <a:rPr lang="es-419" sz="1600" i="1" dirty="0" err="1" smtClean="0"/>
                        <a:t>development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purposes</a:t>
                      </a:r>
                      <a:r>
                        <a:rPr lang="es-419" sz="1600" i="1" dirty="0" smtClean="0"/>
                        <a:t>.</a:t>
                      </a:r>
                      <a:endParaRPr lang="es-419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741">
                <a:tc>
                  <a:txBody>
                    <a:bodyPr/>
                    <a:lstStyle/>
                    <a:p>
                      <a:r>
                        <a:rPr lang="es-419" sz="1600" b="1" dirty="0" err="1" smtClean="0"/>
                        <a:t>Search</a:t>
                      </a:r>
                      <a:endParaRPr lang="es-419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i="1" dirty="0" err="1" smtClean="0"/>
                        <a:t>Reserved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for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Search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services</a:t>
                      </a:r>
                      <a:r>
                        <a:rPr lang="es-419" sz="1600" i="1" dirty="0" smtClean="0"/>
                        <a:t>.</a:t>
                      </a:r>
                      <a:endParaRPr lang="es-419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25223">
                <a:tc>
                  <a:txBody>
                    <a:bodyPr/>
                    <a:lstStyle/>
                    <a:p>
                      <a:r>
                        <a:rPr lang="es-419" sz="1600" b="1" dirty="0" err="1" smtClean="0"/>
                        <a:t>Application</a:t>
                      </a:r>
                      <a:endParaRPr lang="es-419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i="1" dirty="0" err="1" smtClean="0"/>
                        <a:t>Services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the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backend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jobs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or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the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requests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triggered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by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backend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jobs</a:t>
                      </a:r>
                      <a:r>
                        <a:rPr lang="es-419" sz="1600" i="1" dirty="0" smtClean="0"/>
                        <a:t>, </a:t>
                      </a:r>
                      <a:r>
                        <a:rPr lang="es-419" sz="1600" i="1" dirty="0" err="1" smtClean="0"/>
                        <a:t>optimized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for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high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throughput</a:t>
                      </a:r>
                      <a:r>
                        <a:rPr lang="es-419" sz="1600" i="1" dirty="0" smtClean="0"/>
                        <a:t>.</a:t>
                      </a:r>
                      <a:endParaRPr lang="es-419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6964">
                <a:tc>
                  <a:txBody>
                    <a:bodyPr/>
                    <a:lstStyle/>
                    <a:p>
                      <a:r>
                        <a:rPr lang="es-419" sz="1600" b="1" dirty="0" err="1" smtClean="0"/>
                        <a:t>Distributed</a:t>
                      </a:r>
                      <a:r>
                        <a:rPr lang="es-419" sz="1600" b="1" dirty="0" smtClean="0"/>
                        <a:t> Cache</a:t>
                      </a:r>
                      <a:endParaRPr lang="es-419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i="1" dirty="0" err="1" smtClean="0"/>
                        <a:t>Services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distributed</a:t>
                      </a:r>
                      <a:r>
                        <a:rPr lang="es-419" sz="1600" i="1" dirty="0" smtClean="0"/>
                        <a:t> cache </a:t>
                      </a:r>
                      <a:r>
                        <a:rPr lang="es-419" sz="1600" i="1" dirty="0" err="1" smtClean="0"/>
                        <a:t>for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the</a:t>
                      </a:r>
                      <a:r>
                        <a:rPr lang="es-419" sz="1600" i="1" dirty="0" smtClean="0"/>
                        <a:t> farm. </a:t>
                      </a:r>
                      <a:r>
                        <a:rPr lang="es-419" sz="1600" i="1" dirty="0" err="1" smtClean="0"/>
                        <a:t>Optionally</a:t>
                      </a:r>
                      <a:r>
                        <a:rPr lang="es-419" sz="1600" i="1" dirty="0" smtClean="0"/>
                        <a:t>, </a:t>
                      </a:r>
                      <a:r>
                        <a:rPr lang="es-419" sz="1600" i="1" dirty="0" err="1" smtClean="0"/>
                        <a:t>the</a:t>
                      </a:r>
                      <a:r>
                        <a:rPr lang="es-419" sz="1600" i="1" dirty="0" smtClean="0"/>
                        <a:t> server </a:t>
                      </a:r>
                      <a:r>
                        <a:rPr lang="es-419" sz="1600" i="1" dirty="0" err="1" smtClean="0"/>
                        <a:t>assigned</a:t>
                      </a:r>
                      <a:r>
                        <a:rPr lang="es-419" sz="1600" i="1" dirty="0" smtClean="0"/>
                        <a:t> to </a:t>
                      </a:r>
                      <a:r>
                        <a:rPr lang="es-419" sz="1600" i="1" dirty="0" err="1" smtClean="0"/>
                        <a:t>this</a:t>
                      </a:r>
                      <a:r>
                        <a:rPr lang="es-419" sz="1600" i="1" dirty="0" smtClean="0"/>
                        <a:t> role can load balance </a:t>
                      </a:r>
                      <a:r>
                        <a:rPr lang="es-419" sz="1600" i="1" dirty="0" err="1" smtClean="0"/>
                        <a:t>end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user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requests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among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the</a:t>
                      </a:r>
                      <a:r>
                        <a:rPr lang="es-419" sz="1600" i="1" dirty="0" smtClean="0"/>
                        <a:t> web </a:t>
                      </a:r>
                      <a:r>
                        <a:rPr lang="es-419" sz="1600" i="1" dirty="0" err="1" smtClean="0"/>
                        <a:t>front</a:t>
                      </a:r>
                      <a:r>
                        <a:rPr lang="es-419" sz="1600" i="1" dirty="0" smtClean="0"/>
                        <a:t> </a:t>
                      </a:r>
                      <a:r>
                        <a:rPr lang="es-419" sz="1600" i="1" dirty="0" err="1" smtClean="0"/>
                        <a:t>ends</a:t>
                      </a:r>
                      <a:r>
                        <a:rPr lang="es-419" sz="1600" i="1" dirty="0" smtClean="0"/>
                        <a:t>.</a:t>
                      </a:r>
                      <a:endParaRPr lang="es-419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98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MiniRoles</a:t>
            </a:r>
            <a:endParaRPr lang="es-419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927867"/>
            <a:ext cx="5316311" cy="457906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586" y="2501168"/>
            <a:ext cx="6047013" cy="310878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519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Health</a:t>
            </a:r>
            <a:r>
              <a:rPr lang="es-419" dirty="0" smtClean="0"/>
              <a:t> Rules basadas en </a:t>
            </a:r>
            <a:r>
              <a:rPr lang="es-419" dirty="0" err="1" smtClean="0"/>
              <a:t>MiniRoles</a:t>
            </a:r>
            <a:endParaRPr lang="es-419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60" y="1690688"/>
            <a:ext cx="8517320" cy="4790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1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Vínculos Durables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In SharePoint 2013 se puede activar el servicio de </a:t>
            </a:r>
            <a:r>
              <a:rPr lang="es-419" dirty="0" err="1" smtClean="0"/>
              <a:t>Document</a:t>
            </a:r>
            <a:r>
              <a:rPr lang="es-419" dirty="0" smtClean="0"/>
              <a:t> ID </a:t>
            </a:r>
            <a:r>
              <a:rPr lang="es-419" dirty="0" err="1" smtClean="0"/>
              <a:t>service</a:t>
            </a:r>
            <a:r>
              <a:rPr lang="es-419" dirty="0" smtClean="0"/>
              <a:t> para generar </a:t>
            </a:r>
            <a:r>
              <a:rPr lang="es-419" dirty="0" err="1" smtClean="0"/>
              <a:t>IDs</a:t>
            </a:r>
            <a:r>
              <a:rPr lang="es-419" dirty="0" smtClean="0"/>
              <a:t> únicos, pero solo para una </a:t>
            </a:r>
            <a:r>
              <a:rPr lang="es-419" dirty="0" err="1" smtClean="0"/>
              <a:t>site</a:t>
            </a:r>
            <a:r>
              <a:rPr lang="es-419" dirty="0" smtClean="0"/>
              <a:t> </a:t>
            </a:r>
            <a:r>
              <a:rPr lang="es-419" dirty="0" err="1" smtClean="0"/>
              <a:t>collection</a:t>
            </a:r>
            <a:r>
              <a:rPr lang="es-419" dirty="0" smtClean="0"/>
              <a:t> especifica</a:t>
            </a:r>
            <a:endParaRPr lang="es-419" dirty="0"/>
          </a:p>
        </p:txBody>
      </p:sp>
      <p:pic>
        <p:nvPicPr>
          <p:cNvPr id="2050" name="Picture 2" descr="http://i1.wp.com/www.microsofttrends.com/wp-content/uploads/2015/05/imag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66" y="2857578"/>
            <a:ext cx="7214507" cy="382911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99474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Mobile UI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7289941" cy="4351338"/>
          </a:xfrm>
        </p:spPr>
        <p:txBody>
          <a:bodyPr/>
          <a:lstStyle/>
          <a:p>
            <a:r>
              <a:rPr lang="es-419" dirty="0" smtClean="0"/>
              <a:t>Office 365 tiene una UI Mobile que se va a implementar también en SharePoint 2016</a:t>
            </a:r>
            <a:endParaRPr lang="es-419" dirty="0"/>
          </a:p>
        </p:txBody>
      </p:sp>
      <p:pic>
        <p:nvPicPr>
          <p:cNvPr id="3074" name="Picture 2" descr="http://i0.wp.com/www.microsofttrends.com/wp-content/uploads/2015/05/imag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905" y="645465"/>
            <a:ext cx="3352800" cy="61055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64467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Facilitando Escenarios Híbridos</a:t>
            </a:r>
            <a:endParaRPr lang="es-419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55" y="1547009"/>
            <a:ext cx="8858930" cy="500045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620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Facilitando Escenarios Híbridos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Búsqueda Hibrida</a:t>
            </a:r>
            <a:endParaRPr lang="es-419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12" y="1825625"/>
            <a:ext cx="8167742" cy="431518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73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Facilitando Escenarios Híbridos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2" y="1825625"/>
            <a:ext cx="5560894" cy="4351338"/>
          </a:xfrm>
        </p:spPr>
        <p:txBody>
          <a:bodyPr/>
          <a:lstStyle/>
          <a:p>
            <a:r>
              <a:rPr lang="es-419" dirty="0" smtClean="0"/>
              <a:t>Contenido </a:t>
            </a:r>
            <a:r>
              <a:rPr lang="es-419" dirty="0" err="1" smtClean="0"/>
              <a:t>OnPremises</a:t>
            </a:r>
            <a:r>
              <a:rPr lang="es-419" dirty="0" smtClean="0"/>
              <a:t> en Delve</a:t>
            </a:r>
            <a:endParaRPr lang="es-419" dirty="0"/>
          </a:p>
        </p:txBody>
      </p:sp>
      <p:pic>
        <p:nvPicPr>
          <p:cNvPr id="4098" name="Picture 2" descr="http://i1.wp.com/www.microsofttrends.com/wp-content/uploads/2015/05/image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68" b="8146"/>
          <a:stretch/>
        </p:blipFill>
        <p:spPr bwMode="auto">
          <a:xfrm>
            <a:off x="2095398" y="2406740"/>
            <a:ext cx="7437643" cy="426837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95090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Rumores (???)</a:t>
            </a:r>
            <a:endParaRPr lang="es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No </a:t>
            </a:r>
            <a:r>
              <a:rPr lang="es-419" dirty="0" err="1"/>
              <a:t>Foundation</a:t>
            </a:r>
            <a:endParaRPr lang="es-419" dirty="0"/>
          </a:p>
          <a:p>
            <a:r>
              <a:rPr lang="es-419" dirty="0" err="1"/>
              <a:t>User</a:t>
            </a:r>
            <a:r>
              <a:rPr lang="es-419" dirty="0"/>
              <a:t> </a:t>
            </a:r>
            <a:r>
              <a:rPr lang="es-419" dirty="0" err="1"/>
              <a:t>Profile</a:t>
            </a:r>
            <a:r>
              <a:rPr lang="es-419" dirty="0"/>
              <a:t> Service </a:t>
            </a:r>
            <a:r>
              <a:rPr lang="es-419" dirty="0" err="1"/>
              <a:t>Application</a:t>
            </a:r>
            <a:r>
              <a:rPr lang="es-419" dirty="0"/>
              <a:t> removida 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s-419" dirty="0" smtClean="0"/>
          </a:p>
          <a:p>
            <a:endParaRPr lang="es-419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258934"/>
            <a:ext cx="10515600" cy="1288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419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972" y="3610878"/>
            <a:ext cx="4257185" cy="304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4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5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Noticias difundidas por </a:t>
            </a:r>
            <a:r>
              <a:rPr lang="es-419" dirty="0" smtClean="0"/>
              <a:t>Microsoft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0" y="1484803"/>
            <a:ext cx="11645811" cy="5065626"/>
          </a:xfrm>
        </p:spPr>
        <p:txBody>
          <a:bodyPr>
            <a:noAutofit/>
          </a:bodyPr>
          <a:lstStyle/>
          <a:p>
            <a:r>
              <a:rPr lang="es-419" sz="1600" dirty="0" err="1" smtClean="0"/>
              <a:t>The</a:t>
            </a:r>
            <a:r>
              <a:rPr lang="es-419" sz="1600" dirty="0" smtClean="0"/>
              <a:t> </a:t>
            </a:r>
            <a:r>
              <a:rPr lang="es-419" sz="1600" dirty="0" err="1"/>
              <a:t>next</a:t>
            </a:r>
            <a:r>
              <a:rPr lang="es-419" sz="1600" dirty="0"/>
              <a:t> </a:t>
            </a:r>
            <a:r>
              <a:rPr lang="es-419" sz="1600" dirty="0" err="1"/>
              <a:t>version</a:t>
            </a:r>
            <a:r>
              <a:rPr lang="es-419" sz="1600" dirty="0"/>
              <a:t> of SharePoint server </a:t>
            </a:r>
            <a:r>
              <a:rPr lang="es-419" sz="1600" dirty="0" err="1"/>
              <a:t>will</a:t>
            </a:r>
            <a:r>
              <a:rPr lang="es-419" sz="1600" dirty="0"/>
              <a:t> be </a:t>
            </a:r>
            <a:r>
              <a:rPr lang="es-419" sz="1600" dirty="0" err="1"/>
              <a:t>the</a:t>
            </a:r>
            <a:r>
              <a:rPr lang="es-419" sz="1600" dirty="0"/>
              <a:t> </a:t>
            </a:r>
            <a:r>
              <a:rPr lang="es-419" sz="1600" dirty="0" err="1"/>
              <a:t>most</a:t>
            </a:r>
            <a:r>
              <a:rPr lang="es-419" sz="1600" dirty="0"/>
              <a:t> </a:t>
            </a:r>
            <a:r>
              <a:rPr lang="es-419" sz="1600" dirty="0" err="1"/>
              <a:t>secure</a:t>
            </a:r>
            <a:r>
              <a:rPr lang="es-419" sz="1600" dirty="0"/>
              <a:t>, </a:t>
            </a:r>
            <a:r>
              <a:rPr lang="es-419" sz="1600" dirty="0" err="1"/>
              <a:t>stable</a:t>
            </a:r>
            <a:r>
              <a:rPr lang="es-419" sz="1600" dirty="0"/>
              <a:t> and </a:t>
            </a:r>
            <a:r>
              <a:rPr lang="es-419" sz="1600" dirty="0" err="1"/>
              <a:t>reliable</a:t>
            </a:r>
            <a:r>
              <a:rPr lang="es-419" sz="1600" dirty="0"/>
              <a:t> </a:t>
            </a:r>
            <a:r>
              <a:rPr lang="es-419" sz="1600" dirty="0" err="1"/>
              <a:t>version</a:t>
            </a:r>
            <a:r>
              <a:rPr lang="es-419" sz="1600" dirty="0"/>
              <a:t> to date—</a:t>
            </a:r>
            <a:r>
              <a:rPr lang="es-419" sz="1600" dirty="0" err="1"/>
              <a:t>allowing</a:t>
            </a:r>
            <a:r>
              <a:rPr lang="es-419" sz="1600" dirty="0"/>
              <a:t> </a:t>
            </a:r>
            <a:r>
              <a:rPr lang="es-419" sz="1600" dirty="0" err="1"/>
              <a:t>organizations</a:t>
            </a:r>
            <a:r>
              <a:rPr lang="es-419" sz="1600" dirty="0"/>
              <a:t> to </a:t>
            </a:r>
            <a:r>
              <a:rPr lang="es-419" sz="1600" dirty="0" err="1"/>
              <a:t>take</a:t>
            </a:r>
            <a:r>
              <a:rPr lang="es-419" sz="1600" dirty="0"/>
              <a:t> </a:t>
            </a:r>
            <a:r>
              <a:rPr lang="es-419" sz="1600" dirty="0" err="1"/>
              <a:t>advantage</a:t>
            </a:r>
            <a:r>
              <a:rPr lang="es-419" sz="1600" dirty="0"/>
              <a:t> of </a:t>
            </a:r>
            <a:r>
              <a:rPr lang="es-419" sz="1600" dirty="0" err="1"/>
              <a:t>cloud</a:t>
            </a:r>
            <a:r>
              <a:rPr lang="es-419" sz="1600" dirty="0"/>
              <a:t> </a:t>
            </a:r>
            <a:r>
              <a:rPr lang="es-419" sz="1600" dirty="0" err="1"/>
              <a:t>innovation</a:t>
            </a:r>
            <a:r>
              <a:rPr lang="es-419" sz="1600" dirty="0"/>
              <a:t> </a:t>
            </a:r>
            <a:r>
              <a:rPr lang="es-419" sz="1600" dirty="0" err="1"/>
              <a:t>on</a:t>
            </a:r>
            <a:r>
              <a:rPr lang="es-419" sz="1600" dirty="0"/>
              <a:t> </a:t>
            </a:r>
            <a:r>
              <a:rPr lang="es-419" sz="1600" dirty="0" err="1"/>
              <a:t>their</a:t>
            </a:r>
            <a:r>
              <a:rPr lang="es-419" sz="1600" dirty="0"/>
              <a:t> </a:t>
            </a:r>
            <a:r>
              <a:rPr lang="es-419" sz="1600" dirty="0" err="1"/>
              <a:t>terms</a:t>
            </a:r>
            <a:r>
              <a:rPr lang="es-419" sz="1600" dirty="0" smtClean="0"/>
              <a:t>.</a:t>
            </a:r>
            <a:endParaRPr lang="es-419" sz="1600" dirty="0"/>
          </a:p>
          <a:p>
            <a:r>
              <a:rPr lang="es-419" sz="1600" dirty="0" smtClean="0"/>
              <a:t>SharePoint </a:t>
            </a:r>
            <a:r>
              <a:rPr lang="es-419" sz="1600" dirty="0"/>
              <a:t>Server 2016 </a:t>
            </a:r>
            <a:r>
              <a:rPr lang="es-419" sz="1600" dirty="0" err="1"/>
              <a:t>will</a:t>
            </a:r>
            <a:r>
              <a:rPr lang="es-419" sz="1600" dirty="0"/>
              <a:t> </a:t>
            </a:r>
            <a:r>
              <a:rPr lang="es-419" sz="1600" dirty="0" err="1"/>
              <a:t>offer</a:t>
            </a:r>
            <a:r>
              <a:rPr lang="es-419" sz="1600" dirty="0"/>
              <a:t> </a:t>
            </a:r>
            <a:r>
              <a:rPr lang="es-419" sz="1600" dirty="0" err="1"/>
              <a:t>customers</a:t>
            </a:r>
            <a:r>
              <a:rPr lang="es-419" sz="1600" dirty="0"/>
              <a:t> </a:t>
            </a:r>
            <a:r>
              <a:rPr lang="es-419" sz="1600" dirty="0" err="1"/>
              <a:t>enhanced</a:t>
            </a:r>
            <a:r>
              <a:rPr lang="es-419" sz="1600" dirty="0"/>
              <a:t>, flexible </a:t>
            </a:r>
            <a:r>
              <a:rPr lang="es-419" sz="1600" dirty="0" err="1"/>
              <a:t>deployment</a:t>
            </a:r>
            <a:r>
              <a:rPr lang="es-419" sz="1600" dirty="0"/>
              <a:t> </a:t>
            </a:r>
            <a:r>
              <a:rPr lang="es-419" sz="1600" dirty="0" err="1"/>
              <a:t>options</a:t>
            </a:r>
            <a:r>
              <a:rPr lang="es-419" sz="1600" dirty="0"/>
              <a:t>, </a:t>
            </a:r>
            <a:r>
              <a:rPr lang="es-419" sz="1600" dirty="0" err="1"/>
              <a:t>improved</a:t>
            </a:r>
            <a:r>
              <a:rPr lang="es-419" sz="1600" dirty="0"/>
              <a:t> </a:t>
            </a:r>
            <a:r>
              <a:rPr lang="es-419" sz="1600" dirty="0" err="1"/>
              <a:t>reliability</a:t>
            </a:r>
            <a:r>
              <a:rPr lang="es-419" sz="1600" dirty="0"/>
              <a:t> and new IT </a:t>
            </a:r>
            <a:r>
              <a:rPr lang="es-419" sz="1600" dirty="0" err="1"/>
              <a:t>agility</a:t>
            </a:r>
            <a:r>
              <a:rPr lang="es-419" sz="1600" dirty="0"/>
              <a:t>, </a:t>
            </a:r>
            <a:r>
              <a:rPr lang="es-419" sz="1600" dirty="0" err="1"/>
              <a:t>enabled</a:t>
            </a:r>
            <a:r>
              <a:rPr lang="es-419" sz="1600" dirty="0"/>
              <a:t> </a:t>
            </a:r>
            <a:r>
              <a:rPr lang="es-419" sz="1600" dirty="0" err="1"/>
              <a:t>for</a:t>
            </a:r>
            <a:r>
              <a:rPr lang="es-419" sz="1600" dirty="0"/>
              <a:t> </a:t>
            </a:r>
            <a:r>
              <a:rPr lang="es-419" sz="1600" dirty="0" err="1"/>
              <a:t>massive</a:t>
            </a:r>
            <a:r>
              <a:rPr lang="es-419" sz="1600" dirty="0"/>
              <a:t> </a:t>
            </a:r>
            <a:r>
              <a:rPr lang="es-419" sz="1600" dirty="0" err="1"/>
              <a:t>scale</a:t>
            </a:r>
            <a:r>
              <a:rPr lang="es-419" sz="1600" dirty="0" smtClean="0"/>
              <a:t>.</a:t>
            </a:r>
            <a:endParaRPr lang="es-419" sz="1600" dirty="0"/>
          </a:p>
          <a:p>
            <a:r>
              <a:rPr lang="es-419" sz="1600" dirty="0" err="1" smtClean="0"/>
              <a:t>With</a:t>
            </a:r>
            <a:r>
              <a:rPr lang="es-419" sz="1600" dirty="0" smtClean="0"/>
              <a:t> </a:t>
            </a:r>
            <a:r>
              <a:rPr lang="es-419" sz="1600" dirty="0"/>
              <a:t>SharePoint Server 2016, in </a:t>
            </a:r>
            <a:r>
              <a:rPr lang="es-419" sz="1600" dirty="0" err="1"/>
              <a:t>addition</a:t>
            </a:r>
            <a:r>
              <a:rPr lang="es-419" sz="1600" dirty="0"/>
              <a:t> to </a:t>
            </a:r>
            <a:r>
              <a:rPr lang="es-419" sz="1600" dirty="0" err="1"/>
              <a:t>delivering</a:t>
            </a:r>
            <a:r>
              <a:rPr lang="es-419" sz="1600" dirty="0"/>
              <a:t> </a:t>
            </a:r>
            <a:r>
              <a:rPr lang="es-419" sz="1600" dirty="0" err="1"/>
              <a:t>rich</a:t>
            </a:r>
            <a:r>
              <a:rPr lang="es-419" sz="1600" dirty="0"/>
              <a:t> </a:t>
            </a:r>
            <a:r>
              <a:rPr lang="es-419" sz="1600" dirty="0" err="1"/>
              <a:t>on-premises</a:t>
            </a:r>
            <a:r>
              <a:rPr lang="es-419" sz="1600" dirty="0"/>
              <a:t> </a:t>
            </a:r>
            <a:r>
              <a:rPr lang="es-419" sz="1600" dirty="0" err="1"/>
              <a:t>capabilities</a:t>
            </a:r>
            <a:r>
              <a:rPr lang="es-419" sz="1600" dirty="0"/>
              <a:t>, Microsoft </a:t>
            </a:r>
            <a:r>
              <a:rPr lang="es-419" sz="1600" dirty="0" err="1"/>
              <a:t>will</a:t>
            </a:r>
            <a:r>
              <a:rPr lang="es-419" sz="1600" dirty="0"/>
              <a:t> </a:t>
            </a:r>
            <a:r>
              <a:rPr lang="es-419" sz="1600" dirty="0" err="1"/>
              <a:t>focus</a:t>
            </a:r>
            <a:r>
              <a:rPr lang="es-419" sz="1600" dirty="0"/>
              <a:t> </a:t>
            </a:r>
            <a:r>
              <a:rPr lang="es-419" sz="1600" dirty="0" err="1"/>
              <a:t>on</a:t>
            </a:r>
            <a:r>
              <a:rPr lang="es-419" sz="1600" dirty="0"/>
              <a:t> </a:t>
            </a:r>
            <a:r>
              <a:rPr lang="es-419" sz="1600" dirty="0" err="1"/>
              <a:t>robust</a:t>
            </a:r>
            <a:r>
              <a:rPr lang="es-419" sz="1600" dirty="0"/>
              <a:t> </a:t>
            </a:r>
            <a:r>
              <a:rPr lang="es-419" sz="1600" dirty="0" err="1"/>
              <a:t>hybrid</a:t>
            </a:r>
            <a:r>
              <a:rPr lang="es-419" sz="1600" dirty="0"/>
              <a:t> </a:t>
            </a:r>
            <a:r>
              <a:rPr lang="es-419" sz="1600" dirty="0" err="1"/>
              <a:t>enablement</a:t>
            </a:r>
            <a:r>
              <a:rPr lang="es-419" sz="1600" dirty="0"/>
              <a:t> in </a:t>
            </a:r>
            <a:r>
              <a:rPr lang="es-419" sz="1600" dirty="0" err="1"/>
              <a:t>order</a:t>
            </a:r>
            <a:r>
              <a:rPr lang="es-419" sz="1600" dirty="0"/>
              <a:t> to </a:t>
            </a:r>
            <a:r>
              <a:rPr lang="es-419" sz="1600" dirty="0" err="1"/>
              <a:t>bring</a:t>
            </a:r>
            <a:r>
              <a:rPr lang="es-419" sz="1600" dirty="0"/>
              <a:t> more of </a:t>
            </a:r>
            <a:r>
              <a:rPr lang="es-419" sz="1600" dirty="0" err="1"/>
              <a:t>the</a:t>
            </a:r>
            <a:r>
              <a:rPr lang="es-419" sz="1600" dirty="0"/>
              <a:t> Office 365 </a:t>
            </a:r>
            <a:r>
              <a:rPr lang="es-419" sz="1600" dirty="0" err="1"/>
              <a:t>experiences</a:t>
            </a:r>
            <a:r>
              <a:rPr lang="es-419" sz="1600" dirty="0"/>
              <a:t> to </a:t>
            </a:r>
            <a:r>
              <a:rPr lang="es-419" sz="1600" dirty="0" err="1"/>
              <a:t>the</a:t>
            </a:r>
            <a:r>
              <a:rPr lang="es-419" sz="1600" dirty="0"/>
              <a:t> </a:t>
            </a:r>
            <a:r>
              <a:rPr lang="es-419" sz="1600" dirty="0" err="1"/>
              <a:t>on-premises</a:t>
            </a:r>
            <a:r>
              <a:rPr lang="es-419" sz="1600" dirty="0"/>
              <a:t> </a:t>
            </a:r>
            <a:r>
              <a:rPr lang="es-419" sz="1600" dirty="0" err="1" smtClean="0"/>
              <a:t>Customers</a:t>
            </a:r>
            <a:r>
              <a:rPr lang="es-US" sz="1600" dirty="0" smtClean="0"/>
              <a:t>.</a:t>
            </a:r>
            <a:endParaRPr lang="es-419" sz="1600" dirty="0"/>
          </a:p>
          <a:p>
            <a:r>
              <a:rPr lang="es-419" sz="1600" dirty="0" err="1" smtClean="0"/>
              <a:t>The</a:t>
            </a:r>
            <a:r>
              <a:rPr lang="es-419" sz="1600" dirty="0" smtClean="0"/>
              <a:t> </a:t>
            </a:r>
            <a:r>
              <a:rPr lang="es-419" sz="1600" dirty="0"/>
              <a:t>InfoPath 2013 </a:t>
            </a:r>
            <a:r>
              <a:rPr lang="es-419" sz="1600" dirty="0" err="1"/>
              <a:t>application</a:t>
            </a:r>
            <a:r>
              <a:rPr lang="es-419" sz="1600" dirty="0"/>
              <a:t> </a:t>
            </a:r>
            <a:r>
              <a:rPr lang="es-419" sz="1600" dirty="0" err="1"/>
              <a:t>remains</a:t>
            </a:r>
            <a:r>
              <a:rPr lang="es-419" sz="1600" dirty="0"/>
              <a:t> </a:t>
            </a:r>
            <a:r>
              <a:rPr lang="es-419" sz="1600" dirty="0" err="1"/>
              <a:t>the</a:t>
            </a:r>
            <a:r>
              <a:rPr lang="es-419" sz="1600" dirty="0"/>
              <a:t> </a:t>
            </a:r>
            <a:r>
              <a:rPr lang="es-419" sz="1600" dirty="0" err="1"/>
              <a:t>last</a:t>
            </a:r>
            <a:r>
              <a:rPr lang="es-419" sz="1600" dirty="0"/>
              <a:t> </a:t>
            </a:r>
            <a:r>
              <a:rPr lang="es-419" sz="1600" dirty="0" err="1"/>
              <a:t>version</a:t>
            </a:r>
            <a:r>
              <a:rPr lang="es-419" sz="1600" dirty="0"/>
              <a:t> to be </a:t>
            </a:r>
            <a:r>
              <a:rPr lang="es-419" sz="1600" dirty="0" err="1"/>
              <a:t>released</a:t>
            </a:r>
            <a:r>
              <a:rPr lang="es-419" sz="1600" dirty="0"/>
              <a:t> and </a:t>
            </a:r>
            <a:r>
              <a:rPr lang="es-419" sz="1600" dirty="0" err="1"/>
              <a:t>will</a:t>
            </a:r>
            <a:r>
              <a:rPr lang="es-419" sz="1600" dirty="0"/>
              <a:t> </a:t>
            </a:r>
            <a:r>
              <a:rPr lang="es-419" sz="1600" dirty="0" err="1"/>
              <a:t>work</a:t>
            </a:r>
            <a:r>
              <a:rPr lang="es-419" sz="1600" dirty="0"/>
              <a:t> </a:t>
            </a:r>
            <a:r>
              <a:rPr lang="es-419" sz="1600" dirty="0" err="1"/>
              <a:t>with</a:t>
            </a:r>
            <a:r>
              <a:rPr lang="es-419" sz="1600" dirty="0"/>
              <a:t> SharePoint Server 2016. </a:t>
            </a:r>
          </a:p>
          <a:p>
            <a:r>
              <a:rPr lang="es-419" sz="1600" dirty="0"/>
              <a:t>Microsoft </a:t>
            </a:r>
            <a:r>
              <a:rPr lang="es-419" sz="1600" dirty="0" err="1"/>
              <a:t>will</a:t>
            </a:r>
            <a:r>
              <a:rPr lang="es-419" sz="1600" dirty="0"/>
              <a:t> be </a:t>
            </a:r>
            <a:r>
              <a:rPr lang="es-419" sz="1600" dirty="0" err="1"/>
              <a:t>delivering</a:t>
            </a:r>
            <a:r>
              <a:rPr lang="es-419" sz="1600" dirty="0"/>
              <a:t> new ‘</a:t>
            </a:r>
            <a:r>
              <a:rPr lang="es-419" sz="1600" dirty="0" err="1"/>
              <a:t>ready</a:t>
            </a:r>
            <a:r>
              <a:rPr lang="es-419" sz="1600" dirty="0"/>
              <a:t>-to-</a:t>
            </a:r>
            <a:r>
              <a:rPr lang="es-419" sz="1600" dirty="0" err="1"/>
              <a:t>go</a:t>
            </a:r>
            <a:r>
              <a:rPr lang="es-419" sz="1600" dirty="0"/>
              <a:t>’ </a:t>
            </a:r>
            <a:r>
              <a:rPr lang="es-419" sz="1600" dirty="0" err="1"/>
              <a:t>Portals</a:t>
            </a:r>
            <a:r>
              <a:rPr lang="es-419" sz="1600" dirty="0"/>
              <a:t> </a:t>
            </a:r>
            <a:r>
              <a:rPr lang="es-419" sz="1600" dirty="0" err="1"/>
              <a:t>that</a:t>
            </a:r>
            <a:r>
              <a:rPr lang="es-419" sz="1600" dirty="0"/>
              <a:t> </a:t>
            </a:r>
            <a:r>
              <a:rPr lang="es-419" sz="1600" dirty="0" err="1"/>
              <a:t>historically</a:t>
            </a:r>
            <a:r>
              <a:rPr lang="es-419" sz="1600" dirty="0"/>
              <a:t> </a:t>
            </a:r>
            <a:r>
              <a:rPr lang="es-419" sz="1600" dirty="0" err="1"/>
              <a:t>would</a:t>
            </a:r>
            <a:r>
              <a:rPr lang="es-419" sz="1600" dirty="0"/>
              <a:t> </a:t>
            </a:r>
            <a:r>
              <a:rPr lang="es-419" sz="1600" dirty="0" err="1"/>
              <a:t>have</a:t>
            </a:r>
            <a:r>
              <a:rPr lang="es-419" sz="1600" dirty="0"/>
              <a:t> </a:t>
            </a:r>
            <a:r>
              <a:rPr lang="es-419" sz="1600" dirty="0" err="1"/>
              <a:t>taken</a:t>
            </a:r>
            <a:r>
              <a:rPr lang="es-419" sz="1600" dirty="0"/>
              <a:t> </a:t>
            </a:r>
            <a:r>
              <a:rPr lang="es-419" sz="1600" dirty="0" err="1"/>
              <a:t>customers</a:t>
            </a:r>
            <a:r>
              <a:rPr lang="es-419" sz="1600" dirty="0"/>
              <a:t> </a:t>
            </a:r>
            <a:r>
              <a:rPr lang="es-419" sz="1600" dirty="0" err="1"/>
              <a:t>weeks</a:t>
            </a:r>
            <a:r>
              <a:rPr lang="es-419" sz="1600" dirty="0"/>
              <a:t>, </a:t>
            </a:r>
            <a:r>
              <a:rPr lang="es-419" sz="1600" dirty="0" err="1"/>
              <a:t>if</a:t>
            </a:r>
            <a:r>
              <a:rPr lang="es-419" sz="1600" dirty="0"/>
              <a:t> </a:t>
            </a:r>
            <a:r>
              <a:rPr lang="es-419" sz="1600" dirty="0" err="1"/>
              <a:t>not</a:t>
            </a:r>
            <a:r>
              <a:rPr lang="es-419" sz="1600" dirty="0"/>
              <a:t> </a:t>
            </a:r>
            <a:r>
              <a:rPr lang="es-419" sz="1600" dirty="0" err="1"/>
              <a:t>months</a:t>
            </a:r>
            <a:r>
              <a:rPr lang="es-419" sz="1600" dirty="0"/>
              <a:t>, to </a:t>
            </a:r>
            <a:r>
              <a:rPr lang="es-419" sz="1600" dirty="0" err="1"/>
              <a:t>build</a:t>
            </a:r>
            <a:r>
              <a:rPr lang="es-419" sz="1600" dirty="0"/>
              <a:t>. </a:t>
            </a:r>
            <a:r>
              <a:rPr lang="es-419" sz="1600" dirty="0" err="1"/>
              <a:t>NextGen</a:t>
            </a:r>
            <a:r>
              <a:rPr lang="es-419" sz="1600" dirty="0"/>
              <a:t> </a:t>
            </a:r>
            <a:r>
              <a:rPr lang="es-419" sz="1600" dirty="0" err="1"/>
              <a:t>Portals</a:t>
            </a:r>
            <a:r>
              <a:rPr lang="es-419" sz="1600" dirty="0"/>
              <a:t>, </a:t>
            </a:r>
            <a:r>
              <a:rPr lang="es-419" sz="1600" dirty="0" err="1"/>
              <a:t>by</a:t>
            </a:r>
            <a:r>
              <a:rPr lang="es-419" sz="1600" dirty="0"/>
              <a:t> </a:t>
            </a:r>
            <a:r>
              <a:rPr lang="es-419" sz="1600" dirty="0" err="1"/>
              <a:t>design</a:t>
            </a:r>
            <a:r>
              <a:rPr lang="es-419" sz="1600" dirty="0"/>
              <a:t>, are </a:t>
            </a:r>
            <a:r>
              <a:rPr lang="es-419" sz="1600" dirty="0" err="1"/>
              <a:t>intelligent</a:t>
            </a:r>
            <a:r>
              <a:rPr lang="es-419" sz="1600" dirty="0"/>
              <a:t>, </a:t>
            </a:r>
            <a:r>
              <a:rPr lang="es-419" sz="1600" dirty="0" err="1"/>
              <a:t>collaborative</a:t>
            </a:r>
            <a:r>
              <a:rPr lang="es-419" sz="1600" dirty="0"/>
              <a:t>, </a:t>
            </a:r>
            <a:r>
              <a:rPr lang="es-419" sz="1600" dirty="0" err="1"/>
              <a:t>mobile</a:t>
            </a:r>
            <a:r>
              <a:rPr lang="es-419" sz="1600" dirty="0"/>
              <a:t> and </a:t>
            </a:r>
            <a:r>
              <a:rPr lang="es-419" sz="1600" dirty="0" err="1"/>
              <a:t>ready</a:t>
            </a:r>
            <a:r>
              <a:rPr lang="es-419" sz="1600" dirty="0"/>
              <a:t> to </a:t>
            </a:r>
            <a:r>
              <a:rPr lang="es-419" sz="1600" dirty="0" err="1"/>
              <a:t>go</a:t>
            </a:r>
            <a:r>
              <a:rPr lang="es-419" sz="1600" dirty="0"/>
              <a:t>. Office 365 Video, </a:t>
            </a:r>
            <a:r>
              <a:rPr lang="es-419" sz="1600" dirty="0" err="1"/>
              <a:t>delivered</a:t>
            </a:r>
            <a:r>
              <a:rPr lang="es-419" sz="1600" dirty="0"/>
              <a:t> in 2014, </a:t>
            </a:r>
            <a:r>
              <a:rPr lang="es-419" sz="1600" dirty="0" err="1"/>
              <a:t>is</a:t>
            </a:r>
            <a:r>
              <a:rPr lang="es-419" sz="1600" dirty="0"/>
              <a:t> </a:t>
            </a:r>
            <a:r>
              <a:rPr lang="es-419" sz="1600" dirty="0" err="1"/>
              <a:t>the</a:t>
            </a:r>
            <a:r>
              <a:rPr lang="es-419" sz="1600" dirty="0"/>
              <a:t> </a:t>
            </a:r>
            <a:r>
              <a:rPr lang="es-419" sz="1600" dirty="0" err="1"/>
              <a:t>first</a:t>
            </a:r>
            <a:r>
              <a:rPr lang="es-419" sz="1600" dirty="0"/>
              <a:t> </a:t>
            </a:r>
            <a:r>
              <a:rPr lang="es-419" sz="1600" dirty="0" err="1"/>
              <a:t>NextGen</a:t>
            </a:r>
            <a:r>
              <a:rPr lang="es-419" sz="1600" dirty="0"/>
              <a:t> Portal</a:t>
            </a:r>
            <a:r>
              <a:rPr lang="es-419" sz="1600" dirty="0" smtClean="0"/>
              <a:t>.</a:t>
            </a:r>
            <a:endParaRPr lang="es-419" sz="1600" dirty="0"/>
          </a:p>
          <a:p>
            <a:r>
              <a:rPr lang="es-419" sz="1600" dirty="0" err="1" smtClean="0"/>
              <a:t>Expanding</a:t>
            </a:r>
            <a:r>
              <a:rPr lang="es-419" sz="1600" dirty="0" smtClean="0"/>
              <a:t> </a:t>
            </a:r>
            <a:r>
              <a:rPr lang="es-419" sz="1600" dirty="0" err="1"/>
              <a:t>the</a:t>
            </a:r>
            <a:r>
              <a:rPr lang="es-419" sz="1600" dirty="0"/>
              <a:t> concept of </a:t>
            </a:r>
            <a:r>
              <a:rPr lang="es-419" sz="1600" dirty="0" err="1"/>
              <a:t>team</a:t>
            </a:r>
            <a:r>
              <a:rPr lang="es-419" sz="1600" dirty="0"/>
              <a:t> </a:t>
            </a:r>
            <a:r>
              <a:rPr lang="es-419" sz="1600" dirty="0" err="1"/>
              <a:t>sites</a:t>
            </a:r>
            <a:r>
              <a:rPr lang="es-419" sz="1600" dirty="0"/>
              <a:t>, MS </a:t>
            </a:r>
            <a:r>
              <a:rPr lang="es-419" sz="1600" dirty="0" err="1"/>
              <a:t>will</a:t>
            </a:r>
            <a:r>
              <a:rPr lang="es-419" sz="1600" dirty="0"/>
              <a:t> </a:t>
            </a:r>
            <a:r>
              <a:rPr lang="es-419" sz="1600" dirty="0" err="1"/>
              <a:t>bring</a:t>
            </a:r>
            <a:r>
              <a:rPr lang="es-419" sz="1600" dirty="0"/>
              <a:t> </a:t>
            </a:r>
            <a:r>
              <a:rPr lang="es-419" sz="1600" dirty="0" err="1"/>
              <a:t>together</a:t>
            </a:r>
            <a:r>
              <a:rPr lang="es-419" sz="1600" dirty="0"/>
              <a:t> </a:t>
            </a:r>
            <a:r>
              <a:rPr lang="es-419" sz="1600" dirty="0" err="1"/>
              <a:t>team</a:t>
            </a:r>
            <a:r>
              <a:rPr lang="es-419" sz="1600" dirty="0"/>
              <a:t> </a:t>
            </a:r>
            <a:r>
              <a:rPr lang="es-419" sz="1600" dirty="0" err="1"/>
              <a:t>content</a:t>
            </a:r>
            <a:r>
              <a:rPr lang="es-419" sz="1600" dirty="0"/>
              <a:t> </a:t>
            </a:r>
            <a:r>
              <a:rPr lang="es-419" sz="1600" dirty="0" err="1"/>
              <a:t>traditionally</a:t>
            </a:r>
            <a:r>
              <a:rPr lang="es-419" sz="1600" dirty="0"/>
              <a:t> </a:t>
            </a:r>
            <a:r>
              <a:rPr lang="es-419" sz="1600" dirty="0" err="1"/>
              <a:t>kept</a:t>
            </a:r>
            <a:r>
              <a:rPr lang="es-419" sz="1600" dirty="0"/>
              <a:t> in SharePoint, </a:t>
            </a:r>
            <a:r>
              <a:rPr lang="es-419" sz="1600" dirty="0" err="1"/>
              <a:t>along</a:t>
            </a:r>
            <a:r>
              <a:rPr lang="es-419" sz="1600" dirty="0"/>
              <a:t> </a:t>
            </a:r>
            <a:r>
              <a:rPr lang="es-419" sz="1600" dirty="0" err="1"/>
              <a:t>with</a:t>
            </a:r>
            <a:r>
              <a:rPr lang="es-419" sz="1600" dirty="0"/>
              <a:t> </a:t>
            </a:r>
            <a:r>
              <a:rPr lang="es-419" sz="1600" dirty="0" err="1"/>
              <a:t>the</a:t>
            </a:r>
            <a:r>
              <a:rPr lang="es-419" sz="1600" dirty="0"/>
              <a:t> </a:t>
            </a:r>
            <a:r>
              <a:rPr lang="es-419" sz="1600" dirty="0" err="1"/>
              <a:t>broader</a:t>
            </a:r>
            <a:r>
              <a:rPr lang="es-419" sz="1600" dirty="0"/>
              <a:t> set of </a:t>
            </a:r>
            <a:r>
              <a:rPr lang="es-419" sz="1600" dirty="0" err="1"/>
              <a:t>information</a:t>
            </a:r>
            <a:r>
              <a:rPr lang="es-419" sz="1600" dirty="0"/>
              <a:t> </a:t>
            </a:r>
            <a:r>
              <a:rPr lang="es-419" sz="1600" dirty="0" err="1"/>
              <a:t>across</a:t>
            </a:r>
            <a:r>
              <a:rPr lang="es-419" sz="1600" dirty="0"/>
              <a:t> Office 365 </a:t>
            </a:r>
            <a:r>
              <a:rPr lang="es-419" sz="1600" dirty="0" err="1"/>
              <a:t>including</a:t>
            </a:r>
            <a:r>
              <a:rPr lang="es-419" sz="1600" dirty="0"/>
              <a:t> email, </a:t>
            </a:r>
            <a:r>
              <a:rPr lang="es-419" sz="1600" dirty="0" err="1"/>
              <a:t>instant</a:t>
            </a:r>
            <a:r>
              <a:rPr lang="es-419" sz="1600" dirty="0"/>
              <a:t> </a:t>
            </a:r>
            <a:r>
              <a:rPr lang="es-419" sz="1600" dirty="0" err="1"/>
              <a:t>messaging</a:t>
            </a:r>
            <a:r>
              <a:rPr lang="es-419" sz="1600" dirty="0"/>
              <a:t>, </a:t>
            </a:r>
            <a:r>
              <a:rPr lang="es-419" sz="1600" dirty="0" err="1"/>
              <a:t>tasks</a:t>
            </a:r>
            <a:r>
              <a:rPr lang="es-419" sz="1600" dirty="0"/>
              <a:t>, </a:t>
            </a:r>
            <a:r>
              <a:rPr lang="es-419" sz="1600" dirty="0" err="1"/>
              <a:t>contacts</a:t>
            </a:r>
            <a:r>
              <a:rPr lang="es-419" sz="1600" dirty="0"/>
              <a:t>, personal files, social </a:t>
            </a:r>
            <a:r>
              <a:rPr lang="es-419" sz="1600" dirty="0" err="1"/>
              <a:t>feeds</a:t>
            </a:r>
            <a:r>
              <a:rPr lang="es-419" sz="1600" dirty="0"/>
              <a:t> and more. </a:t>
            </a:r>
            <a:r>
              <a:rPr lang="es-419" sz="1600" dirty="0" err="1"/>
              <a:t>This</a:t>
            </a:r>
            <a:r>
              <a:rPr lang="es-419" sz="1600" dirty="0"/>
              <a:t> </a:t>
            </a:r>
            <a:r>
              <a:rPr lang="es-419" sz="1600" dirty="0" err="1"/>
              <a:t>holistic</a:t>
            </a:r>
            <a:r>
              <a:rPr lang="es-419" sz="1600" dirty="0"/>
              <a:t> </a:t>
            </a:r>
            <a:r>
              <a:rPr lang="es-419" sz="1600" dirty="0" err="1"/>
              <a:t>team</a:t>
            </a:r>
            <a:r>
              <a:rPr lang="es-419" sz="1600" dirty="0"/>
              <a:t> </a:t>
            </a:r>
            <a:r>
              <a:rPr lang="es-419" sz="1600" dirty="0" err="1"/>
              <a:t>experience</a:t>
            </a:r>
            <a:r>
              <a:rPr lang="es-419" sz="1600" dirty="0"/>
              <a:t> </a:t>
            </a:r>
            <a:r>
              <a:rPr lang="es-419" sz="1600" dirty="0" err="1"/>
              <a:t>across</a:t>
            </a:r>
            <a:r>
              <a:rPr lang="es-419" sz="1600" dirty="0"/>
              <a:t> Office 365 </a:t>
            </a:r>
            <a:r>
              <a:rPr lang="es-419" sz="1600" dirty="0" err="1"/>
              <a:t>will</a:t>
            </a:r>
            <a:r>
              <a:rPr lang="es-419" sz="1600" dirty="0"/>
              <a:t> </a:t>
            </a:r>
            <a:r>
              <a:rPr lang="es-419" sz="1600" dirty="0" err="1"/>
              <a:t>offer</a:t>
            </a:r>
            <a:r>
              <a:rPr lang="es-419" sz="1600" dirty="0"/>
              <a:t> </a:t>
            </a:r>
            <a:r>
              <a:rPr lang="es-419" sz="1600" dirty="0" err="1"/>
              <a:t>simplified</a:t>
            </a:r>
            <a:r>
              <a:rPr lang="es-419" sz="1600" dirty="0"/>
              <a:t> </a:t>
            </a:r>
            <a:r>
              <a:rPr lang="es-419" sz="1600" dirty="0" err="1"/>
              <a:t>permissions</a:t>
            </a:r>
            <a:r>
              <a:rPr lang="es-419" sz="1600" dirty="0"/>
              <a:t> </a:t>
            </a:r>
            <a:r>
              <a:rPr lang="es-419" sz="1600" dirty="0" err="1"/>
              <a:t>for</a:t>
            </a:r>
            <a:r>
              <a:rPr lang="es-419" sz="1600" dirty="0"/>
              <a:t> </a:t>
            </a:r>
            <a:r>
              <a:rPr lang="es-419" sz="1600" dirty="0" err="1"/>
              <a:t>the</a:t>
            </a:r>
            <a:r>
              <a:rPr lang="es-419" sz="1600" dirty="0"/>
              <a:t> </a:t>
            </a:r>
            <a:r>
              <a:rPr lang="es-419" sz="1600" dirty="0" err="1"/>
              <a:t>user</a:t>
            </a:r>
            <a:r>
              <a:rPr lang="es-419" sz="1600" dirty="0"/>
              <a:t> and </a:t>
            </a:r>
            <a:r>
              <a:rPr lang="es-419" sz="1600" dirty="0" err="1"/>
              <a:t>holistic</a:t>
            </a:r>
            <a:r>
              <a:rPr lang="es-419" sz="1600" dirty="0"/>
              <a:t> </a:t>
            </a:r>
            <a:r>
              <a:rPr lang="es-419" sz="1600" dirty="0" err="1"/>
              <a:t>management</a:t>
            </a:r>
            <a:r>
              <a:rPr lang="es-419" sz="1600" dirty="0"/>
              <a:t>, </a:t>
            </a:r>
            <a:r>
              <a:rPr lang="es-419" sz="1600" dirty="0" err="1"/>
              <a:t>governance</a:t>
            </a:r>
            <a:r>
              <a:rPr lang="es-419" sz="1600" dirty="0"/>
              <a:t> and </a:t>
            </a:r>
            <a:r>
              <a:rPr lang="es-419" sz="1600" dirty="0" err="1"/>
              <a:t>extensibility</a:t>
            </a:r>
            <a:r>
              <a:rPr lang="es-419" sz="1600" dirty="0"/>
              <a:t> </a:t>
            </a:r>
            <a:r>
              <a:rPr lang="es-419" sz="1600" dirty="0" err="1"/>
              <a:t>models</a:t>
            </a:r>
            <a:r>
              <a:rPr lang="es-419" sz="1600" dirty="0"/>
              <a:t>, </a:t>
            </a:r>
            <a:r>
              <a:rPr lang="es-419" sz="1600" dirty="0" err="1"/>
              <a:t>making</a:t>
            </a:r>
            <a:r>
              <a:rPr lang="es-419" sz="1600" dirty="0"/>
              <a:t> </a:t>
            </a:r>
            <a:r>
              <a:rPr lang="es-419" sz="1600" dirty="0" err="1"/>
              <a:t>it</a:t>
            </a:r>
            <a:r>
              <a:rPr lang="es-419" sz="1600" dirty="0"/>
              <a:t> a </a:t>
            </a:r>
            <a:r>
              <a:rPr lang="es-419" sz="1600" dirty="0" err="1"/>
              <a:t>win</a:t>
            </a:r>
            <a:r>
              <a:rPr lang="es-419" sz="1600" dirty="0"/>
              <a:t> </a:t>
            </a:r>
            <a:r>
              <a:rPr lang="es-419" sz="1600" dirty="0" err="1"/>
              <a:t>for</a:t>
            </a:r>
            <a:r>
              <a:rPr lang="es-419" sz="1600" dirty="0"/>
              <a:t> IT and </a:t>
            </a:r>
            <a:r>
              <a:rPr lang="es-419" sz="1600" dirty="0" err="1"/>
              <a:t>for</a:t>
            </a:r>
            <a:r>
              <a:rPr lang="es-419" sz="1600" dirty="0"/>
              <a:t> </a:t>
            </a:r>
            <a:r>
              <a:rPr lang="es-419" sz="1600" dirty="0" err="1"/>
              <a:t>users</a:t>
            </a:r>
            <a:r>
              <a:rPr lang="es-419" sz="1600" dirty="0" smtClean="0"/>
              <a:t>.</a:t>
            </a:r>
            <a:endParaRPr lang="es-419" sz="1600" dirty="0"/>
          </a:p>
          <a:p>
            <a:r>
              <a:rPr lang="es-419" sz="1600" dirty="0" err="1" smtClean="0"/>
              <a:t>With</a:t>
            </a:r>
            <a:r>
              <a:rPr lang="es-419" sz="1600" dirty="0" smtClean="0"/>
              <a:t> </a:t>
            </a:r>
            <a:r>
              <a:rPr lang="es-419" sz="1600" dirty="0" err="1"/>
              <a:t>Power</a:t>
            </a:r>
            <a:r>
              <a:rPr lang="es-419" sz="1600" dirty="0"/>
              <a:t> BI, MS </a:t>
            </a:r>
            <a:r>
              <a:rPr lang="es-419" sz="1600" dirty="0" err="1"/>
              <a:t>will</a:t>
            </a:r>
            <a:r>
              <a:rPr lang="es-419" sz="1600" dirty="0"/>
              <a:t> </a:t>
            </a:r>
            <a:r>
              <a:rPr lang="es-419" sz="1600" dirty="0" err="1"/>
              <a:t>provide</a:t>
            </a:r>
            <a:r>
              <a:rPr lang="es-419" sz="1600" dirty="0"/>
              <a:t> </a:t>
            </a:r>
            <a:r>
              <a:rPr lang="es-419" sz="1600" dirty="0" err="1"/>
              <a:t>an</a:t>
            </a:r>
            <a:r>
              <a:rPr lang="es-419" sz="1600" dirty="0"/>
              <a:t> </a:t>
            </a:r>
            <a:r>
              <a:rPr lang="es-419" sz="1600" dirty="0" err="1"/>
              <a:t>opportunity</a:t>
            </a:r>
            <a:r>
              <a:rPr lang="es-419" sz="1600" dirty="0"/>
              <a:t> to </a:t>
            </a:r>
            <a:r>
              <a:rPr lang="es-419" sz="1600" dirty="0" err="1"/>
              <a:t>Create</a:t>
            </a:r>
            <a:r>
              <a:rPr lang="es-419" sz="1600" dirty="0"/>
              <a:t> a “</a:t>
            </a:r>
            <a:r>
              <a:rPr lang="es-419" sz="1600" dirty="0" err="1"/>
              <a:t>ready</a:t>
            </a:r>
            <a:r>
              <a:rPr lang="es-419" sz="1600" dirty="0"/>
              <a:t> to </a:t>
            </a:r>
            <a:r>
              <a:rPr lang="es-419" sz="1600" dirty="0" err="1"/>
              <a:t>go</a:t>
            </a:r>
            <a:r>
              <a:rPr lang="es-419" sz="1600" dirty="0"/>
              <a:t>” </a:t>
            </a:r>
            <a:r>
              <a:rPr lang="es-419" sz="1600" dirty="0" err="1"/>
              <a:t>solutions</a:t>
            </a:r>
            <a:r>
              <a:rPr lang="es-419" sz="1600" dirty="0"/>
              <a:t> </a:t>
            </a:r>
            <a:r>
              <a:rPr lang="es-419" sz="1600" dirty="0" err="1"/>
              <a:t>that</a:t>
            </a:r>
            <a:r>
              <a:rPr lang="es-419" sz="1600" dirty="0"/>
              <a:t> </a:t>
            </a:r>
            <a:r>
              <a:rPr lang="es-419" sz="1600" dirty="0" err="1"/>
              <a:t>users</a:t>
            </a:r>
            <a:r>
              <a:rPr lang="es-419" sz="1600" dirty="0"/>
              <a:t> and IT can </a:t>
            </a:r>
            <a:r>
              <a:rPr lang="es-419" sz="1600" dirty="0" err="1"/>
              <a:t>get</a:t>
            </a:r>
            <a:r>
              <a:rPr lang="es-419" sz="1600" dirty="0"/>
              <a:t> up and </a:t>
            </a:r>
            <a:r>
              <a:rPr lang="es-419" sz="1600" dirty="0" err="1"/>
              <a:t>running</a:t>
            </a:r>
            <a:r>
              <a:rPr lang="es-419" sz="1600" dirty="0"/>
              <a:t> in minutes. </a:t>
            </a:r>
            <a:r>
              <a:rPr lang="es-419" sz="1600" dirty="0" err="1"/>
              <a:t>Built</a:t>
            </a:r>
            <a:r>
              <a:rPr lang="es-419" sz="1600" dirty="0"/>
              <a:t> </a:t>
            </a:r>
            <a:r>
              <a:rPr lang="es-419" sz="1600" dirty="0" err="1"/>
              <a:t>on</a:t>
            </a:r>
            <a:r>
              <a:rPr lang="es-419" sz="1600" dirty="0"/>
              <a:t> top of Office 365, </a:t>
            </a:r>
            <a:r>
              <a:rPr lang="es-419" sz="1600" dirty="0" err="1"/>
              <a:t>Power</a:t>
            </a:r>
            <a:r>
              <a:rPr lang="es-419" sz="1600" dirty="0"/>
              <a:t> BI </a:t>
            </a:r>
            <a:r>
              <a:rPr lang="es-419" sz="1600" dirty="0" err="1"/>
              <a:t>provides</a:t>
            </a:r>
            <a:r>
              <a:rPr lang="es-419" sz="1600" dirty="0"/>
              <a:t> </a:t>
            </a:r>
            <a:r>
              <a:rPr lang="es-419" sz="1600" dirty="0" err="1"/>
              <a:t>an</a:t>
            </a:r>
            <a:r>
              <a:rPr lang="es-419" sz="1600" dirty="0"/>
              <a:t> </a:t>
            </a:r>
            <a:r>
              <a:rPr lang="es-419" sz="1600" dirty="0" err="1"/>
              <a:t>integrated</a:t>
            </a:r>
            <a:r>
              <a:rPr lang="es-419" sz="1600" dirty="0"/>
              <a:t> </a:t>
            </a:r>
            <a:r>
              <a:rPr lang="es-419" sz="1600" dirty="0" err="1"/>
              <a:t>analytical</a:t>
            </a:r>
            <a:r>
              <a:rPr lang="es-419" sz="1600" dirty="0"/>
              <a:t> </a:t>
            </a:r>
            <a:r>
              <a:rPr lang="es-419" sz="1600" dirty="0" err="1"/>
              <a:t>platform</a:t>
            </a:r>
            <a:r>
              <a:rPr lang="es-419" sz="1600" dirty="0"/>
              <a:t> in </a:t>
            </a:r>
            <a:r>
              <a:rPr lang="es-419" sz="1600" dirty="0" err="1"/>
              <a:t>the</a:t>
            </a:r>
            <a:r>
              <a:rPr lang="es-419" sz="1600" dirty="0"/>
              <a:t> </a:t>
            </a:r>
            <a:r>
              <a:rPr lang="es-419" sz="1600" dirty="0" err="1"/>
              <a:t>cloud</a:t>
            </a:r>
            <a:r>
              <a:rPr lang="es-419" sz="1600" dirty="0"/>
              <a:t> </a:t>
            </a:r>
            <a:r>
              <a:rPr lang="es-419" sz="1600" dirty="0" err="1"/>
              <a:t>that</a:t>
            </a:r>
            <a:r>
              <a:rPr lang="es-419" sz="1600" dirty="0"/>
              <a:t> </a:t>
            </a:r>
            <a:r>
              <a:rPr lang="es-419" sz="1600" dirty="0" err="1"/>
              <a:t>connects</a:t>
            </a:r>
            <a:r>
              <a:rPr lang="es-419" sz="1600" dirty="0"/>
              <a:t> to </a:t>
            </a:r>
            <a:r>
              <a:rPr lang="es-419" sz="1600" dirty="0" err="1"/>
              <a:t>your</a:t>
            </a:r>
            <a:r>
              <a:rPr lang="es-419" sz="1600" dirty="0"/>
              <a:t> </a:t>
            </a:r>
            <a:r>
              <a:rPr lang="es-419" sz="1600" dirty="0" err="1"/>
              <a:t>important</a:t>
            </a:r>
            <a:r>
              <a:rPr lang="es-419" sz="1600" dirty="0"/>
              <a:t> </a:t>
            </a:r>
            <a:r>
              <a:rPr lang="es-419" sz="1600" dirty="0" err="1"/>
              <a:t>information</a:t>
            </a:r>
            <a:r>
              <a:rPr lang="es-419" sz="1600" dirty="0"/>
              <a:t> </a:t>
            </a:r>
            <a:r>
              <a:rPr lang="es-419" sz="1600" dirty="0" err="1"/>
              <a:t>from</a:t>
            </a:r>
            <a:r>
              <a:rPr lang="es-419" sz="1600" dirty="0"/>
              <a:t> </a:t>
            </a:r>
            <a:r>
              <a:rPr lang="es-419" sz="1600" dirty="0" err="1"/>
              <a:t>where</a:t>
            </a:r>
            <a:r>
              <a:rPr lang="es-419" sz="1600" dirty="0"/>
              <a:t> </a:t>
            </a:r>
            <a:r>
              <a:rPr lang="es-419" sz="1600" dirty="0" err="1"/>
              <a:t>it</a:t>
            </a:r>
            <a:r>
              <a:rPr lang="es-419" sz="1600" dirty="0"/>
              <a:t> </a:t>
            </a:r>
            <a:r>
              <a:rPr lang="es-419" sz="1600" dirty="0" err="1"/>
              <a:t>lives</a:t>
            </a:r>
            <a:r>
              <a:rPr lang="es-419" sz="1600" dirty="0"/>
              <a:t> </a:t>
            </a:r>
            <a:r>
              <a:rPr lang="es-419" sz="1600" dirty="0" err="1"/>
              <a:t>via</a:t>
            </a:r>
            <a:r>
              <a:rPr lang="es-419" sz="1600" dirty="0"/>
              <a:t> </a:t>
            </a:r>
            <a:r>
              <a:rPr lang="es-419" sz="1600" dirty="0" err="1"/>
              <a:t>the</a:t>
            </a:r>
            <a:r>
              <a:rPr lang="es-419" sz="1600" dirty="0"/>
              <a:t> Excel interface </a:t>
            </a:r>
            <a:r>
              <a:rPr lang="es-419" sz="1600" dirty="0" err="1"/>
              <a:t>users</a:t>
            </a:r>
            <a:r>
              <a:rPr lang="es-419" sz="1600" dirty="0"/>
              <a:t> </a:t>
            </a:r>
            <a:r>
              <a:rPr lang="es-419" sz="1600" dirty="0" err="1"/>
              <a:t>know</a:t>
            </a:r>
            <a:r>
              <a:rPr lang="es-419" sz="1600" dirty="0" smtClean="0"/>
              <a:t>.</a:t>
            </a:r>
            <a:endParaRPr lang="es-419" sz="1600" dirty="0"/>
          </a:p>
          <a:p>
            <a:r>
              <a:rPr lang="es-419" sz="1600" dirty="0" smtClean="0"/>
              <a:t>To </a:t>
            </a:r>
            <a:r>
              <a:rPr lang="es-419" sz="1600" dirty="0" err="1"/>
              <a:t>help</a:t>
            </a:r>
            <a:r>
              <a:rPr lang="es-419" sz="1600" dirty="0"/>
              <a:t> </a:t>
            </a:r>
            <a:r>
              <a:rPr lang="es-419" sz="1600" dirty="0" err="1"/>
              <a:t>users</a:t>
            </a:r>
            <a:r>
              <a:rPr lang="es-419" sz="1600" dirty="0"/>
              <a:t> </a:t>
            </a:r>
            <a:r>
              <a:rPr lang="es-419" sz="1600" dirty="0" err="1"/>
              <a:t>work</a:t>
            </a:r>
            <a:r>
              <a:rPr lang="es-419" sz="1600" dirty="0"/>
              <a:t> in new, more </a:t>
            </a:r>
            <a:r>
              <a:rPr lang="es-419" sz="1600" dirty="0" err="1"/>
              <a:t>dynamic</a:t>
            </a:r>
            <a:r>
              <a:rPr lang="es-419" sz="1600" dirty="0"/>
              <a:t> </a:t>
            </a:r>
            <a:r>
              <a:rPr lang="es-419" sz="1600" dirty="0" err="1"/>
              <a:t>ways</a:t>
            </a:r>
            <a:r>
              <a:rPr lang="es-419" sz="1600" dirty="0"/>
              <a:t>, MS </a:t>
            </a:r>
            <a:r>
              <a:rPr lang="es-419" sz="1600" dirty="0" err="1"/>
              <a:t>Integrated</a:t>
            </a:r>
            <a:r>
              <a:rPr lang="es-419" sz="1600" dirty="0"/>
              <a:t> </a:t>
            </a:r>
            <a:r>
              <a:rPr lang="es-419" sz="1600" dirty="0" err="1"/>
              <a:t>the</a:t>
            </a:r>
            <a:r>
              <a:rPr lang="es-419" sz="1600" dirty="0"/>
              <a:t> Yammer </a:t>
            </a:r>
            <a:r>
              <a:rPr lang="es-419" sz="1600" dirty="0" err="1"/>
              <a:t>experience</a:t>
            </a:r>
            <a:r>
              <a:rPr lang="es-419" sz="1600" dirty="0"/>
              <a:t> </a:t>
            </a:r>
            <a:r>
              <a:rPr lang="es-419" sz="1600" dirty="0" err="1"/>
              <a:t>alongside</a:t>
            </a:r>
            <a:r>
              <a:rPr lang="es-419" sz="1600" dirty="0"/>
              <a:t> Office </a:t>
            </a:r>
            <a:r>
              <a:rPr lang="es-419" sz="1600" dirty="0" err="1"/>
              <a:t>documents</a:t>
            </a:r>
            <a:r>
              <a:rPr lang="es-419" sz="1600" dirty="0"/>
              <a:t> and videos, as </a:t>
            </a:r>
            <a:r>
              <a:rPr lang="es-419" sz="1600" dirty="0" err="1"/>
              <a:t>well</a:t>
            </a:r>
            <a:r>
              <a:rPr lang="es-419" sz="1600" dirty="0"/>
              <a:t> as </a:t>
            </a:r>
            <a:r>
              <a:rPr lang="es-419" sz="1600" dirty="0" err="1"/>
              <a:t>common</a:t>
            </a:r>
            <a:r>
              <a:rPr lang="es-419" sz="1600" dirty="0"/>
              <a:t> line of </a:t>
            </a:r>
            <a:r>
              <a:rPr lang="es-419" sz="1600" dirty="0" err="1"/>
              <a:t>business</a:t>
            </a:r>
            <a:r>
              <a:rPr lang="es-419" sz="1600" dirty="0"/>
              <a:t> </a:t>
            </a:r>
            <a:r>
              <a:rPr lang="es-419" sz="1600" dirty="0" err="1"/>
              <a:t>applications</a:t>
            </a:r>
            <a:r>
              <a:rPr lang="es-419" sz="1600" dirty="0"/>
              <a:t> </a:t>
            </a:r>
            <a:r>
              <a:rPr lang="es-419" sz="1600" dirty="0" err="1"/>
              <a:t>such</a:t>
            </a:r>
            <a:r>
              <a:rPr lang="es-419" sz="1600" dirty="0"/>
              <a:t> as Dynamics CRM and Salesforce.com, and </a:t>
            </a:r>
            <a:r>
              <a:rPr lang="es-419" sz="1600" dirty="0" err="1"/>
              <a:t>offer</a:t>
            </a:r>
            <a:r>
              <a:rPr lang="es-419" sz="1600" dirty="0"/>
              <a:t> </a:t>
            </a:r>
            <a:r>
              <a:rPr lang="es-419" sz="1600" dirty="0" err="1"/>
              <a:t>mobile</a:t>
            </a:r>
            <a:r>
              <a:rPr lang="es-419" sz="1600" dirty="0"/>
              <a:t> </a:t>
            </a:r>
            <a:r>
              <a:rPr lang="es-419" sz="1600" dirty="0" err="1"/>
              <a:t>access</a:t>
            </a:r>
            <a:r>
              <a:rPr lang="es-419" sz="1600" dirty="0"/>
              <a:t> </a:t>
            </a:r>
            <a:r>
              <a:rPr lang="es-419" sz="1600" dirty="0" err="1"/>
              <a:t>across</a:t>
            </a:r>
            <a:r>
              <a:rPr lang="es-419" sz="1600" dirty="0"/>
              <a:t> </a:t>
            </a:r>
            <a:r>
              <a:rPr lang="es-419" sz="1600" dirty="0" err="1"/>
              <a:t>platforms</a:t>
            </a:r>
            <a:endParaRPr lang="es-419" sz="1600" dirty="0"/>
          </a:p>
          <a:p>
            <a:endParaRPr lang="es-419" sz="1600" dirty="0"/>
          </a:p>
        </p:txBody>
      </p:sp>
    </p:spTree>
    <p:extLst>
      <p:ext uri="{BB962C8B-B14F-4D97-AF65-F5344CB8AC3E}">
        <p14:creationId xmlns:p14="http://schemas.microsoft.com/office/powerpoint/2010/main" val="399463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Demo: Nos gustaría pero no podemos mostrarlo aún </a:t>
            </a:r>
            <a:r>
              <a:rPr lang="es-US" dirty="0" smtClean="0">
                <a:sym typeface="Wingdings" panose="05000000000000000000" pitchFamily="2" charset="2"/>
              </a:rPr>
              <a:t>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51075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14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9" b="29997"/>
          <a:stretch/>
        </p:blipFill>
        <p:spPr>
          <a:xfrm>
            <a:off x="924077" y="914400"/>
            <a:ext cx="2267145" cy="258977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Fabian Imaz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MVP SharePoint Server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US" dirty="0" err="1" smtClean="0"/>
              <a:t>Siderys</a:t>
            </a:r>
            <a:endParaRPr lang="es-US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http://www.siderysbsn.com</a:t>
            </a:r>
            <a:endParaRPr lang="es-E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http://blog.siderys.com</a:t>
            </a:r>
            <a:endParaRPr lang="es-ES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fabianimaz</a:t>
            </a:r>
            <a:endParaRPr lang="es-ES" dirty="0"/>
          </a:p>
        </p:txBody>
      </p:sp>
      <p:pic>
        <p:nvPicPr>
          <p:cNvPr id="9" name="Marcador de posición de imagen 8"/>
          <p:cNvPicPr preferRelativeResize="0">
            <a:picLocks noGrp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6" b="9116"/>
          <a:stretch>
            <a:fillRect/>
          </a:stretch>
        </p:blipFill>
        <p:spPr>
          <a:xfrm>
            <a:off x="924078" y="4720580"/>
            <a:ext cx="2267144" cy="880171"/>
          </a:xfr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77" y="4039985"/>
            <a:ext cx="2267145" cy="491581"/>
          </a:xfrm>
          <a:prstGeom prst="rect">
            <a:avLst/>
          </a:prstGeom>
        </p:spPr>
      </p:pic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US" dirty="0" smtClean="0"/>
              <a:t>Arquitecto, eso dice </a:t>
            </a:r>
            <a:r>
              <a:rPr lang="es-US" dirty="0" smtClean="0">
                <a:sym typeface="Wingdings" panose="05000000000000000000" pitchFamily="2" charset="2"/>
              </a:rPr>
              <a:t>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6526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Gustavo Velez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MVP SharePoint Server</a:t>
            </a:r>
            <a:endParaRPr lang="es-ES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http://www.gavd.net</a:t>
            </a:r>
            <a:endParaRPr lang="es-E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gustavo@gavd.net</a:t>
            </a:r>
            <a:endParaRPr lang="es-ES" dirty="0"/>
          </a:p>
        </p:txBody>
      </p:sp>
      <p:pic>
        <p:nvPicPr>
          <p:cNvPr id="9" name="Marcador de posición de imagen 8"/>
          <p:cNvPicPr preferRelativeResize="0">
            <a:picLocks noGrp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6" b="9116"/>
          <a:stretch>
            <a:fillRect/>
          </a:stretch>
        </p:blipFill>
        <p:spPr>
          <a:xfrm>
            <a:off x="924078" y="4720580"/>
            <a:ext cx="2267144" cy="880171"/>
          </a:xfr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3" b="35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1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SharePoint Server 2016</a:t>
            </a:r>
            <a:endParaRPr lang="es-E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Rectangle 7"/>
          <p:cNvSpPr/>
          <p:nvPr/>
        </p:nvSpPr>
        <p:spPr bwMode="auto">
          <a:xfrm>
            <a:off x="5751937" y="-1"/>
            <a:ext cx="6682038" cy="6994525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452" y="1571270"/>
            <a:ext cx="3846004" cy="15853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057" y="5355159"/>
            <a:ext cx="2560699" cy="7241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49" y="3053579"/>
            <a:ext cx="828443" cy="20065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2071" y="2953508"/>
            <a:ext cx="2714684" cy="21686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7923" y="3959658"/>
            <a:ext cx="970944" cy="1113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3651" y="4817057"/>
            <a:ext cx="839733" cy="2799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2071" y="6286992"/>
            <a:ext cx="2321272" cy="2971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45" y="5355159"/>
            <a:ext cx="2590936" cy="732714"/>
          </a:xfrm>
          <a:prstGeom prst="rect">
            <a:avLst/>
          </a:prstGeom>
        </p:spPr>
      </p:pic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6511816" y="1372151"/>
            <a:ext cx="1884636" cy="1021653"/>
            <a:chOff x="3934" y="997"/>
            <a:chExt cx="1164" cy="631"/>
          </a:xfrm>
        </p:grpSpPr>
        <p:sp>
          <p:nvSpPr>
            <p:cNvPr id="1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934" y="997"/>
              <a:ext cx="1164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73"/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3929" y="997"/>
              <a:ext cx="1174" cy="631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73"/>
            </a:p>
          </p:txBody>
        </p:sp>
      </p:grpSp>
      <p:grpSp>
        <p:nvGrpSpPr>
          <p:cNvPr id="20" name="Group 8"/>
          <p:cNvGrpSpPr>
            <a:grpSpLocks noChangeAspect="1"/>
          </p:cNvGrpSpPr>
          <p:nvPr/>
        </p:nvGrpSpPr>
        <p:grpSpPr bwMode="auto">
          <a:xfrm>
            <a:off x="8143838" y="259611"/>
            <a:ext cx="2252173" cy="1274234"/>
            <a:chOff x="4802" y="253"/>
            <a:chExt cx="1391" cy="787"/>
          </a:xfrm>
        </p:grpSpPr>
        <p:sp>
          <p:nvSpPr>
            <p:cNvPr id="21" name="AutoShape 7"/>
            <p:cNvSpPr>
              <a:spLocks noChangeAspect="1" noChangeArrowheads="1" noTextEdit="1"/>
            </p:cNvSpPr>
            <p:nvPr/>
          </p:nvSpPr>
          <p:spPr bwMode="auto">
            <a:xfrm>
              <a:off x="4802" y="253"/>
              <a:ext cx="1391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73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4809" y="247"/>
              <a:ext cx="1384" cy="787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73"/>
            </a:p>
          </p:txBody>
        </p:sp>
      </p:grpSp>
      <p:grpSp>
        <p:nvGrpSpPr>
          <p:cNvPr id="23" name="Group 12"/>
          <p:cNvGrpSpPr>
            <a:grpSpLocks noChangeAspect="1"/>
          </p:cNvGrpSpPr>
          <p:nvPr/>
        </p:nvGrpSpPr>
        <p:grpSpPr bwMode="auto">
          <a:xfrm>
            <a:off x="10432763" y="5310658"/>
            <a:ext cx="909936" cy="782027"/>
            <a:chOff x="6442" y="3280"/>
            <a:chExt cx="562" cy="483"/>
          </a:xfrm>
        </p:grpSpPr>
        <p:sp>
          <p:nvSpPr>
            <p:cNvPr id="24" name="AutoShape 11"/>
            <p:cNvSpPr>
              <a:spLocks noChangeAspect="1" noChangeArrowheads="1" noTextEdit="1"/>
            </p:cNvSpPr>
            <p:nvPr/>
          </p:nvSpPr>
          <p:spPr bwMode="auto">
            <a:xfrm>
              <a:off x="6442" y="3280"/>
              <a:ext cx="562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73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6444" y="3280"/>
              <a:ext cx="558" cy="483"/>
            </a:xfrm>
            <a:custGeom>
              <a:avLst/>
              <a:gdLst>
                <a:gd name="T0" fmla="*/ 285 w 340"/>
                <a:gd name="T1" fmla="*/ 56 h 294"/>
                <a:gd name="T2" fmla="*/ 243 w 340"/>
                <a:gd name="T3" fmla="*/ 56 h 294"/>
                <a:gd name="T4" fmla="*/ 243 w 340"/>
                <a:gd name="T5" fmla="*/ 10 h 294"/>
                <a:gd name="T6" fmla="*/ 233 w 340"/>
                <a:gd name="T7" fmla="*/ 0 h 294"/>
                <a:gd name="T8" fmla="*/ 10 w 340"/>
                <a:gd name="T9" fmla="*/ 0 h 294"/>
                <a:gd name="T10" fmla="*/ 0 w 340"/>
                <a:gd name="T11" fmla="*/ 10 h 294"/>
                <a:gd name="T12" fmla="*/ 0 w 340"/>
                <a:gd name="T13" fmla="*/ 271 h 294"/>
                <a:gd name="T14" fmla="*/ 10 w 340"/>
                <a:gd name="T15" fmla="*/ 281 h 294"/>
                <a:gd name="T16" fmla="*/ 22 w 340"/>
                <a:gd name="T17" fmla="*/ 281 h 294"/>
                <a:gd name="T18" fmla="*/ 22 w 340"/>
                <a:gd name="T19" fmla="*/ 294 h 294"/>
                <a:gd name="T20" fmla="*/ 224 w 340"/>
                <a:gd name="T21" fmla="*/ 294 h 294"/>
                <a:gd name="T22" fmla="*/ 224 w 340"/>
                <a:gd name="T23" fmla="*/ 281 h 294"/>
                <a:gd name="T24" fmla="*/ 233 w 340"/>
                <a:gd name="T25" fmla="*/ 281 h 294"/>
                <a:gd name="T26" fmla="*/ 243 w 340"/>
                <a:gd name="T27" fmla="*/ 271 h 294"/>
                <a:gd name="T28" fmla="*/ 243 w 340"/>
                <a:gd name="T29" fmla="*/ 219 h 294"/>
                <a:gd name="T30" fmla="*/ 285 w 340"/>
                <a:gd name="T31" fmla="*/ 219 h 294"/>
                <a:gd name="T32" fmla="*/ 340 w 340"/>
                <a:gd name="T33" fmla="*/ 164 h 294"/>
                <a:gd name="T34" fmla="*/ 340 w 340"/>
                <a:gd name="T35" fmla="*/ 112 h 294"/>
                <a:gd name="T36" fmla="*/ 285 w 340"/>
                <a:gd name="T37" fmla="*/ 56 h 294"/>
                <a:gd name="T38" fmla="*/ 313 w 340"/>
                <a:gd name="T39" fmla="*/ 164 h 294"/>
                <a:gd name="T40" fmla="*/ 285 w 340"/>
                <a:gd name="T41" fmla="*/ 192 h 294"/>
                <a:gd name="T42" fmla="*/ 243 w 340"/>
                <a:gd name="T43" fmla="*/ 192 h 294"/>
                <a:gd name="T44" fmla="*/ 243 w 340"/>
                <a:gd name="T45" fmla="*/ 84 h 294"/>
                <a:gd name="T46" fmla="*/ 285 w 340"/>
                <a:gd name="T47" fmla="*/ 84 h 294"/>
                <a:gd name="T48" fmla="*/ 313 w 340"/>
                <a:gd name="T49" fmla="*/ 112 h 294"/>
                <a:gd name="T50" fmla="*/ 313 w 340"/>
                <a:gd name="T51" fmla="*/ 16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0" h="294">
                  <a:moveTo>
                    <a:pt x="285" y="56"/>
                  </a:moveTo>
                  <a:cubicBezTo>
                    <a:pt x="243" y="56"/>
                    <a:pt x="243" y="56"/>
                    <a:pt x="243" y="56"/>
                  </a:cubicBezTo>
                  <a:cubicBezTo>
                    <a:pt x="243" y="10"/>
                    <a:pt x="243" y="10"/>
                    <a:pt x="243" y="10"/>
                  </a:cubicBezTo>
                  <a:cubicBezTo>
                    <a:pt x="243" y="5"/>
                    <a:pt x="239" y="0"/>
                    <a:pt x="23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6"/>
                    <a:pt x="5" y="281"/>
                    <a:pt x="10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94"/>
                    <a:pt x="22" y="294"/>
                    <a:pt x="22" y="294"/>
                  </a:cubicBezTo>
                  <a:cubicBezTo>
                    <a:pt x="224" y="294"/>
                    <a:pt x="224" y="294"/>
                    <a:pt x="224" y="294"/>
                  </a:cubicBezTo>
                  <a:cubicBezTo>
                    <a:pt x="224" y="281"/>
                    <a:pt x="224" y="281"/>
                    <a:pt x="224" y="281"/>
                  </a:cubicBezTo>
                  <a:cubicBezTo>
                    <a:pt x="233" y="281"/>
                    <a:pt x="233" y="281"/>
                    <a:pt x="233" y="281"/>
                  </a:cubicBezTo>
                  <a:cubicBezTo>
                    <a:pt x="239" y="281"/>
                    <a:pt x="243" y="276"/>
                    <a:pt x="243" y="271"/>
                  </a:cubicBezTo>
                  <a:cubicBezTo>
                    <a:pt x="243" y="219"/>
                    <a:pt x="243" y="219"/>
                    <a:pt x="243" y="219"/>
                  </a:cubicBezTo>
                  <a:cubicBezTo>
                    <a:pt x="285" y="219"/>
                    <a:pt x="285" y="219"/>
                    <a:pt x="285" y="219"/>
                  </a:cubicBezTo>
                  <a:cubicBezTo>
                    <a:pt x="316" y="219"/>
                    <a:pt x="340" y="195"/>
                    <a:pt x="340" y="164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81"/>
                    <a:pt x="316" y="56"/>
                    <a:pt x="285" y="56"/>
                  </a:cubicBezTo>
                  <a:close/>
                  <a:moveTo>
                    <a:pt x="313" y="164"/>
                  </a:moveTo>
                  <a:cubicBezTo>
                    <a:pt x="313" y="179"/>
                    <a:pt x="300" y="192"/>
                    <a:pt x="285" y="192"/>
                  </a:cubicBezTo>
                  <a:cubicBezTo>
                    <a:pt x="243" y="192"/>
                    <a:pt x="243" y="192"/>
                    <a:pt x="243" y="192"/>
                  </a:cubicBezTo>
                  <a:cubicBezTo>
                    <a:pt x="243" y="84"/>
                    <a:pt x="243" y="84"/>
                    <a:pt x="243" y="84"/>
                  </a:cubicBezTo>
                  <a:cubicBezTo>
                    <a:pt x="285" y="84"/>
                    <a:pt x="285" y="84"/>
                    <a:pt x="285" y="84"/>
                  </a:cubicBezTo>
                  <a:cubicBezTo>
                    <a:pt x="300" y="84"/>
                    <a:pt x="313" y="96"/>
                    <a:pt x="313" y="112"/>
                  </a:cubicBezTo>
                  <a:lnTo>
                    <a:pt x="313" y="164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73"/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6514" y="3469"/>
              <a:ext cx="58" cy="72"/>
            </a:xfrm>
            <a:custGeom>
              <a:avLst/>
              <a:gdLst>
                <a:gd name="T0" fmla="*/ 35 w 35"/>
                <a:gd name="T1" fmla="*/ 41 h 44"/>
                <a:gd name="T2" fmla="*/ 20 w 35"/>
                <a:gd name="T3" fmla="*/ 44 h 44"/>
                <a:gd name="T4" fmla="*/ 10 w 35"/>
                <a:gd name="T5" fmla="*/ 42 h 44"/>
                <a:gd name="T6" fmla="*/ 2 w 35"/>
                <a:gd name="T7" fmla="*/ 34 h 44"/>
                <a:gd name="T8" fmla="*/ 0 w 35"/>
                <a:gd name="T9" fmla="*/ 23 h 44"/>
                <a:gd name="T10" fmla="*/ 6 w 35"/>
                <a:gd name="T11" fmla="*/ 6 h 44"/>
                <a:gd name="T12" fmla="*/ 22 w 35"/>
                <a:gd name="T13" fmla="*/ 0 h 44"/>
                <a:gd name="T14" fmla="*/ 34 w 35"/>
                <a:gd name="T15" fmla="*/ 2 h 44"/>
                <a:gd name="T16" fmla="*/ 34 w 35"/>
                <a:gd name="T17" fmla="*/ 8 h 44"/>
                <a:gd name="T18" fmla="*/ 21 w 35"/>
                <a:gd name="T19" fmla="*/ 4 h 44"/>
                <a:gd name="T20" fmla="*/ 13 w 35"/>
                <a:gd name="T21" fmla="*/ 7 h 44"/>
                <a:gd name="T22" fmla="*/ 7 w 35"/>
                <a:gd name="T23" fmla="*/ 13 h 44"/>
                <a:gd name="T24" fmla="*/ 5 w 35"/>
                <a:gd name="T25" fmla="*/ 22 h 44"/>
                <a:gd name="T26" fmla="*/ 9 w 35"/>
                <a:gd name="T27" fmla="*/ 35 h 44"/>
                <a:gd name="T28" fmla="*/ 21 w 35"/>
                <a:gd name="T29" fmla="*/ 40 h 44"/>
                <a:gd name="T30" fmla="*/ 30 w 35"/>
                <a:gd name="T31" fmla="*/ 38 h 44"/>
                <a:gd name="T32" fmla="*/ 30 w 35"/>
                <a:gd name="T33" fmla="*/ 26 h 44"/>
                <a:gd name="T34" fmla="*/ 20 w 35"/>
                <a:gd name="T35" fmla="*/ 26 h 44"/>
                <a:gd name="T36" fmla="*/ 20 w 35"/>
                <a:gd name="T37" fmla="*/ 21 h 44"/>
                <a:gd name="T38" fmla="*/ 35 w 35"/>
                <a:gd name="T39" fmla="*/ 21 h 44"/>
                <a:gd name="T40" fmla="*/ 35 w 35"/>
                <a:gd name="T41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4">
                  <a:moveTo>
                    <a:pt x="35" y="41"/>
                  </a:moveTo>
                  <a:cubicBezTo>
                    <a:pt x="30" y="43"/>
                    <a:pt x="26" y="44"/>
                    <a:pt x="20" y="44"/>
                  </a:cubicBezTo>
                  <a:cubicBezTo>
                    <a:pt x="16" y="44"/>
                    <a:pt x="13" y="43"/>
                    <a:pt x="10" y="42"/>
                  </a:cubicBezTo>
                  <a:cubicBezTo>
                    <a:pt x="6" y="40"/>
                    <a:pt x="4" y="37"/>
                    <a:pt x="2" y="34"/>
                  </a:cubicBezTo>
                  <a:cubicBezTo>
                    <a:pt x="1" y="30"/>
                    <a:pt x="0" y="27"/>
                    <a:pt x="0" y="23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7" y="0"/>
                    <a:pt x="31" y="1"/>
                    <a:pt x="34" y="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0" y="5"/>
                    <a:pt x="26" y="4"/>
                    <a:pt x="21" y="4"/>
                  </a:cubicBezTo>
                  <a:cubicBezTo>
                    <a:pt x="18" y="4"/>
                    <a:pt x="15" y="5"/>
                    <a:pt x="13" y="7"/>
                  </a:cubicBezTo>
                  <a:cubicBezTo>
                    <a:pt x="10" y="8"/>
                    <a:pt x="8" y="10"/>
                    <a:pt x="7" y="13"/>
                  </a:cubicBezTo>
                  <a:cubicBezTo>
                    <a:pt x="6" y="16"/>
                    <a:pt x="5" y="19"/>
                    <a:pt x="5" y="22"/>
                  </a:cubicBezTo>
                  <a:cubicBezTo>
                    <a:pt x="5" y="28"/>
                    <a:pt x="6" y="32"/>
                    <a:pt x="9" y="35"/>
                  </a:cubicBezTo>
                  <a:cubicBezTo>
                    <a:pt x="12" y="38"/>
                    <a:pt x="16" y="40"/>
                    <a:pt x="21" y="40"/>
                  </a:cubicBezTo>
                  <a:cubicBezTo>
                    <a:pt x="24" y="40"/>
                    <a:pt x="27" y="39"/>
                    <a:pt x="30" y="38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35" y="4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73"/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6600" y="3471"/>
              <a:ext cx="38" cy="70"/>
            </a:xfrm>
            <a:custGeom>
              <a:avLst/>
              <a:gdLst>
                <a:gd name="T0" fmla="*/ 38 w 38"/>
                <a:gd name="T1" fmla="*/ 70 h 70"/>
                <a:gd name="T2" fmla="*/ 0 w 38"/>
                <a:gd name="T3" fmla="*/ 70 h 70"/>
                <a:gd name="T4" fmla="*/ 0 w 38"/>
                <a:gd name="T5" fmla="*/ 0 h 70"/>
                <a:gd name="T6" fmla="*/ 36 w 38"/>
                <a:gd name="T7" fmla="*/ 0 h 70"/>
                <a:gd name="T8" fmla="*/ 36 w 38"/>
                <a:gd name="T9" fmla="*/ 6 h 70"/>
                <a:gd name="T10" fmla="*/ 8 w 38"/>
                <a:gd name="T11" fmla="*/ 6 h 70"/>
                <a:gd name="T12" fmla="*/ 8 w 38"/>
                <a:gd name="T13" fmla="*/ 29 h 70"/>
                <a:gd name="T14" fmla="*/ 34 w 38"/>
                <a:gd name="T15" fmla="*/ 29 h 70"/>
                <a:gd name="T16" fmla="*/ 34 w 38"/>
                <a:gd name="T17" fmla="*/ 37 h 70"/>
                <a:gd name="T18" fmla="*/ 8 w 38"/>
                <a:gd name="T19" fmla="*/ 37 h 70"/>
                <a:gd name="T20" fmla="*/ 8 w 38"/>
                <a:gd name="T21" fmla="*/ 62 h 70"/>
                <a:gd name="T22" fmla="*/ 38 w 38"/>
                <a:gd name="T23" fmla="*/ 62 h 70"/>
                <a:gd name="T24" fmla="*/ 38 w 38"/>
                <a:gd name="T2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70">
                  <a:moveTo>
                    <a:pt x="38" y="70"/>
                  </a:moveTo>
                  <a:lnTo>
                    <a:pt x="0" y="7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6"/>
                  </a:lnTo>
                  <a:lnTo>
                    <a:pt x="8" y="6"/>
                  </a:lnTo>
                  <a:lnTo>
                    <a:pt x="8" y="29"/>
                  </a:lnTo>
                  <a:lnTo>
                    <a:pt x="34" y="29"/>
                  </a:lnTo>
                  <a:lnTo>
                    <a:pt x="34" y="37"/>
                  </a:lnTo>
                  <a:lnTo>
                    <a:pt x="8" y="37"/>
                  </a:lnTo>
                  <a:lnTo>
                    <a:pt x="8" y="62"/>
                  </a:lnTo>
                  <a:lnTo>
                    <a:pt x="38" y="62"/>
                  </a:lnTo>
                  <a:lnTo>
                    <a:pt x="38" y="7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73"/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6662" y="3471"/>
              <a:ext cx="38" cy="70"/>
            </a:xfrm>
            <a:custGeom>
              <a:avLst/>
              <a:gdLst>
                <a:gd name="T0" fmla="*/ 38 w 38"/>
                <a:gd name="T1" fmla="*/ 70 h 70"/>
                <a:gd name="T2" fmla="*/ 0 w 38"/>
                <a:gd name="T3" fmla="*/ 70 h 70"/>
                <a:gd name="T4" fmla="*/ 0 w 38"/>
                <a:gd name="T5" fmla="*/ 0 h 70"/>
                <a:gd name="T6" fmla="*/ 36 w 38"/>
                <a:gd name="T7" fmla="*/ 0 h 70"/>
                <a:gd name="T8" fmla="*/ 36 w 38"/>
                <a:gd name="T9" fmla="*/ 6 h 70"/>
                <a:gd name="T10" fmla="*/ 9 w 38"/>
                <a:gd name="T11" fmla="*/ 6 h 70"/>
                <a:gd name="T12" fmla="*/ 9 w 38"/>
                <a:gd name="T13" fmla="*/ 29 h 70"/>
                <a:gd name="T14" fmla="*/ 35 w 38"/>
                <a:gd name="T15" fmla="*/ 29 h 70"/>
                <a:gd name="T16" fmla="*/ 35 w 38"/>
                <a:gd name="T17" fmla="*/ 37 h 70"/>
                <a:gd name="T18" fmla="*/ 9 w 38"/>
                <a:gd name="T19" fmla="*/ 37 h 70"/>
                <a:gd name="T20" fmla="*/ 9 w 38"/>
                <a:gd name="T21" fmla="*/ 62 h 70"/>
                <a:gd name="T22" fmla="*/ 38 w 38"/>
                <a:gd name="T23" fmla="*/ 62 h 70"/>
                <a:gd name="T24" fmla="*/ 38 w 38"/>
                <a:gd name="T2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70">
                  <a:moveTo>
                    <a:pt x="38" y="70"/>
                  </a:moveTo>
                  <a:lnTo>
                    <a:pt x="0" y="7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6"/>
                  </a:lnTo>
                  <a:lnTo>
                    <a:pt x="9" y="6"/>
                  </a:lnTo>
                  <a:lnTo>
                    <a:pt x="9" y="29"/>
                  </a:lnTo>
                  <a:lnTo>
                    <a:pt x="35" y="29"/>
                  </a:lnTo>
                  <a:lnTo>
                    <a:pt x="35" y="37"/>
                  </a:lnTo>
                  <a:lnTo>
                    <a:pt x="9" y="37"/>
                  </a:lnTo>
                  <a:lnTo>
                    <a:pt x="9" y="62"/>
                  </a:lnTo>
                  <a:lnTo>
                    <a:pt x="38" y="62"/>
                  </a:lnTo>
                  <a:lnTo>
                    <a:pt x="38" y="7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73"/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6725" y="3471"/>
              <a:ext cx="49" cy="70"/>
            </a:xfrm>
            <a:custGeom>
              <a:avLst/>
              <a:gdLst>
                <a:gd name="T0" fmla="*/ 30 w 30"/>
                <a:gd name="T1" fmla="*/ 43 h 43"/>
                <a:gd name="T2" fmla="*/ 23 w 30"/>
                <a:gd name="T3" fmla="*/ 43 h 43"/>
                <a:gd name="T4" fmla="*/ 6 w 30"/>
                <a:gd name="T5" fmla="*/ 23 h 43"/>
                <a:gd name="T6" fmla="*/ 5 w 30"/>
                <a:gd name="T7" fmla="*/ 21 h 43"/>
                <a:gd name="T8" fmla="*/ 5 w 30"/>
                <a:gd name="T9" fmla="*/ 21 h 43"/>
                <a:gd name="T10" fmla="*/ 5 w 30"/>
                <a:gd name="T11" fmla="*/ 43 h 43"/>
                <a:gd name="T12" fmla="*/ 0 w 30"/>
                <a:gd name="T13" fmla="*/ 43 h 43"/>
                <a:gd name="T14" fmla="*/ 0 w 30"/>
                <a:gd name="T15" fmla="*/ 0 h 43"/>
                <a:gd name="T16" fmla="*/ 5 w 30"/>
                <a:gd name="T17" fmla="*/ 0 h 43"/>
                <a:gd name="T18" fmla="*/ 5 w 30"/>
                <a:gd name="T19" fmla="*/ 20 h 43"/>
                <a:gd name="T20" fmla="*/ 5 w 30"/>
                <a:gd name="T21" fmla="*/ 20 h 43"/>
                <a:gd name="T22" fmla="*/ 6 w 30"/>
                <a:gd name="T23" fmla="*/ 18 h 43"/>
                <a:gd name="T24" fmla="*/ 23 w 30"/>
                <a:gd name="T25" fmla="*/ 0 h 43"/>
                <a:gd name="T26" fmla="*/ 29 w 30"/>
                <a:gd name="T27" fmla="*/ 0 h 43"/>
                <a:gd name="T28" fmla="*/ 10 w 30"/>
                <a:gd name="T29" fmla="*/ 20 h 43"/>
                <a:gd name="T30" fmla="*/ 30 w 30"/>
                <a:gd name="T3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43">
                  <a:moveTo>
                    <a:pt x="30" y="43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6" y="22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30" y="43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73"/>
            </a:p>
          </p:txBody>
        </p:sp>
        <p:sp>
          <p:nvSpPr>
            <p:cNvPr id="30" name="Freeform 18"/>
            <p:cNvSpPr>
              <a:spLocks noEditPoints="1"/>
            </p:cNvSpPr>
            <p:nvPr/>
          </p:nvSpPr>
          <p:spPr bwMode="auto">
            <a:xfrm>
              <a:off x="6444" y="3280"/>
              <a:ext cx="558" cy="483"/>
            </a:xfrm>
            <a:custGeom>
              <a:avLst/>
              <a:gdLst>
                <a:gd name="T0" fmla="*/ 285 w 340"/>
                <a:gd name="T1" fmla="*/ 56 h 294"/>
                <a:gd name="T2" fmla="*/ 243 w 340"/>
                <a:gd name="T3" fmla="*/ 56 h 294"/>
                <a:gd name="T4" fmla="*/ 243 w 340"/>
                <a:gd name="T5" fmla="*/ 10 h 294"/>
                <a:gd name="T6" fmla="*/ 233 w 340"/>
                <a:gd name="T7" fmla="*/ 0 h 294"/>
                <a:gd name="T8" fmla="*/ 10 w 340"/>
                <a:gd name="T9" fmla="*/ 0 h 294"/>
                <a:gd name="T10" fmla="*/ 0 w 340"/>
                <a:gd name="T11" fmla="*/ 10 h 294"/>
                <a:gd name="T12" fmla="*/ 0 w 340"/>
                <a:gd name="T13" fmla="*/ 271 h 294"/>
                <a:gd name="T14" fmla="*/ 10 w 340"/>
                <a:gd name="T15" fmla="*/ 281 h 294"/>
                <a:gd name="T16" fmla="*/ 22 w 340"/>
                <a:gd name="T17" fmla="*/ 281 h 294"/>
                <a:gd name="T18" fmla="*/ 22 w 340"/>
                <a:gd name="T19" fmla="*/ 294 h 294"/>
                <a:gd name="T20" fmla="*/ 224 w 340"/>
                <a:gd name="T21" fmla="*/ 294 h 294"/>
                <a:gd name="T22" fmla="*/ 224 w 340"/>
                <a:gd name="T23" fmla="*/ 281 h 294"/>
                <a:gd name="T24" fmla="*/ 233 w 340"/>
                <a:gd name="T25" fmla="*/ 281 h 294"/>
                <a:gd name="T26" fmla="*/ 243 w 340"/>
                <a:gd name="T27" fmla="*/ 271 h 294"/>
                <a:gd name="T28" fmla="*/ 243 w 340"/>
                <a:gd name="T29" fmla="*/ 219 h 294"/>
                <a:gd name="T30" fmla="*/ 285 w 340"/>
                <a:gd name="T31" fmla="*/ 219 h 294"/>
                <a:gd name="T32" fmla="*/ 340 w 340"/>
                <a:gd name="T33" fmla="*/ 164 h 294"/>
                <a:gd name="T34" fmla="*/ 340 w 340"/>
                <a:gd name="T35" fmla="*/ 112 h 294"/>
                <a:gd name="T36" fmla="*/ 285 w 340"/>
                <a:gd name="T37" fmla="*/ 56 h 294"/>
                <a:gd name="T38" fmla="*/ 313 w 340"/>
                <a:gd name="T39" fmla="*/ 164 h 294"/>
                <a:gd name="T40" fmla="*/ 285 w 340"/>
                <a:gd name="T41" fmla="*/ 192 h 294"/>
                <a:gd name="T42" fmla="*/ 243 w 340"/>
                <a:gd name="T43" fmla="*/ 192 h 294"/>
                <a:gd name="T44" fmla="*/ 243 w 340"/>
                <a:gd name="T45" fmla="*/ 84 h 294"/>
                <a:gd name="T46" fmla="*/ 285 w 340"/>
                <a:gd name="T47" fmla="*/ 84 h 294"/>
                <a:gd name="T48" fmla="*/ 313 w 340"/>
                <a:gd name="T49" fmla="*/ 112 h 294"/>
                <a:gd name="T50" fmla="*/ 313 w 340"/>
                <a:gd name="T51" fmla="*/ 16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0" h="294">
                  <a:moveTo>
                    <a:pt x="285" y="56"/>
                  </a:moveTo>
                  <a:cubicBezTo>
                    <a:pt x="243" y="56"/>
                    <a:pt x="243" y="56"/>
                    <a:pt x="243" y="56"/>
                  </a:cubicBezTo>
                  <a:cubicBezTo>
                    <a:pt x="243" y="10"/>
                    <a:pt x="243" y="10"/>
                    <a:pt x="243" y="10"/>
                  </a:cubicBezTo>
                  <a:cubicBezTo>
                    <a:pt x="243" y="5"/>
                    <a:pt x="239" y="0"/>
                    <a:pt x="23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6"/>
                    <a:pt x="5" y="281"/>
                    <a:pt x="10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94"/>
                    <a:pt x="22" y="294"/>
                    <a:pt x="22" y="294"/>
                  </a:cubicBezTo>
                  <a:cubicBezTo>
                    <a:pt x="224" y="294"/>
                    <a:pt x="224" y="294"/>
                    <a:pt x="224" y="294"/>
                  </a:cubicBezTo>
                  <a:cubicBezTo>
                    <a:pt x="224" y="281"/>
                    <a:pt x="224" y="281"/>
                    <a:pt x="224" y="281"/>
                  </a:cubicBezTo>
                  <a:cubicBezTo>
                    <a:pt x="233" y="281"/>
                    <a:pt x="233" y="281"/>
                    <a:pt x="233" y="281"/>
                  </a:cubicBezTo>
                  <a:cubicBezTo>
                    <a:pt x="239" y="281"/>
                    <a:pt x="243" y="276"/>
                    <a:pt x="243" y="271"/>
                  </a:cubicBezTo>
                  <a:cubicBezTo>
                    <a:pt x="243" y="219"/>
                    <a:pt x="243" y="219"/>
                    <a:pt x="243" y="219"/>
                  </a:cubicBezTo>
                  <a:cubicBezTo>
                    <a:pt x="285" y="219"/>
                    <a:pt x="285" y="219"/>
                    <a:pt x="285" y="219"/>
                  </a:cubicBezTo>
                  <a:cubicBezTo>
                    <a:pt x="316" y="219"/>
                    <a:pt x="340" y="195"/>
                    <a:pt x="340" y="164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81"/>
                    <a:pt x="316" y="56"/>
                    <a:pt x="285" y="56"/>
                  </a:cubicBezTo>
                  <a:close/>
                  <a:moveTo>
                    <a:pt x="313" y="164"/>
                  </a:moveTo>
                  <a:cubicBezTo>
                    <a:pt x="313" y="179"/>
                    <a:pt x="300" y="192"/>
                    <a:pt x="285" y="192"/>
                  </a:cubicBezTo>
                  <a:cubicBezTo>
                    <a:pt x="243" y="192"/>
                    <a:pt x="243" y="192"/>
                    <a:pt x="243" y="192"/>
                  </a:cubicBezTo>
                  <a:cubicBezTo>
                    <a:pt x="243" y="84"/>
                    <a:pt x="243" y="84"/>
                    <a:pt x="243" y="84"/>
                  </a:cubicBezTo>
                  <a:cubicBezTo>
                    <a:pt x="285" y="84"/>
                    <a:pt x="285" y="84"/>
                    <a:pt x="285" y="84"/>
                  </a:cubicBezTo>
                  <a:cubicBezTo>
                    <a:pt x="300" y="84"/>
                    <a:pt x="313" y="96"/>
                    <a:pt x="313" y="112"/>
                  </a:cubicBezTo>
                  <a:lnTo>
                    <a:pt x="313" y="1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73"/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6514" y="3469"/>
              <a:ext cx="58" cy="72"/>
            </a:xfrm>
            <a:custGeom>
              <a:avLst/>
              <a:gdLst>
                <a:gd name="T0" fmla="*/ 35 w 35"/>
                <a:gd name="T1" fmla="*/ 41 h 44"/>
                <a:gd name="T2" fmla="*/ 20 w 35"/>
                <a:gd name="T3" fmla="*/ 44 h 44"/>
                <a:gd name="T4" fmla="*/ 10 w 35"/>
                <a:gd name="T5" fmla="*/ 42 h 44"/>
                <a:gd name="T6" fmla="*/ 2 w 35"/>
                <a:gd name="T7" fmla="*/ 34 h 44"/>
                <a:gd name="T8" fmla="*/ 0 w 35"/>
                <a:gd name="T9" fmla="*/ 23 h 44"/>
                <a:gd name="T10" fmla="*/ 6 w 35"/>
                <a:gd name="T11" fmla="*/ 6 h 44"/>
                <a:gd name="T12" fmla="*/ 22 w 35"/>
                <a:gd name="T13" fmla="*/ 0 h 44"/>
                <a:gd name="T14" fmla="*/ 34 w 35"/>
                <a:gd name="T15" fmla="*/ 2 h 44"/>
                <a:gd name="T16" fmla="*/ 34 w 35"/>
                <a:gd name="T17" fmla="*/ 8 h 44"/>
                <a:gd name="T18" fmla="*/ 21 w 35"/>
                <a:gd name="T19" fmla="*/ 4 h 44"/>
                <a:gd name="T20" fmla="*/ 13 w 35"/>
                <a:gd name="T21" fmla="*/ 7 h 44"/>
                <a:gd name="T22" fmla="*/ 7 w 35"/>
                <a:gd name="T23" fmla="*/ 13 h 44"/>
                <a:gd name="T24" fmla="*/ 5 w 35"/>
                <a:gd name="T25" fmla="*/ 22 h 44"/>
                <a:gd name="T26" fmla="*/ 9 w 35"/>
                <a:gd name="T27" fmla="*/ 35 h 44"/>
                <a:gd name="T28" fmla="*/ 21 w 35"/>
                <a:gd name="T29" fmla="*/ 40 h 44"/>
                <a:gd name="T30" fmla="*/ 30 w 35"/>
                <a:gd name="T31" fmla="*/ 38 h 44"/>
                <a:gd name="T32" fmla="*/ 30 w 35"/>
                <a:gd name="T33" fmla="*/ 26 h 44"/>
                <a:gd name="T34" fmla="*/ 20 w 35"/>
                <a:gd name="T35" fmla="*/ 26 h 44"/>
                <a:gd name="T36" fmla="*/ 20 w 35"/>
                <a:gd name="T37" fmla="*/ 21 h 44"/>
                <a:gd name="T38" fmla="*/ 35 w 35"/>
                <a:gd name="T39" fmla="*/ 21 h 44"/>
                <a:gd name="T40" fmla="*/ 35 w 35"/>
                <a:gd name="T41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4">
                  <a:moveTo>
                    <a:pt x="35" y="41"/>
                  </a:moveTo>
                  <a:cubicBezTo>
                    <a:pt x="30" y="43"/>
                    <a:pt x="26" y="44"/>
                    <a:pt x="20" y="44"/>
                  </a:cubicBezTo>
                  <a:cubicBezTo>
                    <a:pt x="16" y="44"/>
                    <a:pt x="13" y="43"/>
                    <a:pt x="10" y="42"/>
                  </a:cubicBezTo>
                  <a:cubicBezTo>
                    <a:pt x="6" y="40"/>
                    <a:pt x="4" y="37"/>
                    <a:pt x="2" y="34"/>
                  </a:cubicBezTo>
                  <a:cubicBezTo>
                    <a:pt x="1" y="30"/>
                    <a:pt x="0" y="27"/>
                    <a:pt x="0" y="23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7" y="0"/>
                    <a:pt x="31" y="1"/>
                    <a:pt x="34" y="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0" y="5"/>
                    <a:pt x="26" y="4"/>
                    <a:pt x="21" y="4"/>
                  </a:cubicBezTo>
                  <a:cubicBezTo>
                    <a:pt x="18" y="4"/>
                    <a:pt x="15" y="5"/>
                    <a:pt x="13" y="7"/>
                  </a:cubicBezTo>
                  <a:cubicBezTo>
                    <a:pt x="10" y="8"/>
                    <a:pt x="8" y="10"/>
                    <a:pt x="7" y="13"/>
                  </a:cubicBezTo>
                  <a:cubicBezTo>
                    <a:pt x="6" y="16"/>
                    <a:pt x="5" y="19"/>
                    <a:pt x="5" y="22"/>
                  </a:cubicBezTo>
                  <a:cubicBezTo>
                    <a:pt x="5" y="28"/>
                    <a:pt x="6" y="32"/>
                    <a:pt x="9" y="35"/>
                  </a:cubicBezTo>
                  <a:cubicBezTo>
                    <a:pt x="12" y="38"/>
                    <a:pt x="16" y="40"/>
                    <a:pt x="21" y="40"/>
                  </a:cubicBezTo>
                  <a:cubicBezTo>
                    <a:pt x="24" y="40"/>
                    <a:pt x="27" y="39"/>
                    <a:pt x="30" y="38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35" y="4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73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6600" y="3471"/>
              <a:ext cx="38" cy="70"/>
            </a:xfrm>
            <a:custGeom>
              <a:avLst/>
              <a:gdLst>
                <a:gd name="T0" fmla="*/ 38 w 38"/>
                <a:gd name="T1" fmla="*/ 70 h 70"/>
                <a:gd name="T2" fmla="*/ 0 w 38"/>
                <a:gd name="T3" fmla="*/ 70 h 70"/>
                <a:gd name="T4" fmla="*/ 0 w 38"/>
                <a:gd name="T5" fmla="*/ 0 h 70"/>
                <a:gd name="T6" fmla="*/ 36 w 38"/>
                <a:gd name="T7" fmla="*/ 0 h 70"/>
                <a:gd name="T8" fmla="*/ 36 w 38"/>
                <a:gd name="T9" fmla="*/ 6 h 70"/>
                <a:gd name="T10" fmla="*/ 8 w 38"/>
                <a:gd name="T11" fmla="*/ 6 h 70"/>
                <a:gd name="T12" fmla="*/ 8 w 38"/>
                <a:gd name="T13" fmla="*/ 29 h 70"/>
                <a:gd name="T14" fmla="*/ 34 w 38"/>
                <a:gd name="T15" fmla="*/ 29 h 70"/>
                <a:gd name="T16" fmla="*/ 34 w 38"/>
                <a:gd name="T17" fmla="*/ 37 h 70"/>
                <a:gd name="T18" fmla="*/ 8 w 38"/>
                <a:gd name="T19" fmla="*/ 37 h 70"/>
                <a:gd name="T20" fmla="*/ 8 w 38"/>
                <a:gd name="T21" fmla="*/ 62 h 70"/>
                <a:gd name="T22" fmla="*/ 38 w 38"/>
                <a:gd name="T23" fmla="*/ 62 h 70"/>
                <a:gd name="T24" fmla="*/ 38 w 38"/>
                <a:gd name="T2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70">
                  <a:moveTo>
                    <a:pt x="38" y="70"/>
                  </a:moveTo>
                  <a:lnTo>
                    <a:pt x="0" y="7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6"/>
                  </a:lnTo>
                  <a:lnTo>
                    <a:pt x="8" y="6"/>
                  </a:lnTo>
                  <a:lnTo>
                    <a:pt x="8" y="29"/>
                  </a:lnTo>
                  <a:lnTo>
                    <a:pt x="34" y="29"/>
                  </a:lnTo>
                  <a:lnTo>
                    <a:pt x="34" y="37"/>
                  </a:lnTo>
                  <a:lnTo>
                    <a:pt x="8" y="37"/>
                  </a:lnTo>
                  <a:lnTo>
                    <a:pt x="8" y="62"/>
                  </a:lnTo>
                  <a:lnTo>
                    <a:pt x="38" y="62"/>
                  </a:lnTo>
                  <a:lnTo>
                    <a:pt x="38" y="7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73"/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6662" y="3471"/>
              <a:ext cx="38" cy="70"/>
            </a:xfrm>
            <a:custGeom>
              <a:avLst/>
              <a:gdLst>
                <a:gd name="T0" fmla="*/ 38 w 38"/>
                <a:gd name="T1" fmla="*/ 70 h 70"/>
                <a:gd name="T2" fmla="*/ 0 w 38"/>
                <a:gd name="T3" fmla="*/ 70 h 70"/>
                <a:gd name="T4" fmla="*/ 0 w 38"/>
                <a:gd name="T5" fmla="*/ 0 h 70"/>
                <a:gd name="T6" fmla="*/ 36 w 38"/>
                <a:gd name="T7" fmla="*/ 0 h 70"/>
                <a:gd name="T8" fmla="*/ 36 w 38"/>
                <a:gd name="T9" fmla="*/ 6 h 70"/>
                <a:gd name="T10" fmla="*/ 9 w 38"/>
                <a:gd name="T11" fmla="*/ 6 h 70"/>
                <a:gd name="T12" fmla="*/ 9 w 38"/>
                <a:gd name="T13" fmla="*/ 29 h 70"/>
                <a:gd name="T14" fmla="*/ 35 w 38"/>
                <a:gd name="T15" fmla="*/ 29 h 70"/>
                <a:gd name="T16" fmla="*/ 35 w 38"/>
                <a:gd name="T17" fmla="*/ 37 h 70"/>
                <a:gd name="T18" fmla="*/ 9 w 38"/>
                <a:gd name="T19" fmla="*/ 37 h 70"/>
                <a:gd name="T20" fmla="*/ 9 w 38"/>
                <a:gd name="T21" fmla="*/ 62 h 70"/>
                <a:gd name="T22" fmla="*/ 38 w 38"/>
                <a:gd name="T23" fmla="*/ 62 h 70"/>
                <a:gd name="T24" fmla="*/ 38 w 38"/>
                <a:gd name="T2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70">
                  <a:moveTo>
                    <a:pt x="38" y="70"/>
                  </a:moveTo>
                  <a:lnTo>
                    <a:pt x="0" y="7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6"/>
                  </a:lnTo>
                  <a:lnTo>
                    <a:pt x="9" y="6"/>
                  </a:lnTo>
                  <a:lnTo>
                    <a:pt x="9" y="29"/>
                  </a:lnTo>
                  <a:lnTo>
                    <a:pt x="35" y="29"/>
                  </a:lnTo>
                  <a:lnTo>
                    <a:pt x="35" y="37"/>
                  </a:lnTo>
                  <a:lnTo>
                    <a:pt x="9" y="37"/>
                  </a:lnTo>
                  <a:lnTo>
                    <a:pt x="9" y="62"/>
                  </a:lnTo>
                  <a:lnTo>
                    <a:pt x="38" y="62"/>
                  </a:lnTo>
                  <a:lnTo>
                    <a:pt x="38" y="7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73"/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6725" y="3471"/>
              <a:ext cx="49" cy="70"/>
            </a:xfrm>
            <a:custGeom>
              <a:avLst/>
              <a:gdLst>
                <a:gd name="T0" fmla="*/ 30 w 30"/>
                <a:gd name="T1" fmla="*/ 43 h 43"/>
                <a:gd name="T2" fmla="*/ 23 w 30"/>
                <a:gd name="T3" fmla="*/ 43 h 43"/>
                <a:gd name="T4" fmla="*/ 6 w 30"/>
                <a:gd name="T5" fmla="*/ 23 h 43"/>
                <a:gd name="T6" fmla="*/ 5 w 30"/>
                <a:gd name="T7" fmla="*/ 21 h 43"/>
                <a:gd name="T8" fmla="*/ 5 w 30"/>
                <a:gd name="T9" fmla="*/ 21 h 43"/>
                <a:gd name="T10" fmla="*/ 5 w 30"/>
                <a:gd name="T11" fmla="*/ 43 h 43"/>
                <a:gd name="T12" fmla="*/ 0 w 30"/>
                <a:gd name="T13" fmla="*/ 43 h 43"/>
                <a:gd name="T14" fmla="*/ 0 w 30"/>
                <a:gd name="T15" fmla="*/ 0 h 43"/>
                <a:gd name="T16" fmla="*/ 5 w 30"/>
                <a:gd name="T17" fmla="*/ 0 h 43"/>
                <a:gd name="T18" fmla="*/ 5 w 30"/>
                <a:gd name="T19" fmla="*/ 20 h 43"/>
                <a:gd name="T20" fmla="*/ 5 w 30"/>
                <a:gd name="T21" fmla="*/ 20 h 43"/>
                <a:gd name="T22" fmla="*/ 6 w 30"/>
                <a:gd name="T23" fmla="*/ 18 h 43"/>
                <a:gd name="T24" fmla="*/ 23 w 30"/>
                <a:gd name="T25" fmla="*/ 0 h 43"/>
                <a:gd name="T26" fmla="*/ 29 w 30"/>
                <a:gd name="T27" fmla="*/ 0 h 43"/>
                <a:gd name="T28" fmla="*/ 10 w 30"/>
                <a:gd name="T29" fmla="*/ 20 h 43"/>
                <a:gd name="T30" fmla="*/ 30 w 30"/>
                <a:gd name="T3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43">
                  <a:moveTo>
                    <a:pt x="30" y="43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6" y="22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30" y="43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73"/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6843" y="3372"/>
              <a:ext cx="36" cy="46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73"/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6843" y="3594"/>
              <a:ext cx="36" cy="46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73"/>
            </a:p>
          </p:txBody>
        </p:sp>
      </p:grpSp>
    </p:spTree>
    <p:extLst>
      <p:ext uri="{BB962C8B-B14F-4D97-AF65-F5344CB8AC3E}">
        <p14:creationId xmlns:p14="http://schemas.microsoft.com/office/powerpoint/2010/main" val="2001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 err="1" smtClean="0"/>
              <a:t>Timeline</a:t>
            </a:r>
            <a:endParaRPr lang="es-US" dirty="0" smtClean="0"/>
          </a:p>
          <a:p>
            <a:pPr lvl="1"/>
            <a:r>
              <a:rPr lang="es-419" dirty="0"/>
              <a:t>Beta en Q4 2015</a:t>
            </a:r>
          </a:p>
          <a:p>
            <a:pPr lvl="1"/>
            <a:r>
              <a:rPr lang="es-419" dirty="0"/>
              <a:t>RTM en Q2/Q3 2016</a:t>
            </a:r>
          </a:p>
          <a:p>
            <a:pPr lvl="1"/>
            <a:endParaRPr lang="es-US" dirty="0" smtClean="0"/>
          </a:p>
          <a:p>
            <a:endParaRPr lang="es-419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83" y="3907970"/>
            <a:ext cx="2615045" cy="26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2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Requisitos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Soportado en Windows Server 2012 R2 y Windows Server </a:t>
            </a:r>
            <a:r>
              <a:rPr lang="es-419" dirty="0" err="1" smtClean="0"/>
              <a:t>Technical</a:t>
            </a:r>
            <a:r>
              <a:rPr lang="es-419" dirty="0" smtClean="0"/>
              <a:t> </a:t>
            </a:r>
            <a:r>
              <a:rPr lang="es-419" dirty="0" err="1" smtClean="0"/>
              <a:t>Preview</a:t>
            </a:r>
            <a:endParaRPr lang="es-419" dirty="0" smtClean="0"/>
          </a:p>
          <a:p>
            <a:r>
              <a:rPr lang="es-419" dirty="0" smtClean="0"/>
              <a:t>SQL Server 2014 y SQL Server 2016</a:t>
            </a:r>
          </a:p>
          <a:p>
            <a:r>
              <a:rPr lang="es-419" dirty="0" err="1" smtClean="0"/>
              <a:t>DotNet</a:t>
            </a:r>
            <a:r>
              <a:rPr lang="es-419" dirty="0" smtClean="0"/>
              <a:t> Framework:</a:t>
            </a:r>
          </a:p>
          <a:p>
            <a:pPr lvl="1"/>
            <a:r>
              <a:rPr lang="es-419" dirty="0" smtClean="0"/>
              <a:t>Windows Server 2012 R2: SharePoint 16 requiere .NET Framework 4.5.2 </a:t>
            </a:r>
          </a:p>
          <a:p>
            <a:pPr lvl="1"/>
            <a:r>
              <a:rPr lang="es-419" dirty="0" smtClean="0"/>
              <a:t>Windows Server </a:t>
            </a:r>
            <a:r>
              <a:rPr lang="es-419" dirty="0" err="1" smtClean="0"/>
              <a:t>Technical</a:t>
            </a:r>
            <a:r>
              <a:rPr lang="es-419" dirty="0" smtClean="0"/>
              <a:t> </a:t>
            </a:r>
            <a:r>
              <a:rPr lang="es-419" dirty="0" err="1" smtClean="0"/>
              <a:t>Preview</a:t>
            </a:r>
            <a:r>
              <a:rPr lang="es-419" dirty="0" smtClean="0"/>
              <a:t> "</a:t>
            </a:r>
            <a:r>
              <a:rPr lang="es-419" dirty="0" err="1" smtClean="0"/>
              <a:t>Threshold</a:t>
            </a:r>
            <a:r>
              <a:rPr lang="es-419" dirty="0" smtClean="0"/>
              <a:t>": SharePoint 16 requiere .NET Framework 4.6 </a:t>
            </a:r>
            <a:r>
              <a:rPr lang="es-419" dirty="0" err="1" smtClean="0"/>
              <a:t>Preview</a:t>
            </a:r>
            <a:endParaRPr lang="es-419" dirty="0" smtClean="0"/>
          </a:p>
          <a:p>
            <a:r>
              <a:rPr lang="es-419" dirty="0" smtClean="0"/>
              <a:t>SharePoint Server 2016 </a:t>
            </a:r>
            <a:r>
              <a:rPr lang="es-419" dirty="0" err="1" smtClean="0"/>
              <a:t>prerequisitos</a:t>
            </a:r>
            <a:r>
              <a:rPr lang="es-419" dirty="0" smtClean="0"/>
              <a:t> son similares a los requeridos para instalar a SharePoint Server 2013 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482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Upgrade</a:t>
            </a:r>
            <a:r>
              <a:rPr lang="es-419" dirty="0" smtClean="0"/>
              <a:t> y Migración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Solo</a:t>
            </a:r>
            <a:r>
              <a:rPr lang="en-US" dirty="0" smtClean="0"/>
              <a:t> de</a:t>
            </a:r>
            <a:r>
              <a:rPr lang="es-419" dirty="0" smtClean="0"/>
              <a:t> 2013 a 2016</a:t>
            </a:r>
          </a:p>
          <a:p>
            <a:r>
              <a:rPr lang="es-419" dirty="0" smtClean="0"/>
              <a:t>Solo </a:t>
            </a:r>
            <a:r>
              <a:rPr lang="es-419" dirty="0" err="1" smtClean="0"/>
              <a:t>Database-Attach</a:t>
            </a:r>
            <a:endParaRPr lang="es-419" dirty="0" smtClean="0"/>
          </a:p>
          <a:p>
            <a:r>
              <a:rPr lang="es-419" dirty="0" err="1" smtClean="0"/>
              <a:t>Site</a:t>
            </a:r>
            <a:r>
              <a:rPr lang="es-419" dirty="0" smtClean="0"/>
              <a:t> </a:t>
            </a:r>
            <a:r>
              <a:rPr lang="es-419" dirty="0" err="1" smtClean="0"/>
              <a:t>Collections</a:t>
            </a:r>
            <a:r>
              <a:rPr lang="es-419" dirty="0" smtClean="0"/>
              <a:t> compatibles en modo SharePoint 2010 tienen que ser convertidas a 2013 antes de la migración</a:t>
            </a:r>
          </a:p>
          <a:p>
            <a:r>
              <a:rPr lang="es-419" dirty="0" smtClean="0"/>
              <a:t>Framework para migración hacia Office 365</a:t>
            </a:r>
            <a:endParaRPr lang="es-US" dirty="0" smtClean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0347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Zero </a:t>
            </a:r>
            <a:r>
              <a:rPr lang="es-419" dirty="0" err="1" smtClean="0"/>
              <a:t>Downtime</a:t>
            </a:r>
            <a:r>
              <a:rPr lang="es-419" dirty="0" smtClean="0"/>
              <a:t> </a:t>
            </a:r>
            <a:r>
              <a:rPr lang="es-419" dirty="0" err="1" smtClean="0"/>
              <a:t>Patching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Microsoft promete “</a:t>
            </a:r>
            <a:r>
              <a:rPr lang="es-419" dirty="0" err="1" smtClean="0"/>
              <a:t>zero</a:t>
            </a:r>
            <a:r>
              <a:rPr lang="es-419" dirty="0" smtClean="0"/>
              <a:t> </a:t>
            </a:r>
            <a:r>
              <a:rPr lang="es-419" dirty="0" err="1" smtClean="0"/>
              <a:t>downtime</a:t>
            </a:r>
            <a:r>
              <a:rPr lang="es-419" dirty="0" smtClean="0"/>
              <a:t> </a:t>
            </a:r>
            <a:r>
              <a:rPr lang="es-419" dirty="0" err="1" smtClean="0"/>
              <a:t>patching</a:t>
            </a:r>
            <a:r>
              <a:rPr lang="es-419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s-419" dirty="0" err="1" smtClean="0"/>
              <a:t>plicación</a:t>
            </a:r>
            <a:r>
              <a:rPr lang="es-419" dirty="0" smtClean="0"/>
              <a:t> de </a:t>
            </a:r>
            <a:r>
              <a:rPr lang="es-419" dirty="0" err="1" smtClean="0"/>
              <a:t>patches</a:t>
            </a:r>
            <a:r>
              <a:rPr lang="es-419" dirty="0" smtClean="0"/>
              <a:t> mientras las granja sigue</a:t>
            </a:r>
            <a:r>
              <a:rPr lang="en-US" dirty="0" smtClean="0"/>
              <a:t> </a:t>
            </a:r>
            <a:r>
              <a:rPr lang="en-US" dirty="0" err="1" smtClean="0"/>
              <a:t>funcionando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forma similar a</a:t>
            </a:r>
            <a:r>
              <a:rPr lang="es-419" dirty="0" smtClean="0"/>
              <a:t> SharePoint online</a:t>
            </a:r>
            <a:endParaRPr lang="es-US" dirty="0" smtClean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s-419" dirty="0" smtClean="0"/>
          </a:p>
          <a:p>
            <a:endParaRPr lang="es-419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258934"/>
            <a:ext cx="10515600" cy="1288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419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019" y="4197927"/>
            <a:ext cx="3526398" cy="22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0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707</Words>
  <Application>Microsoft Office PowerPoint</Application>
  <PresentationFormat>Widescreen</PresentationFormat>
  <Paragraphs>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Segoe UI </vt:lpstr>
      <vt:lpstr>Rabiohead</vt:lpstr>
      <vt:lpstr>Arial</vt:lpstr>
      <vt:lpstr>Segoe UI Light</vt:lpstr>
      <vt:lpstr>Segoe UI</vt:lpstr>
      <vt:lpstr>Wingdings</vt:lpstr>
      <vt:lpstr>Calibri</vt:lpstr>
      <vt:lpstr>Tema de Office</vt:lpstr>
      <vt:lpstr>PowerPoint Presentation</vt:lpstr>
      <vt:lpstr>PowerPoint Presentation</vt:lpstr>
      <vt:lpstr>Fabian Imaz</vt:lpstr>
      <vt:lpstr>Gustavo Velez</vt:lpstr>
      <vt:lpstr>SharePoint Server 2016</vt:lpstr>
      <vt:lpstr>Timeline</vt:lpstr>
      <vt:lpstr>Requisitos</vt:lpstr>
      <vt:lpstr>Upgrade y Migración</vt:lpstr>
      <vt:lpstr>Zero Downtime Patching</vt:lpstr>
      <vt:lpstr>Nuevos limites</vt:lpstr>
      <vt:lpstr>MiniRoles</vt:lpstr>
      <vt:lpstr>MiniRoles</vt:lpstr>
      <vt:lpstr>Health Rules basadas en MiniRoles</vt:lpstr>
      <vt:lpstr>Vínculos Durables</vt:lpstr>
      <vt:lpstr>Mobile UI</vt:lpstr>
      <vt:lpstr>Facilitando Escenarios Híbridos</vt:lpstr>
      <vt:lpstr>Facilitando Escenarios Híbridos</vt:lpstr>
      <vt:lpstr>Facilitando Escenarios Híbridos</vt:lpstr>
      <vt:lpstr>Rumores (???)</vt:lpstr>
      <vt:lpstr>Noticias difundidas por Microsoft</vt:lpstr>
      <vt:lpstr>Demo: Nos gustaría pero no podemos mostrarlo aún 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Porras Rodríguez</dc:creator>
  <cp:lastModifiedBy>Fabián Imaz</cp:lastModifiedBy>
  <cp:revision>100</cp:revision>
  <dcterms:created xsi:type="dcterms:W3CDTF">2013-08-20T12:49:39Z</dcterms:created>
  <dcterms:modified xsi:type="dcterms:W3CDTF">2015-06-03T14:25:06Z</dcterms:modified>
</cp:coreProperties>
</file>