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handoutMasterIdLst>
    <p:handoutMasterId r:id="rId24"/>
  </p:handoutMasterIdLst>
  <p:sldIdLst>
    <p:sldId id="276" r:id="rId2"/>
    <p:sldId id="278" r:id="rId3"/>
    <p:sldId id="269" r:id="rId4"/>
    <p:sldId id="280" r:id="rId5"/>
    <p:sldId id="272" r:id="rId6"/>
    <p:sldId id="273" r:id="rId7"/>
    <p:sldId id="274" r:id="rId8"/>
    <p:sldId id="281" r:id="rId9"/>
    <p:sldId id="264" r:id="rId10"/>
    <p:sldId id="284" r:id="rId11"/>
    <p:sldId id="285" r:id="rId12"/>
    <p:sldId id="265" r:id="rId13"/>
    <p:sldId id="275" r:id="rId14"/>
    <p:sldId id="271" r:id="rId15"/>
    <p:sldId id="291" r:id="rId16"/>
    <p:sldId id="266" r:id="rId17"/>
    <p:sldId id="288" r:id="rId18"/>
    <p:sldId id="289" r:id="rId19"/>
    <p:sldId id="267" r:id="rId20"/>
    <p:sldId id="286" r:id="rId21"/>
    <p:sldId id="287" r:id="rId22"/>
    <p:sldId id="290" r:id="rId23"/>
  </p:sldIdLst>
  <p:sldSz cx="12192000" cy="6858000"/>
  <p:notesSz cx="10018713" cy="68897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 autoAdjust="0"/>
  </p:normalViewPr>
  <p:slideViewPr>
    <p:cSldViewPr snapToGrid="0" showGuides="1">
      <p:cViewPr varScale="1">
        <p:scale>
          <a:sx n="115" d="100"/>
          <a:sy n="115" d="100"/>
        </p:scale>
        <p:origin x="-294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1442" cy="344488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74952" y="0"/>
            <a:ext cx="4341442" cy="344488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93E1FB40-EBBB-4B90-91A5-92C7FE766797}" type="datetimeFigureOut">
              <a:rPr lang="de-DE" smtClean="0"/>
              <a:t>21.08.2020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6544067"/>
            <a:ext cx="4341442" cy="344488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74952" y="6544067"/>
            <a:ext cx="4341442" cy="344488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1BB0AD93-679D-40B6-82FA-9278E2C9E2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14422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576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186.40776" units="1/cm"/>
          <inkml:channelProperty channel="Y" name="resolution" value="68.96552" units="1/cm"/>
          <inkml:channelProperty channel="T" name="resolution" value="1" units="1/dev"/>
        </inkml:channelProperties>
      </inkml:inkSource>
      <inkml:timestamp xml:id="ts0" timeString="2019-12-19T10:33:58.36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32702 10706 0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576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186.40776" units="1/cm"/>
          <inkml:channelProperty channel="Y" name="resolution" value="68.96552" units="1/cm"/>
          <inkml:channelProperty channel="T" name="resolution" value="1" units="1/dev"/>
        </inkml:channelProperties>
      </inkml:inkSource>
      <inkml:timestamp xml:id="ts0" timeString="2019-12-23T14:37:45.74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16563 9013 0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6-25T14:03:36.319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11853 10883 0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94D9-68F8-40CA-96D5-A62C74C111F9}" type="datetimeFigureOut">
              <a:rPr lang="de-DE" smtClean="0"/>
              <a:t>21.08.2020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4EDE-8B13-4609-BD58-243C41C651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3463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94D9-68F8-40CA-96D5-A62C74C111F9}" type="datetimeFigureOut">
              <a:rPr lang="de-DE" smtClean="0"/>
              <a:t>21.08.2020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4EDE-8B13-4609-BD58-243C41C651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758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94D9-68F8-40CA-96D5-A62C74C111F9}" type="datetimeFigureOut">
              <a:rPr lang="de-DE" smtClean="0"/>
              <a:t>21.08.2020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4EDE-8B13-4609-BD58-243C41C651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0150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2"/>
          <p:cNvSpPr>
            <a:spLocks noGrp="1"/>
          </p:cNvSpPr>
          <p:nvPr>
            <p:ph idx="12"/>
          </p:nvPr>
        </p:nvSpPr>
        <p:spPr>
          <a:xfrm>
            <a:off x="336008" y="2466001"/>
            <a:ext cx="11519999" cy="3891600"/>
          </a:xfrm>
        </p:spPr>
        <p:txBody>
          <a:bodyPr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336008" y="367200"/>
            <a:ext cx="11519999" cy="2089150"/>
          </a:xfrm>
          <a:prstGeom prst="rect">
            <a:avLst/>
          </a:prstGeom>
          <a:solidFill>
            <a:srgbClr val="E6001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336008" y="198001"/>
            <a:ext cx="11519999" cy="144000"/>
          </a:xfrm>
          <a:prstGeom prst="rect">
            <a:avLst/>
          </a:prstGeom>
          <a:solidFill>
            <a:srgbClr val="E6001A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336008" y="6357958"/>
            <a:ext cx="11519999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336008" y="360001"/>
            <a:ext cx="11519999" cy="144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" name="Textplatzhalter 29"/>
          <p:cNvSpPr>
            <a:spLocks noGrp="1"/>
          </p:cNvSpPr>
          <p:nvPr>
            <p:ph type="body" sz="quarter" idx="11" hasCustomPrompt="1"/>
          </p:nvPr>
        </p:nvSpPr>
        <p:spPr>
          <a:xfrm>
            <a:off x="7728181" y="6105959"/>
            <a:ext cx="3937760" cy="252000"/>
          </a:xfrm>
        </p:spPr>
        <p:txBody>
          <a:bodyPr/>
          <a:lstStyle>
            <a:lvl1pPr algn="r">
              <a:buNone/>
              <a:defRPr sz="800"/>
            </a:lvl1pPr>
          </a:lstStyle>
          <a:p>
            <a:pPr lvl="0"/>
            <a:r>
              <a:rPr lang="de-DE" sz="800" dirty="0"/>
              <a:t>Quelle durch Klicken bearbeiten</a:t>
            </a:r>
            <a:endParaRPr lang="de-DE" dirty="0"/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336008" y="2457451"/>
            <a:ext cx="11519999" cy="72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7" name="Fußzeilenplatzhalter 3"/>
          <p:cNvSpPr txBox="1">
            <a:spLocks/>
          </p:cNvSpPr>
          <p:nvPr userDrawn="1"/>
        </p:nvSpPr>
        <p:spPr>
          <a:xfrm>
            <a:off x="240587" y="6453337"/>
            <a:ext cx="11136000" cy="231775"/>
          </a:xfrm>
          <a:prstGeom prst="rect">
            <a:avLst/>
          </a:prstGeom>
        </p:spPr>
        <p:txBody>
          <a:bodyPr tIns="0" bIns="0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30.06.2020 | Institut </a:t>
            </a:r>
            <a:r>
              <a:rPr kumimoji="0" lang="de-DE" sz="11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für </a:t>
            </a:r>
            <a:r>
              <a:rPr kumimoji="0" lang="de-DE" sz="11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Verkehr | FG Bahnsysteme </a:t>
            </a: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und </a:t>
            </a:r>
            <a:r>
              <a:rPr kumimoji="0" lang="de-DE" sz="11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Bahntechnik </a:t>
            </a:r>
            <a:r>
              <a:rPr kumimoji="0" lang="de-DE" sz="11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| Projekt ETCS@EBD </a:t>
            </a:r>
            <a:r>
              <a:rPr kumimoji="0" lang="de-DE" sz="11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| </a:t>
            </a:r>
            <a:r>
              <a:rPr kumimoji="0" lang="de-DE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Georg F. Bolz </a:t>
            </a:r>
            <a:r>
              <a:rPr kumimoji="0" lang="de-DE" sz="11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| </a:t>
            </a:r>
            <a:fld id="{8E9B2640-8CD7-45FF-9440-54608BC46479}" type="slidenum">
              <a:rPr kumimoji="0" lang="de-DE" sz="11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5" name="Picture 9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17436" y="556961"/>
            <a:ext cx="1838571" cy="735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Grafik 1" descr="BS_Logo.gif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11495531" y="6427979"/>
            <a:ext cx="36047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4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8769" y="6427979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9836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94D9-68F8-40CA-96D5-A62C74C111F9}" type="datetimeFigureOut">
              <a:rPr lang="de-DE" smtClean="0"/>
              <a:t>21.08.2020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4EDE-8B13-4609-BD58-243C41C651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9935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94D9-68F8-40CA-96D5-A62C74C111F9}" type="datetimeFigureOut">
              <a:rPr lang="de-DE" smtClean="0"/>
              <a:t>21.08.2020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4EDE-8B13-4609-BD58-243C41C651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4401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94D9-68F8-40CA-96D5-A62C74C111F9}" type="datetimeFigureOut">
              <a:rPr lang="de-DE" smtClean="0"/>
              <a:t>21.08.2020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4EDE-8B13-4609-BD58-243C41C651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3299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94D9-68F8-40CA-96D5-A62C74C111F9}" type="datetimeFigureOut">
              <a:rPr lang="de-DE" smtClean="0"/>
              <a:t>21.08.2020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4EDE-8B13-4609-BD58-243C41C651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2606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94D9-68F8-40CA-96D5-A62C74C111F9}" type="datetimeFigureOut">
              <a:rPr lang="de-DE" smtClean="0"/>
              <a:t>21.08.2020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4EDE-8B13-4609-BD58-243C41C651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824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94D9-68F8-40CA-96D5-A62C74C111F9}" type="datetimeFigureOut">
              <a:rPr lang="de-DE" smtClean="0"/>
              <a:t>21.08.2020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4EDE-8B13-4609-BD58-243C41C651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8054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94D9-68F8-40CA-96D5-A62C74C111F9}" type="datetimeFigureOut">
              <a:rPr lang="de-DE" smtClean="0"/>
              <a:t>21.08.2020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4EDE-8B13-4609-BD58-243C41C651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8929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94D9-68F8-40CA-96D5-A62C74C111F9}" type="datetimeFigureOut">
              <a:rPr lang="de-DE" smtClean="0"/>
              <a:t>21.08.2020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4EDE-8B13-4609-BD58-243C41C651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2345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194D9-68F8-40CA-96D5-A62C74C111F9}" type="datetimeFigureOut">
              <a:rPr lang="de-DE" smtClean="0"/>
              <a:t>21.08.2020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74EDE-8B13-4609-BD58-243C41C651CD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 rot="912215">
            <a:off x="7489746" y="720054"/>
            <a:ext cx="4505498" cy="1586862"/>
          </a:xfrm>
          <a:prstGeom prst="rect">
            <a:avLst/>
          </a:prstGeom>
          <a:solidFill>
            <a:schemeClr val="accent2">
              <a:lumMod val="40000"/>
              <a:lumOff val="60000"/>
              <a:alpha val="88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rgbClr val="FF0000"/>
                </a:solidFill>
              </a:rPr>
              <a:t>Stand: 30.6.20 </a:t>
            </a:r>
            <a:br>
              <a:rPr lang="de-DE" smtClean="0">
                <a:solidFill>
                  <a:srgbClr val="FF0000"/>
                </a:solidFill>
              </a:rPr>
            </a:br>
            <a:r>
              <a:rPr lang="de-DE" smtClean="0">
                <a:solidFill>
                  <a:srgbClr val="FF0000"/>
                </a:solidFill>
              </a:rPr>
              <a:t>!!! KORREKTURBEDARF  !!!</a:t>
            </a:r>
          </a:p>
          <a:p>
            <a:pPr algn="ctr"/>
            <a:r>
              <a:rPr lang="de-DE" smtClean="0">
                <a:solidFill>
                  <a:srgbClr val="FF0000"/>
                </a:solidFill>
              </a:rPr>
              <a:t>Korrekturen, die sich aus Ablauf während der Präsentation und dabei entdeckten Fehlern ergeben haben, sind noch nicht eingearbeitet. </a:t>
            </a:r>
            <a:endParaRPr lang="de-DE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75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3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5" Type="http://schemas.openxmlformats.org/officeDocument/2006/relationships/customXml" Target="../ink/ink2.xml"/><Relationship Id="rId4" Type="http://schemas.openxmlformats.org/officeDocument/2006/relationships/image" Target="../media/image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D:\Proj\Verkehr\ETCS@EBD\Lit&amp;Doku\Lit&amp;Doku_TUDA_BS\EBD\Vektorgrafiken\ETCS Level 2.em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42"/>
          <a:stretch/>
        </p:blipFill>
        <p:spPr bwMode="auto">
          <a:xfrm>
            <a:off x="1781946" y="2479083"/>
            <a:ext cx="3571453" cy="2036272"/>
          </a:xfrm>
          <a:prstGeom prst="rect">
            <a:avLst/>
          </a:prstGeom>
          <a:noFill/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632" y="2479496"/>
            <a:ext cx="3829488" cy="2024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19192" y="4554440"/>
            <a:ext cx="3829487" cy="1771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el 3"/>
          <p:cNvSpPr txBox="1">
            <a:spLocks/>
          </p:cNvSpPr>
          <p:nvPr/>
        </p:nvSpPr>
        <p:spPr bwMode="auto">
          <a:xfrm>
            <a:off x="599852" y="547141"/>
            <a:ext cx="6660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+mn-lt"/>
                <a:ea typeface="+mj-ea"/>
                <a:cs typeface="Tahom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j-ea"/>
                <a:cs typeface="Tahoma" pitchFamily="34" charset="0"/>
              </a:rPr>
              <a:t>ETCS@EBD: Szenarien Martinstein</a:t>
            </a:r>
            <a:endParaRPr kumimoji="0" lang="de-DE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j-ea"/>
              <a:cs typeface="Tahoma" pitchFamily="34" charset="0"/>
            </a:endParaRPr>
          </a:p>
        </p:txBody>
      </p:sp>
      <p:sp>
        <p:nvSpPr>
          <p:cNvPr id="17" name="Untertitel 2"/>
          <p:cNvSpPr txBox="1">
            <a:spLocks/>
          </p:cNvSpPr>
          <p:nvPr/>
        </p:nvSpPr>
        <p:spPr bwMode="auto">
          <a:xfrm>
            <a:off x="608167" y="1363376"/>
            <a:ext cx="8534398" cy="94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230"/>
              </a:spcAft>
              <a:buFont typeface="Wingdings" pitchFamily="2" charset="2"/>
              <a:buNone/>
              <a:defRPr sz="1600" b="1">
                <a:solidFill>
                  <a:schemeClr val="bg1"/>
                </a:solidFill>
                <a:latin typeface="+mn-lt"/>
                <a:ea typeface="+mn-ea"/>
                <a:cs typeface="Tahoma" pitchFamily="34" charset="0"/>
              </a:defRPr>
            </a:lvl1pPr>
            <a:lvl2pPr marL="360000" indent="-18000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540000" indent="-18000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720000" indent="-18000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900000" indent="-18000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13652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ts val="23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de-DE" sz="16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Tahoma" pitchFamily="34" charset="0"/>
              </a:rPr>
              <a:t>Drehbuch für Showroom-Präsentation im EBD am</a:t>
            </a:r>
            <a:r>
              <a:rPr kumimoji="0" lang="de-DE" sz="1600" b="1" i="0" u="none" strike="noStrike" kern="0" cap="none" spc="0" normalizeH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Tahoma" pitchFamily="34" charset="0"/>
              </a:rPr>
              <a:t> 30.6.2020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ts val="23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de-DE" sz="1050" kern="0" smtClean="0">
              <a:solidFill>
                <a:srgbClr val="FFFFFF"/>
              </a:solidFill>
              <a:latin typeface="Verdana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ts val="23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de-DE" sz="2000" kern="0" cap="small" smtClean="0">
                <a:solidFill>
                  <a:srgbClr val="FFFFFF"/>
                </a:solidFill>
                <a:latin typeface="Verdana"/>
              </a:rPr>
              <a:t>Unterlage nur für das Projektteam</a:t>
            </a:r>
            <a:endParaRPr lang="de-DE" sz="2000" kern="0" cap="small">
              <a:solidFill>
                <a:srgbClr val="FFFFFF"/>
              </a:solidFill>
              <a:latin typeface="Verdana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869" y="4554440"/>
            <a:ext cx="3100839" cy="1771553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 rot="912215">
            <a:off x="7489746" y="720054"/>
            <a:ext cx="4505498" cy="1586862"/>
          </a:xfrm>
          <a:prstGeom prst="rect">
            <a:avLst/>
          </a:prstGeom>
          <a:solidFill>
            <a:schemeClr val="accent2">
              <a:lumMod val="40000"/>
              <a:lumOff val="60000"/>
              <a:alpha val="87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rgbClr val="FF0000"/>
                </a:solidFill>
              </a:rPr>
              <a:t>Stand: 30.6.20 </a:t>
            </a:r>
            <a:br>
              <a:rPr lang="de-DE" smtClean="0">
                <a:solidFill>
                  <a:srgbClr val="FF0000"/>
                </a:solidFill>
              </a:rPr>
            </a:br>
            <a:r>
              <a:rPr lang="de-DE" smtClean="0">
                <a:solidFill>
                  <a:srgbClr val="FF0000"/>
                </a:solidFill>
              </a:rPr>
              <a:t>!!! KORREKTURBEDARF  !!!</a:t>
            </a:r>
          </a:p>
          <a:p>
            <a:pPr algn="ctr"/>
            <a:r>
              <a:rPr lang="de-DE" smtClean="0">
                <a:solidFill>
                  <a:srgbClr val="FF0000"/>
                </a:solidFill>
              </a:rPr>
              <a:t>Korrekturen, die sich aus Ablauf während der Präsentation und dabei entdeckten Fehlern ergeben haben, sind noch nicht eingearbeitet. </a:t>
            </a:r>
            <a:endParaRPr lang="de-DE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29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35523" y="201755"/>
            <a:ext cx="11538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smtClean="0">
                <a:latin typeface="Verdana" panose="020B0604030504040204" pitchFamily="34" charset="0"/>
                <a:ea typeface="Verdana" panose="020B0604030504040204" pitchFamily="34" charset="0"/>
              </a:rPr>
              <a:t>Szenario 1 (1/2)</a:t>
            </a:r>
            <a:endParaRPr lang="de-DE" sz="1600" b="1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313" y="1438275"/>
            <a:ext cx="8972550" cy="398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936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235524" y="-8331"/>
            <a:ext cx="11538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smtClean="0">
                <a:latin typeface="Verdana" panose="020B0604030504040204" pitchFamily="34" charset="0"/>
                <a:ea typeface="Verdana" panose="020B0604030504040204" pitchFamily="34" charset="0"/>
              </a:rPr>
              <a:t>Szenario </a:t>
            </a:r>
            <a:r>
              <a:rPr lang="de-DE" sz="1600" b="1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lang="de-DE" sz="1600" b="1" smtClean="0">
                <a:latin typeface="Verdana" panose="020B0604030504040204" pitchFamily="34" charset="0"/>
                <a:ea typeface="Verdana" panose="020B0604030504040204" pitchFamily="34" charset="0"/>
              </a:rPr>
              <a:t> (2/2)</a:t>
            </a:r>
            <a:endParaRPr lang="de-DE" sz="1600" b="1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57" y="969183"/>
            <a:ext cx="11889196" cy="4623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369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5" y="1769650"/>
            <a:ext cx="12157769" cy="4470146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36254" y="763845"/>
            <a:ext cx="86930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Flexible D-Weg Längen:</a:t>
            </a:r>
          </a:p>
          <a:p>
            <a:r>
              <a:rPr lang="de-DE" dirty="0" smtClean="0"/>
              <a:t>flexible Länge des D-Weges ermöglicht schnellstmögliche Einfahrt und paralleles Rangieren</a:t>
            </a:r>
            <a:br>
              <a:rPr lang="de-DE" dirty="0" smtClean="0"/>
            </a:br>
            <a:r>
              <a:rPr lang="de-DE" dirty="0" smtClean="0"/>
              <a:t>(D-Weg-Ziele in Martinstein müssen weggedacht werden)</a:t>
            </a:r>
            <a:endParaRPr lang="de-DE" dirty="0"/>
          </a:p>
        </p:txBody>
      </p:sp>
      <p:sp>
        <p:nvSpPr>
          <p:cNvPr id="10" name="Abgerundetes Rechteck 9"/>
          <p:cNvSpPr/>
          <p:nvPr/>
        </p:nvSpPr>
        <p:spPr>
          <a:xfrm>
            <a:off x="433137" y="232611"/>
            <a:ext cx="1732547" cy="425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Szenario 2</a:t>
            </a:r>
            <a:endParaRPr lang="de-DE" dirty="0"/>
          </a:p>
        </p:txBody>
      </p:sp>
      <p:cxnSp>
        <p:nvCxnSpPr>
          <p:cNvPr id="11" name="Gerade Verbindung 30"/>
          <p:cNvCxnSpPr/>
          <p:nvPr/>
        </p:nvCxnSpPr>
        <p:spPr>
          <a:xfrm flipH="1">
            <a:off x="4159045" y="3797734"/>
            <a:ext cx="7846143" cy="0"/>
          </a:xfrm>
          <a:prstGeom prst="line">
            <a:avLst/>
          </a:prstGeom>
          <a:ln w="76200" cap="rnd">
            <a:solidFill>
              <a:srgbClr val="FFC000">
                <a:alpha val="50000"/>
              </a:srgb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30"/>
          <p:cNvCxnSpPr/>
          <p:nvPr/>
        </p:nvCxnSpPr>
        <p:spPr>
          <a:xfrm flipH="1">
            <a:off x="3544530" y="4077954"/>
            <a:ext cx="329380" cy="0"/>
          </a:xfrm>
          <a:prstGeom prst="line">
            <a:avLst/>
          </a:prstGeom>
          <a:ln w="76200" cap="rnd">
            <a:solidFill>
              <a:srgbClr val="FFC000">
                <a:alpha val="50000"/>
              </a:srgb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30"/>
          <p:cNvCxnSpPr/>
          <p:nvPr/>
        </p:nvCxnSpPr>
        <p:spPr>
          <a:xfrm flipH="1">
            <a:off x="3873910" y="3797734"/>
            <a:ext cx="285136" cy="266936"/>
          </a:xfrm>
          <a:prstGeom prst="line">
            <a:avLst/>
          </a:prstGeom>
          <a:ln w="76200" cap="rnd">
            <a:solidFill>
              <a:srgbClr val="FFC000">
                <a:alpha val="50000"/>
              </a:srgb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30"/>
          <p:cNvCxnSpPr/>
          <p:nvPr/>
        </p:nvCxnSpPr>
        <p:spPr>
          <a:xfrm flipH="1">
            <a:off x="3259394" y="4091239"/>
            <a:ext cx="285136" cy="266936"/>
          </a:xfrm>
          <a:prstGeom prst="line">
            <a:avLst/>
          </a:prstGeom>
          <a:ln w="76200" cap="rnd">
            <a:solidFill>
              <a:srgbClr val="FFC000">
                <a:alpha val="50000"/>
              </a:srgbClr>
            </a:solidFill>
            <a:round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40"/>
          <p:cNvCxnSpPr/>
          <p:nvPr/>
        </p:nvCxnSpPr>
        <p:spPr>
          <a:xfrm>
            <a:off x="857400" y="4689048"/>
            <a:ext cx="2013619" cy="0"/>
          </a:xfrm>
          <a:prstGeom prst="line">
            <a:avLst/>
          </a:prstGeom>
          <a:ln w="76200" cap="rnd">
            <a:solidFill>
              <a:schemeClr val="accent6">
                <a:alpha val="50000"/>
              </a:schemeClr>
            </a:solidFill>
            <a:round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40"/>
          <p:cNvCxnSpPr/>
          <p:nvPr/>
        </p:nvCxnSpPr>
        <p:spPr>
          <a:xfrm flipV="1">
            <a:off x="2615381" y="4358177"/>
            <a:ext cx="644013" cy="577617"/>
          </a:xfrm>
          <a:prstGeom prst="line">
            <a:avLst/>
          </a:prstGeom>
          <a:ln w="76200" cap="rnd">
            <a:solidFill>
              <a:schemeClr val="accent6">
                <a:alpha val="50000"/>
              </a:schemeClr>
            </a:solidFill>
            <a:round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40"/>
          <p:cNvCxnSpPr/>
          <p:nvPr/>
        </p:nvCxnSpPr>
        <p:spPr>
          <a:xfrm>
            <a:off x="1654233" y="4935795"/>
            <a:ext cx="4913715" cy="0"/>
          </a:xfrm>
          <a:prstGeom prst="line">
            <a:avLst/>
          </a:prstGeom>
          <a:ln w="76200" cap="rnd">
            <a:solidFill>
              <a:schemeClr val="accent6">
                <a:alpha val="50000"/>
              </a:schemeClr>
            </a:solidFill>
            <a:round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04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35523" y="201755"/>
            <a:ext cx="11538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smtClean="0">
                <a:latin typeface="Verdana" panose="020B0604030504040204" pitchFamily="34" charset="0"/>
                <a:ea typeface="Verdana" panose="020B0604030504040204" pitchFamily="34" charset="0"/>
              </a:rPr>
              <a:t>Szenario 2 (1/3)</a:t>
            </a:r>
            <a:endParaRPr lang="de-DE" sz="1600" b="1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738" y="1438275"/>
            <a:ext cx="9029700" cy="398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659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235524" y="221416"/>
            <a:ext cx="11538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smtClean="0">
                <a:latin typeface="Verdana" panose="020B0604030504040204" pitchFamily="34" charset="0"/>
                <a:ea typeface="Verdana" panose="020B0604030504040204" pitchFamily="34" charset="0"/>
              </a:rPr>
              <a:t>Szenario 2 (2/3)</a:t>
            </a:r>
            <a:endParaRPr lang="de-DE" sz="1600" b="1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87"/>
          <a:stretch/>
        </p:blipFill>
        <p:spPr bwMode="auto">
          <a:xfrm>
            <a:off x="849554" y="668039"/>
            <a:ext cx="10476263" cy="6010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237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235524" y="199469"/>
            <a:ext cx="11538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smtClean="0">
                <a:latin typeface="Verdana" panose="020B0604030504040204" pitchFamily="34" charset="0"/>
                <a:ea typeface="Verdana" panose="020B0604030504040204" pitchFamily="34" charset="0"/>
              </a:rPr>
              <a:t>Szenario 2 (</a:t>
            </a:r>
            <a:r>
              <a:rPr lang="de-DE" sz="1600" b="1"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  <a:r>
              <a:rPr lang="de-DE" sz="1600" b="1" smtClean="0">
                <a:latin typeface="Verdana" panose="020B0604030504040204" pitchFamily="34" charset="0"/>
                <a:ea typeface="Verdana" panose="020B0604030504040204" pitchFamily="34" charset="0"/>
              </a:rPr>
              <a:t>/3)</a:t>
            </a:r>
            <a:endParaRPr lang="de-DE" sz="1600" b="1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70"/>
          <a:stretch/>
        </p:blipFill>
        <p:spPr bwMode="auto">
          <a:xfrm>
            <a:off x="853641" y="764778"/>
            <a:ext cx="10476263" cy="5606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193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939" y="1664515"/>
            <a:ext cx="12157769" cy="4470146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334263" y="762276"/>
            <a:ext cx="6403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Dynamische </a:t>
            </a:r>
            <a:r>
              <a:rPr lang="de-DE" b="1" dirty="0" smtClean="0"/>
              <a:t>Durchrutschwege:</a:t>
            </a:r>
          </a:p>
          <a:p>
            <a:r>
              <a:rPr lang="de-DE" dirty="0" smtClean="0"/>
              <a:t>Dynamische Durchrutschwege ermöglichen </a:t>
            </a:r>
            <a:r>
              <a:rPr lang="de-DE" smtClean="0"/>
              <a:t>zusätzliche Fahrwege.</a:t>
            </a:r>
            <a:endParaRPr lang="de-DE" dirty="0" smtClean="0"/>
          </a:p>
        </p:txBody>
      </p:sp>
      <p:sp>
        <p:nvSpPr>
          <p:cNvPr id="11" name="Abgerundetes Rechteck 10"/>
          <p:cNvSpPr/>
          <p:nvPr/>
        </p:nvSpPr>
        <p:spPr>
          <a:xfrm>
            <a:off x="433137" y="232611"/>
            <a:ext cx="1732547" cy="425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Szenario 3</a:t>
            </a:r>
            <a:endParaRPr lang="de-DE" dirty="0"/>
          </a:p>
        </p:txBody>
      </p:sp>
      <p:cxnSp>
        <p:nvCxnSpPr>
          <p:cNvPr id="12" name="Gerade Verbindung 32"/>
          <p:cNvCxnSpPr/>
          <p:nvPr/>
        </p:nvCxnSpPr>
        <p:spPr>
          <a:xfrm flipH="1">
            <a:off x="3792998" y="3684664"/>
            <a:ext cx="264653" cy="267904"/>
          </a:xfrm>
          <a:prstGeom prst="line">
            <a:avLst/>
          </a:prstGeom>
          <a:ln w="76200" cap="rnd">
            <a:solidFill>
              <a:srgbClr val="0070C0">
                <a:alpha val="50000"/>
              </a:srgb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32"/>
          <p:cNvCxnSpPr/>
          <p:nvPr/>
        </p:nvCxnSpPr>
        <p:spPr>
          <a:xfrm flipH="1">
            <a:off x="2901952" y="3995584"/>
            <a:ext cx="583506" cy="566584"/>
          </a:xfrm>
          <a:prstGeom prst="line">
            <a:avLst/>
          </a:prstGeom>
          <a:ln w="76200" cap="rnd">
            <a:solidFill>
              <a:srgbClr val="0070C0">
                <a:alpha val="50000"/>
              </a:srgb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32"/>
          <p:cNvCxnSpPr/>
          <p:nvPr/>
        </p:nvCxnSpPr>
        <p:spPr>
          <a:xfrm flipH="1">
            <a:off x="1666875" y="4847303"/>
            <a:ext cx="279400" cy="290666"/>
          </a:xfrm>
          <a:prstGeom prst="line">
            <a:avLst/>
          </a:prstGeom>
          <a:ln w="76200" cap="rnd">
            <a:solidFill>
              <a:srgbClr val="0070C0">
                <a:alpha val="50000"/>
              </a:srgb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32"/>
          <p:cNvCxnSpPr/>
          <p:nvPr/>
        </p:nvCxnSpPr>
        <p:spPr>
          <a:xfrm flipH="1">
            <a:off x="1946275" y="4847303"/>
            <a:ext cx="549275" cy="0"/>
          </a:xfrm>
          <a:prstGeom prst="line">
            <a:avLst/>
          </a:prstGeom>
          <a:ln w="76200" cap="rnd">
            <a:solidFill>
              <a:srgbClr val="0070C0">
                <a:alpha val="50000"/>
              </a:srgb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32"/>
          <p:cNvCxnSpPr/>
          <p:nvPr/>
        </p:nvCxnSpPr>
        <p:spPr>
          <a:xfrm flipH="1">
            <a:off x="334263" y="5137969"/>
            <a:ext cx="1338962" cy="0"/>
          </a:xfrm>
          <a:prstGeom prst="line">
            <a:avLst/>
          </a:prstGeom>
          <a:ln w="76200" cap="rnd">
            <a:solidFill>
              <a:srgbClr val="0070C0">
                <a:alpha val="50000"/>
              </a:srgb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32"/>
          <p:cNvCxnSpPr/>
          <p:nvPr/>
        </p:nvCxnSpPr>
        <p:spPr>
          <a:xfrm flipH="1">
            <a:off x="3485458" y="3986059"/>
            <a:ext cx="307540" cy="0"/>
          </a:xfrm>
          <a:prstGeom prst="line">
            <a:avLst/>
          </a:prstGeom>
          <a:ln w="76200" cap="rnd">
            <a:solidFill>
              <a:srgbClr val="0070C0">
                <a:alpha val="50000"/>
              </a:srgb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32"/>
          <p:cNvCxnSpPr/>
          <p:nvPr/>
        </p:nvCxnSpPr>
        <p:spPr>
          <a:xfrm flipH="1">
            <a:off x="4057651" y="3684663"/>
            <a:ext cx="4292599" cy="1"/>
          </a:xfrm>
          <a:prstGeom prst="line">
            <a:avLst/>
          </a:prstGeom>
          <a:ln w="76200" cap="rnd">
            <a:solidFill>
              <a:srgbClr val="0070C0">
                <a:alpha val="50000"/>
              </a:srgbClr>
            </a:solidFill>
            <a:round/>
            <a:headEnd type="triangl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40"/>
          <p:cNvCxnSpPr/>
          <p:nvPr/>
        </p:nvCxnSpPr>
        <p:spPr>
          <a:xfrm>
            <a:off x="9844091" y="4278875"/>
            <a:ext cx="2132009" cy="0"/>
          </a:xfrm>
          <a:prstGeom prst="line">
            <a:avLst/>
          </a:prstGeom>
          <a:ln w="76200" cap="rnd">
            <a:solidFill>
              <a:srgbClr val="FF0000">
                <a:alpha val="50000"/>
              </a:srgb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40"/>
          <p:cNvCxnSpPr/>
          <p:nvPr/>
        </p:nvCxnSpPr>
        <p:spPr>
          <a:xfrm>
            <a:off x="5203258" y="3407987"/>
            <a:ext cx="1842067" cy="0"/>
          </a:xfrm>
          <a:prstGeom prst="line">
            <a:avLst/>
          </a:prstGeom>
          <a:ln w="76200" cap="rnd">
            <a:solidFill>
              <a:srgbClr val="FF0000">
                <a:alpha val="50000"/>
              </a:srgbClr>
            </a:solidFill>
            <a:round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40"/>
          <p:cNvCxnSpPr/>
          <p:nvPr/>
        </p:nvCxnSpPr>
        <p:spPr>
          <a:xfrm>
            <a:off x="7045325" y="3407987"/>
            <a:ext cx="1127125" cy="1144656"/>
          </a:xfrm>
          <a:prstGeom prst="line">
            <a:avLst/>
          </a:prstGeom>
          <a:ln w="76200" cap="rnd">
            <a:solidFill>
              <a:srgbClr val="FF0000">
                <a:alpha val="50000"/>
              </a:srgbClr>
            </a:solidFill>
            <a:round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0"/>
          <p:cNvCxnSpPr/>
          <p:nvPr/>
        </p:nvCxnSpPr>
        <p:spPr>
          <a:xfrm flipH="1">
            <a:off x="8461375" y="3691013"/>
            <a:ext cx="3514725" cy="1"/>
          </a:xfrm>
          <a:prstGeom prst="line">
            <a:avLst/>
          </a:prstGeom>
          <a:ln w="76200" cap="rnd">
            <a:solidFill>
              <a:srgbClr val="FFC000">
                <a:alpha val="50000"/>
              </a:srgbClr>
            </a:solidFill>
            <a:round/>
            <a:headEnd type="triangl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0"/>
          <p:cNvCxnSpPr/>
          <p:nvPr/>
        </p:nvCxnSpPr>
        <p:spPr>
          <a:xfrm flipH="1">
            <a:off x="5203259" y="3115826"/>
            <a:ext cx="2689791" cy="0"/>
          </a:xfrm>
          <a:prstGeom prst="line">
            <a:avLst/>
          </a:prstGeom>
          <a:ln w="76200" cap="rnd">
            <a:solidFill>
              <a:srgbClr val="FFC000">
                <a:alpha val="50000"/>
              </a:srgb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30"/>
          <p:cNvCxnSpPr/>
          <p:nvPr/>
        </p:nvCxnSpPr>
        <p:spPr>
          <a:xfrm flipH="1" flipV="1">
            <a:off x="7893051" y="3115827"/>
            <a:ext cx="568324" cy="575186"/>
          </a:xfrm>
          <a:prstGeom prst="line">
            <a:avLst/>
          </a:prstGeom>
          <a:ln w="76200" cap="rnd">
            <a:solidFill>
              <a:srgbClr val="FFC000">
                <a:alpha val="50000"/>
              </a:srgb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32"/>
          <p:cNvCxnSpPr/>
          <p:nvPr/>
        </p:nvCxnSpPr>
        <p:spPr>
          <a:xfrm flipH="1">
            <a:off x="2774950" y="4562168"/>
            <a:ext cx="127000" cy="1"/>
          </a:xfrm>
          <a:prstGeom prst="line">
            <a:avLst/>
          </a:prstGeom>
          <a:ln w="76200" cap="rnd">
            <a:solidFill>
              <a:srgbClr val="0070C0">
                <a:alpha val="50000"/>
              </a:srgb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32"/>
          <p:cNvCxnSpPr/>
          <p:nvPr/>
        </p:nvCxnSpPr>
        <p:spPr>
          <a:xfrm flipH="1">
            <a:off x="2520950" y="4562168"/>
            <a:ext cx="279401" cy="285135"/>
          </a:xfrm>
          <a:prstGeom prst="line">
            <a:avLst/>
          </a:prstGeom>
          <a:ln w="76200" cap="rnd">
            <a:solidFill>
              <a:srgbClr val="0070C0">
                <a:alpha val="50000"/>
              </a:srgb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40"/>
          <p:cNvCxnSpPr/>
          <p:nvPr/>
        </p:nvCxnSpPr>
        <p:spPr>
          <a:xfrm>
            <a:off x="8177213" y="4557405"/>
            <a:ext cx="1400175" cy="1"/>
          </a:xfrm>
          <a:prstGeom prst="line">
            <a:avLst/>
          </a:prstGeom>
          <a:ln w="76200" cap="rnd">
            <a:solidFill>
              <a:srgbClr val="FF0000">
                <a:alpha val="50000"/>
              </a:srgbClr>
            </a:solidFill>
            <a:round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40"/>
          <p:cNvCxnSpPr/>
          <p:nvPr/>
        </p:nvCxnSpPr>
        <p:spPr>
          <a:xfrm flipV="1">
            <a:off x="9577388" y="4278875"/>
            <a:ext cx="266703" cy="273770"/>
          </a:xfrm>
          <a:prstGeom prst="line">
            <a:avLst/>
          </a:prstGeom>
          <a:ln w="76200" cap="rnd">
            <a:solidFill>
              <a:srgbClr val="FF0000">
                <a:alpha val="50000"/>
              </a:srgbClr>
            </a:solidFill>
            <a:round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9702770" y="4349256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>
                <a:solidFill>
                  <a:srgbClr val="FF0000"/>
                </a:solidFill>
              </a:rPr>
              <a:t>xxxxxxxxxxxxxxxxxxx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28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35523" y="201755"/>
            <a:ext cx="11538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smtClean="0">
                <a:latin typeface="Verdana" panose="020B0604030504040204" pitchFamily="34" charset="0"/>
                <a:ea typeface="Verdana" panose="020B0604030504040204" pitchFamily="34" charset="0"/>
              </a:rPr>
              <a:t>Szenario 3 (1/2)</a:t>
            </a:r>
            <a:endParaRPr lang="de-DE" sz="1600" b="1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000" y="768759"/>
            <a:ext cx="8972550" cy="561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14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235524" y="191911"/>
            <a:ext cx="11538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smtClean="0">
                <a:latin typeface="Verdana" panose="020B0604030504040204" pitchFamily="34" charset="0"/>
                <a:ea typeface="Verdana" panose="020B0604030504040204" pitchFamily="34" charset="0"/>
              </a:rPr>
              <a:t>Szenario 3 (2/2)</a:t>
            </a:r>
            <a:endParaRPr lang="de-DE" sz="1600" b="1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595" y="611971"/>
            <a:ext cx="8070483" cy="6305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211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8865"/>
            <a:ext cx="12157769" cy="4470146"/>
          </a:xfrm>
          <a:prstGeom prst="rect">
            <a:avLst/>
          </a:prstGeom>
        </p:spPr>
      </p:pic>
      <p:sp>
        <p:nvSpPr>
          <p:cNvPr id="6" name="Abgerundetes Rechteck 5"/>
          <p:cNvSpPr/>
          <p:nvPr/>
        </p:nvSpPr>
        <p:spPr>
          <a:xfrm>
            <a:off x="433137" y="232611"/>
            <a:ext cx="1732547" cy="425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Szenario 4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28818" y="738891"/>
            <a:ext cx="97711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Unnötige Halte vermeiden:</a:t>
            </a:r>
          </a:p>
          <a:p>
            <a:r>
              <a:rPr lang="de-DE" dirty="0" smtClean="0"/>
              <a:t>Der blaue </a:t>
            </a:r>
            <a:r>
              <a:rPr lang="de-DE" dirty="0" err="1" smtClean="0"/>
              <a:t>GZ</a:t>
            </a:r>
            <a:r>
              <a:rPr lang="de-DE" dirty="0" smtClean="0"/>
              <a:t> kann bereits bis zum Grenzzeichen an Weiche 37 vorrücken; erst diese ist durch eine andere Fahrt in Anspruch genommen. Idealerweise wird so ein unnötiger Halt des </a:t>
            </a:r>
            <a:r>
              <a:rPr lang="de-DE" dirty="0" err="1" smtClean="0"/>
              <a:t>GZ</a:t>
            </a:r>
            <a:r>
              <a:rPr lang="de-DE" dirty="0" smtClean="0"/>
              <a:t> an N4 vermieden.</a:t>
            </a:r>
            <a:endParaRPr lang="de-DE" dirty="0"/>
          </a:p>
        </p:txBody>
      </p:sp>
      <p:cxnSp>
        <p:nvCxnSpPr>
          <p:cNvPr id="10" name="Gerade Verbindung 30"/>
          <p:cNvCxnSpPr/>
          <p:nvPr/>
        </p:nvCxnSpPr>
        <p:spPr>
          <a:xfrm flipH="1">
            <a:off x="146708" y="4432095"/>
            <a:ext cx="6409865" cy="0"/>
          </a:xfrm>
          <a:prstGeom prst="line">
            <a:avLst/>
          </a:prstGeom>
          <a:ln w="76200" cap="rnd">
            <a:solidFill>
              <a:srgbClr val="FFC000">
                <a:alpha val="50000"/>
              </a:srgb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32"/>
          <p:cNvCxnSpPr/>
          <p:nvPr/>
        </p:nvCxnSpPr>
        <p:spPr>
          <a:xfrm>
            <a:off x="4414684" y="3860846"/>
            <a:ext cx="7541342" cy="0"/>
          </a:xfrm>
          <a:prstGeom prst="line">
            <a:avLst/>
          </a:prstGeom>
          <a:ln w="76200" cap="rnd">
            <a:solidFill>
              <a:srgbClr val="0070C0">
                <a:alpha val="50000"/>
              </a:srgb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32"/>
          <p:cNvCxnSpPr/>
          <p:nvPr/>
        </p:nvCxnSpPr>
        <p:spPr>
          <a:xfrm>
            <a:off x="3495368" y="3551129"/>
            <a:ext cx="644013" cy="0"/>
          </a:xfrm>
          <a:prstGeom prst="line">
            <a:avLst/>
          </a:prstGeom>
          <a:ln w="76200" cap="rnd">
            <a:solidFill>
              <a:srgbClr val="0070C0">
                <a:alpha val="50000"/>
              </a:srgb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32"/>
          <p:cNvCxnSpPr/>
          <p:nvPr/>
        </p:nvCxnSpPr>
        <p:spPr>
          <a:xfrm>
            <a:off x="4139381" y="3551129"/>
            <a:ext cx="275303" cy="309717"/>
          </a:xfrm>
          <a:prstGeom prst="line">
            <a:avLst/>
          </a:prstGeom>
          <a:ln w="76200" cap="rnd">
            <a:solidFill>
              <a:srgbClr val="0070C0">
                <a:alpha val="50000"/>
              </a:srgb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32"/>
          <p:cNvCxnSpPr/>
          <p:nvPr/>
        </p:nvCxnSpPr>
        <p:spPr>
          <a:xfrm flipH="1">
            <a:off x="2674374" y="3551129"/>
            <a:ext cx="818537" cy="765232"/>
          </a:xfrm>
          <a:prstGeom prst="line">
            <a:avLst/>
          </a:prstGeom>
          <a:ln w="76200" cap="rnd">
            <a:solidFill>
              <a:srgbClr val="0070C0">
                <a:alpha val="50000"/>
              </a:srgbClr>
            </a:solidFill>
            <a:round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14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326967" y="1255222"/>
            <a:ext cx="11701549" cy="4921741"/>
          </a:xfrm>
        </p:spPr>
        <p:txBody>
          <a:bodyPr>
            <a:normAutofit lnSpcReduction="10000"/>
          </a:bodyPr>
          <a:lstStyle/>
          <a:p>
            <a:pPr marL="180000" indent="-180000">
              <a:lnSpc>
                <a:spcPct val="150000"/>
              </a:lnSpc>
              <a:spcBef>
                <a:spcPts val="600"/>
              </a:spcBef>
            </a:pPr>
            <a:r>
              <a:rPr lang="de-DE" sz="1600" smtClean="0">
                <a:latin typeface="Verdana" panose="020B0604030504040204" pitchFamily="34" charset="0"/>
                <a:ea typeface="Verdana" panose="020B0604030504040204" pitchFamily="34" charset="0"/>
              </a:rPr>
              <a:t>Dieses Dokument dient nur Team-internen Zwecken zur Bereitstellung aller für den Ablauf der Zugfahrten während der Showroom-Präsentation und für die Abwicklung der Szenarien erforderlichen Informationen. </a:t>
            </a:r>
          </a:p>
          <a:p>
            <a:pPr marL="180000" indent="-180000">
              <a:lnSpc>
                <a:spcPct val="150000"/>
              </a:lnSpc>
              <a:spcBef>
                <a:spcPts val="600"/>
              </a:spcBef>
            </a:pPr>
            <a:r>
              <a:rPr lang="de-DE" sz="1600" smtClean="0">
                <a:latin typeface="Verdana" panose="020B0604030504040204" pitchFamily="34" charset="0"/>
                <a:ea typeface="Verdana" panose="020B0604030504040204" pitchFamily="34" charset="0"/>
              </a:rPr>
              <a:t>Es fahren pro Szenario max. 3 Züge; diese werden den ETCS-ID‘s 1,2,3 szenario-spezifisch zugeordnet. Dadurch müssen die DMI‘s und die Logging-Terminals nur einmal zu Beginn eingerichtet werden.    </a:t>
            </a:r>
          </a:p>
          <a:p>
            <a:pPr marL="180000" indent="-180000">
              <a:lnSpc>
                <a:spcPct val="150000"/>
              </a:lnSpc>
              <a:spcBef>
                <a:spcPts val="600"/>
              </a:spcBef>
            </a:pPr>
            <a:r>
              <a:rPr lang="de-DE" sz="1600">
                <a:latin typeface="Verdana" panose="020B0604030504040204" pitchFamily="34" charset="0"/>
                <a:ea typeface="Verdana" panose="020B0604030504040204" pitchFamily="34" charset="0"/>
              </a:rPr>
              <a:t>Vor Beginn </a:t>
            </a:r>
            <a:r>
              <a:rPr lang="de-DE" sz="1600" smtClean="0">
                <a:latin typeface="Verdana" panose="020B0604030504040204" pitchFamily="34" charset="0"/>
                <a:ea typeface="Verdana" panose="020B0604030504040204" pitchFamily="34" charset="0"/>
              </a:rPr>
              <a:t>der Demonstration müssen </a:t>
            </a:r>
            <a:r>
              <a:rPr lang="de-DE" sz="1600">
                <a:latin typeface="Verdana" panose="020B0604030504040204" pitchFamily="34" charset="0"/>
                <a:ea typeface="Verdana" panose="020B0604030504040204" pitchFamily="34" charset="0"/>
              </a:rPr>
              <a:t>die Züge </a:t>
            </a:r>
            <a:r>
              <a:rPr lang="de-DE" sz="1600" smtClean="0">
                <a:latin typeface="Verdana" panose="020B0604030504040204" pitchFamily="34" charset="0"/>
                <a:ea typeface="Verdana" panose="020B0604030504040204" pitchFamily="34" charset="0"/>
              </a:rPr>
              <a:t>auf </a:t>
            </a:r>
            <a:r>
              <a:rPr lang="de-DE" sz="1600">
                <a:latin typeface="Verdana" panose="020B0604030504040204" pitchFamily="34" charset="0"/>
                <a:ea typeface="Verdana" panose="020B0604030504040204" pitchFamily="34" charset="0"/>
              </a:rPr>
              <a:t>den für sie bestimmten Gleisen </a:t>
            </a:r>
            <a:r>
              <a:rPr lang="de-DE" sz="1600" smtClean="0">
                <a:latin typeface="Verdana" panose="020B0604030504040204" pitchFamily="34" charset="0"/>
                <a:ea typeface="Verdana" panose="020B0604030504040204" pitchFamily="34" charset="0"/>
              </a:rPr>
              <a:t>in </a:t>
            </a:r>
            <a:r>
              <a:rPr lang="de-DE" sz="1600">
                <a:latin typeface="Verdana" panose="020B0604030504040204" pitchFamily="34" charset="0"/>
                <a:ea typeface="Verdana" panose="020B0604030504040204" pitchFamily="34" charset="0"/>
              </a:rPr>
              <a:t>der richtigen Fahrtrichtung stehen. </a:t>
            </a:r>
            <a:endParaRPr lang="de-DE" sz="160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80000" indent="-180000">
              <a:lnSpc>
                <a:spcPct val="150000"/>
              </a:lnSpc>
              <a:spcBef>
                <a:spcPts val="600"/>
              </a:spcBef>
            </a:pPr>
            <a:r>
              <a:rPr lang="de-DE" sz="1600" smtClean="0">
                <a:latin typeface="Verdana" panose="020B0604030504040204" pitchFamily="34" charset="0"/>
                <a:ea typeface="Verdana" panose="020B0604030504040204" pitchFamily="34" charset="0"/>
              </a:rPr>
              <a:t>Zu </a:t>
            </a:r>
            <a:r>
              <a:rPr lang="de-DE" sz="1600">
                <a:latin typeface="Verdana" panose="020B0604030504040204" pitchFamily="34" charset="0"/>
                <a:ea typeface="Verdana" panose="020B0604030504040204" pitchFamily="34" charset="0"/>
              </a:rPr>
              <a:t>Beginn jedes Szenarios </a:t>
            </a:r>
            <a:r>
              <a:rPr lang="de-DE" sz="1600" smtClean="0">
                <a:latin typeface="Verdana" panose="020B0604030504040204" pitchFamily="34" charset="0"/>
                <a:ea typeface="Verdana" panose="020B0604030504040204" pitchFamily="34" charset="0"/>
              </a:rPr>
              <a:t>werden </a:t>
            </a:r>
            <a:r>
              <a:rPr lang="de-DE" sz="1600">
                <a:latin typeface="Verdana" panose="020B0604030504040204" pitchFamily="34" charset="0"/>
                <a:ea typeface="Verdana" panose="020B0604030504040204" pitchFamily="34" charset="0"/>
              </a:rPr>
              <a:t>sie </a:t>
            </a:r>
            <a:r>
              <a:rPr lang="de-DE" sz="1600" smtClean="0">
                <a:latin typeface="Verdana" panose="020B0604030504040204" pitchFamily="34" charset="0"/>
                <a:ea typeface="Verdana" panose="020B0604030504040204" pitchFamily="34" charset="0"/>
              </a:rPr>
              <a:t>von </a:t>
            </a:r>
            <a:r>
              <a:rPr lang="de-DE" sz="1600">
                <a:latin typeface="Verdana" panose="020B0604030504040204" pitchFamily="34" charset="0"/>
                <a:ea typeface="Verdana" panose="020B0604030504040204" pitchFamily="34" charset="0"/>
              </a:rPr>
              <a:t>dort </a:t>
            </a:r>
            <a:r>
              <a:rPr lang="de-DE" sz="1600" smtClean="0">
                <a:latin typeface="Verdana" panose="020B0604030504040204" pitchFamily="34" charset="0"/>
                <a:ea typeface="Verdana" panose="020B0604030504040204" pitchFamily="34" charset="0"/>
              </a:rPr>
              <a:t>auf </a:t>
            </a:r>
            <a:r>
              <a:rPr lang="de-DE" sz="1600">
                <a:latin typeface="Verdana" panose="020B0604030504040204" pitchFamily="34" charset="0"/>
                <a:ea typeface="Verdana" panose="020B0604030504040204" pitchFamily="34" charset="0"/>
              </a:rPr>
              <a:t>die szenario-spezifischen Startpositionen rangiert. </a:t>
            </a:r>
            <a:r>
              <a:rPr lang="de-DE" sz="1600" smtClean="0"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de-DE" sz="1600" smtClean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de-DE" sz="1600" smtClean="0">
                <a:latin typeface="Verdana" panose="020B0604030504040204" pitchFamily="34" charset="0"/>
                <a:ea typeface="Verdana" panose="020B0604030504040204" pitchFamily="34" charset="0"/>
              </a:rPr>
              <a:t>Am </a:t>
            </a:r>
            <a:r>
              <a:rPr lang="de-DE" sz="1600">
                <a:latin typeface="Verdana" panose="020B0604030504040204" pitchFamily="34" charset="0"/>
                <a:ea typeface="Verdana" panose="020B0604030504040204" pitchFamily="34" charset="0"/>
              </a:rPr>
              <a:t>Ende </a:t>
            </a:r>
            <a:r>
              <a:rPr lang="de-DE" sz="1600" smtClean="0">
                <a:latin typeface="Verdana" panose="020B0604030504040204" pitchFamily="34" charset="0"/>
                <a:ea typeface="Verdana" panose="020B0604030504040204" pitchFamily="34" charset="0"/>
              </a:rPr>
              <a:t>eines Szenarios stehen sie </a:t>
            </a:r>
            <a:r>
              <a:rPr lang="de-DE" sz="1600">
                <a:latin typeface="Verdana" panose="020B0604030504040204" pitchFamily="34" charset="0"/>
                <a:ea typeface="Verdana" panose="020B0604030504040204" pitchFamily="34" charset="0"/>
              </a:rPr>
              <a:t>auf </a:t>
            </a:r>
            <a:r>
              <a:rPr lang="de-DE" sz="1600" smtClean="0">
                <a:latin typeface="Verdana" panose="020B0604030504040204" pitchFamily="34" charset="0"/>
                <a:ea typeface="Verdana" panose="020B0604030504040204" pitchFamily="34" charset="0"/>
              </a:rPr>
              <a:t>ihren Zielpositionen. </a:t>
            </a:r>
          </a:p>
          <a:p>
            <a:pPr marL="180000" indent="-180000">
              <a:lnSpc>
                <a:spcPct val="150000"/>
              </a:lnSpc>
              <a:spcBef>
                <a:spcPts val="600"/>
              </a:spcBef>
            </a:pPr>
            <a:r>
              <a:rPr lang="de-DE" sz="1600" smtClean="0">
                <a:latin typeface="Verdana" panose="020B0604030504040204" pitchFamily="34" charset="0"/>
                <a:ea typeface="Verdana" panose="020B0604030504040204" pitchFamily="34" charset="0"/>
              </a:rPr>
              <a:t>Nach dem Szenario werden sie von </a:t>
            </a:r>
            <a:r>
              <a:rPr lang="de-DE" sz="1600">
                <a:latin typeface="Verdana" panose="020B0604030504040204" pitchFamily="34" charset="0"/>
                <a:ea typeface="Verdana" panose="020B0604030504040204" pitchFamily="34" charset="0"/>
              </a:rPr>
              <a:t>dort </a:t>
            </a:r>
            <a:r>
              <a:rPr lang="de-DE" sz="1600" smtClean="0">
                <a:latin typeface="Verdana" panose="020B0604030504040204" pitchFamily="34" charset="0"/>
                <a:ea typeface="Verdana" panose="020B0604030504040204" pitchFamily="34" charset="0"/>
              </a:rPr>
              <a:t>wieder in den </a:t>
            </a:r>
            <a:r>
              <a:rPr lang="de-DE" sz="1600">
                <a:latin typeface="Verdana" panose="020B0604030504040204" pitchFamily="34" charset="0"/>
                <a:ea typeface="Verdana" panose="020B0604030504040204" pitchFamily="34" charset="0"/>
              </a:rPr>
              <a:t>Aufstellbereich </a:t>
            </a:r>
            <a:r>
              <a:rPr lang="de-DE" sz="1600" smtClean="0">
                <a:latin typeface="Verdana" panose="020B0604030504040204" pitchFamily="34" charset="0"/>
                <a:ea typeface="Verdana" panose="020B0604030504040204" pitchFamily="34" charset="0"/>
              </a:rPr>
              <a:t>rangiert.  </a:t>
            </a:r>
          </a:p>
          <a:p>
            <a:pPr marL="180000" indent="-180000">
              <a:lnSpc>
                <a:spcPct val="150000"/>
              </a:lnSpc>
              <a:spcBef>
                <a:spcPts val="600"/>
              </a:spcBef>
            </a:pPr>
            <a:r>
              <a:rPr lang="de-DE" sz="1600" smtClean="0">
                <a:latin typeface="Verdana" panose="020B0604030504040204" pitchFamily="34" charset="0"/>
                <a:ea typeface="Verdana" panose="020B0604030504040204" pitchFamily="34" charset="0"/>
              </a:rPr>
              <a:t>Nach Ende der </a:t>
            </a:r>
            <a:r>
              <a:rPr lang="de-DE" sz="1600">
                <a:latin typeface="Verdana" panose="020B0604030504040204" pitchFamily="34" charset="0"/>
                <a:ea typeface="Verdana" panose="020B0604030504040204" pitchFamily="34" charset="0"/>
              </a:rPr>
              <a:t>Demonstration </a:t>
            </a:r>
            <a:r>
              <a:rPr lang="de-DE" sz="1600" smtClean="0">
                <a:latin typeface="Verdana" panose="020B0604030504040204" pitchFamily="34" charset="0"/>
                <a:ea typeface="Verdana" panose="020B0604030504040204" pitchFamily="34" charset="0"/>
              </a:rPr>
              <a:t>werden die Züge wieder auf ihre regulären Positionen rangiert. </a:t>
            </a:r>
          </a:p>
          <a:p>
            <a:pPr marL="180000" indent="-180000">
              <a:lnSpc>
                <a:spcPct val="150000"/>
              </a:lnSpc>
              <a:spcBef>
                <a:spcPts val="600"/>
              </a:spcBef>
            </a:pPr>
            <a:r>
              <a:rPr lang="de-DE" sz="1600" smtClean="0">
                <a:latin typeface="Verdana" panose="020B0604030504040204" pitchFamily="34" charset="0"/>
                <a:ea typeface="Verdana" panose="020B0604030504040204" pitchFamily="34" charset="0"/>
              </a:rPr>
              <a:t>Zu jedem Szenario sind die beteiligten Züge, ihre Startpositionen, Fahrwege und Zielpositionen dargestellt. </a:t>
            </a:r>
          </a:p>
          <a:p>
            <a:pPr marL="180000" indent="-180000">
              <a:lnSpc>
                <a:spcPct val="150000"/>
              </a:lnSpc>
              <a:spcBef>
                <a:spcPts val="600"/>
              </a:spcBef>
            </a:pPr>
            <a:r>
              <a:rPr lang="de-DE" sz="1600" smtClean="0">
                <a:latin typeface="Verdana" panose="020B0604030504040204" pitchFamily="34" charset="0"/>
                <a:ea typeface="Verdana" panose="020B0604030504040204" pitchFamily="34" charset="0"/>
              </a:rPr>
              <a:t>Außerdem gibt es eine Gesamtübersicht zur Zug-Disposition im Verlauf der Demonstration.  </a:t>
            </a:r>
            <a:endParaRPr lang="de-DE" sz="16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326967" y="548640"/>
            <a:ext cx="11538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smtClean="0">
                <a:latin typeface="Verdana" panose="020B0604030504040204" pitchFamily="34" charset="0"/>
                <a:ea typeface="Verdana" panose="020B0604030504040204" pitchFamily="34" charset="0"/>
              </a:rPr>
              <a:t>Anmerkungen zu diesem Dokument und dem Aufsetzen der Szenarien</a:t>
            </a:r>
            <a:endParaRPr lang="de-DE" b="1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99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35523" y="201755"/>
            <a:ext cx="11538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smtClean="0">
                <a:latin typeface="Verdana" panose="020B0604030504040204" pitchFamily="34" charset="0"/>
                <a:ea typeface="Verdana" panose="020B0604030504040204" pitchFamily="34" charset="0"/>
              </a:rPr>
              <a:t>Szenario 4 (1/3)</a:t>
            </a:r>
            <a:endParaRPr lang="de-DE" sz="1600" b="1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988" y="1038225"/>
            <a:ext cx="8839200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046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235524" y="199485"/>
            <a:ext cx="11538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smtClean="0">
                <a:latin typeface="Verdana" panose="020B0604030504040204" pitchFamily="34" charset="0"/>
                <a:ea typeface="Verdana" panose="020B0604030504040204" pitchFamily="34" charset="0"/>
              </a:rPr>
              <a:t>Szenario 4 (2/3)</a:t>
            </a:r>
            <a:endParaRPr lang="de-DE" sz="1600" b="1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541"/>
          <a:stretch/>
        </p:blipFill>
        <p:spPr bwMode="auto">
          <a:xfrm>
            <a:off x="850675" y="666657"/>
            <a:ext cx="10476263" cy="5969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56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235524" y="199486"/>
            <a:ext cx="11538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smtClean="0">
                <a:latin typeface="Verdana" panose="020B0604030504040204" pitchFamily="34" charset="0"/>
                <a:ea typeface="Verdana" panose="020B0604030504040204" pitchFamily="34" charset="0"/>
              </a:rPr>
              <a:t>Szenario 4 (3/3)</a:t>
            </a:r>
            <a:endParaRPr lang="de-DE" sz="1600" b="1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26"/>
          <a:stretch/>
        </p:blipFill>
        <p:spPr bwMode="auto">
          <a:xfrm>
            <a:off x="849554" y="901921"/>
            <a:ext cx="10476263" cy="5623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50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8865"/>
            <a:ext cx="12157769" cy="4470146"/>
          </a:xfrm>
          <a:prstGeom prst="rect">
            <a:avLst/>
          </a:prstGeom>
        </p:spPr>
      </p:pic>
      <p:sp>
        <p:nvSpPr>
          <p:cNvPr id="5" name="Titel 1"/>
          <p:cNvSpPr txBox="1">
            <a:spLocks/>
          </p:cNvSpPr>
          <p:nvPr/>
        </p:nvSpPr>
        <p:spPr bwMode="auto">
          <a:xfrm>
            <a:off x="358775" y="414133"/>
            <a:ext cx="861897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+mn-lt"/>
                <a:ea typeface="+mj-ea"/>
                <a:cs typeface="Tahom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j-ea"/>
                <a:cs typeface="Tahoma" pitchFamily="34" charset="0"/>
              </a:rPr>
              <a:t>Bahnhof Martinstein mit aktueller</a:t>
            </a:r>
            <a:r>
              <a:rPr kumimoji="0" lang="de-DE" sz="20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j-ea"/>
                <a:cs typeface="Tahoma" pitchFamily="34" charset="0"/>
              </a:rPr>
              <a:t> </a:t>
            </a:r>
            <a:r>
              <a:rPr kumimoji="0" lang="de-DE" sz="2000" b="1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j-ea"/>
                <a:cs typeface="Tahoma" pitchFamily="34" charset="0"/>
              </a:rPr>
              <a:t>ESTW</a:t>
            </a:r>
            <a:r>
              <a:rPr lang="de-DE" kern="0" dirty="0" smtClean="0">
                <a:solidFill>
                  <a:srgbClr val="000000"/>
                </a:solidFill>
                <a:latin typeface="Verdana"/>
              </a:rPr>
              <a:t>-Ausrüstung</a:t>
            </a:r>
            <a:endParaRPr kumimoji="0" lang="de-DE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j-ea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8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 descr="martin_1806_cad Model_25715.pdf - Adobe Acrobat Reader DC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6"/>
          <a:stretch/>
        </p:blipFill>
        <p:spPr>
          <a:xfrm>
            <a:off x="1346662" y="108064"/>
            <a:ext cx="9476509" cy="6618739"/>
          </a:xfrm>
          <a:prstGeom prst="rect">
            <a:avLst/>
          </a:prstGeom>
        </p:spPr>
      </p:pic>
      <p:sp>
        <p:nvSpPr>
          <p:cNvPr id="3" name="Titel 1"/>
          <p:cNvSpPr txBox="1">
            <a:spLocks/>
          </p:cNvSpPr>
          <p:nvPr/>
        </p:nvSpPr>
        <p:spPr bwMode="auto">
          <a:xfrm>
            <a:off x="358774" y="0"/>
            <a:ext cx="1116266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+mn-lt"/>
                <a:ea typeface="+mj-ea"/>
                <a:cs typeface="Tahom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j-ea"/>
                <a:cs typeface="Tahoma" pitchFamily="34" charset="0"/>
              </a:rPr>
              <a:t>Betrachtungsbereich für Szenarien</a:t>
            </a:r>
            <a:r>
              <a:rPr kumimoji="0" lang="de-DE" sz="2000" b="1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j-ea"/>
                <a:cs typeface="Tahoma" pitchFamily="34" charset="0"/>
              </a:rPr>
              <a:t> (mit Grenzdatenpunkten und Esig/Asig)</a:t>
            </a:r>
            <a:endParaRPr kumimoji="0" lang="de-DE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j-ea"/>
              <a:cs typeface="Tahoma" pitchFamily="34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168749" y="1344830"/>
            <a:ext cx="26609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000" b="1" smtClean="0">
                <a:solidFill>
                  <a:srgbClr val="00B0F0"/>
                </a:solidFill>
              </a:rPr>
              <a:t>31C2</a:t>
            </a:r>
            <a:endParaRPr lang="de-DE" sz="1000" b="1">
              <a:solidFill>
                <a:srgbClr val="00B0F0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626122" y="5454224"/>
            <a:ext cx="20839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000" b="1" smtClean="0">
                <a:solidFill>
                  <a:srgbClr val="00B0F0"/>
                </a:solidFill>
              </a:rPr>
              <a:t>10A</a:t>
            </a:r>
            <a:endParaRPr lang="de-DE" sz="1000" b="1">
              <a:solidFill>
                <a:srgbClr val="00B0F0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626122" y="5343756"/>
            <a:ext cx="28533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000" b="1" smtClean="0">
                <a:solidFill>
                  <a:srgbClr val="00B0F0"/>
                </a:solidFill>
              </a:rPr>
              <a:t>10AA</a:t>
            </a:r>
            <a:endParaRPr lang="de-DE" sz="1000" b="1">
              <a:solidFill>
                <a:srgbClr val="00B0F0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9524832" y="6521977"/>
            <a:ext cx="198773" cy="153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000" b="1" smtClean="0">
                <a:solidFill>
                  <a:srgbClr val="00B0F0"/>
                </a:solidFill>
              </a:rPr>
              <a:t>15C</a:t>
            </a:r>
            <a:endParaRPr lang="de-DE" sz="1000" b="1">
              <a:solidFill>
                <a:srgbClr val="00B0F0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9558166" y="6352452"/>
            <a:ext cx="266098" cy="153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000" b="1" smtClean="0">
                <a:solidFill>
                  <a:srgbClr val="00B0F0"/>
                </a:solidFill>
              </a:rPr>
              <a:t>15CC</a:t>
            </a:r>
            <a:endParaRPr lang="de-DE" sz="1000" b="1">
              <a:solidFill>
                <a:srgbClr val="00B0F0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9654151" y="6183720"/>
            <a:ext cx="211597" cy="153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000" b="1" smtClean="0">
                <a:solidFill>
                  <a:srgbClr val="00B0F0"/>
                </a:solidFill>
              </a:rPr>
              <a:t>15D</a:t>
            </a:r>
            <a:endParaRPr lang="de-DE" sz="1000" b="1">
              <a:solidFill>
                <a:srgbClr val="00B0F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9651769" y="6011651"/>
            <a:ext cx="291747" cy="153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000" b="1" smtClean="0">
                <a:solidFill>
                  <a:srgbClr val="00B0F0"/>
                </a:solidFill>
              </a:rPr>
              <a:t>15DD</a:t>
            </a:r>
            <a:endParaRPr lang="de-DE" sz="1000" b="1">
              <a:solidFill>
                <a:srgbClr val="00B0F0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8357228" y="1454405"/>
            <a:ext cx="208390" cy="153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000" b="1" smtClean="0">
                <a:solidFill>
                  <a:srgbClr val="00B0F0"/>
                </a:solidFill>
              </a:rPr>
              <a:t>12A</a:t>
            </a:r>
            <a:endParaRPr lang="de-DE" sz="1000" b="1">
              <a:solidFill>
                <a:srgbClr val="00B0F0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8589428" y="1520112"/>
            <a:ext cx="285336" cy="153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000" b="1" smtClean="0">
                <a:solidFill>
                  <a:srgbClr val="00B0F0"/>
                </a:solidFill>
              </a:rPr>
              <a:t>12AA</a:t>
            </a:r>
            <a:endParaRPr lang="de-DE" sz="1000" b="1">
              <a:solidFill>
                <a:srgbClr val="00B0F0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8355336" y="1291987"/>
            <a:ext cx="203582" cy="153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000" b="1" smtClean="0">
                <a:solidFill>
                  <a:srgbClr val="00B0F0"/>
                </a:solidFill>
              </a:rPr>
              <a:t>12B</a:t>
            </a:r>
            <a:endParaRPr lang="de-DE" sz="1000" b="1">
              <a:solidFill>
                <a:srgbClr val="00B0F0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8589428" y="1353143"/>
            <a:ext cx="275717" cy="153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000" b="1" smtClean="0">
                <a:solidFill>
                  <a:srgbClr val="00B0F0"/>
                </a:solidFill>
              </a:rPr>
              <a:t>12BB</a:t>
            </a:r>
            <a:endParaRPr lang="de-DE" sz="1000" b="1">
              <a:solidFill>
                <a:srgbClr val="00B0F0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4200308" y="5805023"/>
            <a:ext cx="19075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000" b="1" smtClean="0">
                <a:solidFill>
                  <a:srgbClr val="00B0F0"/>
                </a:solidFill>
              </a:rPr>
              <a:t>12F</a:t>
            </a:r>
            <a:endParaRPr lang="de-DE" sz="1000" b="1">
              <a:solidFill>
                <a:srgbClr val="00B0F0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4170653" y="5454224"/>
            <a:ext cx="25006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000" b="1" smtClean="0">
                <a:solidFill>
                  <a:srgbClr val="00B0F0"/>
                </a:solidFill>
              </a:rPr>
              <a:t>12FF</a:t>
            </a:r>
            <a:endParaRPr lang="de-DE" sz="1000" b="1">
              <a:solidFill>
                <a:srgbClr val="00B0F0"/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5537847" y="1494943"/>
            <a:ext cx="19877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000" b="1" smtClean="0">
                <a:solidFill>
                  <a:srgbClr val="00B0F0"/>
                </a:solidFill>
              </a:rPr>
              <a:t>12C</a:t>
            </a:r>
            <a:endParaRPr lang="de-DE" sz="1000" b="1">
              <a:solidFill>
                <a:srgbClr val="00B0F0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1195726" y="1454405"/>
            <a:ext cx="97302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>
              <a:defRPr sz="1000" b="1">
                <a:solidFill>
                  <a:srgbClr val="00B0F0"/>
                </a:solidFill>
              </a:defRPr>
            </a:lvl1pPr>
          </a:lstStyle>
          <a:p>
            <a:r>
              <a:rPr lang="de-DE">
                <a:solidFill>
                  <a:schemeClr val="tx1"/>
                </a:solidFill>
              </a:rPr>
              <a:t>v.u.n. Chateauprix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3331970" y="5189868"/>
            <a:ext cx="100508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>
              <a:defRPr sz="1000" b="1">
                <a:solidFill>
                  <a:srgbClr val="00B0F0"/>
                </a:solidFill>
              </a:defRPr>
            </a:lvl1pPr>
          </a:lstStyle>
          <a:p>
            <a:r>
              <a:rPr lang="de-DE">
                <a:solidFill>
                  <a:schemeClr val="tx1"/>
                </a:solidFill>
              </a:rPr>
              <a:t>v.u.n. </a:t>
            </a:r>
            <a:r>
              <a:rPr lang="de-DE" smtClean="0">
                <a:solidFill>
                  <a:schemeClr val="tx1"/>
                </a:solidFill>
              </a:rPr>
              <a:t>Franzensfeld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8357228" y="6521977"/>
            <a:ext cx="108202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>
              <a:defRPr sz="1000" b="1">
                <a:solidFill>
                  <a:srgbClr val="00B0F0"/>
                </a:solidFill>
              </a:defRPr>
            </a:lvl1pPr>
          </a:lstStyle>
          <a:p>
            <a:r>
              <a:rPr lang="de-DE">
                <a:solidFill>
                  <a:schemeClr val="tx1"/>
                </a:solidFill>
              </a:rPr>
              <a:t>v.u.n. </a:t>
            </a:r>
            <a:r>
              <a:rPr lang="de-DE" smtClean="0">
                <a:solidFill>
                  <a:schemeClr val="tx1"/>
                </a:solidFill>
              </a:rPr>
              <a:t>Schlüsselhöhe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 rot="16200000">
            <a:off x="5130891" y="3665443"/>
            <a:ext cx="62677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>
              <a:defRPr sz="1000" b="1">
                <a:solidFill>
                  <a:srgbClr val="00B0F0"/>
                </a:solidFill>
              </a:defRPr>
            </a:lvl1pPr>
          </a:lstStyle>
          <a:p>
            <a:r>
              <a:rPr lang="de-DE" smtClean="0">
                <a:solidFill>
                  <a:schemeClr val="tx1"/>
                </a:solidFill>
              </a:rPr>
              <a:t>Martinstein</a:t>
            </a:r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65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26967" y="548640"/>
            <a:ext cx="11538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smtClean="0">
                <a:latin typeface="Verdana" panose="020B0604030504040204" pitchFamily="34" charset="0"/>
                <a:ea typeface="Verdana" panose="020B0604030504040204" pitchFamily="34" charset="0"/>
              </a:rPr>
              <a:t>Szenarien generell (1/3)</a:t>
            </a:r>
            <a:endParaRPr lang="de-DE" b="1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17" y="1066082"/>
            <a:ext cx="7410450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534" y="3559027"/>
            <a:ext cx="6219825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009" y="4673452"/>
            <a:ext cx="723900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469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326967" y="548640"/>
            <a:ext cx="11538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smtClean="0">
                <a:latin typeface="Verdana" panose="020B0604030504040204" pitchFamily="34" charset="0"/>
                <a:ea typeface="Verdana" panose="020B0604030504040204" pitchFamily="34" charset="0"/>
              </a:rPr>
              <a:t>Szenarien generell (2/3)</a:t>
            </a:r>
            <a:endParaRPr lang="de-DE" b="1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75" y="1546224"/>
            <a:ext cx="11518657" cy="3915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589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326967" y="548640"/>
            <a:ext cx="11538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smtClean="0">
                <a:latin typeface="Verdana" panose="020B0604030504040204" pitchFamily="34" charset="0"/>
                <a:ea typeface="Verdana" panose="020B0604030504040204" pitchFamily="34" charset="0"/>
              </a:rPr>
              <a:t>Szenarien generell (3/3)</a:t>
            </a:r>
            <a:endParaRPr lang="de-DE" b="1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1119887"/>
            <a:ext cx="11296650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821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779060" y="99818"/>
            <a:ext cx="11538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smtClean="0">
                <a:latin typeface="Verdana" panose="020B0604030504040204" pitchFamily="34" charset="0"/>
                <a:ea typeface="Verdana" panose="020B0604030504040204" pitchFamily="34" charset="0"/>
              </a:rPr>
              <a:t>Zugdisposition - Gesamtübersicht</a:t>
            </a:r>
            <a:endParaRPr lang="de-DE" b="1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3369" name="Picture 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198" y="457050"/>
            <a:ext cx="10477604" cy="630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62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0" y="1830775"/>
            <a:ext cx="12157769" cy="4470146"/>
            <a:chOff x="0" y="1830775"/>
            <a:chExt cx="12157769" cy="4470146"/>
          </a:xfrm>
        </p:grpSpPr>
        <p:pic>
          <p:nvPicPr>
            <p:cNvPr id="2" name="Grafik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830775"/>
              <a:ext cx="12157769" cy="4470146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Freihand 2"/>
                <p14:cNvContentPartPr/>
                <p14:nvPr/>
              </p14:nvContentPartPr>
              <p14:xfrm>
                <a:off x="11772720" y="4452696"/>
                <a:ext cx="360" cy="360"/>
              </p14:xfrm>
            </p:contentPart>
          </mc:Choice>
          <mc:Fallback xmlns="">
            <p:pic>
              <p:nvPicPr>
                <p:cNvPr id="3" name="Freihand 2"/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756880" y="4389336"/>
                  <a:ext cx="320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4" name="Freihand 13"/>
                <p14:cNvContentPartPr/>
                <p14:nvPr/>
              </p14:nvContentPartPr>
              <p14:xfrm>
                <a:off x="5962680" y="3843216"/>
                <a:ext cx="360" cy="360"/>
              </p14:xfrm>
            </p:contentPart>
          </mc:Choice>
          <mc:Fallback xmlns="">
            <p:pic>
              <p:nvPicPr>
                <p:cNvPr id="14" name="Freihand 13"/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946840" y="3779856"/>
                  <a:ext cx="32040" cy="127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" name="Abgerundetes Rechteck 16"/>
          <p:cNvSpPr/>
          <p:nvPr/>
        </p:nvSpPr>
        <p:spPr>
          <a:xfrm>
            <a:off x="433137" y="232611"/>
            <a:ext cx="1732547" cy="425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Szenario 1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338677" y="746581"/>
            <a:ext cx="9458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Verlangsamte Einfahrten vermeiden:</a:t>
            </a:r>
          </a:p>
          <a:p>
            <a:r>
              <a:rPr lang="de-DE" dirty="0" smtClean="0"/>
              <a:t>Entfall unnötig verlangsamter Einfahrten, da jeder Punkt (z. B. Grenzzeichen von W34) </a:t>
            </a:r>
            <a:br>
              <a:rPr lang="de-DE" dirty="0" smtClean="0"/>
            </a:br>
            <a:r>
              <a:rPr lang="de-DE" dirty="0" smtClean="0"/>
              <a:t>als Gefahrpunkt (</a:t>
            </a:r>
            <a:r>
              <a:rPr lang="de-DE" dirty="0" err="1" smtClean="0"/>
              <a:t>SvL</a:t>
            </a:r>
            <a:r>
              <a:rPr lang="de-DE" dirty="0" smtClean="0"/>
              <a:t>) </a:t>
            </a:r>
            <a:r>
              <a:rPr lang="de-DE" smtClean="0"/>
              <a:t>dienen kann.</a:t>
            </a:r>
            <a:endParaRPr lang="de-D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Freihand 20"/>
              <p14:cNvContentPartPr/>
              <p14:nvPr/>
            </p14:nvContentPartPr>
            <p14:xfrm>
              <a:off x="4267080" y="3917880"/>
              <a:ext cx="360" cy="360"/>
            </p14:xfrm>
          </p:contentPart>
        </mc:Choice>
        <mc:Fallback xmlns="">
          <p:pic>
            <p:nvPicPr>
              <p:cNvPr id="21" name="Freihand 2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51240" y="3854520"/>
                <a:ext cx="32040" cy="127440"/>
              </a:xfrm>
              <a:prstGeom prst="rect">
                <a:avLst/>
              </a:prstGeom>
            </p:spPr>
          </p:pic>
        </mc:Fallback>
      </mc:AlternateContent>
      <p:cxnSp>
        <p:nvCxnSpPr>
          <p:cNvPr id="22" name="Gerade Verbindung 30"/>
          <p:cNvCxnSpPr/>
          <p:nvPr/>
        </p:nvCxnSpPr>
        <p:spPr>
          <a:xfrm flipH="1">
            <a:off x="4434349" y="3581424"/>
            <a:ext cx="3824748" cy="0"/>
          </a:xfrm>
          <a:prstGeom prst="line">
            <a:avLst/>
          </a:prstGeom>
          <a:ln w="76200" cap="rnd">
            <a:solidFill>
              <a:srgbClr val="FFC000">
                <a:alpha val="50000"/>
              </a:srgb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30"/>
          <p:cNvCxnSpPr/>
          <p:nvPr/>
        </p:nvCxnSpPr>
        <p:spPr>
          <a:xfrm flipH="1">
            <a:off x="8475406" y="3895781"/>
            <a:ext cx="3554292" cy="0"/>
          </a:xfrm>
          <a:prstGeom prst="line">
            <a:avLst/>
          </a:prstGeom>
          <a:ln w="76200" cap="rnd">
            <a:solidFill>
              <a:srgbClr val="FFC000">
                <a:alpha val="50000"/>
              </a:srgb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30"/>
          <p:cNvCxnSpPr/>
          <p:nvPr/>
        </p:nvCxnSpPr>
        <p:spPr>
          <a:xfrm>
            <a:off x="8259097" y="3581424"/>
            <a:ext cx="216309" cy="314357"/>
          </a:xfrm>
          <a:prstGeom prst="line">
            <a:avLst/>
          </a:prstGeom>
          <a:ln w="76200" cap="rnd">
            <a:solidFill>
              <a:srgbClr val="FFC000">
                <a:alpha val="50000"/>
              </a:srgb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30"/>
          <p:cNvCxnSpPr/>
          <p:nvPr/>
        </p:nvCxnSpPr>
        <p:spPr>
          <a:xfrm flipH="1">
            <a:off x="4109884" y="3534470"/>
            <a:ext cx="331142" cy="308746"/>
          </a:xfrm>
          <a:prstGeom prst="line">
            <a:avLst/>
          </a:prstGeom>
          <a:ln w="76200" cap="rnd">
            <a:solidFill>
              <a:srgbClr val="FFC000">
                <a:alpha val="50000"/>
              </a:srgbClr>
            </a:solidFill>
            <a:round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2"/>
          <p:cNvCxnSpPr/>
          <p:nvPr/>
        </p:nvCxnSpPr>
        <p:spPr>
          <a:xfrm>
            <a:off x="8475406" y="4452696"/>
            <a:ext cx="3431459" cy="0"/>
          </a:xfrm>
          <a:prstGeom prst="line">
            <a:avLst/>
          </a:prstGeom>
          <a:ln w="76200" cap="rnd">
            <a:solidFill>
              <a:srgbClr val="0070C0">
                <a:alpha val="50000"/>
              </a:srgb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>
            <a:off x="4109884" y="3895781"/>
            <a:ext cx="3859162" cy="0"/>
          </a:xfrm>
          <a:prstGeom prst="line">
            <a:avLst/>
          </a:prstGeom>
          <a:ln w="76200" cap="rnd">
            <a:solidFill>
              <a:srgbClr val="0070C0">
                <a:alpha val="50000"/>
              </a:srgb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2"/>
          <p:cNvCxnSpPr/>
          <p:nvPr/>
        </p:nvCxnSpPr>
        <p:spPr>
          <a:xfrm flipH="1">
            <a:off x="3832078" y="3894464"/>
            <a:ext cx="238296" cy="244485"/>
          </a:xfrm>
          <a:prstGeom prst="line">
            <a:avLst/>
          </a:prstGeom>
          <a:ln w="76200" cap="rnd">
            <a:solidFill>
              <a:srgbClr val="0070C0">
                <a:alpha val="50000"/>
              </a:srgb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32"/>
          <p:cNvCxnSpPr/>
          <p:nvPr/>
        </p:nvCxnSpPr>
        <p:spPr>
          <a:xfrm>
            <a:off x="7919794" y="3871541"/>
            <a:ext cx="506360" cy="534816"/>
          </a:xfrm>
          <a:prstGeom prst="line">
            <a:avLst/>
          </a:prstGeom>
          <a:ln w="76200" cap="rnd">
            <a:solidFill>
              <a:srgbClr val="0070C0">
                <a:alpha val="50000"/>
              </a:srgb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2"/>
          <p:cNvCxnSpPr/>
          <p:nvPr/>
        </p:nvCxnSpPr>
        <p:spPr>
          <a:xfrm flipH="1">
            <a:off x="2621934" y="4138949"/>
            <a:ext cx="843756" cy="865670"/>
          </a:xfrm>
          <a:prstGeom prst="line">
            <a:avLst/>
          </a:prstGeom>
          <a:ln w="76200" cap="rnd">
            <a:solidFill>
              <a:srgbClr val="0070C0">
                <a:alpha val="50000"/>
              </a:srgb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32"/>
          <p:cNvCxnSpPr/>
          <p:nvPr/>
        </p:nvCxnSpPr>
        <p:spPr>
          <a:xfrm flipH="1">
            <a:off x="338678" y="5004619"/>
            <a:ext cx="2283256" cy="0"/>
          </a:xfrm>
          <a:prstGeom prst="line">
            <a:avLst/>
          </a:prstGeom>
          <a:ln w="76200" cap="rnd">
            <a:solidFill>
              <a:srgbClr val="0070C0">
                <a:alpha val="50000"/>
              </a:srgbClr>
            </a:solidFill>
            <a:round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32"/>
          <p:cNvCxnSpPr/>
          <p:nvPr/>
        </p:nvCxnSpPr>
        <p:spPr>
          <a:xfrm>
            <a:off x="3465690" y="4138949"/>
            <a:ext cx="485536" cy="0"/>
          </a:xfrm>
          <a:prstGeom prst="line">
            <a:avLst/>
          </a:prstGeom>
          <a:ln w="76200" cap="rnd">
            <a:solidFill>
              <a:srgbClr val="0070C0">
                <a:alpha val="50000"/>
              </a:srgb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43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317</Words>
  <Application>Microsoft Office PowerPoint</Application>
  <PresentationFormat>Benutzerdefiniert</PresentationFormat>
  <Paragraphs>62</Paragraphs>
  <Slides>22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3" baseType="lpstr"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Frederik Düpmeier</dc:creator>
  <cp:lastModifiedBy>Georg F. Bolz</cp:lastModifiedBy>
  <cp:revision>80</cp:revision>
  <cp:lastPrinted>2020-06-27T14:00:33Z</cp:lastPrinted>
  <dcterms:created xsi:type="dcterms:W3CDTF">2019-12-19T10:27:57Z</dcterms:created>
  <dcterms:modified xsi:type="dcterms:W3CDTF">2020-08-21T10:44:24Z</dcterms:modified>
</cp:coreProperties>
</file>