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8" r:id="rId3"/>
    <p:sldId id="300" r:id="rId4"/>
    <p:sldId id="302" r:id="rId5"/>
    <p:sldId id="303" r:id="rId6"/>
    <p:sldId id="304" r:id="rId7"/>
    <p:sldId id="305" r:id="rId8"/>
    <p:sldId id="306" r:id="rId9"/>
    <p:sldId id="307" r:id="rId10"/>
    <p:sldId id="310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6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9" r:id="rId35"/>
    <p:sldId id="340" r:id="rId36"/>
    <p:sldId id="299" r:id="rId37"/>
  </p:sldIdLst>
  <p:sldSz cx="9144000" cy="5715000" type="screen16x1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Objects="1">
      <p:cViewPr varScale="1">
        <p:scale>
          <a:sx n="119" d="100"/>
          <a:sy n="119" d="100"/>
        </p:scale>
        <p:origin x="996" y="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33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6. August 2020</a:t>
            </a:fld>
            <a:endParaRPr lang="de-DE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dirty="0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 dirty="0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 dirty="0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6. August 2020</a:t>
            </a:fld>
            <a:endParaRPr lang="de-DE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923925"/>
            <a:ext cx="49149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dirty="0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dirty="0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 dirty="0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August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105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Ich</a:t>
            </a:r>
            <a:r>
              <a:rPr lang="de-DE" baseline="0" dirty="0" smtClean="0"/>
              <a:t> denke darüber nach, den Geo-Kanten einen Wrapper zu schreiben, der eine Richtung hat.</a:t>
            </a:r>
          </a:p>
          <a:p>
            <a:r>
              <a:rPr lang="de-DE" baseline="0" dirty="0" smtClean="0"/>
              <a:t>Christopher, wie hast du Geo-Kanten gerichtet?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August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146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 sieht man eine Strecke</a:t>
            </a:r>
            <a:r>
              <a:rPr lang="de-DE" baseline="0" dirty="0" smtClean="0"/>
              <a:t> und daneben eines der mehreren Teilbereiche die eine Strecke haben kann.</a:t>
            </a:r>
          </a:p>
          <a:p>
            <a:r>
              <a:rPr lang="de-DE" baseline="0" dirty="0" smtClean="0"/>
              <a:t>Die Strecke hat eine Bezeichnung.</a:t>
            </a:r>
          </a:p>
          <a:p>
            <a:endParaRPr lang="de-DE" baseline="0" dirty="0" smtClean="0"/>
          </a:p>
          <a:p>
            <a:r>
              <a:rPr lang="de-DE" baseline="0" dirty="0" smtClean="0"/>
              <a:t>Begrenzung A und Begrenzung B Stellen einen Teilbereich der </a:t>
            </a:r>
            <a:r>
              <a:rPr lang="de-DE" baseline="0" dirty="0" err="1" smtClean="0"/>
              <a:t>Topologieschen</a:t>
            </a:r>
            <a:r>
              <a:rPr lang="de-DE" baseline="0" dirty="0" smtClean="0"/>
              <a:t> Kante dar. Das hat den Grund, dass eine Strecke nicht am Start eine Top-Kante beginnen muss.</a:t>
            </a:r>
          </a:p>
          <a:p>
            <a:r>
              <a:rPr lang="de-DE" baseline="0" dirty="0" smtClean="0"/>
              <a:t>Es kann auch in der Mitte der Top Kante die Strecke beginnen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August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532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Wesentlich</a:t>
            </a:r>
            <a:r>
              <a:rPr lang="de-DE" baseline="0" dirty="0" smtClean="0"/>
              <a:t> ist, dass generell in unserer PPRO eine </a:t>
            </a:r>
            <a:r>
              <a:rPr lang="de-DE" baseline="0" dirty="0" err="1" smtClean="0"/>
              <a:t>TopKante</a:t>
            </a:r>
            <a:r>
              <a:rPr lang="de-DE" baseline="0" dirty="0" smtClean="0"/>
              <a:t> zu einer Weiche zu einem Prellbock zu einem Bahnübergang und zu Enden verläuft.</a:t>
            </a:r>
          </a:p>
          <a:p>
            <a:r>
              <a:rPr lang="de-DE" baseline="0" dirty="0" smtClean="0"/>
              <a:t>Ein Geographischer Verlauf ist hier nicht vorhanden.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August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122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Top-Kante</a:t>
            </a:r>
            <a:r>
              <a:rPr lang="de-DE" baseline="0" dirty="0" smtClean="0"/>
              <a:t> hat eine Schlüssel der auch im SL internen Model abgelegt wird.</a:t>
            </a:r>
          </a:p>
          <a:p>
            <a:r>
              <a:rPr lang="de-DE" baseline="0" dirty="0" smtClean="0"/>
              <a:t>Sie Verbindet zwei Knoten A und B, die mit einen Schlüssel verwiesen wurden.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August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501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Ebenfalls gibt es in der</a:t>
            </a:r>
            <a:r>
              <a:rPr lang="de-DE" baseline="0" dirty="0" smtClean="0"/>
              <a:t> Top Kante, einen allgemeinen Bereich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August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97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August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59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sieht man den Verweis auf</a:t>
            </a:r>
            <a:r>
              <a:rPr lang="de-DE" baseline="0" dirty="0" smtClean="0"/>
              <a:t> den </a:t>
            </a:r>
            <a:r>
              <a:rPr lang="de-DE" baseline="0" dirty="0" err="1" smtClean="0"/>
              <a:t>Geo</a:t>
            </a:r>
            <a:r>
              <a:rPr lang="de-DE" baseline="0" dirty="0" smtClean="0"/>
              <a:t> Knoten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August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692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Topologische Kante enthalten mehrere Geographische Kanten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August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64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Geo</a:t>
            </a:r>
            <a:r>
              <a:rPr lang="de-DE" dirty="0" smtClean="0"/>
              <a:t> Punkt </a:t>
            </a:r>
            <a:r>
              <a:rPr lang="de-DE" dirty="0" err="1" smtClean="0"/>
              <a:t>enhält</a:t>
            </a:r>
            <a:r>
              <a:rPr lang="de-DE" baseline="0" dirty="0" smtClean="0"/>
              <a:t> die Koordinaten links</a:t>
            </a:r>
          </a:p>
          <a:p>
            <a:r>
              <a:rPr lang="de-DE" baseline="0" dirty="0" smtClean="0"/>
              <a:t>Rechts hat ein </a:t>
            </a:r>
            <a:r>
              <a:rPr lang="de-DE" baseline="0" dirty="0" err="1" smtClean="0"/>
              <a:t>Geo</a:t>
            </a:r>
            <a:r>
              <a:rPr lang="de-DE" baseline="0" dirty="0" smtClean="0"/>
              <a:t> Knoten eine </a:t>
            </a:r>
            <a:r>
              <a:rPr lang="de-DE" baseline="0" dirty="0" err="1" smtClean="0"/>
              <a:t>Id</a:t>
            </a:r>
            <a:r>
              <a:rPr lang="de-DE" baseline="0" dirty="0" smtClean="0"/>
              <a:t>-Referenz</a:t>
            </a:r>
          </a:p>
          <a:p>
            <a:r>
              <a:rPr lang="de-DE" baseline="0" dirty="0" smtClean="0"/>
              <a:t>Der Referenz Knoten gehört, hier ersichtlich, zum </a:t>
            </a:r>
            <a:r>
              <a:rPr lang="de-DE" baseline="0" dirty="0" err="1" smtClean="0"/>
              <a:t>GeoPunkt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August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508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179512" y="306917"/>
            <a:ext cx="8786365" cy="1740958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207823"/>
            <a:ext cx="6840760" cy="787135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0897" y="407458"/>
            <a:ext cx="6821383" cy="698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179512" y="164043"/>
            <a:ext cx="8786366" cy="120386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+mn-lt"/>
              <a:cs typeface="Tahoma" pitchFamily="34" charset="0"/>
            </a:endParaRPr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179512" y="2047616"/>
            <a:ext cx="878636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+mn-lt"/>
              <a:cs typeface="Tahoma" pitchFamily="34" charset="0"/>
            </a:endParaRPr>
          </a:p>
        </p:txBody>
      </p:sp>
      <p:sp>
        <p:nvSpPr>
          <p:cNvPr id="20" name="Line 15"/>
          <p:cNvSpPr>
            <a:spLocks noChangeShapeType="1"/>
          </p:cNvSpPr>
          <p:nvPr userDrawn="1"/>
        </p:nvSpPr>
        <p:spPr bwMode="auto">
          <a:xfrm>
            <a:off x="179512" y="5305772"/>
            <a:ext cx="8786365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+mn-lt"/>
              <a:cs typeface="Tahoma" pitchFamily="34" charset="0"/>
            </a:endParaRPr>
          </a:p>
        </p:txBody>
      </p:sp>
      <p:sp>
        <p:nvSpPr>
          <p:cNvPr id="21" name="Line 14"/>
          <p:cNvSpPr>
            <a:spLocks noChangeShapeType="1"/>
          </p:cNvSpPr>
          <p:nvPr userDrawn="1"/>
        </p:nvSpPr>
        <p:spPr bwMode="auto">
          <a:xfrm>
            <a:off x="179512" y="308645"/>
            <a:ext cx="8786366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84072" y="5391255"/>
            <a:ext cx="7728288" cy="1931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06.08.2020 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r>
              <a:rPr kumimoji="0" lang="de-DE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Fachbereich Bau- und Umweltingenieurwissenschaften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r>
              <a:rPr kumimoji="0" lang="de-DE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Institut für Bahnsysteme und Bahntechnik | </a:t>
            </a:r>
            <a:r>
              <a:rPr kumimoji="0" lang="de-DE" sz="10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B.Sc</a:t>
            </a:r>
            <a:r>
              <a:rPr kumimoji="0" lang="de-DE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. Werner Iberl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6" name="Picture 9" descr="tud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7283" y="448879"/>
            <a:ext cx="1426866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499" y="407458"/>
            <a:ext cx="6821383" cy="698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180489" y="1350000"/>
            <a:ext cx="8783999" cy="373328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3672418"/>
            <a:ext cx="8784976" cy="113506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2" y="2422261"/>
            <a:ext cx="8784976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121" y="407458"/>
            <a:ext cx="6821383" cy="6985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121" y="1326886"/>
            <a:ext cx="4357220" cy="3792818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63618" y="1326886"/>
            <a:ext cx="4300870" cy="3792818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407458"/>
            <a:ext cx="6808162" cy="6985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4" y="1326885"/>
            <a:ext cx="2860710" cy="3873413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131840" y="1326885"/>
            <a:ext cx="2860710" cy="3873413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326885"/>
            <a:ext cx="2880320" cy="3873413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0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407458"/>
            <a:ext cx="6808162" cy="6985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350000"/>
            <a:ext cx="5544616" cy="381175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511" y="1350000"/>
            <a:ext cx="3147109" cy="381175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512" y="407458"/>
            <a:ext cx="6840000" cy="6985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-1"/>
            <a:ext cx="529628" cy="153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345332"/>
            <a:ext cx="5486400" cy="2592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79512" y="627849"/>
            <a:ext cx="8713663" cy="90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13" y="407458"/>
            <a:ext cx="7202799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1" y="1350000"/>
            <a:ext cx="878636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79512" y="164043"/>
            <a:ext cx="8786366" cy="120386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+mn-lt"/>
              <a:cs typeface="Tahoma" pitchFamily="34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179512" y="1207823"/>
            <a:ext cx="878636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/>
        </p:nvSpPr>
        <p:spPr>
          <a:xfrm>
            <a:off x="84072" y="5391255"/>
            <a:ext cx="7728288" cy="1931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06.08.2020  |  </a:t>
            </a:r>
            <a:r>
              <a:rPr kumimoji="0" lang="de-DE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Fachbereich Bau- und Umweltingenieurwissenschaften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|  </a:t>
            </a:r>
            <a:r>
              <a:rPr kumimoji="0" lang="de-DE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Institut für Bahnsysteme und Bahntechnik | </a:t>
            </a:r>
            <a:r>
              <a:rPr kumimoji="0" lang="de-DE" sz="10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B.Sc</a:t>
            </a:r>
            <a:r>
              <a:rPr kumimoji="0" lang="de-DE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. Werner Iberl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79512" y="308645"/>
            <a:ext cx="8786366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+mn-lt"/>
              <a:cs typeface="Tahoma" pitchFamily="34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79512" y="5305772"/>
            <a:ext cx="8786365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+mn-lt"/>
              <a:cs typeface="Tahoma" pitchFamily="34" charset="0"/>
            </a:endParaRPr>
          </a:p>
        </p:txBody>
      </p:sp>
      <p:pic>
        <p:nvPicPr>
          <p:cNvPr id="12" name="Picture 9" descr="tud_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7283" y="448879"/>
            <a:ext cx="1426866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lanPro\1.8.0_PlanPro-Glossar\S25vdGVuLUthbnRlbi1Nb2RlbGw_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lanPro\1.8.0_PlanPro-Glossar\S25vdGVuLUthbnRlbi1Nb2RlbGw_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Knoten und Kanten in der Smart </a:t>
            </a:r>
            <a:r>
              <a:rPr lang="de-DE" dirty="0" err="1" smtClean="0"/>
              <a:t>Logic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 über Hierarchische Strukturen im Knoten-Kanten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SL – Software-Interne Knoten-Kanten-Liste (KKL)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Strecken-Modelle mit Streckenabschnitten aus </a:t>
            </a:r>
            <a:r>
              <a:rPr lang="de-DE" dirty="0" err="1" smtClean="0"/>
              <a:t>PlanPro</a:t>
            </a:r>
            <a:r>
              <a:rPr lang="de-DE" dirty="0" smtClean="0"/>
              <a:t> (</a:t>
            </a:r>
            <a:r>
              <a:rPr lang="de-DE" dirty="0" err="1" smtClean="0"/>
              <a:t>Ppro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70C0"/>
                </a:solidFill>
              </a:rPr>
              <a:t>Topologisches Model von KKL aus </a:t>
            </a:r>
            <a:r>
              <a:rPr lang="de-DE" dirty="0" err="1" smtClean="0">
                <a:solidFill>
                  <a:srgbClr val="0070C0"/>
                </a:solidFill>
              </a:rPr>
              <a:t>Ppro</a:t>
            </a:r>
            <a:endParaRPr lang="de-DE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Geographisches Model von KKL aus </a:t>
            </a:r>
            <a:r>
              <a:rPr lang="de-DE" dirty="0" err="1" smtClean="0"/>
              <a:t>Ppro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Zusammenfassen wie die Modelle sich in SL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Schnittstellen-Lösungen zum Export des Modells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05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Model von KKL aus </a:t>
            </a:r>
            <a:r>
              <a:rPr lang="de-DE" dirty="0" err="1"/>
              <a:t>Ppro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89159" y="2281436"/>
            <a:ext cx="8779137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Model von KKL aus </a:t>
            </a:r>
            <a:r>
              <a:rPr lang="de-DE" dirty="0" err="1"/>
              <a:t>Ppro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Top Kante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Kante </a:t>
            </a:r>
            <a:r>
              <a:rPr lang="de-DE" dirty="0"/>
              <a:t>des topologischen </a:t>
            </a:r>
            <a:r>
              <a:rPr lang="de-DE" dirty="0" err="1">
                <a:hlinkClick r:id="rId2" tooltip="Knoten_Kanten-Modells"/>
              </a:rPr>
              <a:t>Knoten_Kanten</a:t>
            </a:r>
            <a:r>
              <a:rPr lang="de-DE" dirty="0">
                <a:hlinkClick r:id="rId2" tooltip="Knoten_Kanten-Modells"/>
              </a:rPr>
              <a:t>-Modells</a:t>
            </a:r>
            <a:r>
              <a:rPr lang="de-DE" dirty="0"/>
              <a:t> zur Darstellung der Gleislinien.</a:t>
            </a:r>
          </a:p>
        </p:txBody>
      </p:sp>
    </p:spTree>
    <p:extLst>
      <p:ext uri="{BB962C8B-B14F-4D97-AF65-F5344CB8AC3E}">
        <p14:creationId xmlns:p14="http://schemas.microsoft.com/office/powerpoint/2010/main" val="22112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Model von KKL aus </a:t>
            </a:r>
            <a:r>
              <a:rPr lang="de-DE" dirty="0" err="1"/>
              <a:t>Ppro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Top Knoten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Knoten des topologischen </a:t>
            </a:r>
            <a:r>
              <a:rPr lang="de-DE" dirty="0">
                <a:hlinkClick r:id="rId2" tooltip="Knoten-Kanten-Modells"/>
              </a:rPr>
              <a:t>Knoten-Kanten-Modells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59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Model von KKL aus </a:t>
            </a:r>
            <a:r>
              <a:rPr lang="de-DE" dirty="0" err="1"/>
              <a:t>Ppro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Top Kante</a:t>
            </a:r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41" y="1489348"/>
            <a:ext cx="688465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Model von KKL aus </a:t>
            </a:r>
            <a:r>
              <a:rPr lang="de-DE" dirty="0" err="1"/>
              <a:t>Ppro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Top Kante – ID TOP Knoten A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92456"/>
            <a:ext cx="4914470" cy="315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Model von KKL aus </a:t>
            </a:r>
            <a:r>
              <a:rPr lang="de-DE" dirty="0" err="1"/>
              <a:t>Ppro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Top Kante – Kante </a:t>
            </a:r>
            <a:r>
              <a:rPr lang="de-DE" dirty="0" err="1" smtClean="0"/>
              <a:t>Allg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21396"/>
            <a:ext cx="2880320" cy="33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Model von KKL aus </a:t>
            </a:r>
            <a:r>
              <a:rPr lang="de-DE" dirty="0" err="1"/>
              <a:t>Ppro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Top Kante – Anschlussarten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9" y="2290683"/>
            <a:ext cx="8719081" cy="16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Model von KKL aus </a:t>
            </a:r>
            <a:r>
              <a:rPr lang="de-DE" dirty="0" err="1"/>
              <a:t>Ppro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Top Kante – Kante </a:t>
            </a:r>
            <a:r>
              <a:rPr lang="de-DE" dirty="0" err="1" smtClean="0"/>
              <a:t>Allg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21396"/>
            <a:ext cx="2880320" cy="33158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347864" y="339467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 </a:t>
            </a:r>
            <a:r>
              <a:rPr lang="de-DE" smtClean="0"/>
              <a:t>dem </a:t>
            </a:r>
            <a:r>
              <a:rPr lang="de-DE"/>
              <a:t>r</a:t>
            </a:r>
            <a:r>
              <a:rPr lang="de-DE" smtClean="0"/>
              <a:t>echten Zweig einer </a:t>
            </a:r>
            <a:r>
              <a:rPr lang="de-DE" dirty="0" smtClean="0"/>
              <a:t>anderen</a:t>
            </a:r>
          </a:p>
          <a:p>
            <a:r>
              <a:rPr lang="de-DE" dirty="0" smtClean="0"/>
              <a:t>Weiche verbunden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148336" y="2649860"/>
            <a:ext cx="370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Hier wird eine Spitze einer Weiche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710713" y="432519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in Meter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0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Model von KKL aus </a:t>
            </a:r>
            <a:r>
              <a:rPr lang="de-DE" dirty="0" err="1"/>
              <a:t>Ppro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Top Knoten</a:t>
            </a:r>
          </a:p>
          <a:p>
            <a:pPr marL="0" indent="0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49388"/>
            <a:ext cx="6256055" cy="244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 über Hierarchische Strukturen im Knoten-Kanten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SL – Software-Interne Knoten-Kanten-Liste (KKL)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Strecken-Modelle mit Streckenabschnitten aus </a:t>
            </a:r>
            <a:r>
              <a:rPr lang="de-DE" dirty="0" err="1" smtClean="0"/>
              <a:t>PlanPro</a:t>
            </a:r>
            <a:r>
              <a:rPr lang="de-DE" dirty="0" smtClean="0"/>
              <a:t> (</a:t>
            </a:r>
            <a:r>
              <a:rPr lang="de-DE" dirty="0" err="1" smtClean="0"/>
              <a:t>Ppro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Topologisches Model von KKL aus </a:t>
            </a:r>
            <a:r>
              <a:rPr lang="de-DE" dirty="0" err="1" smtClean="0"/>
              <a:t>Ppro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Geographisches Model von KKL aus </a:t>
            </a:r>
            <a:r>
              <a:rPr lang="de-DE" dirty="0" err="1" smtClean="0"/>
              <a:t>Ppro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Zusammenfassen wie die Modelle sich in SL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Schnittstellen-Lösungen zum Export des Modells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1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Model von KKL aus </a:t>
            </a:r>
            <a:r>
              <a:rPr lang="de-DE" dirty="0" err="1"/>
              <a:t>Ppro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Top Knoten – ID </a:t>
            </a:r>
            <a:r>
              <a:rPr lang="de-DE" dirty="0" err="1" smtClean="0"/>
              <a:t>Geo</a:t>
            </a:r>
            <a:r>
              <a:rPr lang="de-DE" dirty="0" smtClean="0"/>
              <a:t> Knoten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Ein Topologischer Knoten hat eine String-</a:t>
            </a:r>
            <a:r>
              <a:rPr lang="de-DE" dirty="0" err="1" smtClean="0"/>
              <a:t>Id</a:t>
            </a:r>
            <a:r>
              <a:rPr lang="de-DE" dirty="0" smtClean="0"/>
              <a:t> Verweis zu einem GEO </a:t>
            </a:r>
            <a:r>
              <a:rPr lang="de-DE" dirty="0" err="1" smtClean="0"/>
              <a:t>Ppro</a:t>
            </a:r>
            <a:r>
              <a:rPr lang="de-DE" dirty="0" smtClean="0"/>
              <a:t> Knoten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Dadurch hat jeder Top-Knoten eine geografische Repräsentation</a:t>
            </a:r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43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Model von KKL aus </a:t>
            </a:r>
            <a:r>
              <a:rPr lang="de-DE" dirty="0" err="1"/>
              <a:t>Ppro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Top Knoten </a:t>
            </a:r>
          </a:p>
          <a:p>
            <a:pPr marL="0" indent="0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92" y="1457129"/>
            <a:ext cx="5628136" cy="37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 über Hierarchische Strukturen im Knoten-Kanten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SL – Software-Interne Knoten-Kanten-Liste (KKL)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Strecken-Modelle mit Streckenabschnitten aus </a:t>
            </a:r>
            <a:r>
              <a:rPr lang="de-DE" dirty="0" err="1" smtClean="0"/>
              <a:t>PlanPro</a:t>
            </a:r>
            <a:r>
              <a:rPr lang="de-DE" dirty="0" smtClean="0"/>
              <a:t> (</a:t>
            </a:r>
            <a:r>
              <a:rPr lang="de-DE" dirty="0" err="1" smtClean="0"/>
              <a:t>Ppro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Topologisches Model von KKL aus </a:t>
            </a:r>
            <a:r>
              <a:rPr lang="de-DE" dirty="0" err="1" smtClean="0"/>
              <a:t>Ppro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70C0"/>
                </a:solidFill>
              </a:rPr>
              <a:t>Geographisches Model von KKL aus </a:t>
            </a:r>
            <a:r>
              <a:rPr lang="de-DE" dirty="0" err="1" smtClean="0">
                <a:solidFill>
                  <a:srgbClr val="0070C0"/>
                </a:solidFill>
              </a:rPr>
              <a:t>Ppro</a:t>
            </a:r>
            <a:endParaRPr lang="de-DE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Zusammenfassen wie die Modelle sich in SL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Schnittstellen-Lösungen zum Export des Modells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Geographisches Model von KKL aus </a:t>
            </a:r>
            <a:r>
              <a:rPr lang="de-DE" dirty="0" err="1"/>
              <a:t>Ppro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 smtClean="0"/>
              <a:t>Geo</a:t>
            </a:r>
            <a:r>
              <a:rPr lang="de-DE" dirty="0" smtClean="0"/>
              <a:t> Knoten (sie werden von Top-Knoten </a:t>
            </a:r>
            <a:r>
              <a:rPr lang="de-DE" dirty="0" err="1" smtClean="0"/>
              <a:t>Ppro</a:t>
            </a:r>
            <a:r>
              <a:rPr lang="de-DE" dirty="0"/>
              <a:t> </a:t>
            </a:r>
            <a:r>
              <a:rPr lang="de-DE" dirty="0" smtClean="0"/>
              <a:t>verwiesen)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1560" y="1921396"/>
            <a:ext cx="4163006" cy="269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409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Geographisches Model von KKL aus </a:t>
            </a:r>
            <a:r>
              <a:rPr lang="de-DE" dirty="0" err="1"/>
              <a:t>Ppro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9" y="1369862"/>
            <a:ext cx="8638973" cy="69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Geographisches Model von KKL aus Ppro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429448" y="1417340"/>
            <a:ext cx="818425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Geographisches Model von KKL aus Ppro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 smtClean="0"/>
              <a:t>Geo</a:t>
            </a:r>
            <a:r>
              <a:rPr lang="de-DE" dirty="0" smtClean="0"/>
              <a:t> Punkt</a:t>
            </a:r>
          </a:p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3" y="1995366"/>
            <a:ext cx="6782977" cy="27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Geographisches Model von KKL aus Ppro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 smtClean="0"/>
              <a:t>Geo</a:t>
            </a:r>
            <a:r>
              <a:rPr lang="de-DE" dirty="0" smtClean="0"/>
              <a:t> Punkt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9" y="1921396"/>
            <a:ext cx="4391638" cy="302937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240" y="4158807"/>
            <a:ext cx="4305901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 über Hierarchische Strukturen im Knoten-Kanten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SL – Software-Interne Knoten-Kanten-Liste (KKL)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Strecken-Modelle mit Streckenabschnitten aus </a:t>
            </a:r>
            <a:r>
              <a:rPr lang="de-DE" dirty="0" err="1" smtClean="0"/>
              <a:t>PlanPro</a:t>
            </a:r>
            <a:r>
              <a:rPr lang="de-DE" dirty="0" smtClean="0"/>
              <a:t> (</a:t>
            </a:r>
            <a:r>
              <a:rPr lang="de-DE" dirty="0" err="1" smtClean="0"/>
              <a:t>Ppro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Topologisches Model von KKL aus </a:t>
            </a:r>
            <a:r>
              <a:rPr lang="de-DE" dirty="0" err="1" smtClean="0"/>
              <a:t>Ppro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Geographisches Model von KKL aus </a:t>
            </a:r>
            <a:r>
              <a:rPr lang="de-DE" dirty="0" err="1" smtClean="0"/>
              <a:t>Ppro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70C0"/>
                </a:solidFill>
              </a:rPr>
              <a:t>Zusammenfassen wie die Modelle sich in SL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Schnittstellen-Lösungen zum Export des Modells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7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Zusammenfassen wie die Modelle sich in SL einbinden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Es werden zuerst alle Geo-Bestandteile unter ihrem Identifier gesichert.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Danach werden erst die Geo-Punkte (mit Koordinaten) Geo-Knoten zugeordnet.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Das war nötig, da das Plan-Pro-Format Klassen vorgibt, die das Dateisystem wiederspiegeln und nicht verändert werden können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Die Geo-Kante </a:t>
            </a:r>
            <a:r>
              <a:rPr lang="de-DE" dirty="0" err="1" smtClean="0"/>
              <a:t>Ppro</a:t>
            </a:r>
            <a:r>
              <a:rPr lang="de-DE" dirty="0" smtClean="0"/>
              <a:t> haben nun </a:t>
            </a:r>
            <a:r>
              <a:rPr lang="de-DE" dirty="0"/>
              <a:t>B</a:t>
            </a:r>
            <a:r>
              <a:rPr lang="de-DE" dirty="0" smtClean="0"/>
              <a:t>ezug zu Knoten wobei jeder Punkt (der Koordinaten beinhaltet) Bezug zum Geo-Knoten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Vorher haben wir festgestellt das Top-Knoten einen Verweis zu Geo-Knoten haben.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0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 – </a:t>
            </a:r>
            <a:r>
              <a:rPr lang="de-DE" dirty="0" smtClean="0"/>
              <a:t>Software-Interne </a:t>
            </a:r>
            <a:r>
              <a:rPr lang="de-DE" dirty="0"/>
              <a:t>Knoten-Kanten-Liste (KKL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Bisher noch ohne Strecken-Bezug</a:t>
            </a:r>
          </a:p>
        </p:txBody>
      </p:sp>
    </p:spTree>
    <p:extLst>
      <p:ext uri="{BB962C8B-B14F-4D97-AF65-F5344CB8AC3E}">
        <p14:creationId xmlns:p14="http://schemas.microsoft.com/office/powerpoint/2010/main" val="29190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Zusammenfassen wie die Modelle sich in SL einbinden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Somit wurden die </a:t>
            </a:r>
            <a:r>
              <a:rPr lang="de-DE" dirty="0" err="1" smtClean="0"/>
              <a:t>PlanPro</a:t>
            </a:r>
            <a:r>
              <a:rPr lang="de-DE" dirty="0" smtClean="0"/>
              <a:t> Modelle von Topologie und Geographie verbunden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Es wurde ein logischer Wrapper in Form eines KKL-Graphen geschrieben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Dieser hat dann veränderbares unabhängiges Format (nicht wie in </a:t>
            </a:r>
            <a:r>
              <a:rPr lang="de-DE" dirty="0" err="1" smtClean="0"/>
              <a:t>Ppro</a:t>
            </a:r>
            <a:r>
              <a:rPr lang="de-DE" dirty="0" smtClean="0"/>
              <a:t>)</a:t>
            </a:r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79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Zusammenfassen wie die Modelle sich in SL einbinden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Dieser hat dann veränderbares unabhängiges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Eine Kante hat zwei Knoten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Knoten sind Weichen, Gleisenden oder Abschnittsenden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SL-Graphen haben die </a:t>
            </a:r>
            <a:r>
              <a:rPr lang="de-DE" dirty="0" err="1" smtClean="0"/>
              <a:t>Id</a:t>
            </a:r>
            <a:r>
              <a:rPr lang="de-DE" dirty="0" smtClean="0"/>
              <a:t> zum möglichen Abgleich zu </a:t>
            </a:r>
            <a:r>
              <a:rPr lang="de-DE" dirty="0" err="1" smtClean="0"/>
              <a:t>PlanPro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SL-Knoten können Details enthalten</a:t>
            </a:r>
          </a:p>
          <a:p>
            <a:pPr marL="0" indent="0"/>
            <a:endParaRPr lang="de-DE" dirty="0" smtClean="0"/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Zusammenfassen wie die Modelle sich in SL einbinden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287993" y="1399188"/>
            <a:ext cx="8783999" cy="37332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SL-Knoten können Details </a:t>
            </a:r>
            <a:r>
              <a:rPr lang="de-DE" dirty="0" smtClean="0"/>
              <a:t>enthalten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SL-Kanten enthalten die Geo-Kanten-</a:t>
            </a:r>
            <a:r>
              <a:rPr lang="de-DE" dirty="0" err="1" smtClean="0"/>
              <a:t>Ppro</a:t>
            </a:r>
            <a:r>
              <a:rPr lang="de-DE" dirty="0" smtClean="0"/>
              <a:t> [sic]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dirty="0" err="1">
                <a:solidFill>
                  <a:srgbClr val="0033B3"/>
                </a:solidFill>
                <a:latin typeface="JetBrains Mono"/>
              </a:rPr>
              <a:t>public</a:t>
            </a:r>
            <a:r>
              <a:rPr lang="de-DE" altLang="de-DE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de-DE" altLang="de-DE" dirty="0" err="1">
                <a:solidFill>
                  <a:srgbClr val="0033B3"/>
                </a:solidFill>
                <a:latin typeface="JetBrains Mono"/>
              </a:rPr>
              <a:t>void</a:t>
            </a:r>
            <a:r>
              <a:rPr lang="de-DE" altLang="de-DE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de-DE" altLang="de-DE" dirty="0" err="1">
                <a:solidFill>
                  <a:srgbClr val="00627A"/>
                </a:solidFill>
                <a:latin typeface="JetBrains Mono"/>
              </a:rPr>
              <a:t>setPaintListGeo</a:t>
            </a:r>
            <a:r>
              <a:rPr lang="de-DE" altLang="de-DE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de-DE" altLang="de-DE" dirty="0" err="1">
                <a:solidFill>
                  <a:srgbClr val="000000"/>
                </a:solidFill>
                <a:latin typeface="JetBrains Mono"/>
              </a:rPr>
              <a:t>ArrayList</a:t>
            </a:r>
            <a:r>
              <a:rPr lang="de-DE" altLang="de-DE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de-DE" altLang="de-DE" dirty="0" err="1">
                <a:solidFill>
                  <a:srgbClr val="000000"/>
                </a:solidFill>
                <a:latin typeface="JetBrains Mono"/>
              </a:rPr>
              <a:t>CGEOKante</a:t>
            </a:r>
            <a:r>
              <a:rPr lang="de-DE" altLang="de-DE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de-DE" altLang="de-DE" dirty="0" err="1">
                <a:solidFill>
                  <a:srgbClr val="080808"/>
                </a:solidFill>
                <a:latin typeface="JetBrains Mono"/>
              </a:rPr>
              <a:t>paintListGeo</a:t>
            </a:r>
            <a:r>
              <a:rPr lang="de-DE" altLang="de-DE" dirty="0">
                <a:solidFill>
                  <a:srgbClr val="080808"/>
                </a:solidFill>
                <a:latin typeface="JetBrains Mono"/>
              </a:rPr>
              <a:t>) {</a:t>
            </a:r>
            <a:endParaRPr lang="de-DE" altLang="de-DE" sz="4400" dirty="0">
              <a:latin typeface="Arial" panose="020B0604020202020204" pitchFamily="34" charset="0"/>
            </a:endParaRPr>
          </a:p>
          <a:p>
            <a:pPr marL="0" indent="0"/>
            <a:r>
              <a:rPr lang="de-DE" dirty="0" smtClean="0"/>
              <a:t>Hier muss noch sichergestellt werden dass die </a:t>
            </a:r>
            <a:r>
              <a:rPr lang="de-DE" smtClean="0"/>
              <a:t>Reihenfolge besteht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6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 über Hierarchische Strukturen im Knoten-Kanten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SL – Software-Interne Knoten-Kanten-Liste (KKL)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Strecken-Modelle mit Streckenabschnitten aus </a:t>
            </a:r>
            <a:r>
              <a:rPr lang="de-DE" dirty="0" err="1" smtClean="0"/>
              <a:t>PlanPro</a:t>
            </a:r>
            <a:r>
              <a:rPr lang="de-DE" dirty="0" smtClean="0"/>
              <a:t> (</a:t>
            </a:r>
            <a:r>
              <a:rPr lang="de-DE" dirty="0" err="1" smtClean="0"/>
              <a:t>Ppro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Topologisches Model von KKL aus </a:t>
            </a:r>
            <a:r>
              <a:rPr lang="de-DE" dirty="0" err="1" smtClean="0"/>
              <a:t>Ppro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Geographisches Model von KKL aus </a:t>
            </a:r>
            <a:r>
              <a:rPr lang="de-DE" dirty="0" err="1" smtClean="0"/>
              <a:t>Ppro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Zusammenfassen wie die Modelle sich in SL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70C0"/>
                </a:solidFill>
              </a:rPr>
              <a:t>Schnittstellen-Lösungen zum Export des Modells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Schnittstellen-Lösungen zum Export des Modells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Festlegen was benötigt wird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Erstuntersuchung: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SL-Graph enthalt alle Knoten und Kanten in je einer </a:t>
            </a:r>
            <a:r>
              <a:rPr lang="de-DE" dirty="0" err="1" smtClean="0"/>
              <a:t>HashMap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Diese mit </a:t>
            </a:r>
            <a:r>
              <a:rPr lang="de-DE" dirty="0" err="1" smtClean="0"/>
              <a:t>Json</a:t>
            </a:r>
            <a:r>
              <a:rPr lang="de-DE" dirty="0" smtClean="0"/>
              <a:t>-Codieren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Circular</a:t>
            </a:r>
            <a:r>
              <a:rPr lang="de-DE" dirty="0" smtClean="0"/>
              <a:t>-References führen aber zu rekursiven Endlosschleifen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4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Schnittstellen-Lösungen zum Export des Modells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Circular</a:t>
            </a:r>
            <a:r>
              <a:rPr lang="de-DE" dirty="0" smtClean="0"/>
              <a:t>-References führen aber zu rekursiven Endlosschleifen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2 Lösungen: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A) Eine </a:t>
            </a:r>
            <a:r>
              <a:rPr lang="de-DE" dirty="0" err="1" smtClean="0"/>
              <a:t>Json</a:t>
            </a:r>
            <a:r>
              <a:rPr lang="de-DE" dirty="0" smtClean="0"/>
              <a:t> </a:t>
            </a:r>
            <a:r>
              <a:rPr lang="de-DE" dirty="0" err="1" smtClean="0"/>
              <a:t>enhält</a:t>
            </a:r>
            <a:r>
              <a:rPr lang="de-DE" dirty="0" smtClean="0"/>
              <a:t> nicht die Kanten und Knoten gleichzeitig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Bezug wird dann im Client nachgebaut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B) Es wird das Modul komplett im Client integriert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Man lagert den </a:t>
            </a:r>
            <a:r>
              <a:rPr lang="de-DE" dirty="0" err="1" smtClean="0"/>
              <a:t>Ppro</a:t>
            </a:r>
            <a:r>
              <a:rPr lang="de-DE" dirty="0" smtClean="0"/>
              <a:t>-Lesealgorithmus als eigenes Modul in ETCS aus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Hat sehr wenig aufwand zu programmieren</a:t>
            </a:r>
          </a:p>
        </p:txBody>
      </p:sp>
    </p:spTree>
    <p:extLst>
      <p:ext uri="{BB962C8B-B14F-4D97-AF65-F5344CB8AC3E}">
        <p14:creationId xmlns:p14="http://schemas.microsoft.com/office/powerpoint/2010/main" val="35491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Gibt es Fragen, Wünsche oder Anregungen?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7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 – </a:t>
            </a:r>
            <a:r>
              <a:rPr lang="de-DE" dirty="0" smtClean="0"/>
              <a:t>Software-Interne </a:t>
            </a:r>
            <a:r>
              <a:rPr lang="de-DE" dirty="0"/>
              <a:t>Knoten-Kanten-Liste (KKL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Bisher noch ohne Strecken-Bezug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Was bedeutet Strecken Bezug?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Es gibt im </a:t>
            </a:r>
            <a:r>
              <a:rPr lang="de-DE" dirty="0" err="1" smtClean="0"/>
              <a:t>Ppro</a:t>
            </a:r>
            <a:r>
              <a:rPr lang="de-DE" dirty="0" smtClean="0"/>
              <a:t>-Format eine Zusammenfassung von </a:t>
            </a:r>
            <a:r>
              <a:rPr lang="de-DE" dirty="0" err="1" smtClean="0"/>
              <a:t>Ppro</a:t>
            </a:r>
            <a:r>
              <a:rPr lang="de-DE" dirty="0" smtClean="0"/>
              <a:t>-Top-Kanten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Diese Zusammenfassung ist unsortiert in der Software eingebunden</a:t>
            </a:r>
            <a:r>
              <a:rPr lang="de-DE" dirty="0"/>
              <a:t> </a:t>
            </a:r>
            <a:r>
              <a:rPr lang="de-DE" dirty="0" smtClean="0"/>
              <a:t>und wird auch unsortiert im </a:t>
            </a:r>
            <a:r>
              <a:rPr lang="de-DE" dirty="0" err="1" smtClean="0"/>
              <a:t>Ppro</a:t>
            </a:r>
            <a:r>
              <a:rPr lang="de-DE" dirty="0" smtClean="0"/>
              <a:t> abgelegt.</a:t>
            </a:r>
          </a:p>
        </p:txBody>
      </p:sp>
    </p:spTree>
    <p:extLst>
      <p:ext uri="{BB962C8B-B14F-4D97-AF65-F5344CB8AC3E}">
        <p14:creationId xmlns:p14="http://schemas.microsoft.com/office/powerpoint/2010/main" val="25040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 – </a:t>
            </a:r>
            <a:r>
              <a:rPr lang="de-DE" dirty="0" smtClean="0"/>
              <a:t>Software-Interne </a:t>
            </a:r>
            <a:r>
              <a:rPr lang="de-DE" dirty="0"/>
              <a:t>Knoten-Kanten-Liste (KKL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Bisher noch ohne Strecken-Bezug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Warum benötigt man dann Strecken-Bezug?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Weichen als Top-Knoten haben eine Kilometrierung innerhalb der Strecke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 – </a:t>
            </a:r>
            <a:r>
              <a:rPr lang="de-DE" dirty="0" smtClean="0"/>
              <a:t>Software-Interne </a:t>
            </a:r>
            <a:r>
              <a:rPr lang="de-DE" dirty="0"/>
              <a:t>Knoten-Kanten-Liste (KKL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Bisher noch ohne Strecken-Bezug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Es wird derzeit Strecken-Bezug programmiert </a:t>
            </a:r>
            <a:r>
              <a:rPr lang="de-DE" smtClean="0"/>
              <a:t>(getestet).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4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SL – Software-Interne Knoten-Kanten-Liste (KKL)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0070C0"/>
                </a:solidFill>
              </a:rPr>
              <a:t>Strecken-Modelle mit Streckenabschnitten aus </a:t>
            </a:r>
            <a:r>
              <a:rPr lang="de-DE" b="1" dirty="0" err="1" smtClean="0">
                <a:solidFill>
                  <a:srgbClr val="0070C0"/>
                </a:solidFill>
              </a:rPr>
              <a:t>PlanPro</a:t>
            </a:r>
            <a:r>
              <a:rPr lang="de-DE" b="1" dirty="0" smtClean="0">
                <a:solidFill>
                  <a:srgbClr val="0070C0"/>
                </a:solidFill>
              </a:rPr>
              <a:t> (</a:t>
            </a:r>
            <a:r>
              <a:rPr lang="de-DE" b="1" dirty="0" err="1" smtClean="0">
                <a:solidFill>
                  <a:srgbClr val="0070C0"/>
                </a:solidFill>
              </a:rPr>
              <a:t>Ppro</a:t>
            </a:r>
            <a:r>
              <a:rPr lang="de-DE" b="1" dirty="0" smtClean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Topologisches Model von KKL aus </a:t>
            </a:r>
            <a:r>
              <a:rPr lang="de-DE" dirty="0" err="1" smtClean="0"/>
              <a:t>Ppro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Geographisches Model von KKL aus </a:t>
            </a:r>
            <a:r>
              <a:rPr lang="de-DE" dirty="0" err="1" smtClean="0"/>
              <a:t>Ppro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Zusammenfassen wie die Modelle sich in SL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Schnittstellen-Lösungen zum Export des Modells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04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Strecken-Modelle mit Streckenabschnitten aus </a:t>
            </a:r>
            <a:r>
              <a:rPr lang="de-DE" dirty="0" err="1"/>
              <a:t>PlanPro</a:t>
            </a:r>
            <a:r>
              <a:rPr lang="de-DE" dirty="0"/>
              <a:t> (</a:t>
            </a:r>
            <a:r>
              <a:rPr lang="de-DE" dirty="0" err="1"/>
              <a:t>Ppro</a:t>
            </a:r>
            <a:r>
              <a:rPr lang="de-DE" dirty="0"/>
              <a:t>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276273" y="1933823"/>
            <a:ext cx="384913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&lt;Strecke&gt;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&lt;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Identitaet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&lt;Wert&gt;FF8B47AA-5DEC-4816-93A0-1BAD1F6C6103&lt;/Wert&gt;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&lt;/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Identitaet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&lt;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Basis_Objekt_Allg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Datum_Regelwerk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&lt;Wert&gt;2020-06-08&lt;/Wert&gt;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Datum_Regelwerk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&lt;/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Basis_Objekt_Allg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&lt;Bezeichnung&gt;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Bezeichnung_Strecke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&lt;Wert&gt;2000&lt;/Wert&gt;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Bezeichnung_Strecke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&lt;/Bezeichnung&gt;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 smtClean="0">
                <a:solidFill>
                  <a:srgbClr val="080808"/>
                </a:solidFill>
                <a:latin typeface="JetBrains Mono"/>
              </a:rPr>
              <a:t>… </a:t>
            </a:r>
            <a:r>
              <a:rPr lang="de-DE" altLang="de-DE" sz="1000" b="1" i="1" dirty="0" smtClean="0">
                <a:solidFill>
                  <a:srgbClr val="080808"/>
                </a:solidFill>
                <a:latin typeface="JetBrains Mono"/>
              </a:rPr>
              <a:t>Bereich </a:t>
            </a:r>
            <a:r>
              <a:rPr lang="de-DE" altLang="de-DE" sz="1000" b="1" i="1" dirty="0" err="1" smtClean="0">
                <a:solidFill>
                  <a:srgbClr val="080808"/>
                </a:solidFill>
                <a:latin typeface="JetBrains Mono"/>
              </a:rPr>
              <a:t>Object</a:t>
            </a:r>
            <a:r>
              <a:rPr lang="de-DE" altLang="de-DE" sz="1000" b="1" i="1" dirty="0" smtClean="0">
                <a:solidFill>
                  <a:srgbClr val="080808"/>
                </a:solidFill>
                <a:latin typeface="JetBrains Mono"/>
              </a:rPr>
              <a:t> Teilbereich ..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&lt;/Strecke&gt;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778720" y="2010945"/>
            <a:ext cx="4070666" cy="27756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Bereich_Objekt_Teilbereich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&lt;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Begrenzung_A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  &lt;Wert&gt;0.000&lt;/Wert&gt;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&lt;/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Begrenzung_A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&lt;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Begrenzung_B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  &lt;Wert&gt;1862.090&lt;/Wert&gt;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&lt;/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Begrenzung_B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&lt;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ID_TOP_Kante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  &lt;Wert&gt;77C815A1-A01C-42DB-AE33-6F90122A4C58&lt;/Wert&gt;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&lt;/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ID_TOP_Kante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&lt;/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Bereich_Objekt_Teilbereich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de-DE" altLang="de-DE" sz="1800" dirty="0">
                <a:solidFill>
                  <a:srgbClr val="080808"/>
                </a:solidFill>
                <a:latin typeface="JetBrains Mono"/>
              </a:rPr>
            </a:b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7942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Strecken-Modelle mit Streckenabschnitten aus </a:t>
            </a:r>
            <a:r>
              <a:rPr lang="de-DE" dirty="0" err="1"/>
              <a:t>PlanPro</a:t>
            </a:r>
            <a:r>
              <a:rPr lang="de-DE" dirty="0"/>
              <a:t> (</a:t>
            </a:r>
            <a:r>
              <a:rPr lang="de-DE" dirty="0" err="1"/>
              <a:t>Ppro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Eine Strecke-</a:t>
            </a:r>
            <a:r>
              <a:rPr lang="de-DE" dirty="0" err="1" smtClean="0"/>
              <a:t>Ppro</a:t>
            </a:r>
            <a:r>
              <a:rPr lang="de-DE" dirty="0" smtClean="0"/>
              <a:t> hat mehrere Teilbereiche mit Verweisen auf Topologie-Kanten-</a:t>
            </a:r>
            <a:r>
              <a:rPr lang="de-DE" dirty="0" err="1" smtClean="0"/>
              <a:t>Ppro</a:t>
            </a:r>
            <a:endParaRPr lang="de-DE" dirty="0" smtClean="0"/>
          </a:p>
          <a:p>
            <a:r>
              <a:rPr lang="de-DE" altLang="de-DE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de-DE" altLang="de-DE" dirty="0">
                <a:solidFill>
                  <a:srgbClr val="080808"/>
                </a:solidFill>
                <a:latin typeface="JetBrains Mono"/>
              </a:rPr>
            </a:br>
            <a:endParaRPr lang="de-DE" dirty="0" smtClean="0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3491880" y="1992222"/>
            <a:ext cx="4110741" cy="28130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Bereich_Objekt_Teilbereich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&lt;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Begrenzung_A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  &lt;Wert&gt;0.000&lt;/Wert&gt;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&lt;/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Begrenzung_A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&lt;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Begrenzung_B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  &lt;Wert&gt;1862.090&lt;/Wert&gt;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&lt;/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Begrenzung_B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&lt;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ID_TOP_Kante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  &lt;Wert&gt;</a:t>
            </a:r>
            <a:r>
              <a:rPr lang="de-DE" altLang="de-DE" sz="1000" b="1" dirty="0">
                <a:solidFill>
                  <a:srgbClr val="080808"/>
                </a:solidFill>
                <a:latin typeface="JetBrains Mono"/>
              </a:rPr>
              <a:t>77C815A1-A01C-42DB-AE33-6F90122A4C58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&lt;/Wert&gt;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  &lt;/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ID_TOP_Kante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de-DE" altLang="de-DE" sz="1000" dirty="0">
                <a:solidFill>
                  <a:srgbClr val="080808"/>
                </a:solidFill>
                <a:latin typeface="JetBrains Mono"/>
              </a:rPr>
            </a:b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  &lt;/</a:t>
            </a:r>
            <a:r>
              <a:rPr lang="de-DE" altLang="de-DE" sz="1000" dirty="0" err="1">
                <a:solidFill>
                  <a:srgbClr val="080808"/>
                </a:solidFill>
                <a:latin typeface="JetBrains Mono"/>
              </a:rPr>
              <a:t>Bereich_Objekt_Teilbereich</a:t>
            </a:r>
            <a:r>
              <a:rPr lang="de-DE" altLang="de-DE" sz="1000" dirty="0">
                <a:solidFill>
                  <a:srgbClr val="080808"/>
                </a:solidFill>
                <a:latin typeface="JetBrains Mono"/>
              </a:rPr>
              <a:t>&gt;</a:t>
            </a: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de-DE" altLang="de-DE" sz="1800" dirty="0">
                <a:solidFill>
                  <a:srgbClr val="080808"/>
                </a:solidFill>
                <a:latin typeface="JetBrains Mono"/>
              </a:rPr>
            </a:b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56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ST_TU_Präsentation_2010_Format_16_10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TEST_TU_Präsentation_2010_Format_16_10</Template>
  <TotalTime>0</TotalTime>
  <Words>1338</Words>
  <Application>Microsoft Office PowerPoint</Application>
  <PresentationFormat>Bildschirmpräsentation (16:10)</PresentationFormat>
  <Paragraphs>199</Paragraphs>
  <Slides>36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Arial</vt:lpstr>
      <vt:lpstr>Bitstream Charter</vt:lpstr>
      <vt:lpstr>JetBrains Mono</vt:lpstr>
      <vt:lpstr>Stafford</vt:lpstr>
      <vt:lpstr>Tahoma</vt:lpstr>
      <vt:lpstr>Wingdings</vt:lpstr>
      <vt:lpstr>TEST_TU_Präsentation_2010_Format_16_10</vt:lpstr>
      <vt:lpstr>Knoten und Kanten in der Smart Logic</vt:lpstr>
      <vt:lpstr>Überblick über Hierarchische Strukturen im Knoten-Kanten Model</vt:lpstr>
      <vt:lpstr>SL – Software-Interne Knoten-Kanten-Liste (KKL)</vt:lpstr>
      <vt:lpstr>SL – Software-Interne Knoten-Kanten-Liste (KKL)</vt:lpstr>
      <vt:lpstr>SL – Software-Interne Knoten-Kanten-Liste (KKL)</vt:lpstr>
      <vt:lpstr>SL – Software-Interne Knoten-Kanten-Liste (KKL)</vt:lpstr>
      <vt:lpstr>Ablauf</vt:lpstr>
      <vt:lpstr>Strecken-Modelle mit Streckenabschnitten aus PlanPro (Ppro)</vt:lpstr>
      <vt:lpstr>Strecken-Modelle mit Streckenabschnitten aus PlanPro (Ppro)</vt:lpstr>
      <vt:lpstr>Überblick über Hierarchische Strukturen im Knoten-Kanten Model</vt:lpstr>
      <vt:lpstr>Topologisches Model von KKL aus Ppro</vt:lpstr>
      <vt:lpstr>Topologisches Model von KKL aus Ppro</vt:lpstr>
      <vt:lpstr>Topologisches Model von KKL aus Ppro</vt:lpstr>
      <vt:lpstr>Topologisches Model von KKL aus Ppro</vt:lpstr>
      <vt:lpstr>Topologisches Model von KKL aus Ppro</vt:lpstr>
      <vt:lpstr>Topologisches Model von KKL aus Ppro</vt:lpstr>
      <vt:lpstr>Topologisches Model von KKL aus Ppro</vt:lpstr>
      <vt:lpstr>Topologisches Model von KKL aus Ppro</vt:lpstr>
      <vt:lpstr>Topologisches Model von KKL aus Ppro</vt:lpstr>
      <vt:lpstr>Topologisches Model von KKL aus Ppro</vt:lpstr>
      <vt:lpstr>Topologisches Model von KKL aus Ppro</vt:lpstr>
      <vt:lpstr>Überblick über Hierarchische Strukturen im Knoten-Kanten Model</vt:lpstr>
      <vt:lpstr>Geographisches Model von KKL aus Ppro</vt:lpstr>
      <vt:lpstr>Geographisches Model von KKL aus Ppro</vt:lpstr>
      <vt:lpstr>Geographisches Model von KKL aus Ppro</vt:lpstr>
      <vt:lpstr>Geographisches Model von KKL aus Ppro</vt:lpstr>
      <vt:lpstr>Geographisches Model von KKL aus Ppro</vt:lpstr>
      <vt:lpstr>Überblick über Hierarchische Strukturen im Knoten-Kanten Model</vt:lpstr>
      <vt:lpstr>Zusammenfassen wie die Modelle sich in SL einbinden</vt:lpstr>
      <vt:lpstr>Zusammenfassen wie die Modelle sich in SL einbinden</vt:lpstr>
      <vt:lpstr>Zusammenfassen wie die Modelle sich in SL einbinden</vt:lpstr>
      <vt:lpstr>Zusammenfassen wie die Modelle sich in SL einbinden</vt:lpstr>
      <vt:lpstr>Überblick über Hierarchische Strukturen im Knoten-Kanten Model</vt:lpstr>
      <vt:lpstr>Schnittstellen-Lösungen zum Export des Modells</vt:lpstr>
      <vt:lpstr>Schnittstellen-Lösungen zum Export des Modells</vt:lpstr>
      <vt:lpstr>Fragen</vt:lpstr>
    </vt:vector>
  </TitlesOfParts>
  <Company>TUD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werner.iberl@outlook.de</dc:creator>
  <cp:lastModifiedBy>Werner Iberl</cp:lastModifiedBy>
  <cp:revision>88</cp:revision>
  <dcterms:created xsi:type="dcterms:W3CDTF">2016-06-27T07:47:15Z</dcterms:created>
  <dcterms:modified xsi:type="dcterms:W3CDTF">2020-08-06T15:59:38Z</dcterms:modified>
</cp:coreProperties>
</file>