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59" r:id="rId5"/>
    <p:sldId id="260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9ED12-E1C8-4956-9A95-9D28C873EC60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791A-20DA-4CDB-B1F3-98FF35D2B82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10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11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12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13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14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15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2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3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4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5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6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7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8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9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2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2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AC04-15C1-4766-B8E8-6614A33768C2}" type="datetimeFigureOut">
              <a:rPr lang="fr-FR" smtClean="0"/>
              <a:pPr/>
              <a:t>14/12/2011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2EB5-FD3C-4F43-B561-C52F863261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6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850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Définition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Grandes lignes du fonctionnement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Limites des écosystèmes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Circulation de la matière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Cycles biogéochimiques</a:t>
            </a:r>
          </a:p>
          <a:p>
            <a:pPr lvl="1" algn="l"/>
            <a:r>
              <a:rPr lang="fr-FR" sz="3600" dirty="0" smtClean="0">
                <a:solidFill>
                  <a:schemeClr val="tx1"/>
                </a:solidFill>
              </a:rPr>
              <a:t>5.1. Cycle du Carbone</a:t>
            </a:r>
          </a:p>
          <a:p>
            <a:pPr lvl="1" algn="l"/>
            <a:r>
              <a:rPr lang="fr-FR" sz="3600" dirty="0" smtClean="0">
                <a:solidFill>
                  <a:schemeClr val="tx1"/>
                </a:solidFill>
              </a:rPr>
              <a:t>5.2. Cycle de l’oxygène</a:t>
            </a:r>
          </a:p>
          <a:p>
            <a:pPr lvl="1" algn="l"/>
            <a:r>
              <a:rPr lang="fr-FR" sz="3600" dirty="0" smtClean="0">
                <a:solidFill>
                  <a:schemeClr val="tx1"/>
                </a:solidFill>
              </a:rPr>
              <a:t>5.3. Cycle de l’azote</a:t>
            </a:r>
          </a:p>
          <a:p>
            <a:pPr lvl="1" algn="l"/>
            <a:r>
              <a:rPr lang="fr-FR" sz="3600" dirty="0" smtClean="0">
                <a:solidFill>
                  <a:schemeClr val="tx1"/>
                </a:solidFill>
              </a:rPr>
              <a:t>5.4. Cycle de l’eau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Perturbations</a:t>
            </a:r>
          </a:p>
          <a:p>
            <a:pPr marL="742950" indent="-742950" algn="l">
              <a:buFont typeface="+mj-lt"/>
              <a:buAutoNum type="arabicPeriod"/>
            </a:pPr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ECOSYSTEMES</a:t>
            </a:r>
            <a:endParaRPr lang="fr-FR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21221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L’azote est un élément fondamental de la MO, mais il ne renferme que 3% de la Matière végétale sèche.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 cycle est l’un des plus </a:t>
            </a:r>
            <a:r>
              <a:rPr lang="fr-FR" sz="4000" b="1" i="1" dirty="0" smtClean="0">
                <a:solidFill>
                  <a:schemeClr val="tx1"/>
                </a:solidFill>
              </a:rPr>
              <a:t>complexe</a:t>
            </a:r>
            <a:r>
              <a:rPr lang="fr-FR" sz="4000" dirty="0" smtClean="0">
                <a:solidFill>
                  <a:schemeClr val="tx1"/>
                </a:solidFill>
              </a:rPr>
              <a:t> (grande diversité des organismes qui y contribuent) et l’un des </a:t>
            </a:r>
            <a:r>
              <a:rPr lang="fr-FR" sz="4000" b="1" i="1" dirty="0" smtClean="0">
                <a:solidFill>
                  <a:schemeClr val="tx1"/>
                </a:solidFill>
              </a:rPr>
              <a:t>plus parfait </a:t>
            </a:r>
            <a:r>
              <a:rPr lang="fr-FR" sz="4000" dirty="0" smtClean="0">
                <a:solidFill>
                  <a:schemeClr val="tx1"/>
                </a:solidFill>
              </a:rPr>
              <a:t>aussi (circulation rapide ).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Il suit dans une grande mesure le C avec lequel il est associé. Cependant il ne peut être utilisé tel quel par un grand nombre d’organismes.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 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7770" y="457200"/>
            <a:ext cx="7993508" cy="5328592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tx1"/>
                </a:solidFill>
              </a:rPr>
              <a:t>Les sources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Les végétaux et les bactéries le puisent à partir de 3 sources différentes:</a:t>
            </a:r>
          </a:p>
          <a:p>
            <a:pPr marL="571500" indent="-571500" algn="l">
              <a:buFont typeface="+mj-lt"/>
              <a:buAutoNum type="arabicPeriod"/>
            </a:pPr>
            <a:r>
              <a:rPr lang="fr-FR" sz="2000" dirty="0" smtClean="0">
                <a:solidFill>
                  <a:schemeClr val="tx1"/>
                </a:solidFill>
              </a:rPr>
              <a:t>L’</a:t>
            </a:r>
            <a:r>
              <a:rPr lang="fr-FR" sz="2000" b="1" dirty="0" smtClean="0">
                <a:solidFill>
                  <a:schemeClr val="tx1"/>
                </a:solidFill>
              </a:rPr>
              <a:t>atmosphère</a:t>
            </a:r>
            <a:r>
              <a:rPr lang="fr-FR" sz="2000" dirty="0" smtClean="0">
                <a:solidFill>
                  <a:schemeClr val="tx1"/>
                </a:solidFill>
              </a:rPr>
              <a:t>: il est le principal réservoir de l’azote (80%). Ce milieu alimente le cycle de 2 façons: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2000" b="1" i="1" dirty="0" smtClean="0">
                <a:solidFill>
                  <a:schemeClr val="tx1"/>
                </a:solidFill>
              </a:rPr>
              <a:t>Fixation de l’azote atmosphérique </a:t>
            </a:r>
            <a:r>
              <a:rPr lang="fr-FR" sz="2000" dirty="0" smtClean="0">
                <a:solidFill>
                  <a:schemeClr val="tx1"/>
                </a:solidFill>
              </a:rPr>
              <a:t>par les microorganismes fixateurs d’azote. Cette alimentation est la plus importante. Elle est effectuée par 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tx1"/>
                </a:solidFill>
              </a:rPr>
              <a:t>Bactéries libres </a:t>
            </a:r>
            <a:r>
              <a:rPr lang="fr-FR" sz="2000" dirty="0" smtClean="0">
                <a:solidFill>
                  <a:schemeClr val="tx1"/>
                </a:solidFill>
              </a:rPr>
              <a:t>(azotobacters, clostridiums, qui fixent annuellement environ 20 kg/ha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tx1"/>
                </a:solidFill>
              </a:rPr>
              <a:t>Bactéries symbiotiques</a:t>
            </a:r>
            <a:r>
              <a:rPr lang="fr-FR" sz="2000" dirty="0" smtClean="0">
                <a:solidFill>
                  <a:schemeClr val="tx1"/>
                </a:solidFill>
              </a:rPr>
              <a:t>: les </a:t>
            </a:r>
            <a:r>
              <a:rPr lang="fr-FR" sz="2000" dirty="0" err="1" smtClean="0">
                <a:solidFill>
                  <a:schemeClr val="tx1"/>
                </a:solidFill>
              </a:rPr>
              <a:t>rhysobiums</a:t>
            </a:r>
            <a:r>
              <a:rPr lang="fr-FR" sz="2000" dirty="0" smtClean="0">
                <a:solidFill>
                  <a:schemeClr val="tx1"/>
                </a:solidFill>
              </a:rPr>
              <a:t> fixent environ 200 kg/ha/an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Algues photosynthétiques des milieux aquatiques ou des sols saturés en eau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</a:t>
            </a:r>
            <a:r>
              <a:rPr lang="fr-FR" sz="2000" b="1" dirty="0" smtClean="0">
                <a:solidFill>
                  <a:schemeClr val="tx1"/>
                </a:solidFill>
              </a:rPr>
              <a:t>orages</a:t>
            </a:r>
            <a:r>
              <a:rPr lang="fr-FR" sz="2000" dirty="0" smtClean="0">
                <a:solidFill>
                  <a:schemeClr val="tx1"/>
                </a:solidFill>
              </a:rPr>
              <a:t>: par leur décharge électrique, les orages synthétisent à partir de Na2 et CO2 de l’air des nitrates (NO3-); cette voie est secondaire.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/>
          </a:bodyPr>
          <a:lstStyle/>
          <a:p>
            <a:pPr algn="l"/>
            <a:r>
              <a:rPr lang="fr-FR" sz="3000" dirty="0" smtClean="0">
                <a:solidFill>
                  <a:schemeClr val="tx1"/>
                </a:solidFill>
              </a:rPr>
              <a:t>2. Le </a:t>
            </a:r>
            <a:r>
              <a:rPr lang="fr-FR" sz="3000" b="1" dirty="0">
                <a:solidFill>
                  <a:schemeClr val="tx1"/>
                </a:solidFill>
              </a:rPr>
              <a:t>sol</a:t>
            </a:r>
            <a:r>
              <a:rPr lang="fr-FR" sz="3000" dirty="0">
                <a:solidFill>
                  <a:schemeClr val="tx1"/>
                </a:solidFill>
              </a:rPr>
              <a:t>: après la minéralisation biologique de la MO dans le sol, il y a formation de composés ammoniacaux, nitrites et nitrates (source essentielle d’azote pour les plantes</a:t>
            </a:r>
            <a:r>
              <a:rPr lang="fr-FR" sz="30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fr-FR" sz="3000" dirty="0" smtClean="0">
                <a:solidFill>
                  <a:schemeClr val="tx1"/>
                </a:solidFill>
              </a:rPr>
              <a:t>3. L’</a:t>
            </a:r>
            <a:r>
              <a:rPr lang="fr-FR" sz="3000" b="1" dirty="0" smtClean="0">
                <a:solidFill>
                  <a:schemeClr val="tx1"/>
                </a:solidFill>
              </a:rPr>
              <a:t>azote organique</a:t>
            </a:r>
            <a:r>
              <a:rPr lang="fr-FR" sz="3000" dirty="0" smtClean="0">
                <a:solidFill>
                  <a:schemeClr val="tx1"/>
                </a:solidFill>
              </a:rPr>
              <a:t>: Certaines plantes « carnivores » hydrolysent les protéines animales et absorbent les </a:t>
            </a:r>
            <a:r>
              <a:rPr lang="fr-FR" sz="3000" dirty="0" err="1" smtClean="0">
                <a:solidFill>
                  <a:schemeClr val="tx1"/>
                </a:solidFill>
              </a:rPr>
              <a:t>amino-acides</a:t>
            </a:r>
            <a:r>
              <a:rPr lang="fr-FR" sz="3000" dirty="0" smtClean="0">
                <a:solidFill>
                  <a:schemeClr val="tx1"/>
                </a:solidFill>
              </a:rPr>
              <a:t> ainsi produites. Ces végétaux sont, en général, </a:t>
            </a:r>
            <a:r>
              <a:rPr lang="fr-FR" sz="3000" dirty="0" err="1" smtClean="0">
                <a:solidFill>
                  <a:schemeClr val="tx1"/>
                </a:solidFill>
              </a:rPr>
              <a:t>autothrophes</a:t>
            </a:r>
            <a:r>
              <a:rPr lang="fr-FR" sz="3000" dirty="0" smtClean="0">
                <a:solidFill>
                  <a:schemeClr val="tx1"/>
                </a:solidFill>
              </a:rPr>
              <a:t> vis-à-vis de l’azote</a:t>
            </a:r>
            <a:r>
              <a:rPr lang="fr-FR" sz="4000" dirty="0" smtClean="0">
                <a:solidFill>
                  <a:schemeClr val="tx1"/>
                </a:solidFill>
              </a:rPr>
              <a:t>.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450"/>
            <a:ext cx="8362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/>
          </a:bodyPr>
          <a:lstStyle/>
          <a:p>
            <a:pPr algn="l"/>
            <a:r>
              <a:rPr lang="fr-FR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1602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/>
          </a:bodyPr>
          <a:lstStyle/>
          <a:p>
            <a:pPr algn="l"/>
            <a:r>
              <a:rPr lang="fr-FR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1602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L’ensemble des organismes qui coexistent dans une biocénose entretient des relations multiples et diverses avec son environnement. Celui-ci fournit aux organismes de l’énergie, des éléments minéraux,… nécessaires à leur fonctionnement; en contre partie, la biocénose, par son propre fonctionnement, modifie certains conditions du milieu dans ces différents facteurs hydriques, pédologiques, énergétiques,…</a:t>
            </a:r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/>
              <a:t>Définition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82209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Un écosystème est l’ensemble d’une biocénose et de son biotope.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C’est un ensemble physico-chimique et biologique constamment en action, il est qualifié de « système fonctionnel », c’est l’unité de base en écologie.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Tout écosystème est composé de:</a:t>
            </a:r>
          </a:p>
          <a:p>
            <a:pPr marL="742950" indent="-74295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Tous les organismes d’une biocénose</a:t>
            </a:r>
          </a:p>
          <a:p>
            <a:pPr marL="742950" indent="-74295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Des facteurs de l’environnement</a:t>
            </a:r>
          </a:p>
          <a:p>
            <a:pPr marL="742950" indent="-74295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Des relations de tout ordre qui existe entre les différentes composantes de l’écosystème  </a:t>
            </a:r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La dimension d’un écosystème varie dans l’espace et dans le temps.</a:t>
            </a: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/>
              <a:t>Définition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02934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Un écosystème est une unité fonctionnelle considérée comme un circuit fermé (machine biologique); ses principales fonctions sont: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La </a:t>
            </a:r>
            <a:r>
              <a:rPr lang="fr-FR" sz="4000" b="1" dirty="0" smtClean="0">
                <a:solidFill>
                  <a:schemeClr val="tx1"/>
                </a:solidFill>
              </a:rPr>
              <a:t>fabrication</a:t>
            </a:r>
            <a:r>
              <a:rPr lang="fr-FR" sz="4000" dirty="0" smtClean="0">
                <a:solidFill>
                  <a:schemeClr val="tx1"/>
                </a:solidFill>
              </a:rPr>
              <a:t> de la matière organique (végétale) par les producteurs (végétaux autotrophes).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La </a:t>
            </a:r>
            <a:r>
              <a:rPr lang="fr-FR" sz="4000" b="1" dirty="0" smtClean="0">
                <a:solidFill>
                  <a:schemeClr val="tx1"/>
                </a:solidFill>
              </a:rPr>
              <a:t>transformation</a:t>
            </a:r>
            <a:r>
              <a:rPr lang="fr-FR" sz="4000" dirty="0" smtClean="0">
                <a:solidFill>
                  <a:schemeClr val="tx1"/>
                </a:solidFill>
              </a:rPr>
              <a:t> de la matière organique par les différents consommateurs de la chaine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L’</a:t>
            </a:r>
            <a:r>
              <a:rPr lang="fr-FR" sz="4000" b="1" dirty="0" smtClean="0">
                <a:solidFill>
                  <a:schemeClr val="tx1"/>
                </a:solidFill>
              </a:rPr>
              <a:t>accumulation</a:t>
            </a:r>
            <a:r>
              <a:rPr lang="fr-FR" sz="4000" dirty="0" smtClean="0">
                <a:solidFill>
                  <a:schemeClr val="tx1"/>
                </a:solidFill>
              </a:rPr>
              <a:t> de la matière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La </a:t>
            </a:r>
            <a:r>
              <a:rPr lang="fr-FR" sz="4000" b="1" dirty="0" smtClean="0">
                <a:solidFill>
                  <a:schemeClr val="tx1"/>
                </a:solidFill>
              </a:rPr>
              <a:t>circulation </a:t>
            </a:r>
            <a:r>
              <a:rPr lang="fr-FR" sz="4000" dirty="0" smtClean="0">
                <a:solidFill>
                  <a:schemeClr val="tx1"/>
                </a:solidFill>
              </a:rPr>
              <a:t>de l’énergie et de la matière (cycles de la matière et de l’énergie)</a:t>
            </a:r>
          </a:p>
          <a:p>
            <a:pPr marL="742950" indent="-742950" algn="l">
              <a:buFont typeface="+mj-lt"/>
              <a:buAutoNum type="arabicPeriod"/>
            </a:pPr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/>
              <a:t>Grandes lignes du fonctionnement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5810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77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Il est un peu difficile de limiter </a:t>
            </a:r>
            <a:r>
              <a:rPr lang="fr-FR" sz="4000" b="1" dirty="0" smtClean="0">
                <a:solidFill>
                  <a:schemeClr val="tx1"/>
                </a:solidFill>
              </a:rPr>
              <a:t>exactement</a:t>
            </a:r>
            <a:r>
              <a:rPr lang="fr-FR" sz="4000" dirty="0" smtClean="0">
                <a:solidFill>
                  <a:schemeClr val="tx1"/>
                </a:solidFill>
              </a:rPr>
              <a:t> dans l’espace un écosystème, cette difficulté est plus importante encore dans les écosystèmes aquatiques.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FR" sz="4000" dirty="0" smtClean="0">
                <a:solidFill>
                  <a:schemeClr val="tx1"/>
                </a:solidFill>
              </a:rPr>
              <a:t>S’il est plus facile de reconnaitre un écosystème terrestre, grâce à </a:t>
            </a:r>
            <a:r>
              <a:rPr lang="fr-FR" sz="4000" b="1" dirty="0" smtClean="0">
                <a:solidFill>
                  <a:schemeClr val="tx1"/>
                </a:solidFill>
              </a:rPr>
              <a:t>l’aspect physionomique</a:t>
            </a:r>
            <a:r>
              <a:rPr lang="fr-FR" sz="4000" dirty="0" smtClean="0">
                <a:solidFill>
                  <a:schemeClr val="tx1"/>
                </a:solidFill>
              </a:rPr>
              <a:t> de la biocénose qui le constitue (forêt, savane, prairie,…), ses limites exactes sont plus difficiles à déterminer; il existe un « </a:t>
            </a:r>
            <a:r>
              <a:rPr lang="fr-FR" sz="4000" b="1" dirty="0" err="1" smtClean="0">
                <a:solidFill>
                  <a:schemeClr val="tx1"/>
                </a:solidFill>
              </a:rPr>
              <a:t>continum</a:t>
            </a:r>
            <a:r>
              <a:rPr lang="fr-FR" sz="4000" b="1" dirty="0" smtClean="0">
                <a:solidFill>
                  <a:schemeClr val="tx1"/>
                </a:solidFill>
              </a:rPr>
              <a:t> </a:t>
            </a:r>
            <a:r>
              <a:rPr lang="fr-FR" sz="4000" dirty="0" smtClean="0">
                <a:solidFill>
                  <a:schemeClr val="tx1"/>
                </a:solidFill>
              </a:rPr>
              <a:t>» dans le tapis végétal et des échanges entre les </a:t>
            </a:r>
            <a:r>
              <a:rPr lang="fr-FR" sz="4000" dirty="0" err="1" smtClean="0">
                <a:solidFill>
                  <a:schemeClr val="tx1"/>
                </a:solidFill>
              </a:rPr>
              <a:t>écosytèmes</a:t>
            </a:r>
            <a:r>
              <a:rPr lang="fr-FR" sz="4000" dirty="0" smtClean="0">
                <a:solidFill>
                  <a:schemeClr val="tx1"/>
                </a:solidFill>
              </a:rPr>
              <a:t> voisins. </a:t>
            </a: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rgbClr val="FF0000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Limites des écosystèmes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5810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838200"/>
            <a:ext cx="7924800" cy="5328592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Dans un écosystème les êtres-vivants ont des fonctions </a:t>
            </a:r>
            <a:r>
              <a:rPr lang="fr-FR" sz="2000" b="1" dirty="0" smtClean="0">
                <a:solidFill>
                  <a:schemeClr val="tx1"/>
                </a:solidFill>
              </a:rPr>
              <a:t>complémentaires </a:t>
            </a:r>
            <a:r>
              <a:rPr lang="fr-FR" sz="2000" dirty="0" smtClean="0">
                <a:solidFill>
                  <a:schemeClr val="tx1"/>
                </a:solidFill>
              </a:rPr>
              <a:t>(chaine trophique). 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La matière et l’énergie circulent dans un écosystèmes en passant de la chaine trophique aux milieux. Cette circulation permet un </a:t>
            </a:r>
            <a:r>
              <a:rPr lang="fr-FR" sz="2000" b="1" dirty="0" smtClean="0">
                <a:solidFill>
                  <a:schemeClr val="tx1"/>
                </a:solidFill>
              </a:rPr>
              <a:t>recyclage</a:t>
            </a:r>
            <a:r>
              <a:rPr lang="fr-FR" sz="2000" dirty="0" smtClean="0">
                <a:solidFill>
                  <a:schemeClr val="tx1"/>
                </a:solidFill>
              </a:rPr>
              <a:t> des principaux éléments chimiques (C, H, O, </a:t>
            </a:r>
            <a:r>
              <a:rPr lang="fr-FR" sz="2000" dirty="0" err="1" smtClean="0">
                <a:solidFill>
                  <a:schemeClr val="tx1"/>
                </a:solidFill>
              </a:rPr>
              <a:t>P,Na</a:t>
            </a:r>
            <a:r>
              <a:rPr lang="fr-FR" sz="2000" dirty="0" smtClean="0">
                <a:solidFill>
                  <a:schemeClr val="tx1"/>
                </a:solidFill>
              </a:rPr>
              <a:t>,…):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Les êtres-vivants absorbent les substances qui leur sont nécessaires:</a:t>
            </a:r>
          </a:p>
          <a:p>
            <a:pPr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producteurs prélèvent ces substances du sol ,de l’air et des milieux aquatiques</a:t>
            </a:r>
          </a:p>
          <a:p>
            <a:pPr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consommateurs herbivores consomment les </a:t>
            </a:r>
            <a:r>
              <a:rPr lang="fr-FR" sz="2000" dirty="0" err="1" smtClean="0">
                <a:solidFill>
                  <a:schemeClr val="tx1"/>
                </a:solidFill>
              </a:rPr>
              <a:t>vég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consommateurs carnivores I consomment les herbivores</a:t>
            </a:r>
          </a:p>
          <a:p>
            <a:pPr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consommateurs carnivores II consomment les consommateurs I</a:t>
            </a:r>
          </a:p>
          <a:p>
            <a:pPr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…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Tous ces organismes se nourrissent et rejettent dans le les milieux des déchets qui sont décomposés par les </a:t>
            </a:r>
            <a:r>
              <a:rPr lang="fr-FR" sz="2000" dirty="0" err="1" smtClean="0">
                <a:solidFill>
                  <a:schemeClr val="tx1"/>
                </a:solidFill>
              </a:rPr>
              <a:t>bioreducteurs</a:t>
            </a:r>
            <a:r>
              <a:rPr lang="fr-FR" sz="2000" dirty="0" smtClean="0">
                <a:solidFill>
                  <a:schemeClr val="tx1"/>
                </a:solidFill>
              </a:rPr>
              <a:t> en 2 substances (éléments hydrosolubles et composés </a:t>
            </a:r>
            <a:r>
              <a:rPr lang="fr-FR" sz="2000" dirty="0" err="1" smtClean="0">
                <a:solidFill>
                  <a:schemeClr val="tx1"/>
                </a:solidFill>
              </a:rPr>
              <a:t>gaseux</a:t>
            </a:r>
            <a:r>
              <a:rPr lang="fr-FR" sz="2000" dirty="0" smtClean="0">
                <a:solidFill>
                  <a:schemeClr val="tx1"/>
                </a:solidFill>
              </a:rPr>
              <a:t>); ces éléments retournent dans le sol, l’eau et l’air.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Circulation de la matière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510" y="618198"/>
            <a:ext cx="7993508" cy="5328592"/>
          </a:xfrm>
        </p:spPr>
        <p:txBody>
          <a:bodyPr>
            <a:noAutofit/>
          </a:bodyPr>
          <a:lstStyle/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Ces cycles sont des mouvements circulaires des éléments chimiques qui suivent diverses phases les menant de l’environnement vers les organismes vivants et vis-versa. Cette circulation continue permet aux éléments chimiques de revenir à leur point de départ.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Les êtres-vivants ont besoin d’environ 40 éléments chimiques pour vivre. Les plus importants sont le Carbone, l’Azote, l’Oxygène, le Phosphore et le soufre. Avec ces éléments majeurs, s’ajoutent d’autres en quantité */- faibles comme le Ca, le Fe, le K,…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On divise ces cycles en 2 catégories: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Les cycles </a:t>
            </a:r>
            <a:r>
              <a:rPr lang="fr-FR" sz="2400" b="1" dirty="0" smtClean="0">
                <a:solidFill>
                  <a:schemeClr val="tx1"/>
                </a:solidFill>
              </a:rPr>
              <a:t>gazeux:</a:t>
            </a:r>
            <a:r>
              <a:rPr lang="fr-FR" sz="2400" dirty="0" smtClean="0">
                <a:solidFill>
                  <a:schemeClr val="tx1"/>
                </a:solidFill>
              </a:rPr>
              <a:t> dans lesquels le réservoir qui fournit les éléments est l’</a:t>
            </a:r>
            <a:r>
              <a:rPr lang="fr-FR" sz="2400" b="1" dirty="0" smtClean="0">
                <a:solidFill>
                  <a:schemeClr val="tx1"/>
                </a:solidFill>
              </a:rPr>
              <a:t>atmosphère </a:t>
            </a:r>
            <a:r>
              <a:rPr lang="fr-FR" sz="2400" dirty="0" smtClean="0">
                <a:solidFill>
                  <a:schemeClr val="tx1"/>
                </a:solidFill>
              </a:rPr>
              <a:t>(C, Na, Eau,…)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Les cycles </a:t>
            </a:r>
            <a:r>
              <a:rPr lang="fr-FR" sz="2400" b="1" dirty="0" smtClean="0">
                <a:solidFill>
                  <a:schemeClr val="tx1"/>
                </a:solidFill>
              </a:rPr>
              <a:t>sédimentaires</a:t>
            </a:r>
            <a:r>
              <a:rPr lang="fr-FR" sz="2400" dirty="0" smtClean="0">
                <a:solidFill>
                  <a:schemeClr val="tx1"/>
                </a:solidFill>
              </a:rPr>
              <a:t>: dans lesquels le </a:t>
            </a:r>
            <a:r>
              <a:rPr lang="fr-FR" sz="2400" b="1" dirty="0" smtClean="0">
                <a:solidFill>
                  <a:schemeClr val="tx1"/>
                </a:solidFill>
              </a:rPr>
              <a:t>sol </a:t>
            </a:r>
            <a:r>
              <a:rPr lang="fr-FR" sz="2400" dirty="0" smtClean="0">
                <a:solidFill>
                  <a:schemeClr val="tx1"/>
                </a:solidFill>
              </a:rPr>
              <a:t>(sédiment) est le réservoir qui fournit l’élément stocké sous forme solide (P, S,…)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Les cycles biogéochimiques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914400"/>
            <a:ext cx="7993508" cy="53285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b="1" dirty="0" smtClean="0">
                <a:solidFill>
                  <a:schemeClr val="tx1"/>
                </a:solidFill>
              </a:rPr>
              <a:t>Les sources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Elles sont nombreuses et variées.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CO2 gazeux de l’</a:t>
            </a:r>
            <a:r>
              <a:rPr lang="fr-FR" sz="3200" b="1" i="1" dirty="0" smtClean="0">
                <a:solidFill>
                  <a:schemeClr val="tx1"/>
                </a:solidFill>
              </a:rPr>
              <a:t>atmosphère</a:t>
            </a:r>
            <a:r>
              <a:rPr lang="fr-FR" sz="3200" dirty="0" smtClean="0">
                <a:solidFill>
                  <a:schemeClr val="tx1"/>
                </a:solidFill>
              </a:rPr>
              <a:t> (700 milliards t.)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CO2 dissous dans les </a:t>
            </a:r>
            <a:r>
              <a:rPr lang="fr-FR" sz="3200" b="1" i="1" dirty="0" smtClean="0">
                <a:solidFill>
                  <a:schemeClr val="tx1"/>
                </a:solidFill>
              </a:rPr>
              <a:t>eaux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err="1" smtClean="0">
                <a:solidFill>
                  <a:schemeClr val="tx1"/>
                </a:solidFill>
              </a:rPr>
              <a:t>sf</a:t>
            </a:r>
            <a:r>
              <a:rPr lang="fr-FR" sz="3200" dirty="0" smtClean="0">
                <a:solidFill>
                  <a:schemeClr val="tx1"/>
                </a:solidFill>
              </a:rPr>
              <a:t> de bicarbonates (35000 </a:t>
            </a:r>
            <a:r>
              <a:rPr lang="fr-FR" sz="3200" dirty="0" err="1" smtClean="0">
                <a:solidFill>
                  <a:schemeClr val="tx1"/>
                </a:solidFill>
              </a:rPr>
              <a:t>milliars</a:t>
            </a:r>
            <a:r>
              <a:rPr lang="fr-FR" sz="3200" dirty="0" smtClean="0">
                <a:solidFill>
                  <a:schemeClr val="tx1"/>
                </a:solidFill>
              </a:rPr>
              <a:t> t.)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C des </a:t>
            </a:r>
            <a:r>
              <a:rPr lang="fr-FR" sz="3200" b="1" i="1" dirty="0" smtClean="0">
                <a:solidFill>
                  <a:schemeClr val="tx1"/>
                </a:solidFill>
              </a:rPr>
              <a:t>roches</a:t>
            </a:r>
            <a:r>
              <a:rPr lang="fr-FR" sz="3200" dirty="0" smtClean="0">
                <a:solidFill>
                  <a:schemeClr val="tx1"/>
                </a:solidFill>
              </a:rPr>
              <a:t> (20 000 </a:t>
            </a:r>
            <a:r>
              <a:rPr lang="fr-FR" sz="3200" dirty="0" err="1" smtClean="0">
                <a:solidFill>
                  <a:schemeClr val="tx1"/>
                </a:solidFill>
              </a:rPr>
              <a:t>000</a:t>
            </a:r>
            <a:r>
              <a:rPr lang="fr-FR" sz="3200" dirty="0" smtClean="0">
                <a:solidFill>
                  <a:schemeClr val="tx1"/>
                </a:solidFill>
              </a:rPr>
              <a:t> milliards t.)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La seule source principale de C utilisée par les végétaux autotrophes pour la synthèse de la MO est représentée par le </a:t>
            </a:r>
            <a:r>
              <a:rPr lang="fr-FR" b="1" i="1" dirty="0" smtClean="0">
                <a:solidFill>
                  <a:schemeClr val="tx1"/>
                </a:solidFill>
              </a:rPr>
              <a:t>CO2 atmosphérique</a:t>
            </a:r>
            <a:r>
              <a:rPr lang="fr-FR" dirty="0" smtClean="0">
                <a:solidFill>
                  <a:schemeClr val="tx1"/>
                </a:solidFill>
              </a:rPr>
              <a:t>. Le CO2 dissous dans l’eau est également utilisé; le C de la lithosphère ne l’est pas.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A l‘échelle de la biosphère, la production 1</a:t>
            </a:r>
            <a:r>
              <a:rPr lang="fr-FR" baseline="30000" dirty="0" smtClean="0">
                <a:solidFill>
                  <a:schemeClr val="tx1"/>
                </a:solidFill>
              </a:rPr>
              <a:t>ère</a:t>
            </a:r>
            <a:r>
              <a:rPr lang="fr-FR" dirty="0" smtClean="0">
                <a:solidFill>
                  <a:schemeClr val="tx1"/>
                </a:solidFill>
              </a:rPr>
              <a:t> des végétaux est estimée à environ 164 milliards  </a:t>
            </a:r>
            <a:r>
              <a:rPr lang="fr-FR" dirty="0" err="1" smtClean="0">
                <a:solidFill>
                  <a:schemeClr val="tx1"/>
                </a:solidFill>
              </a:rPr>
              <a:t>tMS</a:t>
            </a:r>
            <a:r>
              <a:rPr lang="fr-FR" dirty="0" smtClean="0">
                <a:solidFill>
                  <a:schemeClr val="tx1"/>
                </a:solidFill>
              </a:rPr>
              <a:t>/an, ce qui correspond à plus de 10 milliards de tonnes de C fixé annuellement.</a:t>
            </a: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Cycle du Carbone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fr-FR" sz="5000" dirty="0" smtClean="0">
                <a:solidFill>
                  <a:schemeClr val="tx1"/>
                </a:solidFill>
              </a:rPr>
              <a:t>Dans les conditions naturelles, la teneur du CO2 dans l’atmosphère </a:t>
            </a:r>
            <a:r>
              <a:rPr lang="fr-FR" sz="5000" b="1" dirty="0" smtClean="0">
                <a:solidFill>
                  <a:schemeClr val="tx1"/>
                </a:solidFill>
              </a:rPr>
              <a:t>reste constante (0.03%).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4500" dirty="0" smtClean="0">
                <a:solidFill>
                  <a:schemeClr val="tx1"/>
                </a:solidFill>
              </a:rPr>
              <a:t>Photosynthèse=1 sortie de C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4500" dirty="0" smtClean="0">
                <a:solidFill>
                  <a:schemeClr val="tx1"/>
                </a:solidFill>
              </a:rPr>
              <a:t>Respiration, combustion et fermentation= 1 entrée de C</a:t>
            </a:r>
          </a:p>
          <a:p>
            <a:pPr algn="l"/>
            <a:r>
              <a:rPr lang="fr-FR" sz="5000" dirty="0" smtClean="0">
                <a:solidFill>
                  <a:schemeClr val="tx1"/>
                </a:solidFill>
              </a:rPr>
              <a:t>Comme ce taux est constant, cela veut dire que le C est très mobile, </a:t>
            </a:r>
            <a:r>
              <a:rPr lang="fr-FR" sz="5000" b="1" dirty="0" smtClean="0">
                <a:solidFill>
                  <a:schemeClr val="tx1"/>
                </a:solidFill>
              </a:rPr>
              <a:t>l’atmosphère joue le rôle de régulateur dans la circulation du C.</a:t>
            </a:r>
          </a:p>
          <a:p>
            <a:pPr algn="l"/>
            <a:endParaRPr lang="fr-FR" sz="5000" dirty="0" smtClean="0">
              <a:solidFill>
                <a:schemeClr val="tx1"/>
              </a:solidFill>
            </a:endParaRPr>
          </a:p>
          <a:p>
            <a:pPr algn="l"/>
            <a:r>
              <a:rPr lang="fr-FR" sz="5000" b="1" dirty="0" smtClean="0">
                <a:solidFill>
                  <a:schemeClr val="tx1"/>
                </a:solidFill>
              </a:rPr>
              <a:t>Le cycle</a:t>
            </a:r>
          </a:p>
          <a:p>
            <a:pPr algn="l"/>
            <a:r>
              <a:rPr lang="fr-FR" sz="5000" dirty="0" smtClean="0">
                <a:solidFill>
                  <a:schemeClr val="tx1"/>
                </a:solidFill>
              </a:rPr>
              <a:t>C’est le plus parfait et le plus rapide.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4500" dirty="0" err="1" smtClean="0">
                <a:solidFill>
                  <a:schemeClr val="tx1"/>
                </a:solidFill>
              </a:rPr>
              <a:t>Vég</a:t>
            </a:r>
            <a:r>
              <a:rPr lang="fr-FR" sz="4500" dirty="0" smtClean="0">
                <a:solidFill>
                  <a:schemeClr val="tx1"/>
                </a:solidFill>
              </a:rPr>
              <a:t>=&gt; utilisent le CO2 atmosphérique pour la photosynthèse, c’est </a:t>
            </a:r>
            <a:r>
              <a:rPr lang="fr-FR" sz="4500" b="1" dirty="0" smtClean="0">
                <a:solidFill>
                  <a:schemeClr val="tx1"/>
                </a:solidFill>
              </a:rPr>
              <a:t>les sorties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4500" dirty="0" smtClean="0">
                <a:solidFill>
                  <a:schemeClr val="tx1"/>
                </a:solidFill>
              </a:rPr>
              <a:t>Respiration, la fermentation et la combustion=&gt; </a:t>
            </a:r>
            <a:r>
              <a:rPr lang="fr-FR" sz="4500" b="1" dirty="0" smtClean="0">
                <a:solidFill>
                  <a:schemeClr val="tx1"/>
                </a:solidFill>
              </a:rPr>
              <a:t>les entrées</a:t>
            </a:r>
          </a:p>
          <a:p>
            <a:pPr lvl="1" algn="l"/>
            <a:endParaRPr lang="fr-FR" sz="4500" b="1" dirty="0" smtClean="0">
              <a:solidFill>
                <a:schemeClr val="tx1"/>
              </a:solidFill>
            </a:endParaRPr>
          </a:p>
          <a:p>
            <a:pPr algn="l"/>
            <a:r>
              <a:rPr lang="fr-FR" sz="5000" dirty="0" smtClean="0">
                <a:solidFill>
                  <a:schemeClr val="tx1"/>
                </a:solidFill>
              </a:rPr>
              <a:t>Si les entrées et les sorties ne sont pas équilibrées, il peut y avoir: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5000" b="1" dirty="0" smtClean="0">
                <a:solidFill>
                  <a:schemeClr val="tx1"/>
                </a:solidFill>
              </a:rPr>
              <a:t>Ralentissement</a:t>
            </a:r>
            <a:r>
              <a:rPr lang="fr-FR" sz="5000" dirty="0" smtClean="0">
                <a:solidFill>
                  <a:schemeClr val="tx1"/>
                </a:solidFill>
              </a:rPr>
              <a:t> (</a:t>
            </a:r>
            <a:r>
              <a:rPr lang="fr-FR" sz="5000" dirty="0">
                <a:solidFill>
                  <a:schemeClr val="tx1"/>
                </a:solidFill>
              </a:rPr>
              <a:t>s</a:t>
            </a:r>
            <a:r>
              <a:rPr lang="fr-FR" sz="5000" dirty="0" smtClean="0">
                <a:solidFill>
                  <a:schemeClr val="tx1"/>
                </a:solidFill>
              </a:rPr>
              <a:t>orties&gt;entrées) à différents termes (court; moyen et long)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5000" b="1" dirty="0" smtClean="0">
                <a:solidFill>
                  <a:schemeClr val="tx1"/>
                </a:solidFill>
              </a:rPr>
              <a:t>Accélération</a:t>
            </a:r>
            <a:r>
              <a:rPr lang="fr-FR" sz="5000" dirty="0" smtClean="0">
                <a:solidFill>
                  <a:schemeClr val="tx1"/>
                </a:solidFill>
              </a:rPr>
              <a:t> (sorties&lt;entrées): phénomène actuel, grande combustion des énergies fossiles, augmentation du taux de CO2 dans l’atmosphère . </a:t>
            </a: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du Carbone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9846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1134</Words>
  <Application>Microsoft Office PowerPoint</Application>
  <PresentationFormat>Affichage à l'écran (4:3)</PresentationFormat>
  <Paragraphs>139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ECOSYSTEMES</vt:lpstr>
      <vt:lpstr>ECOSYSTEMES</vt:lpstr>
      <vt:lpstr>ECOSYSTEMES</vt:lpstr>
      <vt:lpstr>ECOSYSTEMES</vt:lpstr>
      <vt:lpstr>ECOSYSTEMES</vt:lpstr>
      <vt:lpstr>ECOSYSTEMES</vt:lpstr>
      <vt:lpstr>ECOSYSTEMES</vt:lpstr>
      <vt:lpstr>ECOSYSTEMES</vt:lpstr>
      <vt:lpstr>ECOSYSTEMES</vt:lpstr>
      <vt:lpstr>ECOSYSTEMES</vt:lpstr>
      <vt:lpstr>ECOSYSTEMES</vt:lpstr>
      <vt:lpstr>Présentation PowerPoint</vt:lpstr>
      <vt:lpstr>ECOSYSTEMES</vt:lpstr>
      <vt:lpstr>ECOSYSTEMES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>MICROSOFT</cp:lastModifiedBy>
  <cp:revision>61</cp:revision>
  <dcterms:created xsi:type="dcterms:W3CDTF">2010-11-23T21:34:40Z</dcterms:created>
  <dcterms:modified xsi:type="dcterms:W3CDTF">2011-12-14T10:07:52Z</dcterms:modified>
</cp:coreProperties>
</file>