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7" r:id="rId2"/>
    <p:sldId id="261" r:id="rId3"/>
    <p:sldId id="258" r:id="rId4"/>
    <p:sldId id="259" r:id="rId5"/>
    <p:sldId id="260" r:id="rId6"/>
    <p:sldId id="262" r:id="rId7"/>
    <p:sldId id="264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15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DD64A6-FCE9-4673-B636-13000EEE108A}" type="datetimeFigureOut">
              <a:rPr lang="fr-FR" smtClean="0"/>
              <a:t>12/10/2011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76AE5E-431C-4850-9E06-AFB43AE30C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774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880E2FC-C5DB-4E36-9C7A-FCD88CA50FDA}" type="slidenum">
              <a:rPr lang="fr-FR"/>
              <a:pPr/>
              <a:t>1</a:t>
            </a:fld>
            <a:endParaRPr lang="fr-FR"/>
          </a:p>
        </p:txBody>
      </p:sp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880E2FC-C5DB-4E36-9C7A-FCD88CA50FDA}" type="slidenum">
              <a:rPr lang="fr-FR"/>
              <a:pPr/>
              <a:t>10</a:t>
            </a:fld>
            <a:endParaRPr lang="fr-FR"/>
          </a:p>
        </p:txBody>
      </p:sp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880E2FC-C5DB-4E36-9C7A-FCD88CA50FDA}" type="slidenum">
              <a:rPr lang="fr-FR"/>
              <a:pPr/>
              <a:t>11</a:t>
            </a:fld>
            <a:endParaRPr lang="fr-FR"/>
          </a:p>
        </p:txBody>
      </p:sp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880E2FC-C5DB-4E36-9C7A-FCD88CA50FDA}" type="slidenum">
              <a:rPr lang="fr-FR"/>
              <a:pPr/>
              <a:t>12</a:t>
            </a:fld>
            <a:endParaRPr lang="fr-FR"/>
          </a:p>
        </p:txBody>
      </p:sp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880E2FC-C5DB-4E36-9C7A-FCD88CA50FDA}" type="slidenum">
              <a:rPr lang="fr-FR"/>
              <a:pPr/>
              <a:t>13</a:t>
            </a:fld>
            <a:endParaRPr lang="fr-FR"/>
          </a:p>
        </p:txBody>
      </p:sp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880E2FC-C5DB-4E36-9C7A-FCD88CA50FDA}" type="slidenum">
              <a:rPr lang="fr-FR"/>
              <a:pPr/>
              <a:t>14</a:t>
            </a:fld>
            <a:endParaRPr lang="fr-FR"/>
          </a:p>
        </p:txBody>
      </p:sp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880E2FC-C5DB-4E36-9C7A-FCD88CA50FDA}" type="slidenum">
              <a:rPr lang="fr-FR"/>
              <a:pPr/>
              <a:t>15</a:t>
            </a:fld>
            <a:endParaRPr lang="fr-FR"/>
          </a:p>
        </p:txBody>
      </p:sp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880E2FC-C5DB-4E36-9C7A-FCD88CA50FDA}" type="slidenum">
              <a:rPr lang="fr-FR"/>
              <a:pPr/>
              <a:t>16</a:t>
            </a:fld>
            <a:endParaRPr lang="fr-FR"/>
          </a:p>
        </p:txBody>
      </p:sp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880E2FC-C5DB-4E36-9C7A-FCD88CA50FDA}" type="slidenum">
              <a:rPr lang="fr-FR"/>
              <a:pPr/>
              <a:t>17</a:t>
            </a:fld>
            <a:endParaRPr lang="fr-FR"/>
          </a:p>
        </p:txBody>
      </p:sp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880E2FC-C5DB-4E36-9C7A-FCD88CA50FDA}" type="slidenum">
              <a:rPr lang="fr-FR"/>
              <a:pPr/>
              <a:t>18</a:t>
            </a:fld>
            <a:endParaRPr lang="fr-FR"/>
          </a:p>
        </p:txBody>
      </p:sp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880E2FC-C5DB-4E36-9C7A-FCD88CA50FDA}" type="slidenum">
              <a:rPr lang="fr-FR"/>
              <a:pPr/>
              <a:t>19</a:t>
            </a:fld>
            <a:endParaRPr lang="fr-FR"/>
          </a:p>
        </p:txBody>
      </p:sp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880E2FC-C5DB-4E36-9C7A-FCD88CA50FDA}" type="slidenum">
              <a:rPr lang="fr-FR"/>
              <a:pPr/>
              <a:t>2</a:t>
            </a:fld>
            <a:endParaRPr lang="fr-FR"/>
          </a:p>
        </p:txBody>
      </p:sp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880E2FC-C5DB-4E36-9C7A-FCD88CA50FDA}" type="slidenum">
              <a:rPr lang="fr-FR"/>
              <a:pPr/>
              <a:t>3</a:t>
            </a:fld>
            <a:endParaRPr lang="fr-FR"/>
          </a:p>
        </p:txBody>
      </p:sp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880E2FC-C5DB-4E36-9C7A-FCD88CA50FDA}" type="slidenum">
              <a:rPr lang="fr-FR"/>
              <a:pPr/>
              <a:t>4</a:t>
            </a:fld>
            <a:endParaRPr lang="fr-FR"/>
          </a:p>
        </p:txBody>
      </p:sp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880E2FC-C5DB-4E36-9C7A-FCD88CA50FDA}" type="slidenum">
              <a:rPr lang="fr-FR"/>
              <a:pPr/>
              <a:t>5</a:t>
            </a:fld>
            <a:endParaRPr lang="fr-FR"/>
          </a:p>
        </p:txBody>
      </p:sp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880E2FC-C5DB-4E36-9C7A-FCD88CA50FDA}" type="slidenum">
              <a:rPr lang="fr-FR"/>
              <a:pPr/>
              <a:t>6</a:t>
            </a:fld>
            <a:endParaRPr lang="fr-FR"/>
          </a:p>
        </p:txBody>
      </p:sp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880E2FC-C5DB-4E36-9C7A-FCD88CA50FDA}" type="slidenum">
              <a:rPr lang="fr-FR"/>
              <a:pPr/>
              <a:t>7</a:t>
            </a:fld>
            <a:endParaRPr lang="fr-FR"/>
          </a:p>
        </p:txBody>
      </p:sp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880E2FC-C5DB-4E36-9C7A-FCD88CA50FDA}" type="slidenum">
              <a:rPr lang="fr-FR"/>
              <a:pPr/>
              <a:t>8</a:t>
            </a:fld>
            <a:endParaRPr lang="fr-FR"/>
          </a:p>
        </p:txBody>
      </p:sp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880E2FC-C5DB-4E36-9C7A-FCD88CA50FDA}" type="slidenum">
              <a:rPr lang="fr-FR"/>
              <a:pPr/>
              <a:t>9</a:t>
            </a:fld>
            <a:endParaRPr lang="fr-FR"/>
          </a:p>
        </p:txBody>
      </p:sp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7CA9C-FD11-4B0C-8C71-0B9BBC536A22}" type="datetimeFigureOut">
              <a:rPr lang="fr-FR" smtClean="0"/>
              <a:t>12/10/2011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BE278-02DC-4237-AF28-B337923E86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7266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7CA9C-FD11-4B0C-8C71-0B9BBC536A22}" type="datetimeFigureOut">
              <a:rPr lang="fr-FR" smtClean="0"/>
              <a:t>12/10/2011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BE278-02DC-4237-AF28-B337923E86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5863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7CA9C-FD11-4B0C-8C71-0B9BBC536A22}" type="datetimeFigureOut">
              <a:rPr lang="fr-FR" smtClean="0"/>
              <a:t>12/10/2011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BE278-02DC-4237-AF28-B337923E86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4652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7CA9C-FD11-4B0C-8C71-0B9BBC536A22}" type="datetimeFigureOut">
              <a:rPr lang="fr-FR" smtClean="0"/>
              <a:t>12/10/2011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BE278-02DC-4237-AF28-B337923E86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5136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7CA9C-FD11-4B0C-8C71-0B9BBC536A22}" type="datetimeFigureOut">
              <a:rPr lang="fr-FR" smtClean="0"/>
              <a:t>12/10/2011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BE278-02DC-4237-AF28-B337923E86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0500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7CA9C-FD11-4B0C-8C71-0B9BBC536A22}" type="datetimeFigureOut">
              <a:rPr lang="fr-FR" smtClean="0"/>
              <a:t>12/10/2011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BE278-02DC-4237-AF28-B337923E86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7522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7CA9C-FD11-4B0C-8C71-0B9BBC536A22}" type="datetimeFigureOut">
              <a:rPr lang="fr-FR" smtClean="0"/>
              <a:t>12/10/2011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BE278-02DC-4237-AF28-B337923E86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8608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7CA9C-FD11-4B0C-8C71-0B9BBC536A22}" type="datetimeFigureOut">
              <a:rPr lang="fr-FR" smtClean="0"/>
              <a:t>12/10/2011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BE278-02DC-4237-AF28-B337923E86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737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7CA9C-FD11-4B0C-8C71-0B9BBC536A22}" type="datetimeFigureOut">
              <a:rPr lang="fr-FR" smtClean="0"/>
              <a:t>12/10/2011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BE278-02DC-4237-AF28-B337923E86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6925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7CA9C-FD11-4B0C-8C71-0B9BBC536A22}" type="datetimeFigureOut">
              <a:rPr lang="fr-FR" smtClean="0"/>
              <a:t>12/10/2011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BE278-02DC-4237-AF28-B337923E86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3473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7CA9C-FD11-4B0C-8C71-0B9BBC536A22}" type="datetimeFigureOut">
              <a:rPr lang="fr-FR" smtClean="0"/>
              <a:t>12/10/2011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BE278-02DC-4237-AF28-B337923E86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5976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C7CA9C-FD11-4B0C-8C71-0B9BBC536A22}" type="datetimeFigureOut">
              <a:rPr lang="fr-FR" smtClean="0"/>
              <a:t>12/10/2011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5BE278-02DC-4237-AF28-B337923E86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0680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Ecologie générale </a:t>
            </a: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6769" y="115888"/>
            <a:ext cx="738664" cy="5905500"/>
          </a:xfrm>
          <a:solidFill>
            <a:srgbClr val="FFFF99"/>
          </a:solidFill>
        </p:spPr>
        <p:txBody>
          <a:bodyPr vert="eaVert">
            <a:spAutoFit/>
          </a:bodyPr>
          <a:lstStyle/>
          <a:p>
            <a:r>
              <a:rPr lang="fr-FR" sz="3600" dirty="0"/>
              <a:t>Les facteurs </a:t>
            </a:r>
            <a:r>
              <a:rPr lang="fr-FR" sz="3600" dirty="0" smtClean="0"/>
              <a:t>écologiques</a:t>
            </a:r>
            <a:endParaRPr lang="fr-FR" sz="3600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42988" y="1268413"/>
            <a:ext cx="7850187" cy="4824412"/>
          </a:xfrm>
        </p:spPr>
        <p:txBody>
          <a:bodyPr>
            <a:normAutofit/>
          </a:bodyPr>
          <a:lstStyle/>
          <a:p>
            <a:pPr algn="l"/>
            <a:r>
              <a:rPr lang="fr-FR" sz="4000" dirty="0" smtClean="0">
                <a:solidFill>
                  <a:schemeClr val="tx1"/>
                </a:solidFill>
              </a:rPr>
              <a:t>Facteurs climatiques (climat)</a:t>
            </a:r>
          </a:p>
          <a:p>
            <a:pPr algn="l"/>
            <a:r>
              <a:rPr lang="fr-FR" sz="4000" dirty="0" smtClean="0">
                <a:solidFill>
                  <a:schemeClr val="tx1"/>
                </a:solidFill>
              </a:rPr>
              <a:t>Facteurs édaphiques (sol)</a:t>
            </a:r>
          </a:p>
          <a:p>
            <a:pPr algn="l"/>
            <a:r>
              <a:rPr lang="fr-FR" sz="4000" dirty="0" smtClean="0">
                <a:solidFill>
                  <a:schemeClr val="tx1"/>
                </a:solidFill>
              </a:rPr>
              <a:t>Facteurs biotiques (êtres-vivants)</a:t>
            </a:r>
            <a:endParaRPr lang="fr-FR" sz="4400" dirty="0" smtClean="0">
              <a:solidFill>
                <a:schemeClr val="tx1"/>
              </a:solidFill>
            </a:endParaRPr>
          </a:p>
          <a:p>
            <a:pPr algn="l"/>
            <a:endParaRPr lang="fr-FR" sz="4000" dirty="0" smtClean="0">
              <a:solidFill>
                <a:schemeClr val="tx1"/>
              </a:solidFill>
            </a:endParaRPr>
          </a:p>
          <a:p>
            <a:pPr algn="l"/>
            <a:endParaRPr lang="fr-FR" sz="4000" dirty="0" smtClean="0">
              <a:solidFill>
                <a:schemeClr val="tx1"/>
              </a:solidFill>
            </a:endParaRPr>
          </a:p>
          <a:p>
            <a:pPr algn="l"/>
            <a:endParaRPr lang="fr-FR" sz="4000" dirty="0"/>
          </a:p>
        </p:txBody>
      </p:sp>
    </p:spTree>
    <p:extLst>
      <p:ext uri="{BB962C8B-B14F-4D97-AF65-F5344CB8AC3E}">
        <p14:creationId xmlns:p14="http://schemas.microsoft.com/office/powerpoint/2010/main" val="310611646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30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Ecologie générale </a:t>
            </a: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6769" y="115888"/>
            <a:ext cx="738664" cy="5905500"/>
          </a:xfrm>
          <a:solidFill>
            <a:srgbClr val="FFFF99"/>
          </a:solidFill>
        </p:spPr>
        <p:txBody>
          <a:bodyPr vert="eaVert">
            <a:spAutoFit/>
          </a:bodyPr>
          <a:lstStyle/>
          <a:p>
            <a:r>
              <a:rPr lang="fr-FR" sz="3600" dirty="0" smtClean="0"/>
              <a:t>Fractions minérales</a:t>
            </a:r>
            <a:endParaRPr lang="fr-FR" sz="3600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42988" y="908720"/>
            <a:ext cx="7993508" cy="4824536"/>
          </a:xfrm>
        </p:spPr>
        <p:txBody>
          <a:bodyPr>
            <a:normAutofit fontScale="47500" lnSpcReduction="20000"/>
          </a:bodyPr>
          <a:lstStyle/>
          <a:p>
            <a:pPr algn="l"/>
            <a:endParaRPr lang="fr-FR" sz="2400" dirty="0" smtClean="0">
              <a:solidFill>
                <a:schemeClr val="tx1"/>
              </a:solidFill>
            </a:endParaRPr>
          </a:p>
          <a:p>
            <a:pPr algn="l"/>
            <a:r>
              <a:rPr lang="fr-FR" sz="4400" dirty="0" smtClean="0">
                <a:solidFill>
                  <a:schemeClr val="tx1"/>
                </a:solidFill>
              </a:rPr>
              <a:t>C’est la classe des </a:t>
            </a:r>
            <a:r>
              <a:rPr lang="fr-FR" sz="4400" b="1" i="1" dirty="0" smtClean="0">
                <a:solidFill>
                  <a:schemeClr val="tx1"/>
                </a:solidFill>
              </a:rPr>
              <a:t>argiles</a:t>
            </a:r>
            <a:r>
              <a:rPr lang="fr-FR" sz="4400" dirty="0" smtClean="0">
                <a:solidFill>
                  <a:schemeClr val="tx1"/>
                </a:solidFill>
              </a:rPr>
              <a:t> ou éléments minéraux ayant une taille &lt; 2microns. </a:t>
            </a:r>
          </a:p>
          <a:p>
            <a:pPr algn="l"/>
            <a:r>
              <a:rPr lang="fr-FR" sz="4400" i="1" dirty="0" smtClean="0">
                <a:solidFill>
                  <a:schemeClr val="tx1"/>
                </a:solidFill>
              </a:rPr>
              <a:t>Rôle actif </a:t>
            </a:r>
            <a:r>
              <a:rPr lang="fr-FR" sz="4400" dirty="0" smtClean="0">
                <a:solidFill>
                  <a:schemeClr val="tx1"/>
                </a:solidFill>
              </a:rPr>
              <a:t>dans le sol, on l’appelle </a:t>
            </a:r>
            <a:r>
              <a:rPr lang="fr-FR" sz="4400" b="1" i="1" dirty="0" smtClean="0">
                <a:solidFill>
                  <a:schemeClr val="tx1"/>
                </a:solidFill>
              </a:rPr>
              <a:t>fraction colloïdale</a:t>
            </a:r>
            <a:r>
              <a:rPr lang="fr-FR" sz="4400" dirty="0" smtClean="0">
                <a:solidFill>
                  <a:schemeClr val="tx1"/>
                </a:solidFill>
              </a:rPr>
              <a:t> du sol (molécules minérales et/organique regroupées en micelles ou agrégat sphérique de molécules) ayant des propriétés physico-chimiques particulières:</a:t>
            </a:r>
          </a:p>
          <a:p>
            <a:pPr algn="l"/>
            <a:endParaRPr lang="fr-FR" sz="4400" dirty="0" smtClean="0">
              <a:solidFill>
                <a:schemeClr val="tx1"/>
              </a:solidFill>
            </a:endParaRPr>
          </a:p>
          <a:p>
            <a:pPr marL="571500" indent="-571500" algn="l">
              <a:buFont typeface="Arial" pitchFamily="34" charset="0"/>
              <a:buChar char="•"/>
            </a:pPr>
            <a:r>
              <a:rPr lang="fr-FR" sz="4400" i="1" dirty="0" smtClean="0">
                <a:solidFill>
                  <a:schemeClr val="tx1"/>
                </a:solidFill>
              </a:rPr>
              <a:t>Chargées en électricité</a:t>
            </a:r>
            <a:r>
              <a:rPr lang="fr-FR" sz="4400" dirty="0" smtClean="0">
                <a:solidFill>
                  <a:schemeClr val="tx1"/>
                </a:solidFill>
              </a:rPr>
              <a:t>: colloïdes chargé +/-</a:t>
            </a:r>
          </a:p>
          <a:p>
            <a:pPr marL="571500" indent="-571500" algn="l">
              <a:buFont typeface="Arial" pitchFamily="34" charset="0"/>
              <a:buChar char="•"/>
            </a:pPr>
            <a:r>
              <a:rPr lang="fr-FR" sz="4400" dirty="0" smtClean="0">
                <a:solidFill>
                  <a:schemeClr val="tx1"/>
                </a:solidFill>
              </a:rPr>
              <a:t>Phénomène de </a:t>
            </a:r>
            <a:r>
              <a:rPr lang="fr-FR" sz="4400" i="1" dirty="0" smtClean="0">
                <a:solidFill>
                  <a:schemeClr val="tx1"/>
                </a:solidFill>
              </a:rPr>
              <a:t>floculation: </a:t>
            </a:r>
            <a:r>
              <a:rPr lang="fr-FR" sz="4400" dirty="0" smtClean="0">
                <a:solidFill>
                  <a:schemeClr val="tx1"/>
                </a:solidFill>
              </a:rPr>
              <a:t>colloïdes </a:t>
            </a:r>
            <a:r>
              <a:rPr lang="fr-FR" sz="4400" dirty="0">
                <a:solidFill>
                  <a:schemeClr val="tx1"/>
                </a:solidFill>
              </a:rPr>
              <a:t>charges différentes</a:t>
            </a:r>
          </a:p>
          <a:p>
            <a:pPr marL="571500" indent="-571500" algn="l">
              <a:buFont typeface="Arial" pitchFamily="34" charset="0"/>
              <a:buChar char="•"/>
            </a:pPr>
            <a:r>
              <a:rPr lang="fr-FR" sz="4400" dirty="0" smtClean="0">
                <a:solidFill>
                  <a:schemeClr val="tx1"/>
                </a:solidFill>
              </a:rPr>
              <a:t>Phénomène de </a:t>
            </a:r>
            <a:r>
              <a:rPr lang="fr-FR" sz="4400" i="1" dirty="0" smtClean="0">
                <a:solidFill>
                  <a:schemeClr val="tx1"/>
                </a:solidFill>
              </a:rPr>
              <a:t>dispersion</a:t>
            </a:r>
            <a:r>
              <a:rPr lang="fr-FR" sz="4400" dirty="0" smtClean="0">
                <a:solidFill>
                  <a:schemeClr val="tx1"/>
                </a:solidFill>
              </a:rPr>
              <a:t>: colloïdes </a:t>
            </a:r>
            <a:r>
              <a:rPr lang="fr-FR" sz="4400" dirty="0">
                <a:solidFill>
                  <a:schemeClr val="tx1"/>
                </a:solidFill>
              </a:rPr>
              <a:t>même charge</a:t>
            </a:r>
          </a:p>
          <a:p>
            <a:pPr marL="571500" indent="-571500" algn="l">
              <a:buFont typeface="Arial" pitchFamily="34" charset="0"/>
              <a:buChar char="•"/>
            </a:pPr>
            <a:r>
              <a:rPr lang="fr-FR" sz="4400" i="1" dirty="0" smtClean="0">
                <a:solidFill>
                  <a:schemeClr val="tx1"/>
                </a:solidFill>
              </a:rPr>
              <a:t>Rétention </a:t>
            </a:r>
            <a:r>
              <a:rPr lang="fr-FR" sz="4400" dirty="0" smtClean="0">
                <a:solidFill>
                  <a:schemeClr val="tx1"/>
                </a:solidFill>
              </a:rPr>
              <a:t>de l’eau </a:t>
            </a:r>
          </a:p>
          <a:p>
            <a:pPr marL="571500" indent="-571500" algn="l">
              <a:buFont typeface="Arial" pitchFamily="34" charset="0"/>
              <a:buChar char="•"/>
            </a:pPr>
            <a:r>
              <a:rPr lang="fr-FR" sz="4400" i="1" dirty="0" smtClean="0">
                <a:solidFill>
                  <a:schemeClr val="tx1"/>
                </a:solidFill>
              </a:rPr>
              <a:t>Réservoir </a:t>
            </a:r>
            <a:r>
              <a:rPr lang="fr-FR" sz="4400" dirty="0" smtClean="0">
                <a:solidFill>
                  <a:schemeClr val="tx1"/>
                </a:solidFill>
              </a:rPr>
              <a:t>en éléments nutritifs (Ca++, Mg++, K+, N+…)</a:t>
            </a:r>
          </a:p>
          <a:p>
            <a:pPr marL="571500" indent="-571500" algn="l">
              <a:buFont typeface="Arial" pitchFamily="34" charset="0"/>
              <a:buChar char="•"/>
            </a:pPr>
            <a:endParaRPr lang="fr-FR" sz="4400" dirty="0">
              <a:solidFill>
                <a:schemeClr val="tx1"/>
              </a:solidFill>
            </a:endParaRPr>
          </a:p>
          <a:p>
            <a:pPr algn="l"/>
            <a:r>
              <a:rPr lang="fr-FR" sz="4400" dirty="0" smtClean="0">
                <a:solidFill>
                  <a:schemeClr val="tx1"/>
                </a:solidFill>
              </a:rPr>
              <a:t>Les colloïdes sont des éléments indispensables entre la plante et le sol</a:t>
            </a:r>
            <a:endParaRPr lang="fr-FR" sz="4400" dirty="0">
              <a:solidFill>
                <a:schemeClr val="tx1"/>
              </a:solidFill>
            </a:endParaRPr>
          </a:p>
          <a:p>
            <a:pPr algn="l"/>
            <a:endParaRPr lang="fr-FR" sz="2400" dirty="0" smtClean="0">
              <a:solidFill>
                <a:schemeClr val="tx1"/>
              </a:solidFill>
            </a:endParaRPr>
          </a:p>
          <a:p>
            <a:pPr algn="l"/>
            <a:endParaRPr lang="fr-FR" sz="2400" dirty="0" smtClean="0">
              <a:solidFill>
                <a:schemeClr val="tx1"/>
              </a:solidFill>
            </a:endParaRPr>
          </a:p>
          <a:p>
            <a:pPr algn="l"/>
            <a:r>
              <a:rPr lang="fr-FR" sz="2400" dirty="0" smtClean="0">
                <a:solidFill>
                  <a:schemeClr val="tx1"/>
                </a:solidFill>
              </a:rPr>
              <a:t> </a:t>
            </a:r>
          </a:p>
          <a:p>
            <a:pPr algn="l"/>
            <a:endParaRPr lang="fr-FR" sz="2400" dirty="0" smtClean="0">
              <a:solidFill>
                <a:schemeClr val="tx1"/>
              </a:solidFill>
            </a:endParaRPr>
          </a:p>
          <a:p>
            <a:pPr algn="l"/>
            <a:endParaRPr lang="fr-FR" sz="4000" dirty="0" smtClean="0">
              <a:solidFill>
                <a:schemeClr val="tx1"/>
              </a:solidFill>
            </a:endParaRPr>
          </a:p>
          <a:p>
            <a:pPr algn="l"/>
            <a:endParaRPr lang="fr-FR" sz="4000" dirty="0">
              <a:solidFill>
                <a:schemeClr val="tx1"/>
              </a:solidFill>
            </a:endParaRPr>
          </a:p>
        </p:txBody>
      </p:sp>
      <p:sp>
        <p:nvSpPr>
          <p:cNvPr id="2053" name="Zone de texte 5"/>
          <p:cNvSpPr txBox="1">
            <a:spLocks noChangeArrowheads="1"/>
          </p:cNvSpPr>
          <p:nvPr/>
        </p:nvSpPr>
        <p:spPr bwMode="auto">
          <a:xfrm>
            <a:off x="1042988" y="173038"/>
            <a:ext cx="7777162" cy="519112"/>
          </a:xfrm>
          <a:prstGeom prst="rect">
            <a:avLst/>
          </a:prstGeom>
          <a:solidFill>
            <a:srgbClr val="FFFFE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fr-FR" sz="2800" dirty="0" smtClean="0"/>
              <a:t>Fraction fine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321963527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0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0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0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0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20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0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20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900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205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1" grpId="0" build="p" bldLvl="5" advAuto="500"/>
      <p:bldP spid="205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Ecologie générale </a:t>
            </a: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6769" y="115888"/>
            <a:ext cx="738664" cy="5905500"/>
          </a:xfrm>
          <a:solidFill>
            <a:srgbClr val="FFFF99"/>
          </a:solidFill>
        </p:spPr>
        <p:txBody>
          <a:bodyPr vert="eaVert">
            <a:spAutoFit/>
          </a:bodyPr>
          <a:lstStyle/>
          <a:p>
            <a:r>
              <a:rPr lang="fr-FR" sz="3600" dirty="0"/>
              <a:t>Composition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42988" y="908720"/>
            <a:ext cx="7993508" cy="4824536"/>
          </a:xfrm>
        </p:spPr>
        <p:txBody>
          <a:bodyPr>
            <a:normAutofit fontScale="70000" lnSpcReduction="20000"/>
          </a:bodyPr>
          <a:lstStyle/>
          <a:p>
            <a:pPr algn="l"/>
            <a:endParaRPr lang="fr-FR" sz="2400" dirty="0" smtClean="0">
              <a:solidFill>
                <a:schemeClr val="tx1"/>
              </a:solidFill>
            </a:endParaRPr>
          </a:p>
          <a:p>
            <a:pPr algn="l"/>
            <a:r>
              <a:rPr lang="fr-FR" sz="4400" dirty="0" smtClean="0">
                <a:solidFill>
                  <a:schemeClr val="tx1"/>
                </a:solidFill>
              </a:rPr>
              <a:t>Décomposition de la litière et des micro-organismes qui vivaient dans le sol.</a:t>
            </a:r>
          </a:p>
          <a:p>
            <a:pPr algn="l"/>
            <a:r>
              <a:rPr lang="fr-FR" sz="4400" dirty="0" smtClean="0">
                <a:solidFill>
                  <a:schemeClr val="tx1"/>
                </a:solidFill>
              </a:rPr>
              <a:t>Au cours de la pédogénèse la fraction organique se transforme lentement et évolue sous l’action de plusieurs facteurs du milieu (climat, nature des végétaux, micro-organismes; cette transformation passe par 2 stades: </a:t>
            </a:r>
          </a:p>
          <a:p>
            <a:pPr marL="1028700" lvl="1" indent="-571500" algn="l">
              <a:buFont typeface="Arial" pitchFamily="34" charset="0"/>
              <a:buChar char="•"/>
            </a:pPr>
            <a:r>
              <a:rPr lang="fr-FR" sz="4000" dirty="0" smtClean="0">
                <a:solidFill>
                  <a:schemeClr val="tx1"/>
                </a:solidFill>
              </a:rPr>
              <a:t>Humification </a:t>
            </a:r>
          </a:p>
          <a:p>
            <a:pPr marL="1028700" lvl="1" indent="-571500" algn="l">
              <a:buFont typeface="Arial" pitchFamily="34" charset="0"/>
              <a:buChar char="•"/>
            </a:pPr>
            <a:r>
              <a:rPr lang="fr-FR" sz="4000" dirty="0">
                <a:solidFill>
                  <a:schemeClr val="tx1"/>
                </a:solidFill>
              </a:rPr>
              <a:t>M</a:t>
            </a:r>
            <a:r>
              <a:rPr lang="fr-FR" sz="4000" dirty="0" smtClean="0">
                <a:solidFill>
                  <a:schemeClr val="tx1"/>
                </a:solidFill>
              </a:rPr>
              <a:t>inéralisation</a:t>
            </a:r>
            <a:endParaRPr lang="fr-FR" sz="2000" dirty="0" smtClean="0">
              <a:solidFill>
                <a:schemeClr val="tx1"/>
              </a:solidFill>
            </a:endParaRPr>
          </a:p>
          <a:p>
            <a:pPr algn="l"/>
            <a:endParaRPr lang="fr-FR" sz="2400" dirty="0" smtClean="0">
              <a:solidFill>
                <a:schemeClr val="tx1"/>
              </a:solidFill>
            </a:endParaRPr>
          </a:p>
          <a:p>
            <a:pPr algn="l"/>
            <a:r>
              <a:rPr lang="fr-FR" sz="2400" dirty="0" smtClean="0">
                <a:solidFill>
                  <a:schemeClr val="tx1"/>
                </a:solidFill>
              </a:rPr>
              <a:t> </a:t>
            </a:r>
          </a:p>
          <a:p>
            <a:pPr algn="l"/>
            <a:endParaRPr lang="fr-FR" sz="2400" dirty="0" smtClean="0">
              <a:solidFill>
                <a:schemeClr val="tx1"/>
              </a:solidFill>
            </a:endParaRPr>
          </a:p>
          <a:p>
            <a:pPr algn="l"/>
            <a:endParaRPr lang="fr-FR" sz="4000" dirty="0" smtClean="0">
              <a:solidFill>
                <a:schemeClr val="tx1"/>
              </a:solidFill>
            </a:endParaRPr>
          </a:p>
          <a:p>
            <a:pPr algn="l"/>
            <a:endParaRPr lang="fr-FR" sz="4000" dirty="0">
              <a:solidFill>
                <a:schemeClr val="tx1"/>
              </a:solidFill>
            </a:endParaRPr>
          </a:p>
        </p:txBody>
      </p:sp>
      <p:sp>
        <p:nvSpPr>
          <p:cNvPr id="2053" name="Zone de texte 5"/>
          <p:cNvSpPr txBox="1">
            <a:spLocks noChangeArrowheads="1"/>
          </p:cNvSpPr>
          <p:nvPr/>
        </p:nvSpPr>
        <p:spPr bwMode="auto">
          <a:xfrm>
            <a:off x="1042988" y="173038"/>
            <a:ext cx="7777162" cy="519112"/>
          </a:xfrm>
          <a:prstGeom prst="rect">
            <a:avLst/>
          </a:prstGeom>
          <a:solidFill>
            <a:srgbClr val="FFFFE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fr-FR" sz="2800" dirty="0" smtClean="0"/>
              <a:t>Fraction organique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303540680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0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1" grpId="0" build="p" bldLvl="5" advAuto="500"/>
      <p:bldP spid="205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Ecologie générale </a:t>
            </a: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6769" y="115888"/>
            <a:ext cx="738664" cy="5905500"/>
          </a:xfrm>
          <a:solidFill>
            <a:srgbClr val="FFFF99"/>
          </a:solidFill>
        </p:spPr>
        <p:txBody>
          <a:bodyPr vert="eaVert">
            <a:spAutoFit/>
          </a:bodyPr>
          <a:lstStyle/>
          <a:p>
            <a:r>
              <a:rPr lang="fr-FR" sz="3600" dirty="0"/>
              <a:t>Composition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42988" y="908720"/>
            <a:ext cx="7993508" cy="4824536"/>
          </a:xfrm>
        </p:spPr>
        <p:txBody>
          <a:bodyPr>
            <a:normAutofit fontScale="70000" lnSpcReduction="20000"/>
          </a:bodyPr>
          <a:lstStyle/>
          <a:p>
            <a:pPr algn="l"/>
            <a:endParaRPr lang="fr-FR" sz="2400" dirty="0" smtClean="0">
              <a:solidFill>
                <a:schemeClr val="tx1"/>
              </a:solidFill>
            </a:endParaRPr>
          </a:p>
          <a:p>
            <a:pPr algn="l"/>
            <a:r>
              <a:rPr lang="fr-FR" sz="4400" dirty="0" smtClean="0">
                <a:solidFill>
                  <a:schemeClr val="tx1"/>
                </a:solidFill>
              </a:rPr>
              <a:t>Décomposition de la litière et des micro-organismes qui vivaient dans le sol.</a:t>
            </a:r>
          </a:p>
          <a:p>
            <a:pPr algn="l"/>
            <a:r>
              <a:rPr lang="fr-FR" sz="4400" dirty="0" smtClean="0">
                <a:solidFill>
                  <a:schemeClr val="tx1"/>
                </a:solidFill>
              </a:rPr>
              <a:t>Au cours de la pédogénèse la fraction organique se transforme lentement et évolue sous l’action de plusieurs facteurs du milieu (climat, nature des végétaux, micro-organismes; cette transformation passe par 2 stades: </a:t>
            </a:r>
          </a:p>
          <a:p>
            <a:pPr marL="1028700" lvl="1" indent="-571500" algn="l">
              <a:buFont typeface="Arial" pitchFamily="34" charset="0"/>
              <a:buChar char="•"/>
            </a:pPr>
            <a:r>
              <a:rPr lang="fr-FR" sz="4000" dirty="0" smtClean="0">
                <a:solidFill>
                  <a:schemeClr val="tx1"/>
                </a:solidFill>
              </a:rPr>
              <a:t>Humification </a:t>
            </a:r>
          </a:p>
          <a:p>
            <a:pPr marL="1028700" lvl="1" indent="-571500" algn="l">
              <a:buFont typeface="Arial" pitchFamily="34" charset="0"/>
              <a:buChar char="•"/>
            </a:pPr>
            <a:r>
              <a:rPr lang="fr-FR" sz="4000" dirty="0">
                <a:solidFill>
                  <a:schemeClr val="tx1"/>
                </a:solidFill>
              </a:rPr>
              <a:t>M</a:t>
            </a:r>
            <a:r>
              <a:rPr lang="fr-FR" sz="4000" dirty="0" smtClean="0">
                <a:solidFill>
                  <a:schemeClr val="tx1"/>
                </a:solidFill>
              </a:rPr>
              <a:t>inéralisation</a:t>
            </a:r>
            <a:endParaRPr lang="fr-FR" sz="2000" dirty="0" smtClean="0">
              <a:solidFill>
                <a:schemeClr val="tx1"/>
              </a:solidFill>
            </a:endParaRPr>
          </a:p>
          <a:p>
            <a:pPr algn="l"/>
            <a:endParaRPr lang="fr-FR" sz="2400" dirty="0" smtClean="0">
              <a:solidFill>
                <a:schemeClr val="tx1"/>
              </a:solidFill>
            </a:endParaRPr>
          </a:p>
          <a:p>
            <a:pPr algn="l"/>
            <a:r>
              <a:rPr lang="fr-FR" sz="2400" dirty="0" smtClean="0">
                <a:solidFill>
                  <a:schemeClr val="tx1"/>
                </a:solidFill>
              </a:rPr>
              <a:t> </a:t>
            </a:r>
          </a:p>
          <a:p>
            <a:pPr algn="l"/>
            <a:endParaRPr lang="fr-FR" sz="2400" dirty="0" smtClean="0">
              <a:solidFill>
                <a:schemeClr val="tx1"/>
              </a:solidFill>
            </a:endParaRPr>
          </a:p>
          <a:p>
            <a:pPr algn="l"/>
            <a:endParaRPr lang="fr-FR" sz="4000" dirty="0" smtClean="0">
              <a:solidFill>
                <a:schemeClr val="tx1"/>
              </a:solidFill>
            </a:endParaRPr>
          </a:p>
          <a:p>
            <a:pPr algn="l"/>
            <a:endParaRPr lang="fr-FR" sz="4000" dirty="0">
              <a:solidFill>
                <a:schemeClr val="tx1"/>
              </a:solidFill>
            </a:endParaRPr>
          </a:p>
        </p:txBody>
      </p:sp>
      <p:sp>
        <p:nvSpPr>
          <p:cNvPr id="2053" name="Zone de texte 5"/>
          <p:cNvSpPr txBox="1">
            <a:spLocks noChangeArrowheads="1"/>
          </p:cNvSpPr>
          <p:nvPr/>
        </p:nvSpPr>
        <p:spPr bwMode="auto">
          <a:xfrm>
            <a:off x="1042988" y="173038"/>
            <a:ext cx="7777162" cy="519112"/>
          </a:xfrm>
          <a:prstGeom prst="rect">
            <a:avLst/>
          </a:prstGeom>
          <a:solidFill>
            <a:srgbClr val="FFFFE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fr-FR" sz="2800" dirty="0" smtClean="0"/>
              <a:t>Fraction organique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174866963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0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1" grpId="0" build="p" bldLvl="5" advAuto="500"/>
      <p:bldP spid="205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Ecologie générale </a:t>
            </a: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6769" y="115888"/>
            <a:ext cx="738664" cy="5905500"/>
          </a:xfrm>
          <a:solidFill>
            <a:srgbClr val="FFFF99"/>
          </a:solidFill>
        </p:spPr>
        <p:txBody>
          <a:bodyPr vert="eaVert">
            <a:spAutoFit/>
          </a:bodyPr>
          <a:lstStyle/>
          <a:p>
            <a:r>
              <a:rPr lang="fr-FR" sz="3600" dirty="0"/>
              <a:t>Composition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42988" y="908720"/>
            <a:ext cx="7993508" cy="4824536"/>
          </a:xfrm>
        </p:spPr>
        <p:txBody>
          <a:bodyPr>
            <a:normAutofit fontScale="70000" lnSpcReduction="20000"/>
          </a:bodyPr>
          <a:lstStyle/>
          <a:p>
            <a:pPr algn="l"/>
            <a:endParaRPr lang="fr-FR" sz="2400" dirty="0" smtClean="0">
              <a:solidFill>
                <a:schemeClr val="tx1"/>
              </a:solidFill>
            </a:endParaRPr>
          </a:p>
          <a:p>
            <a:pPr algn="l"/>
            <a:r>
              <a:rPr lang="fr-FR" sz="4400" dirty="0" smtClean="0">
                <a:solidFill>
                  <a:schemeClr val="tx1"/>
                </a:solidFill>
              </a:rPr>
              <a:t>Décomposition de la litière et des micro-organismes qui vivaient dans le sol.</a:t>
            </a:r>
          </a:p>
          <a:p>
            <a:pPr algn="l"/>
            <a:r>
              <a:rPr lang="fr-FR" sz="4400" dirty="0" smtClean="0">
                <a:solidFill>
                  <a:schemeClr val="tx1"/>
                </a:solidFill>
              </a:rPr>
              <a:t>Au cours de la pédogénèse la fraction organique se transforme lentement et évolue sous l’action de plusieurs facteurs du milieu (climat, nature des végétaux, micro-organismes; cette transformation passe par 2 stades: </a:t>
            </a:r>
          </a:p>
          <a:p>
            <a:pPr marL="1028700" lvl="1" indent="-571500" algn="l">
              <a:buFont typeface="Arial" pitchFamily="34" charset="0"/>
              <a:buChar char="•"/>
            </a:pPr>
            <a:r>
              <a:rPr lang="fr-FR" sz="4000" dirty="0" smtClean="0">
                <a:solidFill>
                  <a:schemeClr val="tx1"/>
                </a:solidFill>
              </a:rPr>
              <a:t>Humification </a:t>
            </a:r>
          </a:p>
          <a:p>
            <a:pPr marL="1028700" lvl="1" indent="-571500" algn="l">
              <a:buFont typeface="Arial" pitchFamily="34" charset="0"/>
              <a:buChar char="•"/>
            </a:pPr>
            <a:r>
              <a:rPr lang="fr-FR" sz="4000" dirty="0">
                <a:solidFill>
                  <a:schemeClr val="tx1"/>
                </a:solidFill>
              </a:rPr>
              <a:t>M</a:t>
            </a:r>
            <a:r>
              <a:rPr lang="fr-FR" sz="4000" dirty="0" smtClean="0">
                <a:solidFill>
                  <a:schemeClr val="tx1"/>
                </a:solidFill>
              </a:rPr>
              <a:t>inéralisation</a:t>
            </a:r>
            <a:endParaRPr lang="fr-FR" sz="2000" dirty="0" smtClean="0">
              <a:solidFill>
                <a:schemeClr val="tx1"/>
              </a:solidFill>
            </a:endParaRPr>
          </a:p>
          <a:p>
            <a:pPr algn="l"/>
            <a:endParaRPr lang="fr-FR" sz="2400" dirty="0" smtClean="0">
              <a:solidFill>
                <a:schemeClr val="tx1"/>
              </a:solidFill>
            </a:endParaRPr>
          </a:p>
          <a:p>
            <a:pPr algn="l"/>
            <a:r>
              <a:rPr lang="fr-FR" sz="2400" dirty="0" smtClean="0">
                <a:solidFill>
                  <a:schemeClr val="tx1"/>
                </a:solidFill>
              </a:rPr>
              <a:t> </a:t>
            </a:r>
          </a:p>
          <a:p>
            <a:pPr algn="l"/>
            <a:endParaRPr lang="fr-FR" sz="2400" dirty="0" smtClean="0">
              <a:solidFill>
                <a:schemeClr val="tx1"/>
              </a:solidFill>
            </a:endParaRPr>
          </a:p>
          <a:p>
            <a:pPr algn="l"/>
            <a:endParaRPr lang="fr-FR" sz="4000" dirty="0" smtClean="0">
              <a:solidFill>
                <a:schemeClr val="tx1"/>
              </a:solidFill>
            </a:endParaRPr>
          </a:p>
          <a:p>
            <a:pPr algn="l"/>
            <a:endParaRPr lang="fr-FR" sz="4000" dirty="0">
              <a:solidFill>
                <a:schemeClr val="tx1"/>
              </a:solidFill>
            </a:endParaRPr>
          </a:p>
        </p:txBody>
      </p:sp>
      <p:sp>
        <p:nvSpPr>
          <p:cNvPr id="2053" name="Zone de texte 5"/>
          <p:cNvSpPr txBox="1">
            <a:spLocks noChangeArrowheads="1"/>
          </p:cNvSpPr>
          <p:nvPr/>
        </p:nvSpPr>
        <p:spPr bwMode="auto">
          <a:xfrm>
            <a:off x="1042988" y="173038"/>
            <a:ext cx="7777162" cy="519112"/>
          </a:xfrm>
          <a:prstGeom prst="rect">
            <a:avLst/>
          </a:prstGeom>
          <a:solidFill>
            <a:srgbClr val="FFFFE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fr-FR" sz="2800" dirty="0" smtClean="0"/>
              <a:t>Fraction organique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174866963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0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1" grpId="0" build="p" bldLvl="5" advAuto="500"/>
      <p:bldP spid="205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Ecologie générale </a:t>
            </a: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6769" y="115888"/>
            <a:ext cx="738664" cy="5905500"/>
          </a:xfrm>
          <a:solidFill>
            <a:srgbClr val="FFFF99"/>
          </a:solidFill>
        </p:spPr>
        <p:txBody>
          <a:bodyPr vert="eaVert">
            <a:spAutoFit/>
          </a:bodyPr>
          <a:lstStyle/>
          <a:p>
            <a:r>
              <a:rPr lang="fr-FR" sz="3600" dirty="0"/>
              <a:t>Fraction organique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42988" y="908720"/>
            <a:ext cx="7993508" cy="4824536"/>
          </a:xfrm>
        </p:spPr>
        <p:txBody>
          <a:bodyPr>
            <a:normAutofit fontScale="47500" lnSpcReduction="20000"/>
          </a:bodyPr>
          <a:lstStyle/>
          <a:p>
            <a:pPr algn="l"/>
            <a:endParaRPr lang="fr-FR" sz="2400" dirty="0" smtClean="0">
              <a:solidFill>
                <a:schemeClr val="tx1"/>
              </a:solidFill>
            </a:endParaRPr>
          </a:p>
          <a:p>
            <a:pPr algn="l"/>
            <a:r>
              <a:rPr lang="fr-FR" sz="4400" dirty="0" smtClean="0">
                <a:solidFill>
                  <a:schemeClr val="tx1"/>
                </a:solidFill>
              </a:rPr>
              <a:t>Transformation lente et progressive des éléments de la litière Le produit qui résulte de cette transformation est appelé </a:t>
            </a:r>
            <a:r>
              <a:rPr lang="fr-FR" sz="4400" b="1" dirty="0" smtClean="0">
                <a:solidFill>
                  <a:schemeClr val="tx1"/>
                </a:solidFill>
              </a:rPr>
              <a:t>Humus.</a:t>
            </a:r>
            <a:r>
              <a:rPr lang="fr-FR" sz="4400" dirty="0" smtClean="0">
                <a:solidFill>
                  <a:schemeClr val="tx1"/>
                </a:solidFill>
              </a:rPr>
              <a:t> Les composés organiques qui forment l’humus ont une structure moléculaire complexe appelés </a:t>
            </a:r>
            <a:r>
              <a:rPr lang="fr-FR" sz="4400" b="1" dirty="0" err="1" smtClean="0">
                <a:solidFill>
                  <a:schemeClr val="tx1"/>
                </a:solidFill>
              </a:rPr>
              <a:t>colloides</a:t>
            </a:r>
            <a:r>
              <a:rPr lang="fr-FR" sz="4400" b="1" dirty="0" smtClean="0">
                <a:solidFill>
                  <a:schemeClr val="tx1"/>
                </a:solidFill>
              </a:rPr>
              <a:t> humiques</a:t>
            </a:r>
            <a:r>
              <a:rPr lang="fr-FR" sz="4400" dirty="0" smtClean="0">
                <a:solidFill>
                  <a:schemeClr val="tx1"/>
                </a:solidFill>
              </a:rPr>
              <a:t>. Dans le sol les </a:t>
            </a:r>
            <a:r>
              <a:rPr lang="fr-FR" sz="4400" dirty="0" err="1" smtClean="0">
                <a:solidFill>
                  <a:schemeClr val="tx1"/>
                </a:solidFill>
              </a:rPr>
              <a:t>colloides</a:t>
            </a:r>
            <a:r>
              <a:rPr lang="fr-FR" sz="4400" dirty="0" smtClean="0">
                <a:solidFill>
                  <a:schemeClr val="tx1"/>
                </a:solidFill>
              </a:rPr>
              <a:t> humiques se transforment en 2 acides:</a:t>
            </a:r>
          </a:p>
          <a:p>
            <a:pPr marL="1028700" lvl="1" indent="-571500" algn="l">
              <a:buFont typeface="Arial" pitchFamily="34" charset="0"/>
              <a:buChar char="•"/>
            </a:pPr>
            <a:r>
              <a:rPr lang="fr-FR" sz="4000" b="1" i="1" dirty="0" smtClean="0">
                <a:solidFill>
                  <a:schemeClr val="tx1"/>
                </a:solidFill>
              </a:rPr>
              <a:t>Acides humiques </a:t>
            </a:r>
            <a:r>
              <a:rPr lang="fr-FR" sz="4000" dirty="0" smtClean="0">
                <a:solidFill>
                  <a:schemeClr val="tx1"/>
                </a:solidFill>
              </a:rPr>
              <a:t>peu mobiles: composés stables assimilables par les plantes.</a:t>
            </a:r>
          </a:p>
          <a:p>
            <a:pPr marL="1028700" lvl="1" indent="-571500" algn="l">
              <a:buFont typeface="Arial" pitchFamily="34" charset="0"/>
              <a:buChar char="•"/>
            </a:pPr>
            <a:r>
              <a:rPr lang="fr-FR" sz="4000" b="1" i="1" dirty="0" smtClean="0">
                <a:solidFill>
                  <a:schemeClr val="tx1"/>
                </a:solidFill>
              </a:rPr>
              <a:t>Acides </a:t>
            </a:r>
            <a:r>
              <a:rPr lang="fr-FR" sz="4000" b="1" i="1" dirty="0" err="1" smtClean="0">
                <a:solidFill>
                  <a:schemeClr val="tx1"/>
                </a:solidFill>
              </a:rPr>
              <a:t>fulviques</a:t>
            </a:r>
            <a:r>
              <a:rPr lang="fr-FR" sz="4000" dirty="0" smtClean="0">
                <a:solidFill>
                  <a:schemeClr val="tx1"/>
                </a:solidFill>
              </a:rPr>
              <a:t>: </a:t>
            </a:r>
            <a:r>
              <a:rPr lang="fr-FR" sz="4000" dirty="0">
                <a:solidFill>
                  <a:schemeClr val="tx1"/>
                </a:solidFill>
              </a:rPr>
              <a:t>composés </a:t>
            </a:r>
            <a:r>
              <a:rPr lang="fr-FR" sz="4000" dirty="0" smtClean="0">
                <a:solidFill>
                  <a:schemeClr val="tx1"/>
                </a:solidFill>
              </a:rPr>
              <a:t>très mobiles, facilement lessivés.</a:t>
            </a:r>
          </a:p>
          <a:p>
            <a:pPr marL="1028700" lvl="1" indent="-571500" algn="l">
              <a:buFont typeface="Arial" pitchFamily="34" charset="0"/>
              <a:buChar char="•"/>
            </a:pPr>
            <a:endParaRPr lang="fr-FR" sz="4000" dirty="0" smtClean="0">
              <a:solidFill>
                <a:schemeClr val="tx1"/>
              </a:solidFill>
            </a:endParaRPr>
          </a:p>
          <a:p>
            <a:pPr algn="l"/>
            <a:r>
              <a:rPr lang="fr-FR" sz="4400" dirty="0" smtClean="0">
                <a:solidFill>
                  <a:schemeClr val="tx1"/>
                </a:solidFill>
              </a:rPr>
              <a:t>Selon la nature de la végétation et des feuilles, il est possible de distinguer plusieurs types d’humus:</a:t>
            </a:r>
          </a:p>
          <a:p>
            <a:pPr marL="1028700" lvl="1" indent="-571500" algn="l">
              <a:buFont typeface="Arial" pitchFamily="34" charset="0"/>
              <a:buChar char="•"/>
            </a:pPr>
            <a:r>
              <a:rPr lang="fr-FR" sz="4000" b="1" i="1" dirty="0" smtClean="0">
                <a:solidFill>
                  <a:schemeClr val="tx1"/>
                </a:solidFill>
              </a:rPr>
              <a:t>MOR</a:t>
            </a:r>
            <a:r>
              <a:rPr lang="fr-FR" sz="4000" dirty="0" smtClean="0">
                <a:solidFill>
                  <a:schemeClr val="tx1"/>
                </a:solidFill>
              </a:rPr>
              <a:t>: Forêts de conifères des régions froides</a:t>
            </a:r>
          </a:p>
          <a:p>
            <a:pPr marL="1028700" lvl="1" indent="-571500" algn="l">
              <a:buFont typeface="Arial" pitchFamily="34" charset="0"/>
              <a:buChar char="•"/>
            </a:pPr>
            <a:r>
              <a:rPr lang="fr-FR" sz="4000" b="1" i="1" dirty="0">
                <a:solidFill>
                  <a:schemeClr val="tx1"/>
                </a:solidFill>
              </a:rPr>
              <a:t>MULL</a:t>
            </a:r>
            <a:r>
              <a:rPr lang="fr-FR" sz="4000" dirty="0" smtClean="0">
                <a:solidFill>
                  <a:schemeClr val="tx1"/>
                </a:solidFill>
              </a:rPr>
              <a:t>: Forêts caducifoliées </a:t>
            </a:r>
            <a:r>
              <a:rPr lang="fr-FR" sz="4000" dirty="0">
                <a:solidFill>
                  <a:schemeClr val="tx1"/>
                </a:solidFill>
              </a:rPr>
              <a:t>des régions </a:t>
            </a:r>
            <a:r>
              <a:rPr lang="fr-FR" sz="4000" dirty="0" smtClean="0">
                <a:solidFill>
                  <a:schemeClr val="tx1"/>
                </a:solidFill>
              </a:rPr>
              <a:t>tempérées</a:t>
            </a:r>
          </a:p>
          <a:p>
            <a:pPr marL="1028700" lvl="1" indent="-571500" algn="l">
              <a:buFont typeface="Arial" pitchFamily="34" charset="0"/>
              <a:buChar char="•"/>
            </a:pPr>
            <a:r>
              <a:rPr lang="fr-FR" sz="4000" b="1" i="1" dirty="0" smtClean="0">
                <a:solidFill>
                  <a:schemeClr val="tx1"/>
                </a:solidFill>
              </a:rPr>
              <a:t>MODER</a:t>
            </a:r>
            <a:r>
              <a:rPr lang="fr-FR" sz="4000" dirty="0" smtClean="0">
                <a:solidFill>
                  <a:schemeClr val="tx1"/>
                </a:solidFill>
              </a:rPr>
              <a:t> : Qualité moyenne</a:t>
            </a:r>
          </a:p>
          <a:p>
            <a:pPr algn="l"/>
            <a:endParaRPr lang="fr-FR" sz="2400" dirty="0" smtClean="0">
              <a:solidFill>
                <a:schemeClr val="tx1"/>
              </a:solidFill>
            </a:endParaRPr>
          </a:p>
          <a:p>
            <a:pPr algn="l"/>
            <a:r>
              <a:rPr lang="fr-FR" sz="2400" dirty="0" smtClean="0">
                <a:solidFill>
                  <a:schemeClr val="tx1"/>
                </a:solidFill>
              </a:rPr>
              <a:t> </a:t>
            </a:r>
          </a:p>
          <a:p>
            <a:pPr algn="l"/>
            <a:endParaRPr lang="fr-FR" sz="2400" dirty="0" smtClean="0">
              <a:solidFill>
                <a:schemeClr val="tx1"/>
              </a:solidFill>
            </a:endParaRPr>
          </a:p>
          <a:p>
            <a:pPr algn="l"/>
            <a:endParaRPr lang="fr-FR" sz="4000" dirty="0" smtClean="0">
              <a:solidFill>
                <a:schemeClr val="tx1"/>
              </a:solidFill>
            </a:endParaRPr>
          </a:p>
          <a:p>
            <a:pPr algn="l"/>
            <a:endParaRPr lang="fr-FR" sz="4000" dirty="0">
              <a:solidFill>
                <a:schemeClr val="tx1"/>
              </a:solidFill>
            </a:endParaRPr>
          </a:p>
        </p:txBody>
      </p:sp>
      <p:sp>
        <p:nvSpPr>
          <p:cNvPr id="2053" name="Zone de texte 5"/>
          <p:cNvSpPr txBox="1">
            <a:spLocks noChangeArrowheads="1"/>
          </p:cNvSpPr>
          <p:nvPr/>
        </p:nvSpPr>
        <p:spPr bwMode="auto">
          <a:xfrm>
            <a:off x="1042988" y="173038"/>
            <a:ext cx="7777162" cy="519112"/>
          </a:xfrm>
          <a:prstGeom prst="rect">
            <a:avLst/>
          </a:prstGeom>
          <a:solidFill>
            <a:srgbClr val="FFFFE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fr-FR" sz="2800" dirty="0" smtClean="0"/>
              <a:t>Humification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174866963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0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1" grpId="0" build="p" bldLvl="5" advAuto="500"/>
      <p:bldP spid="205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Ecologie générale </a:t>
            </a: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6769" y="115888"/>
            <a:ext cx="738664" cy="5905500"/>
          </a:xfrm>
          <a:solidFill>
            <a:srgbClr val="FFFF99"/>
          </a:solidFill>
        </p:spPr>
        <p:txBody>
          <a:bodyPr vert="eaVert">
            <a:spAutoFit/>
          </a:bodyPr>
          <a:lstStyle/>
          <a:p>
            <a:r>
              <a:rPr lang="fr-FR" sz="3600" dirty="0"/>
              <a:t>Fraction organique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42988" y="908720"/>
            <a:ext cx="7993508" cy="4824536"/>
          </a:xfrm>
        </p:spPr>
        <p:txBody>
          <a:bodyPr>
            <a:normAutofit fontScale="62500" lnSpcReduction="20000"/>
          </a:bodyPr>
          <a:lstStyle/>
          <a:p>
            <a:pPr algn="l"/>
            <a:endParaRPr lang="fr-FR" sz="2400" dirty="0" smtClean="0">
              <a:solidFill>
                <a:schemeClr val="tx1"/>
              </a:solidFill>
            </a:endParaRPr>
          </a:p>
          <a:p>
            <a:pPr algn="l"/>
            <a:r>
              <a:rPr lang="fr-FR" sz="4400" dirty="0" smtClean="0">
                <a:solidFill>
                  <a:schemeClr val="tx1"/>
                </a:solidFill>
              </a:rPr>
              <a:t>Processus de transformation de l’humus en « molécules minérales » (nitrates, CO2,…) principale source de nutrition pour les végétaux.</a:t>
            </a:r>
          </a:p>
          <a:p>
            <a:pPr algn="l"/>
            <a:r>
              <a:rPr lang="fr-FR" sz="4400" dirty="0" smtClean="0">
                <a:solidFill>
                  <a:schemeClr val="tx1"/>
                </a:solidFill>
              </a:rPr>
              <a:t> Ce processus de passe dans le sol, il s’accompagne d’une baisse du carbone et une augmentation de l’azote.</a:t>
            </a:r>
          </a:p>
          <a:p>
            <a:pPr algn="l"/>
            <a:endParaRPr lang="fr-FR" sz="4400" dirty="0" smtClean="0">
              <a:solidFill>
                <a:schemeClr val="tx1"/>
              </a:solidFill>
            </a:endParaRPr>
          </a:p>
          <a:p>
            <a:pPr algn="l"/>
            <a:r>
              <a:rPr lang="fr-FR" sz="4400" dirty="0" smtClean="0">
                <a:solidFill>
                  <a:schemeClr val="tx1"/>
                </a:solidFill>
              </a:rPr>
              <a:t>Rapport C/N nous renseigne sur la </a:t>
            </a:r>
            <a:r>
              <a:rPr lang="fr-FR" sz="4400" i="1" dirty="0" smtClean="0">
                <a:solidFill>
                  <a:schemeClr val="tx1"/>
                </a:solidFill>
              </a:rPr>
              <a:t>vitesse de minéralisation</a:t>
            </a:r>
            <a:r>
              <a:rPr lang="fr-FR" sz="4400" dirty="0" smtClean="0">
                <a:solidFill>
                  <a:schemeClr val="tx1"/>
                </a:solidFill>
              </a:rPr>
              <a:t> ou devenir de la matière organique dans le sol.</a:t>
            </a:r>
            <a:endParaRPr lang="fr-FR" sz="2000" dirty="0" smtClean="0">
              <a:solidFill>
                <a:schemeClr val="tx1"/>
              </a:solidFill>
            </a:endParaRPr>
          </a:p>
          <a:p>
            <a:pPr algn="l"/>
            <a:endParaRPr lang="fr-FR" sz="2400" dirty="0" smtClean="0">
              <a:solidFill>
                <a:schemeClr val="tx1"/>
              </a:solidFill>
            </a:endParaRPr>
          </a:p>
          <a:p>
            <a:pPr algn="l"/>
            <a:r>
              <a:rPr lang="fr-FR" sz="2400" dirty="0" smtClean="0">
                <a:solidFill>
                  <a:schemeClr val="tx1"/>
                </a:solidFill>
              </a:rPr>
              <a:t> </a:t>
            </a:r>
          </a:p>
          <a:p>
            <a:pPr algn="l"/>
            <a:endParaRPr lang="fr-FR" sz="2400" dirty="0" smtClean="0">
              <a:solidFill>
                <a:schemeClr val="tx1"/>
              </a:solidFill>
            </a:endParaRPr>
          </a:p>
          <a:p>
            <a:pPr algn="l"/>
            <a:endParaRPr lang="fr-FR" sz="4000" dirty="0" smtClean="0">
              <a:solidFill>
                <a:schemeClr val="tx1"/>
              </a:solidFill>
            </a:endParaRPr>
          </a:p>
          <a:p>
            <a:pPr algn="l"/>
            <a:endParaRPr lang="fr-FR" sz="4000" dirty="0">
              <a:solidFill>
                <a:schemeClr val="tx1"/>
              </a:solidFill>
            </a:endParaRPr>
          </a:p>
        </p:txBody>
      </p:sp>
      <p:sp>
        <p:nvSpPr>
          <p:cNvPr id="2053" name="Zone de texte 5"/>
          <p:cNvSpPr txBox="1">
            <a:spLocks noChangeArrowheads="1"/>
          </p:cNvSpPr>
          <p:nvPr/>
        </p:nvSpPr>
        <p:spPr bwMode="auto">
          <a:xfrm>
            <a:off x="1042988" y="173038"/>
            <a:ext cx="7777162" cy="519112"/>
          </a:xfrm>
          <a:prstGeom prst="rect">
            <a:avLst/>
          </a:prstGeom>
          <a:solidFill>
            <a:srgbClr val="FFFFE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fr-FR" sz="2800" dirty="0" smtClean="0"/>
              <a:t>Minéralisation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426030655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0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1" grpId="0" build="p" bldLvl="5" advAuto="500"/>
      <p:bldP spid="205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Ecologie générale </a:t>
            </a: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6769" y="115888"/>
            <a:ext cx="738664" cy="5905500"/>
          </a:xfrm>
          <a:solidFill>
            <a:srgbClr val="FFFF99"/>
          </a:solidFill>
        </p:spPr>
        <p:txBody>
          <a:bodyPr vert="eaVert">
            <a:spAutoFit/>
          </a:bodyPr>
          <a:lstStyle/>
          <a:p>
            <a:r>
              <a:rPr lang="fr-FR" sz="3600" dirty="0" smtClean="0"/>
              <a:t>Facteurs édaphiques</a:t>
            </a:r>
            <a:endParaRPr lang="fr-FR" sz="3600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42988" y="908720"/>
            <a:ext cx="7993508" cy="4824536"/>
          </a:xfrm>
        </p:spPr>
        <p:txBody>
          <a:bodyPr>
            <a:normAutofit/>
          </a:bodyPr>
          <a:lstStyle/>
          <a:p>
            <a:pPr algn="l"/>
            <a:endParaRPr lang="fr-FR" sz="2400" dirty="0" smtClean="0">
              <a:solidFill>
                <a:schemeClr val="tx1"/>
              </a:solidFill>
            </a:endParaRPr>
          </a:p>
          <a:p>
            <a:pPr algn="l"/>
            <a:r>
              <a:rPr lang="fr-FR" sz="4400" dirty="0" smtClean="0">
                <a:solidFill>
                  <a:schemeClr val="tx1"/>
                </a:solidFill>
              </a:rPr>
              <a:t>L’eau dans le sol</a:t>
            </a:r>
          </a:p>
          <a:p>
            <a:pPr algn="l"/>
            <a:r>
              <a:rPr lang="fr-FR" sz="4400" dirty="0">
                <a:solidFill>
                  <a:schemeClr val="tx1"/>
                </a:solidFill>
              </a:rPr>
              <a:t>S</a:t>
            </a:r>
            <a:r>
              <a:rPr lang="fr-FR" sz="4400" dirty="0" smtClean="0">
                <a:solidFill>
                  <a:schemeClr val="tx1"/>
                </a:solidFill>
              </a:rPr>
              <a:t>alinité</a:t>
            </a:r>
          </a:p>
          <a:p>
            <a:pPr algn="l"/>
            <a:r>
              <a:rPr lang="fr-FR" sz="4400" dirty="0" smtClean="0">
                <a:solidFill>
                  <a:schemeClr val="tx1"/>
                </a:solidFill>
              </a:rPr>
              <a:t>pH</a:t>
            </a:r>
          </a:p>
          <a:p>
            <a:pPr algn="l"/>
            <a:r>
              <a:rPr lang="fr-FR" sz="4400" dirty="0" smtClean="0">
                <a:solidFill>
                  <a:schemeClr val="tx1"/>
                </a:solidFill>
              </a:rPr>
              <a:t>Calcaire</a:t>
            </a:r>
            <a:endParaRPr lang="fr-FR" sz="2000" dirty="0" smtClean="0">
              <a:solidFill>
                <a:schemeClr val="tx1"/>
              </a:solidFill>
            </a:endParaRPr>
          </a:p>
          <a:p>
            <a:pPr algn="l"/>
            <a:endParaRPr lang="fr-FR" sz="2400" dirty="0" smtClean="0">
              <a:solidFill>
                <a:schemeClr val="tx1"/>
              </a:solidFill>
            </a:endParaRPr>
          </a:p>
          <a:p>
            <a:pPr algn="l"/>
            <a:r>
              <a:rPr lang="fr-FR" sz="2400" dirty="0" smtClean="0">
                <a:solidFill>
                  <a:schemeClr val="tx1"/>
                </a:solidFill>
              </a:rPr>
              <a:t> </a:t>
            </a:r>
          </a:p>
          <a:p>
            <a:pPr algn="l"/>
            <a:endParaRPr lang="fr-FR" sz="2400" dirty="0" smtClean="0">
              <a:solidFill>
                <a:schemeClr val="tx1"/>
              </a:solidFill>
            </a:endParaRPr>
          </a:p>
          <a:p>
            <a:pPr algn="l"/>
            <a:endParaRPr lang="fr-FR" sz="4000" dirty="0" smtClean="0">
              <a:solidFill>
                <a:schemeClr val="tx1"/>
              </a:solidFill>
            </a:endParaRPr>
          </a:p>
          <a:p>
            <a:pPr algn="l"/>
            <a:endParaRPr lang="fr-FR" sz="4000" dirty="0">
              <a:solidFill>
                <a:schemeClr val="tx1"/>
              </a:solidFill>
            </a:endParaRPr>
          </a:p>
        </p:txBody>
      </p:sp>
      <p:sp>
        <p:nvSpPr>
          <p:cNvPr id="2053" name="Zone de texte 5"/>
          <p:cNvSpPr txBox="1">
            <a:spLocks noChangeArrowheads="1"/>
          </p:cNvSpPr>
          <p:nvPr/>
        </p:nvSpPr>
        <p:spPr bwMode="auto">
          <a:xfrm>
            <a:off x="1042988" y="173038"/>
            <a:ext cx="7777162" cy="519112"/>
          </a:xfrm>
          <a:prstGeom prst="rect">
            <a:avLst/>
          </a:prstGeom>
          <a:solidFill>
            <a:srgbClr val="FFFFE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fr-FR" sz="2800" dirty="0" smtClean="0"/>
              <a:t>Caractères physico-chimiques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325073153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0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1" grpId="0" build="p" bldLvl="5" advAuto="500"/>
      <p:bldP spid="205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Ecologie générale </a:t>
            </a: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6769" y="115888"/>
            <a:ext cx="738664" cy="5905500"/>
          </a:xfrm>
          <a:solidFill>
            <a:srgbClr val="FFFF99"/>
          </a:solidFill>
        </p:spPr>
        <p:txBody>
          <a:bodyPr vert="eaVert">
            <a:spAutoFit/>
          </a:bodyPr>
          <a:lstStyle/>
          <a:p>
            <a:r>
              <a:rPr lang="fr-FR" sz="3600" dirty="0"/>
              <a:t>Caractères physico-chimiques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42988" y="908720"/>
            <a:ext cx="7993508" cy="4824536"/>
          </a:xfrm>
        </p:spPr>
        <p:txBody>
          <a:bodyPr>
            <a:normAutofit fontScale="40000" lnSpcReduction="20000"/>
          </a:bodyPr>
          <a:lstStyle/>
          <a:p>
            <a:pPr algn="l"/>
            <a:r>
              <a:rPr lang="fr-FR" sz="4000" dirty="0" smtClean="0">
                <a:solidFill>
                  <a:schemeClr val="tx1"/>
                </a:solidFill>
              </a:rPr>
              <a:t>En fonction des particules et de la taille des pores dans le sol, l’eau se présente sous 4 états: </a:t>
            </a:r>
          </a:p>
          <a:p>
            <a:pPr algn="l"/>
            <a:endParaRPr lang="fr-FR" sz="4000" dirty="0" smtClean="0">
              <a:solidFill>
                <a:schemeClr val="tx1"/>
              </a:solidFill>
            </a:endParaRPr>
          </a:p>
          <a:p>
            <a:pPr marL="857250" indent="-857250" algn="l">
              <a:buFont typeface="Arial" pitchFamily="34" charset="0"/>
              <a:buChar char="•"/>
            </a:pPr>
            <a:r>
              <a:rPr lang="fr-FR" sz="6000" b="1" dirty="0" smtClean="0">
                <a:solidFill>
                  <a:schemeClr val="tx1"/>
                </a:solidFill>
              </a:rPr>
              <a:t>Eau hygroscopique</a:t>
            </a:r>
            <a:r>
              <a:rPr lang="fr-FR" sz="6000" dirty="0" smtClean="0">
                <a:solidFill>
                  <a:schemeClr val="tx1"/>
                </a:solidFill>
              </a:rPr>
              <a:t>: fortement collée aux particules fines du sol, eau non utilisée.</a:t>
            </a:r>
          </a:p>
          <a:p>
            <a:pPr marL="857250" indent="-857250" algn="l">
              <a:buFont typeface="Arial" pitchFamily="34" charset="0"/>
              <a:buChar char="•"/>
            </a:pPr>
            <a:r>
              <a:rPr lang="fr-FR" sz="6000" b="1" dirty="0" smtClean="0">
                <a:solidFill>
                  <a:schemeClr val="tx1"/>
                </a:solidFill>
              </a:rPr>
              <a:t>Eau capillaire non absorbable: </a:t>
            </a:r>
            <a:r>
              <a:rPr lang="fr-FR" sz="6000" dirty="0" smtClean="0">
                <a:solidFill>
                  <a:schemeClr val="tx1"/>
                </a:solidFill>
              </a:rPr>
              <a:t>Occupe les pores &lt;0.2 micron, fortement liée aux éléments du sol</a:t>
            </a:r>
          </a:p>
          <a:p>
            <a:pPr marL="857250" indent="-857250" algn="l">
              <a:buFont typeface="Arial" pitchFamily="34" charset="0"/>
              <a:buChar char="•"/>
            </a:pPr>
            <a:r>
              <a:rPr lang="fr-FR" sz="6000" b="1" dirty="0">
                <a:solidFill>
                  <a:schemeClr val="tx1"/>
                </a:solidFill>
              </a:rPr>
              <a:t>Eau </a:t>
            </a:r>
            <a:r>
              <a:rPr lang="fr-FR" sz="6000" b="1" dirty="0" smtClean="0">
                <a:solidFill>
                  <a:schemeClr val="tx1"/>
                </a:solidFill>
              </a:rPr>
              <a:t>capillaire absorbable</a:t>
            </a:r>
            <a:r>
              <a:rPr lang="fr-FR" sz="6000" dirty="0" smtClean="0">
                <a:solidFill>
                  <a:schemeClr val="tx1"/>
                </a:solidFill>
              </a:rPr>
              <a:t>: Occupe </a:t>
            </a:r>
            <a:r>
              <a:rPr lang="fr-FR" sz="6000" dirty="0">
                <a:solidFill>
                  <a:schemeClr val="tx1"/>
                </a:solidFill>
              </a:rPr>
              <a:t>les pores </a:t>
            </a:r>
            <a:r>
              <a:rPr lang="fr-FR" sz="6000" dirty="0" smtClean="0">
                <a:solidFill>
                  <a:schemeClr val="tx1"/>
                </a:solidFill>
              </a:rPr>
              <a:t>0.2-8 microns, utilisable par les racines des plantes, peut s’évaporer (migration ascendante)</a:t>
            </a:r>
          </a:p>
          <a:p>
            <a:pPr marL="857250" indent="-857250" algn="l">
              <a:buFont typeface="Arial" pitchFamily="34" charset="0"/>
              <a:buChar char="•"/>
            </a:pPr>
            <a:r>
              <a:rPr lang="fr-FR" sz="6000" b="1" dirty="0" smtClean="0">
                <a:solidFill>
                  <a:schemeClr val="tx1"/>
                </a:solidFill>
              </a:rPr>
              <a:t>Eau de gravité</a:t>
            </a:r>
            <a:r>
              <a:rPr lang="fr-FR" sz="6000" dirty="0" smtClean="0">
                <a:solidFill>
                  <a:schemeClr val="tx1"/>
                </a:solidFill>
              </a:rPr>
              <a:t>:</a:t>
            </a:r>
            <a:r>
              <a:rPr lang="fr-FR" sz="6000" dirty="0">
                <a:solidFill>
                  <a:schemeClr val="tx1"/>
                </a:solidFill>
              </a:rPr>
              <a:t> Occupe les pores </a:t>
            </a:r>
            <a:r>
              <a:rPr lang="fr-FR" sz="6000" dirty="0" smtClean="0">
                <a:solidFill>
                  <a:schemeClr val="tx1"/>
                </a:solidFill>
              </a:rPr>
              <a:t>&gt; 8microns, cette eau peut s’écouler (lessivage) le long d’un </a:t>
            </a:r>
            <a:r>
              <a:rPr lang="fr-FR" sz="6000" dirty="0">
                <a:solidFill>
                  <a:schemeClr val="tx1"/>
                </a:solidFill>
              </a:rPr>
              <a:t>sol</a:t>
            </a:r>
          </a:p>
          <a:p>
            <a:pPr marL="571500" indent="-571500" algn="l">
              <a:buFont typeface="Arial" pitchFamily="34" charset="0"/>
              <a:buChar char="•"/>
            </a:pPr>
            <a:endParaRPr lang="fr-FR" sz="4400" dirty="0" smtClean="0">
              <a:solidFill>
                <a:schemeClr val="tx1"/>
              </a:solidFill>
            </a:endParaRPr>
          </a:p>
          <a:p>
            <a:pPr algn="l"/>
            <a:endParaRPr lang="fr-FR" sz="2000" dirty="0" smtClean="0">
              <a:solidFill>
                <a:schemeClr val="tx1"/>
              </a:solidFill>
            </a:endParaRPr>
          </a:p>
          <a:p>
            <a:pPr algn="l"/>
            <a:endParaRPr lang="fr-FR" sz="2400" dirty="0" smtClean="0">
              <a:solidFill>
                <a:schemeClr val="tx1"/>
              </a:solidFill>
            </a:endParaRPr>
          </a:p>
          <a:p>
            <a:pPr algn="l"/>
            <a:r>
              <a:rPr lang="fr-FR" sz="2400" dirty="0" smtClean="0">
                <a:solidFill>
                  <a:schemeClr val="tx1"/>
                </a:solidFill>
              </a:rPr>
              <a:t> </a:t>
            </a:r>
          </a:p>
          <a:p>
            <a:pPr algn="l"/>
            <a:endParaRPr lang="fr-FR" sz="2400" dirty="0" smtClean="0">
              <a:solidFill>
                <a:schemeClr val="tx1"/>
              </a:solidFill>
            </a:endParaRPr>
          </a:p>
          <a:p>
            <a:pPr algn="l"/>
            <a:endParaRPr lang="fr-FR" sz="4000" dirty="0" smtClean="0">
              <a:solidFill>
                <a:schemeClr val="tx1"/>
              </a:solidFill>
            </a:endParaRPr>
          </a:p>
          <a:p>
            <a:pPr algn="l"/>
            <a:endParaRPr lang="fr-FR" sz="4000" dirty="0">
              <a:solidFill>
                <a:schemeClr val="tx1"/>
              </a:solidFill>
            </a:endParaRPr>
          </a:p>
        </p:txBody>
      </p:sp>
      <p:sp>
        <p:nvSpPr>
          <p:cNvPr id="2053" name="Zone de texte 5"/>
          <p:cNvSpPr txBox="1">
            <a:spLocks noChangeArrowheads="1"/>
          </p:cNvSpPr>
          <p:nvPr/>
        </p:nvSpPr>
        <p:spPr bwMode="auto">
          <a:xfrm>
            <a:off x="1042988" y="173038"/>
            <a:ext cx="7777162" cy="519112"/>
          </a:xfrm>
          <a:prstGeom prst="rect">
            <a:avLst/>
          </a:prstGeom>
          <a:solidFill>
            <a:srgbClr val="FFFFE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fr-FR" sz="2800" dirty="0" smtClean="0"/>
              <a:t>L’eau dans le sol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58572979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2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000"/>
                                        <p:tgtEl>
                                          <p:spTgt spid="2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000"/>
                                        <p:tgtEl>
                                          <p:spTgt spid="2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1000"/>
                                        <p:tgtEl>
                                          <p:spTgt spid="20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1000"/>
                                        <p:tgtEl>
                                          <p:spTgt spid="20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1" grpId="1" build="p"/>
      <p:bldP spid="205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Ecologie générale </a:t>
            </a: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6769" y="115888"/>
            <a:ext cx="738664" cy="5905500"/>
          </a:xfrm>
          <a:solidFill>
            <a:srgbClr val="FFFF99"/>
          </a:solidFill>
        </p:spPr>
        <p:txBody>
          <a:bodyPr vert="eaVert">
            <a:spAutoFit/>
          </a:bodyPr>
          <a:lstStyle/>
          <a:p>
            <a:r>
              <a:rPr lang="fr-FR" sz="3600" dirty="0"/>
              <a:t>Caractères physico-chimiques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42988" y="908720"/>
            <a:ext cx="7993508" cy="4824536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fr-FR" sz="4000" dirty="0">
                <a:solidFill>
                  <a:schemeClr val="tx1"/>
                </a:solidFill>
              </a:rPr>
              <a:t>I</a:t>
            </a:r>
            <a:r>
              <a:rPr lang="fr-FR" sz="4000" dirty="0" smtClean="0">
                <a:solidFill>
                  <a:schemeClr val="tx1"/>
                </a:solidFill>
              </a:rPr>
              <a:t>l traduit le degré d’acidité qui influent sur les micro-organismes du sol en ralentissant leur activité.</a:t>
            </a:r>
          </a:p>
          <a:p>
            <a:pPr algn="l"/>
            <a:r>
              <a:rPr lang="fr-FR" sz="4000" dirty="0" smtClean="0">
                <a:solidFill>
                  <a:schemeClr val="tx1"/>
                </a:solidFill>
              </a:rPr>
              <a:t>En fonction de leur adaptation on peut distinguer 3 types de plantes:</a:t>
            </a:r>
          </a:p>
          <a:p>
            <a:pPr algn="l"/>
            <a:r>
              <a:rPr lang="fr-FR" sz="4000" dirty="0" smtClean="0">
                <a:solidFill>
                  <a:schemeClr val="tx1"/>
                </a:solidFill>
              </a:rPr>
              <a:t>Les plantes </a:t>
            </a:r>
            <a:r>
              <a:rPr lang="fr-FR" sz="4000" b="1" dirty="0" err="1" smtClean="0">
                <a:solidFill>
                  <a:schemeClr val="tx1"/>
                </a:solidFill>
              </a:rPr>
              <a:t>acidiphles</a:t>
            </a:r>
            <a:r>
              <a:rPr lang="fr-FR" sz="4000" dirty="0" smtClean="0">
                <a:solidFill>
                  <a:schemeClr val="tx1"/>
                </a:solidFill>
              </a:rPr>
              <a:t>: exigent un pH bas&lt;5. </a:t>
            </a:r>
          </a:p>
          <a:p>
            <a:pPr algn="l"/>
            <a:r>
              <a:rPr lang="fr-FR" sz="3400" i="1" dirty="0" smtClean="0">
                <a:solidFill>
                  <a:schemeClr val="tx1"/>
                </a:solidFill>
              </a:rPr>
              <a:t>Ex</a:t>
            </a:r>
            <a:r>
              <a:rPr lang="fr-FR" sz="4000" dirty="0" smtClean="0">
                <a:solidFill>
                  <a:schemeClr val="tx1"/>
                </a:solidFill>
              </a:rPr>
              <a:t>. </a:t>
            </a:r>
            <a:r>
              <a:rPr lang="fr-FR" sz="3400" i="1" dirty="0" smtClean="0">
                <a:solidFill>
                  <a:schemeClr val="tx1"/>
                </a:solidFill>
              </a:rPr>
              <a:t>lavande, fougère aigle, bruyère,…</a:t>
            </a:r>
          </a:p>
          <a:p>
            <a:pPr algn="l"/>
            <a:r>
              <a:rPr lang="fr-FR" sz="4000" dirty="0" smtClean="0">
                <a:solidFill>
                  <a:schemeClr val="tx1"/>
                </a:solidFill>
              </a:rPr>
              <a:t>Les plantes </a:t>
            </a:r>
            <a:r>
              <a:rPr lang="fr-FR" sz="4000" b="1" dirty="0" smtClean="0">
                <a:solidFill>
                  <a:schemeClr val="tx1"/>
                </a:solidFill>
              </a:rPr>
              <a:t>neutrophiles</a:t>
            </a:r>
            <a:r>
              <a:rPr lang="fr-FR" sz="4000" dirty="0" smtClean="0">
                <a:solidFill>
                  <a:schemeClr val="tx1"/>
                </a:solidFill>
              </a:rPr>
              <a:t>: exigent un pH neutre, 6-7,5.</a:t>
            </a:r>
          </a:p>
          <a:p>
            <a:pPr algn="l"/>
            <a:r>
              <a:rPr lang="fr-FR" sz="3400" i="1" dirty="0" err="1" smtClean="0">
                <a:solidFill>
                  <a:schemeClr val="tx1"/>
                </a:solidFill>
              </a:rPr>
              <a:t>Ex.Ortie</a:t>
            </a:r>
            <a:endParaRPr lang="fr-FR" sz="3400" dirty="0" smtClean="0">
              <a:solidFill>
                <a:schemeClr val="tx1"/>
              </a:solidFill>
            </a:endParaRPr>
          </a:p>
          <a:p>
            <a:pPr algn="l"/>
            <a:r>
              <a:rPr lang="fr-FR" sz="4000" dirty="0" smtClean="0">
                <a:solidFill>
                  <a:schemeClr val="tx1"/>
                </a:solidFill>
              </a:rPr>
              <a:t>Les plantes </a:t>
            </a:r>
            <a:r>
              <a:rPr lang="fr-FR" sz="4000" b="1" dirty="0" smtClean="0">
                <a:solidFill>
                  <a:schemeClr val="tx1"/>
                </a:solidFill>
              </a:rPr>
              <a:t>basophiles</a:t>
            </a:r>
            <a:r>
              <a:rPr lang="fr-FR" sz="4000" dirty="0" smtClean="0">
                <a:solidFill>
                  <a:schemeClr val="tx1"/>
                </a:solidFill>
              </a:rPr>
              <a:t>: exigent</a:t>
            </a:r>
            <a:r>
              <a:rPr lang="fr-FR" sz="4000" dirty="0">
                <a:solidFill>
                  <a:schemeClr val="tx1"/>
                </a:solidFill>
              </a:rPr>
              <a:t> </a:t>
            </a:r>
            <a:r>
              <a:rPr lang="fr-FR" sz="4000" dirty="0" smtClean="0">
                <a:solidFill>
                  <a:schemeClr val="tx1"/>
                </a:solidFill>
              </a:rPr>
              <a:t>un pH&gt;7.</a:t>
            </a:r>
          </a:p>
          <a:p>
            <a:pPr algn="l"/>
            <a:r>
              <a:rPr lang="fr-FR" sz="4000" i="1" dirty="0" smtClean="0">
                <a:solidFill>
                  <a:schemeClr val="tx1"/>
                </a:solidFill>
              </a:rPr>
              <a:t>Ex.</a:t>
            </a:r>
            <a:endParaRPr lang="fr-FR" sz="4000" dirty="0">
              <a:solidFill>
                <a:schemeClr val="tx1"/>
              </a:solidFill>
            </a:endParaRPr>
          </a:p>
          <a:p>
            <a:pPr algn="l"/>
            <a:endParaRPr lang="fr-FR" sz="4000" dirty="0" smtClean="0">
              <a:solidFill>
                <a:schemeClr val="tx1"/>
              </a:solidFill>
            </a:endParaRPr>
          </a:p>
          <a:p>
            <a:pPr algn="l"/>
            <a:r>
              <a:rPr lang="fr-FR" sz="2400" dirty="0" smtClean="0">
                <a:solidFill>
                  <a:schemeClr val="tx1"/>
                </a:solidFill>
              </a:rPr>
              <a:t> </a:t>
            </a:r>
          </a:p>
          <a:p>
            <a:pPr algn="l"/>
            <a:endParaRPr lang="fr-FR" sz="2400" dirty="0" smtClean="0">
              <a:solidFill>
                <a:schemeClr val="tx1"/>
              </a:solidFill>
            </a:endParaRPr>
          </a:p>
          <a:p>
            <a:pPr algn="l"/>
            <a:endParaRPr lang="fr-FR" sz="4000" dirty="0" smtClean="0">
              <a:solidFill>
                <a:schemeClr val="tx1"/>
              </a:solidFill>
            </a:endParaRPr>
          </a:p>
          <a:p>
            <a:pPr algn="l"/>
            <a:endParaRPr lang="fr-FR" sz="4000" dirty="0">
              <a:solidFill>
                <a:schemeClr val="tx1"/>
              </a:solidFill>
            </a:endParaRPr>
          </a:p>
        </p:txBody>
      </p:sp>
      <p:sp>
        <p:nvSpPr>
          <p:cNvPr id="2053" name="Zone de texte 5"/>
          <p:cNvSpPr txBox="1">
            <a:spLocks noChangeArrowheads="1"/>
          </p:cNvSpPr>
          <p:nvPr/>
        </p:nvSpPr>
        <p:spPr bwMode="auto">
          <a:xfrm>
            <a:off x="1042988" y="173038"/>
            <a:ext cx="7777162" cy="519112"/>
          </a:xfrm>
          <a:prstGeom prst="rect">
            <a:avLst/>
          </a:prstGeom>
          <a:solidFill>
            <a:srgbClr val="FFFFE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fr-FR" sz="2800" dirty="0" smtClean="0"/>
              <a:t>pH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135510971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0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0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0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20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1" grpId="1" build="p"/>
      <p:bldP spid="205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Ecologie générale </a:t>
            </a: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6769" y="115888"/>
            <a:ext cx="738664" cy="5905500"/>
          </a:xfrm>
          <a:solidFill>
            <a:srgbClr val="FFFF99"/>
          </a:solidFill>
        </p:spPr>
        <p:txBody>
          <a:bodyPr vert="eaVert">
            <a:spAutoFit/>
          </a:bodyPr>
          <a:lstStyle/>
          <a:p>
            <a:r>
              <a:rPr lang="fr-FR" sz="3600" dirty="0"/>
              <a:t>Caractères physico-chimiques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42988" y="908720"/>
            <a:ext cx="7993508" cy="4824536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fr-FR" sz="4000" dirty="0" smtClean="0">
                <a:solidFill>
                  <a:schemeClr val="tx1"/>
                </a:solidFill>
              </a:rPr>
              <a:t>Le calcaire dans le sol est un élément important qui induit une sélection (adaptation) des plantes, en fonction de cette adaptation on distingue:</a:t>
            </a:r>
          </a:p>
          <a:p>
            <a:pPr algn="l"/>
            <a:r>
              <a:rPr lang="fr-FR" sz="4000" dirty="0" smtClean="0">
                <a:solidFill>
                  <a:schemeClr val="tx1"/>
                </a:solidFill>
              </a:rPr>
              <a:t>Les plantes </a:t>
            </a:r>
            <a:r>
              <a:rPr lang="fr-FR" sz="4000" b="1" dirty="0" smtClean="0">
                <a:solidFill>
                  <a:schemeClr val="tx1"/>
                </a:solidFill>
              </a:rPr>
              <a:t>calcicoles</a:t>
            </a:r>
            <a:r>
              <a:rPr lang="fr-FR" sz="4000" dirty="0" smtClean="0">
                <a:solidFill>
                  <a:schemeClr val="tx1"/>
                </a:solidFill>
              </a:rPr>
              <a:t> qui poussent sur les sols calcaires. </a:t>
            </a:r>
          </a:p>
          <a:p>
            <a:pPr algn="l"/>
            <a:r>
              <a:rPr lang="fr-FR" sz="3100" i="1" dirty="0" smtClean="0">
                <a:solidFill>
                  <a:schemeClr val="tx1"/>
                </a:solidFill>
              </a:rPr>
              <a:t>Ex. Romarin, Pin d’Alep,…</a:t>
            </a:r>
          </a:p>
          <a:p>
            <a:pPr algn="l"/>
            <a:r>
              <a:rPr lang="fr-FR" sz="4000" dirty="0" smtClean="0">
                <a:solidFill>
                  <a:schemeClr val="tx1"/>
                </a:solidFill>
              </a:rPr>
              <a:t>Les </a:t>
            </a:r>
            <a:r>
              <a:rPr lang="fr-FR" sz="4000" smtClean="0">
                <a:solidFill>
                  <a:schemeClr val="tx1"/>
                </a:solidFill>
              </a:rPr>
              <a:t>plantes </a:t>
            </a:r>
            <a:r>
              <a:rPr lang="fr-FR" sz="4000" b="1" smtClean="0">
                <a:solidFill>
                  <a:schemeClr val="tx1"/>
                </a:solidFill>
              </a:rPr>
              <a:t>calcifuges</a:t>
            </a:r>
          </a:p>
          <a:p>
            <a:pPr algn="l"/>
            <a:r>
              <a:rPr lang="fr-FR" sz="4000" smtClean="0">
                <a:solidFill>
                  <a:schemeClr val="tx1"/>
                </a:solidFill>
              </a:rPr>
              <a:t> </a:t>
            </a:r>
            <a:r>
              <a:rPr lang="fr-FR" sz="4000" dirty="0" smtClean="0">
                <a:solidFill>
                  <a:schemeClr val="tx1"/>
                </a:solidFill>
              </a:rPr>
              <a:t>qui fuient les sols calcaires.</a:t>
            </a:r>
          </a:p>
          <a:p>
            <a:pPr algn="l"/>
            <a:r>
              <a:rPr lang="fr-FR" sz="3100" i="1" dirty="0" smtClean="0">
                <a:solidFill>
                  <a:schemeClr val="tx1"/>
                </a:solidFill>
              </a:rPr>
              <a:t>Ex. Chêne liège, lavande, bruyère,…</a:t>
            </a:r>
            <a:endParaRPr lang="fr-FR" sz="3100" i="1" dirty="0">
              <a:solidFill>
                <a:schemeClr val="tx1"/>
              </a:solidFill>
            </a:endParaRPr>
          </a:p>
          <a:p>
            <a:pPr algn="l"/>
            <a:endParaRPr lang="fr-FR" sz="4000" dirty="0" smtClean="0">
              <a:solidFill>
                <a:schemeClr val="tx1"/>
              </a:solidFill>
            </a:endParaRPr>
          </a:p>
          <a:p>
            <a:pPr algn="l"/>
            <a:r>
              <a:rPr lang="fr-FR" sz="2400" dirty="0" smtClean="0">
                <a:solidFill>
                  <a:schemeClr val="tx1"/>
                </a:solidFill>
              </a:rPr>
              <a:t> </a:t>
            </a:r>
          </a:p>
          <a:p>
            <a:pPr algn="l"/>
            <a:endParaRPr lang="fr-FR" sz="2400" dirty="0" smtClean="0">
              <a:solidFill>
                <a:schemeClr val="tx1"/>
              </a:solidFill>
            </a:endParaRPr>
          </a:p>
          <a:p>
            <a:pPr algn="l"/>
            <a:endParaRPr lang="fr-FR" sz="4000" dirty="0" smtClean="0">
              <a:solidFill>
                <a:schemeClr val="tx1"/>
              </a:solidFill>
            </a:endParaRPr>
          </a:p>
          <a:p>
            <a:pPr algn="l"/>
            <a:endParaRPr lang="fr-FR" sz="4000" dirty="0">
              <a:solidFill>
                <a:schemeClr val="tx1"/>
              </a:solidFill>
            </a:endParaRPr>
          </a:p>
        </p:txBody>
      </p:sp>
      <p:sp>
        <p:nvSpPr>
          <p:cNvPr id="2053" name="Zone de texte 5"/>
          <p:cNvSpPr txBox="1">
            <a:spLocks noChangeArrowheads="1"/>
          </p:cNvSpPr>
          <p:nvPr/>
        </p:nvSpPr>
        <p:spPr bwMode="auto">
          <a:xfrm>
            <a:off x="1042988" y="173038"/>
            <a:ext cx="7777162" cy="519112"/>
          </a:xfrm>
          <a:prstGeom prst="rect">
            <a:avLst/>
          </a:prstGeom>
          <a:solidFill>
            <a:srgbClr val="FFFFE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fr-FR" sz="2800" dirty="0" smtClean="0"/>
              <a:t>Calcaire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70885678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0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0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1" grpId="0" build="p"/>
      <p:bldP spid="205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Ecologie générale </a:t>
            </a: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6769" y="115888"/>
            <a:ext cx="738664" cy="5905500"/>
          </a:xfrm>
          <a:solidFill>
            <a:srgbClr val="FFFF99"/>
          </a:solidFill>
        </p:spPr>
        <p:txBody>
          <a:bodyPr vert="eaVert">
            <a:spAutoFit/>
          </a:bodyPr>
          <a:lstStyle/>
          <a:p>
            <a:r>
              <a:rPr lang="fr-FR" sz="3600" dirty="0"/>
              <a:t>Les facteurs </a:t>
            </a:r>
            <a:r>
              <a:rPr lang="fr-FR" sz="3600" dirty="0" smtClean="0"/>
              <a:t>écologiques</a:t>
            </a:r>
            <a:endParaRPr lang="fr-FR" sz="3600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42988" y="1268413"/>
            <a:ext cx="7850187" cy="4824412"/>
          </a:xfrm>
        </p:spPr>
        <p:txBody>
          <a:bodyPr>
            <a:normAutofit fontScale="62500" lnSpcReduction="20000"/>
          </a:bodyPr>
          <a:lstStyle/>
          <a:p>
            <a:pPr marL="571500" indent="-571500" algn="l">
              <a:lnSpc>
                <a:spcPct val="120000"/>
              </a:lnSpc>
              <a:buFont typeface="Arial" pitchFamily="34" charset="0"/>
              <a:buChar char="•"/>
            </a:pPr>
            <a:r>
              <a:rPr lang="fr-FR" sz="4000" dirty="0" smtClean="0">
                <a:solidFill>
                  <a:schemeClr val="tx1"/>
                </a:solidFill>
              </a:rPr>
              <a:t>Définitions</a:t>
            </a:r>
          </a:p>
          <a:p>
            <a:pPr marL="571500" indent="-571500" algn="l">
              <a:lnSpc>
                <a:spcPct val="120000"/>
              </a:lnSpc>
              <a:buFont typeface="Arial" pitchFamily="34" charset="0"/>
              <a:buChar char="•"/>
            </a:pPr>
            <a:r>
              <a:rPr lang="fr-FR" sz="4000" dirty="0" smtClean="0">
                <a:solidFill>
                  <a:schemeClr val="tx1"/>
                </a:solidFill>
              </a:rPr>
              <a:t>Organisation</a:t>
            </a:r>
          </a:p>
          <a:p>
            <a:pPr marL="571500" indent="-571500" algn="l">
              <a:lnSpc>
                <a:spcPct val="120000"/>
              </a:lnSpc>
              <a:buFont typeface="Arial" pitchFamily="34" charset="0"/>
              <a:buChar char="•"/>
            </a:pPr>
            <a:r>
              <a:rPr lang="fr-FR" sz="4000" dirty="0" smtClean="0">
                <a:solidFill>
                  <a:schemeClr val="tx1"/>
                </a:solidFill>
              </a:rPr>
              <a:t>Composition</a:t>
            </a:r>
          </a:p>
          <a:p>
            <a:pPr marL="1028700" lvl="1" indent="-571500" algn="l">
              <a:lnSpc>
                <a:spcPct val="120000"/>
              </a:lnSpc>
              <a:buFont typeface="Courier New" pitchFamily="49" charset="0"/>
              <a:buChar char="o"/>
            </a:pPr>
            <a:r>
              <a:rPr lang="fr-FR" sz="3600" dirty="0" smtClean="0">
                <a:solidFill>
                  <a:schemeClr val="tx1"/>
                </a:solidFill>
              </a:rPr>
              <a:t>Fraction </a:t>
            </a:r>
            <a:r>
              <a:rPr lang="fr-FR" sz="3600" dirty="0">
                <a:solidFill>
                  <a:schemeClr val="tx1"/>
                </a:solidFill>
              </a:rPr>
              <a:t>minérale </a:t>
            </a:r>
          </a:p>
          <a:p>
            <a:pPr marL="1028700" lvl="1" indent="-571500" algn="l">
              <a:lnSpc>
                <a:spcPct val="120000"/>
              </a:lnSpc>
              <a:buFont typeface="Courier New" pitchFamily="49" charset="0"/>
              <a:buChar char="o"/>
            </a:pPr>
            <a:r>
              <a:rPr lang="fr-FR" sz="3600" dirty="0" smtClean="0">
                <a:solidFill>
                  <a:schemeClr val="tx1"/>
                </a:solidFill>
              </a:rPr>
              <a:t>organique</a:t>
            </a:r>
            <a:endParaRPr lang="fr-FR" sz="4000" dirty="0" smtClean="0">
              <a:solidFill>
                <a:schemeClr val="tx1"/>
              </a:solidFill>
            </a:endParaRPr>
          </a:p>
          <a:p>
            <a:pPr marL="609600" indent="-609600" algn="l">
              <a:lnSpc>
                <a:spcPct val="120000"/>
              </a:lnSpc>
              <a:buFont typeface="Arial" pitchFamily="34" charset="0"/>
              <a:buChar char="•"/>
            </a:pPr>
            <a:r>
              <a:rPr lang="fr-FR" sz="4400" dirty="0" smtClean="0">
                <a:solidFill>
                  <a:schemeClr val="tx1"/>
                </a:solidFill>
              </a:rPr>
              <a:t>Caractéristiques physico-chimiques du sol</a:t>
            </a:r>
          </a:p>
          <a:p>
            <a:pPr marL="1066800" lvl="1" indent="-609600" algn="l">
              <a:lnSpc>
                <a:spcPct val="120000"/>
              </a:lnSpc>
              <a:buFont typeface="Courier New" pitchFamily="49" charset="0"/>
              <a:buChar char="o"/>
            </a:pPr>
            <a:r>
              <a:rPr lang="fr-FR" sz="3600" dirty="0" smtClean="0">
                <a:solidFill>
                  <a:schemeClr val="tx1"/>
                </a:solidFill>
              </a:rPr>
              <a:t>L’eau dan le sol</a:t>
            </a:r>
          </a:p>
          <a:p>
            <a:pPr marL="1066800" lvl="1" indent="-609600" algn="l">
              <a:lnSpc>
                <a:spcPct val="120000"/>
              </a:lnSpc>
              <a:buFont typeface="Courier New" pitchFamily="49" charset="0"/>
              <a:buChar char="o"/>
            </a:pPr>
            <a:r>
              <a:rPr lang="fr-FR" sz="3600" dirty="0" smtClean="0">
                <a:solidFill>
                  <a:schemeClr val="tx1"/>
                </a:solidFill>
              </a:rPr>
              <a:t>salinité</a:t>
            </a:r>
          </a:p>
          <a:p>
            <a:pPr marL="1066800" lvl="1" indent="-609600" algn="l">
              <a:lnSpc>
                <a:spcPct val="120000"/>
              </a:lnSpc>
              <a:buFont typeface="Courier New" pitchFamily="49" charset="0"/>
              <a:buChar char="o"/>
            </a:pPr>
            <a:r>
              <a:rPr lang="fr-FR" sz="3600" dirty="0" smtClean="0">
                <a:solidFill>
                  <a:schemeClr val="tx1"/>
                </a:solidFill>
              </a:rPr>
              <a:t>pH</a:t>
            </a:r>
          </a:p>
          <a:p>
            <a:pPr marL="1066800" lvl="1" indent="-609600" algn="l">
              <a:lnSpc>
                <a:spcPct val="120000"/>
              </a:lnSpc>
              <a:buFont typeface="Courier New" pitchFamily="49" charset="0"/>
              <a:buChar char="o"/>
            </a:pPr>
            <a:r>
              <a:rPr lang="fr-FR" sz="3600" dirty="0" smtClean="0">
                <a:solidFill>
                  <a:schemeClr val="tx1"/>
                </a:solidFill>
              </a:rPr>
              <a:t>Calcaire</a:t>
            </a:r>
          </a:p>
          <a:p>
            <a:pPr algn="l"/>
            <a:endParaRPr lang="fr-FR" sz="4000" dirty="0" smtClean="0"/>
          </a:p>
          <a:p>
            <a:pPr algn="l"/>
            <a:endParaRPr lang="fr-FR" sz="4000" dirty="0" smtClean="0"/>
          </a:p>
          <a:p>
            <a:pPr algn="l"/>
            <a:endParaRPr lang="fr-FR" sz="4000" dirty="0"/>
          </a:p>
        </p:txBody>
      </p:sp>
      <p:sp>
        <p:nvSpPr>
          <p:cNvPr id="2053" name="Zone de texte 5"/>
          <p:cNvSpPr txBox="1">
            <a:spLocks noChangeArrowheads="1"/>
          </p:cNvSpPr>
          <p:nvPr/>
        </p:nvSpPr>
        <p:spPr bwMode="auto">
          <a:xfrm>
            <a:off x="1042988" y="173038"/>
            <a:ext cx="7777162" cy="519112"/>
          </a:xfrm>
          <a:prstGeom prst="rect">
            <a:avLst/>
          </a:prstGeom>
          <a:solidFill>
            <a:srgbClr val="FFFFE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fr-FR" sz="2800" dirty="0"/>
              <a:t>Les facteurs </a:t>
            </a:r>
            <a:r>
              <a:rPr lang="fr-FR" sz="2800" dirty="0" smtClean="0"/>
              <a:t>édaphiques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46234311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30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1" grpId="0"/>
      <p:bldP spid="205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Ecologie générale </a:t>
            </a: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6769" y="115888"/>
            <a:ext cx="738664" cy="5905500"/>
          </a:xfrm>
          <a:solidFill>
            <a:srgbClr val="FFFF99"/>
          </a:solidFill>
        </p:spPr>
        <p:txBody>
          <a:bodyPr vert="eaVert">
            <a:spAutoFit/>
          </a:bodyPr>
          <a:lstStyle/>
          <a:p>
            <a:r>
              <a:rPr lang="fr-FR" sz="3600" dirty="0"/>
              <a:t>Les facteurs </a:t>
            </a:r>
            <a:r>
              <a:rPr lang="fr-FR" sz="3600" dirty="0" smtClean="0"/>
              <a:t>édaphiques</a:t>
            </a:r>
            <a:endParaRPr lang="fr-FR" sz="3600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52554" y="4077072"/>
            <a:ext cx="7777162" cy="1656531"/>
          </a:xfrm>
        </p:spPr>
        <p:txBody>
          <a:bodyPr>
            <a:normAutofit fontScale="70000" lnSpcReduction="20000"/>
          </a:bodyPr>
          <a:lstStyle/>
          <a:p>
            <a:pPr algn="l"/>
            <a:endParaRPr lang="fr-FR" sz="4000" dirty="0" smtClean="0">
              <a:solidFill>
                <a:sysClr val="windowText" lastClr="000000"/>
              </a:solidFill>
            </a:endParaRPr>
          </a:p>
          <a:p>
            <a:pPr algn="l"/>
            <a:r>
              <a:rPr lang="fr-FR" sz="4000" dirty="0" smtClean="0">
                <a:solidFill>
                  <a:sysClr val="windowText" lastClr="000000"/>
                </a:solidFill>
              </a:rPr>
              <a:t>Partie vivante meuble située sur le substrat géologique qui se forme par la décomposition des éléments de la litière et l’altération de la roche mère</a:t>
            </a:r>
            <a:endParaRPr lang="fr-FR" sz="4000" dirty="0">
              <a:solidFill>
                <a:sysClr val="windowText" lastClr="000000"/>
              </a:solidFill>
            </a:endParaRPr>
          </a:p>
        </p:txBody>
      </p:sp>
      <p:sp>
        <p:nvSpPr>
          <p:cNvPr id="2053" name="Zone de texte 5"/>
          <p:cNvSpPr txBox="1">
            <a:spLocks noChangeArrowheads="1"/>
          </p:cNvSpPr>
          <p:nvPr/>
        </p:nvSpPr>
        <p:spPr bwMode="auto">
          <a:xfrm>
            <a:off x="1042988" y="173038"/>
            <a:ext cx="7777162" cy="519112"/>
          </a:xfrm>
          <a:prstGeom prst="rect">
            <a:avLst/>
          </a:prstGeom>
          <a:solidFill>
            <a:srgbClr val="FFFFE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fr-FR" sz="2800" dirty="0" smtClean="0"/>
              <a:t>Définitions</a:t>
            </a:r>
            <a:endParaRPr lang="fr-FR" sz="2800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694303"/>
            <a:ext cx="4203440" cy="3160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98605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1000"/>
                                        <p:tgtEl>
                                          <p:spTgt spid="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1" grpId="0" build="p"/>
      <p:bldP spid="205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Ecologie générale </a:t>
            </a: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6769" y="115888"/>
            <a:ext cx="738664" cy="5905500"/>
          </a:xfrm>
          <a:solidFill>
            <a:srgbClr val="FFFF99"/>
          </a:solidFill>
        </p:spPr>
        <p:txBody>
          <a:bodyPr vert="eaVert">
            <a:spAutoFit/>
          </a:bodyPr>
          <a:lstStyle/>
          <a:p>
            <a:r>
              <a:rPr lang="fr-FR" sz="3600" dirty="0"/>
              <a:t>Les facteurs </a:t>
            </a:r>
            <a:r>
              <a:rPr lang="fr-FR" sz="3600" dirty="0" smtClean="0"/>
              <a:t>édaphiques</a:t>
            </a:r>
            <a:endParaRPr lang="fr-FR" sz="3600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42989" y="1268413"/>
            <a:ext cx="2448892" cy="1656531"/>
          </a:xfrm>
        </p:spPr>
        <p:txBody>
          <a:bodyPr>
            <a:normAutofit/>
          </a:bodyPr>
          <a:lstStyle/>
          <a:p>
            <a:pPr algn="l"/>
            <a:endParaRPr lang="fr-FR" sz="4000" dirty="0" smtClean="0"/>
          </a:p>
          <a:p>
            <a:pPr algn="l"/>
            <a:endParaRPr lang="fr-FR" sz="4000" dirty="0"/>
          </a:p>
        </p:txBody>
      </p:sp>
      <p:sp>
        <p:nvSpPr>
          <p:cNvPr id="2053" name="Zone de texte 5"/>
          <p:cNvSpPr txBox="1">
            <a:spLocks noChangeArrowheads="1"/>
          </p:cNvSpPr>
          <p:nvPr/>
        </p:nvSpPr>
        <p:spPr bwMode="auto">
          <a:xfrm>
            <a:off x="1042988" y="173038"/>
            <a:ext cx="7777162" cy="519112"/>
          </a:xfrm>
          <a:prstGeom prst="rect">
            <a:avLst/>
          </a:prstGeom>
          <a:solidFill>
            <a:srgbClr val="FFFFE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fr-FR" sz="2800" dirty="0" smtClean="0"/>
              <a:t>Organisation</a:t>
            </a:r>
            <a:endParaRPr lang="fr-FR" sz="2800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1196752"/>
            <a:ext cx="3429000" cy="436880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980728"/>
            <a:ext cx="2997200" cy="504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69153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30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Ecologie générale </a:t>
            </a: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6769" y="115888"/>
            <a:ext cx="738664" cy="5905500"/>
          </a:xfrm>
          <a:solidFill>
            <a:srgbClr val="FFFF99"/>
          </a:solidFill>
        </p:spPr>
        <p:txBody>
          <a:bodyPr vert="eaVert">
            <a:spAutoFit/>
          </a:bodyPr>
          <a:lstStyle/>
          <a:p>
            <a:r>
              <a:rPr lang="fr-FR" sz="3600" dirty="0"/>
              <a:t>Les facteurs </a:t>
            </a:r>
            <a:r>
              <a:rPr lang="fr-FR" sz="3600" dirty="0" smtClean="0"/>
              <a:t>édaphiques</a:t>
            </a:r>
            <a:endParaRPr lang="fr-FR" sz="3600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42988" y="1268760"/>
            <a:ext cx="4465116" cy="4464496"/>
          </a:xfrm>
        </p:spPr>
        <p:txBody>
          <a:bodyPr>
            <a:normAutofit lnSpcReduction="10000"/>
          </a:bodyPr>
          <a:lstStyle/>
          <a:p>
            <a:pPr algn="l"/>
            <a:r>
              <a:rPr lang="fr-FR" sz="2400" dirty="0" smtClean="0">
                <a:solidFill>
                  <a:schemeClr val="tx1"/>
                </a:solidFill>
              </a:rPr>
              <a:t>Plusieurs couches horizontales appelées </a:t>
            </a:r>
            <a:r>
              <a:rPr lang="fr-FR" sz="2400" u="sng" dirty="0" smtClean="0">
                <a:solidFill>
                  <a:schemeClr val="tx1"/>
                </a:solidFill>
              </a:rPr>
              <a:t>horizons</a:t>
            </a:r>
            <a:r>
              <a:rPr lang="fr-FR" sz="2400" dirty="0" smtClean="0">
                <a:solidFill>
                  <a:schemeClr val="tx1"/>
                </a:solidFill>
              </a:rPr>
              <a:t>: </a:t>
            </a:r>
          </a:p>
          <a:p>
            <a:pPr algn="l"/>
            <a:endParaRPr lang="fr-FR" sz="2400" dirty="0" smtClean="0">
              <a:solidFill>
                <a:schemeClr val="tx1"/>
              </a:solidFill>
            </a:endParaRPr>
          </a:p>
          <a:p>
            <a:pPr algn="l"/>
            <a:r>
              <a:rPr lang="fr-FR" sz="2400" dirty="0" smtClean="0">
                <a:solidFill>
                  <a:schemeClr val="tx1"/>
                </a:solidFill>
              </a:rPr>
              <a:t>1 Couche organique= litière</a:t>
            </a:r>
          </a:p>
          <a:p>
            <a:pPr algn="l"/>
            <a:endParaRPr lang="fr-FR" sz="2400" dirty="0" smtClean="0">
              <a:solidFill>
                <a:schemeClr val="tx1"/>
              </a:solidFill>
            </a:endParaRPr>
          </a:p>
          <a:p>
            <a:pPr algn="l"/>
            <a:r>
              <a:rPr lang="fr-FR" sz="2400" dirty="0" smtClean="0">
                <a:solidFill>
                  <a:schemeClr val="tx1"/>
                </a:solidFill>
              </a:rPr>
              <a:t>3 horizons pédologiques </a:t>
            </a:r>
            <a:r>
              <a:rPr lang="fr-FR" sz="2400" dirty="0" err="1" smtClean="0">
                <a:solidFill>
                  <a:schemeClr val="tx1"/>
                </a:solidFill>
              </a:rPr>
              <a:t>organo</a:t>
            </a:r>
            <a:r>
              <a:rPr lang="fr-FR" sz="2400" dirty="0" smtClean="0">
                <a:solidFill>
                  <a:schemeClr val="tx1"/>
                </a:solidFill>
              </a:rPr>
              <a:t>-minérales= sol</a:t>
            </a:r>
          </a:p>
          <a:p>
            <a:pPr algn="l"/>
            <a:endParaRPr lang="fr-FR" sz="2400" dirty="0" smtClean="0">
              <a:solidFill>
                <a:schemeClr val="tx1"/>
              </a:solidFill>
            </a:endParaRPr>
          </a:p>
          <a:p>
            <a:pPr marL="800100" lvl="1" indent="-342900" algn="l">
              <a:buFont typeface="Arial" pitchFamily="34" charset="0"/>
              <a:buChar char="•"/>
            </a:pPr>
            <a:r>
              <a:rPr lang="fr-FR" sz="2000" dirty="0" smtClean="0">
                <a:solidFill>
                  <a:schemeClr val="tx1"/>
                </a:solidFill>
              </a:rPr>
              <a:t>A: horizon de surface</a:t>
            </a:r>
          </a:p>
          <a:p>
            <a:pPr marL="800100" lvl="1" indent="-342900" algn="l">
              <a:buFont typeface="Arial" pitchFamily="34" charset="0"/>
              <a:buChar char="•"/>
            </a:pPr>
            <a:r>
              <a:rPr lang="fr-FR" sz="2000" dirty="0" smtClean="0">
                <a:solidFill>
                  <a:schemeClr val="tx1"/>
                </a:solidFill>
              </a:rPr>
              <a:t>B: horizon de profondeur</a:t>
            </a:r>
          </a:p>
          <a:p>
            <a:pPr marL="800100" lvl="1" indent="-342900" algn="l">
              <a:buFont typeface="Arial" pitchFamily="34" charset="0"/>
              <a:buChar char="•"/>
            </a:pPr>
            <a:r>
              <a:rPr lang="fr-FR" sz="2000" dirty="0" smtClean="0">
                <a:solidFill>
                  <a:schemeClr val="tx1"/>
                </a:solidFill>
              </a:rPr>
              <a:t>C: horizon de transition</a:t>
            </a:r>
          </a:p>
          <a:p>
            <a:pPr algn="l"/>
            <a:endParaRPr lang="fr-FR" sz="2400" dirty="0" smtClean="0">
              <a:solidFill>
                <a:schemeClr val="tx1"/>
              </a:solidFill>
            </a:endParaRPr>
          </a:p>
          <a:p>
            <a:pPr algn="l"/>
            <a:endParaRPr lang="fr-FR" sz="2400" dirty="0" smtClean="0">
              <a:solidFill>
                <a:schemeClr val="tx1"/>
              </a:solidFill>
            </a:endParaRPr>
          </a:p>
          <a:p>
            <a:pPr algn="l"/>
            <a:endParaRPr lang="fr-FR" sz="4000" dirty="0" smtClean="0">
              <a:solidFill>
                <a:schemeClr val="tx1"/>
              </a:solidFill>
            </a:endParaRPr>
          </a:p>
          <a:p>
            <a:pPr algn="l"/>
            <a:endParaRPr lang="fr-FR" sz="4000" dirty="0">
              <a:solidFill>
                <a:schemeClr val="tx1"/>
              </a:solidFill>
            </a:endParaRPr>
          </a:p>
        </p:txBody>
      </p:sp>
      <p:sp>
        <p:nvSpPr>
          <p:cNvPr id="2053" name="Zone de texte 5"/>
          <p:cNvSpPr txBox="1">
            <a:spLocks noChangeArrowheads="1"/>
          </p:cNvSpPr>
          <p:nvPr/>
        </p:nvSpPr>
        <p:spPr bwMode="auto">
          <a:xfrm>
            <a:off x="1042988" y="173038"/>
            <a:ext cx="7777162" cy="519112"/>
          </a:xfrm>
          <a:prstGeom prst="rect">
            <a:avLst/>
          </a:prstGeom>
          <a:solidFill>
            <a:srgbClr val="FFFFE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fr-FR" sz="2800" dirty="0" smtClean="0"/>
              <a:t>Organisation</a:t>
            </a:r>
            <a:endParaRPr lang="fr-FR" sz="2800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723819"/>
            <a:ext cx="2997200" cy="504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36007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30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0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1" grpId="0"/>
      <p:bldP spid="2051" grpId="1"/>
      <p:bldP spid="205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Ecologie générale </a:t>
            </a: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6769" y="115888"/>
            <a:ext cx="738664" cy="5905500"/>
          </a:xfrm>
          <a:solidFill>
            <a:srgbClr val="FFFF99"/>
          </a:solidFill>
        </p:spPr>
        <p:txBody>
          <a:bodyPr vert="eaVert">
            <a:spAutoFit/>
          </a:bodyPr>
          <a:lstStyle/>
          <a:p>
            <a:r>
              <a:rPr lang="fr-FR" sz="3600" dirty="0"/>
              <a:t>Les facteurs </a:t>
            </a:r>
            <a:r>
              <a:rPr lang="fr-FR" sz="3600" dirty="0" smtClean="0"/>
              <a:t>édaphiques</a:t>
            </a:r>
            <a:endParaRPr lang="fr-FR" sz="3600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42988" y="1268760"/>
            <a:ext cx="4465116" cy="4464496"/>
          </a:xfrm>
        </p:spPr>
        <p:txBody>
          <a:bodyPr>
            <a:normAutofit fontScale="92500" lnSpcReduction="20000"/>
          </a:bodyPr>
          <a:lstStyle/>
          <a:p>
            <a:pPr algn="l"/>
            <a:endParaRPr lang="fr-FR" sz="2400" dirty="0" smtClean="0">
              <a:solidFill>
                <a:schemeClr val="tx1"/>
              </a:solidFill>
            </a:endParaRPr>
          </a:p>
          <a:p>
            <a:pPr algn="l"/>
            <a:r>
              <a:rPr lang="fr-FR" sz="2400" dirty="0" smtClean="0">
                <a:solidFill>
                  <a:schemeClr val="tx1"/>
                </a:solidFill>
              </a:rPr>
              <a:t>A: horizon de surface</a:t>
            </a:r>
          </a:p>
          <a:p>
            <a:pPr algn="l"/>
            <a:r>
              <a:rPr lang="fr-FR" sz="2400" dirty="0" smtClean="0">
                <a:solidFill>
                  <a:schemeClr val="tx1"/>
                </a:solidFill>
              </a:rPr>
              <a:t>Plus riche en matière organique que les autres horizons, soumis au lessivage</a:t>
            </a:r>
          </a:p>
          <a:p>
            <a:pPr algn="l"/>
            <a:endParaRPr lang="fr-FR" sz="2400" dirty="0" smtClean="0">
              <a:solidFill>
                <a:schemeClr val="tx1"/>
              </a:solidFill>
            </a:endParaRPr>
          </a:p>
          <a:p>
            <a:pPr algn="l"/>
            <a:r>
              <a:rPr lang="fr-FR" sz="2400" dirty="0" smtClean="0">
                <a:solidFill>
                  <a:schemeClr val="tx1"/>
                </a:solidFill>
              </a:rPr>
              <a:t>B: horizon de profondeur ou horizon d’accumulation, riche en éléments chimiques provenant de A (oxydes de fer, argiles, </a:t>
            </a:r>
            <a:r>
              <a:rPr lang="fr-FR" sz="2400" dirty="0" err="1" smtClean="0">
                <a:solidFill>
                  <a:schemeClr val="tx1"/>
                </a:solidFill>
              </a:rPr>
              <a:t>alluminium</a:t>
            </a:r>
            <a:r>
              <a:rPr lang="fr-FR" sz="2400" dirty="0" smtClean="0">
                <a:solidFill>
                  <a:schemeClr val="tx1"/>
                </a:solidFill>
              </a:rPr>
              <a:t>,…)</a:t>
            </a:r>
          </a:p>
          <a:p>
            <a:pPr algn="l"/>
            <a:endParaRPr lang="fr-FR" sz="2400" dirty="0" smtClean="0">
              <a:solidFill>
                <a:schemeClr val="tx1"/>
              </a:solidFill>
            </a:endParaRPr>
          </a:p>
          <a:p>
            <a:pPr algn="l"/>
            <a:r>
              <a:rPr lang="fr-FR" sz="2400" dirty="0" smtClean="0">
                <a:solidFill>
                  <a:schemeClr val="tx1"/>
                </a:solidFill>
              </a:rPr>
              <a:t>C: horizon de transition entre la partie supérieure vivante (A&amp;B) et la partie inerte (roche-mère)</a:t>
            </a:r>
          </a:p>
          <a:p>
            <a:pPr algn="l"/>
            <a:endParaRPr lang="fr-FR" sz="2400" dirty="0" smtClean="0">
              <a:solidFill>
                <a:schemeClr val="tx1"/>
              </a:solidFill>
            </a:endParaRPr>
          </a:p>
          <a:p>
            <a:pPr algn="l"/>
            <a:endParaRPr lang="fr-FR" sz="2400" dirty="0" smtClean="0">
              <a:solidFill>
                <a:schemeClr val="tx1"/>
              </a:solidFill>
            </a:endParaRPr>
          </a:p>
          <a:p>
            <a:pPr algn="l"/>
            <a:endParaRPr lang="fr-FR" sz="4000" dirty="0" smtClean="0">
              <a:solidFill>
                <a:schemeClr val="tx1"/>
              </a:solidFill>
            </a:endParaRPr>
          </a:p>
          <a:p>
            <a:pPr algn="l"/>
            <a:endParaRPr lang="fr-FR" sz="4000" dirty="0">
              <a:solidFill>
                <a:schemeClr val="tx1"/>
              </a:solidFill>
            </a:endParaRPr>
          </a:p>
        </p:txBody>
      </p:sp>
      <p:sp>
        <p:nvSpPr>
          <p:cNvPr id="2053" name="Zone de texte 5"/>
          <p:cNvSpPr txBox="1">
            <a:spLocks noChangeArrowheads="1"/>
          </p:cNvSpPr>
          <p:nvPr/>
        </p:nvSpPr>
        <p:spPr bwMode="auto">
          <a:xfrm>
            <a:off x="1042988" y="173038"/>
            <a:ext cx="7777162" cy="519112"/>
          </a:xfrm>
          <a:prstGeom prst="rect">
            <a:avLst/>
          </a:prstGeom>
          <a:solidFill>
            <a:srgbClr val="FFFFE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fr-FR" sz="2800" dirty="0" smtClean="0"/>
              <a:t>Organisation</a:t>
            </a:r>
            <a:endParaRPr lang="fr-FR" sz="2800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723819"/>
            <a:ext cx="2997200" cy="5040560"/>
          </a:xfrm>
          <a:prstGeom prst="rect">
            <a:avLst/>
          </a:prstGeom>
        </p:spPr>
      </p:pic>
      <p:grpSp>
        <p:nvGrpSpPr>
          <p:cNvPr id="3" name="Groupe 2"/>
          <p:cNvGrpSpPr/>
          <p:nvPr/>
        </p:nvGrpSpPr>
        <p:grpSpPr>
          <a:xfrm>
            <a:off x="6732240" y="1058278"/>
            <a:ext cx="1034404" cy="1290602"/>
            <a:chOff x="6732240" y="692150"/>
            <a:chExt cx="1034404" cy="1349513"/>
          </a:xfrm>
        </p:grpSpPr>
        <p:sp>
          <p:nvSpPr>
            <p:cNvPr id="2" name="Flèche vers le bas 1"/>
            <p:cNvSpPr/>
            <p:nvPr/>
          </p:nvSpPr>
          <p:spPr>
            <a:xfrm>
              <a:off x="6732240" y="692150"/>
              <a:ext cx="242316" cy="133899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Flèche vers le bas 7"/>
            <p:cNvSpPr/>
            <p:nvPr/>
          </p:nvSpPr>
          <p:spPr>
            <a:xfrm>
              <a:off x="7126956" y="692150"/>
              <a:ext cx="242316" cy="133899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Flèche vers le bas 8"/>
            <p:cNvSpPr/>
            <p:nvPr/>
          </p:nvSpPr>
          <p:spPr>
            <a:xfrm>
              <a:off x="7524328" y="702669"/>
              <a:ext cx="242316" cy="133899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0" name="Zone de texte 5"/>
          <p:cNvSpPr txBox="1">
            <a:spLocks noChangeArrowheads="1"/>
          </p:cNvSpPr>
          <p:nvPr/>
        </p:nvSpPr>
        <p:spPr bwMode="auto">
          <a:xfrm>
            <a:off x="6351896" y="1765821"/>
            <a:ext cx="1792436" cy="400110"/>
          </a:xfrm>
          <a:prstGeom prst="rect">
            <a:avLst/>
          </a:prstGeom>
          <a:solidFill>
            <a:srgbClr val="FFFFE1">
              <a:alpha val="45000"/>
            </a:srgbClr>
          </a:solidFill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 algn="ctr"/>
            <a:r>
              <a:rPr lang="fr-FR" sz="2000" dirty="0" smtClean="0"/>
              <a:t>Lessivage</a:t>
            </a:r>
            <a:endParaRPr lang="fr-FR" sz="2000" dirty="0"/>
          </a:p>
        </p:txBody>
      </p:sp>
      <p:grpSp>
        <p:nvGrpSpPr>
          <p:cNvPr id="12" name="Groupe 11"/>
          <p:cNvGrpSpPr/>
          <p:nvPr/>
        </p:nvGrpSpPr>
        <p:grpSpPr>
          <a:xfrm rot="10800000">
            <a:off x="6706093" y="4519639"/>
            <a:ext cx="1034404" cy="1349513"/>
            <a:chOff x="6732240" y="692150"/>
            <a:chExt cx="1034404" cy="1349513"/>
          </a:xfrm>
          <a:solidFill>
            <a:srgbClr val="FFC000"/>
          </a:solidFill>
        </p:grpSpPr>
        <p:sp>
          <p:nvSpPr>
            <p:cNvPr id="13" name="Flèche vers le bas 12"/>
            <p:cNvSpPr/>
            <p:nvPr/>
          </p:nvSpPr>
          <p:spPr>
            <a:xfrm>
              <a:off x="6732240" y="692150"/>
              <a:ext cx="242316" cy="1338994"/>
            </a:xfrm>
            <a:prstGeom prst="downArrow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n>
                  <a:solidFill>
                    <a:srgbClr val="FFFF00"/>
                  </a:solidFill>
                </a:ln>
              </a:endParaRPr>
            </a:p>
          </p:txBody>
        </p:sp>
        <p:sp>
          <p:nvSpPr>
            <p:cNvPr id="14" name="Flèche vers le bas 13"/>
            <p:cNvSpPr/>
            <p:nvPr/>
          </p:nvSpPr>
          <p:spPr>
            <a:xfrm>
              <a:off x="7126956" y="692150"/>
              <a:ext cx="242316" cy="1338994"/>
            </a:xfrm>
            <a:prstGeom prst="downArrow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n>
                  <a:solidFill>
                    <a:srgbClr val="FFFF00"/>
                  </a:solidFill>
                </a:ln>
              </a:endParaRPr>
            </a:p>
          </p:txBody>
        </p:sp>
        <p:sp>
          <p:nvSpPr>
            <p:cNvPr id="15" name="Flèche vers le bas 14"/>
            <p:cNvSpPr/>
            <p:nvPr/>
          </p:nvSpPr>
          <p:spPr>
            <a:xfrm>
              <a:off x="7524328" y="702669"/>
              <a:ext cx="242316" cy="1338994"/>
            </a:xfrm>
            <a:prstGeom prst="downArrow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n>
                  <a:solidFill>
                    <a:srgbClr val="FFFF00"/>
                  </a:solidFill>
                </a:ln>
              </a:endParaRPr>
            </a:p>
          </p:txBody>
        </p:sp>
      </p:grpSp>
      <p:sp>
        <p:nvSpPr>
          <p:cNvPr id="16" name="Zone de texte 5"/>
          <p:cNvSpPr txBox="1">
            <a:spLocks noChangeArrowheads="1"/>
          </p:cNvSpPr>
          <p:nvPr/>
        </p:nvSpPr>
        <p:spPr bwMode="auto">
          <a:xfrm>
            <a:off x="6335717" y="5258469"/>
            <a:ext cx="1792436" cy="400110"/>
          </a:xfrm>
          <a:prstGeom prst="rect">
            <a:avLst/>
          </a:prstGeom>
          <a:solidFill>
            <a:srgbClr val="FFFFE1">
              <a:alpha val="49000"/>
            </a:srgbClr>
          </a:solidFill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 algn="ctr"/>
            <a:r>
              <a:rPr lang="fr-FR" sz="2000" dirty="0" smtClean="0"/>
              <a:t>Altération</a:t>
            </a:r>
            <a:endParaRPr lang="fr-FR" sz="2000" dirty="0"/>
          </a:p>
        </p:txBody>
      </p:sp>
      <p:sp>
        <p:nvSpPr>
          <p:cNvPr id="17" name="Zone de texte 5"/>
          <p:cNvSpPr txBox="1">
            <a:spLocks noChangeArrowheads="1"/>
          </p:cNvSpPr>
          <p:nvPr/>
        </p:nvSpPr>
        <p:spPr bwMode="auto">
          <a:xfrm>
            <a:off x="6328404" y="1058278"/>
            <a:ext cx="1792436" cy="400110"/>
          </a:xfrm>
          <a:prstGeom prst="rect">
            <a:avLst/>
          </a:prstGeom>
          <a:solidFill>
            <a:srgbClr val="FFFFE1">
              <a:alpha val="47000"/>
            </a:srgbClr>
          </a:solidFill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 algn="ctr"/>
            <a:r>
              <a:rPr lang="fr-FR" sz="2000" dirty="0" smtClean="0"/>
              <a:t>Décomposition</a:t>
            </a:r>
          </a:p>
        </p:txBody>
      </p:sp>
    </p:spTree>
    <p:extLst>
      <p:ext uri="{BB962C8B-B14F-4D97-AF65-F5344CB8AC3E}">
        <p14:creationId xmlns:p14="http://schemas.microsoft.com/office/powerpoint/2010/main" val="131632424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2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0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1" grpId="0" build="p" bldLvl="5" advAuto="500"/>
      <p:bldP spid="2053" grpId="0" animBg="1"/>
      <p:bldP spid="10" grpId="0" animBg="1"/>
      <p:bldP spid="16" grpId="0" animBg="1"/>
      <p:bldP spid="1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Ecologie générale </a:t>
            </a: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9512" y="332656"/>
            <a:ext cx="738664" cy="6121524"/>
          </a:xfrm>
          <a:solidFill>
            <a:srgbClr val="FFFF99"/>
          </a:solidFill>
        </p:spPr>
        <p:txBody>
          <a:bodyPr vert="eaVert" wrap="square">
            <a:spAutoFit/>
          </a:bodyPr>
          <a:lstStyle/>
          <a:p>
            <a:r>
              <a:rPr lang="fr-FR" sz="3600" dirty="0"/>
              <a:t>Les facteurs édaphiques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42988" y="1058278"/>
            <a:ext cx="4609132" cy="4674978"/>
          </a:xfrm>
        </p:spPr>
        <p:txBody>
          <a:bodyPr>
            <a:normAutofit fontScale="70000" lnSpcReduction="20000"/>
          </a:bodyPr>
          <a:lstStyle/>
          <a:p>
            <a:pPr algn="l"/>
            <a:endParaRPr lang="fr-FR" sz="2900" dirty="0" smtClean="0">
              <a:solidFill>
                <a:schemeClr val="tx1"/>
              </a:solidFill>
            </a:endParaRPr>
          </a:p>
          <a:p>
            <a:pPr algn="l"/>
            <a:r>
              <a:rPr lang="fr-FR" sz="2900" dirty="0" smtClean="0">
                <a:solidFill>
                  <a:schemeClr val="tx1"/>
                </a:solidFill>
              </a:rPr>
              <a:t>2 fractions minérale </a:t>
            </a:r>
            <a:r>
              <a:rPr lang="fr-FR" sz="2900" dirty="0">
                <a:solidFill>
                  <a:schemeClr val="tx1"/>
                </a:solidFill>
              </a:rPr>
              <a:t>et </a:t>
            </a:r>
            <a:r>
              <a:rPr lang="fr-FR" sz="2900" dirty="0" smtClean="0">
                <a:solidFill>
                  <a:schemeClr val="tx1"/>
                </a:solidFill>
              </a:rPr>
              <a:t>organique:</a:t>
            </a:r>
          </a:p>
          <a:p>
            <a:pPr algn="l"/>
            <a:endParaRPr lang="fr-FR" sz="2900" dirty="0" smtClean="0">
              <a:solidFill>
                <a:schemeClr val="tx1"/>
              </a:solidFill>
            </a:endParaRPr>
          </a:p>
          <a:p>
            <a:pPr algn="l"/>
            <a:r>
              <a:rPr lang="fr-FR" sz="2900" b="1" dirty="0" smtClean="0">
                <a:solidFill>
                  <a:schemeClr val="tx1"/>
                </a:solidFill>
              </a:rPr>
              <a:t>La fraction minérale</a:t>
            </a:r>
          </a:p>
          <a:p>
            <a:pPr algn="l"/>
            <a:r>
              <a:rPr lang="fr-FR" sz="2900" dirty="0" smtClean="0">
                <a:solidFill>
                  <a:schemeClr val="tx1"/>
                </a:solidFill>
              </a:rPr>
              <a:t>Provient de l’altération de la roche mère. Les éléments minéraux sont de trois types:</a:t>
            </a:r>
          </a:p>
          <a:p>
            <a:pPr marL="800100" lvl="1" indent="-342900" algn="l">
              <a:buFont typeface="Arial" pitchFamily="34" charset="0"/>
              <a:buChar char="•"/>
            </a:pPr>
            <a:r>
              <a:rPr lang="fr-FR" sz="2600" dirty="0" smtClean="0">
                <a:solidFill>
                  <a:schemeClr val="tx1"/>
                </a:solidFill>
              </a:rPr>
              <a:t>Les sables </a:t>
            </a:r>
          </a:p>
          <a:p>
            <a:pPr marL="800100" lvl="1" indent="-342900" algn="l">
              <a:buFont typeface="Arial" pitchFamily="34" charset="0"/>
              <a:buChar char="•"/>
            </a:pPr>
            <a:r>
              <a:rPr lang="fr-FR" sz="2600" dirty="0" smtClean="0">
                <a:solidFill>
                  <a:schemeClr val="tx1"/>
                </a:solidFill>
              </a:rPr>
              <a:t>les limons</a:t>
            </a:r>
          </a:p>
          <a:p>
            <a:pPr marL="800100" lvl="1" indent="-342900" algn="l">
              <a:buFont typeface="Arial" pitchFamily="34" charset="0"/>
              <a:buChar char="•"/>
            </a:pPr>
            <a:r>
              <a:rPr lang="fr-FR" sz="2600" dirty="0" smtClean="0">
                <a:solidFill>
                  <a:schemeClr val="tx1"/>
                </a:solidFill>
              </a:rPr>
              <a:t>Les argiles</a:t>
            </a:r>
          </a:p>
          <a:p>
            <a:pPr marL="800100" lvl="1" indent="-342900" algn="l">
              <a:buFont typeface="Arial" pitchFamily="34" charset="0"/>
              <a:buChar char="•"/>
            </a:pPr>
            <a:endParaRPr lang="fr-FR" sz="2600" dirty="0" smtClean="0">
              <a:solidFill>
                <a:schemeClr val="tx1"/>
              </a:solidFill>
            </a:endParaRPr>
          </a:p>
          <a:p>
            <a:pPr algn="l"/>
            <a:r>
              <a:rPr lang="fr-FR" sz="2900" b="1" dirty="0" smtClean="0">
                <a:solidFill>
                  <a:schemeClr val="tx1"/>
                </a:solidFill>
              </a:rPr>
              <a:t>La fraction organique</a:t>
            </a:r>
          </a:p>
          <a:p>
            <a:pPr algn="l"/>
            <a:r>
              <a:rPr lang="fr-FR" sz="2900" dirty="0">
                <a:solidFill>
                  <a:schemeClr val="tx1"/>
                </a:solidFill>
              </a:rPr>
              <a:t>P</a:t>
            </a:r>
            <a:r>
              <a:rPr lang="fr-FR" sz="2900" dirty="0" smtClean="0">
                <a:solidFill>
                  <a:schemeClr val="tx1"/>
                </a:solidFill>
              </a:rPr>
              <a:t>rovient de la décomposition de la litière et de son incorporation dans le sol après constitution de complexes </a:t>
            </a:r>
            <a:r>
              <a:rPr lang="fr-FR" sz="2900" dirty="0" err="1" smtClean="0">
                <a:solidFill>
                  <a:schemeClr val="tx1"/>
                </a:solidFill>
              </a:rPr>
              <a:t>organo</a:t>
            </a:r>
            <a:r>
              <a:rPr lang="fr-FR" sz="2900" dirty="0" smtClean="0">
                <a:solidFill>
                  <a:schemeClr val="tx1"/>
                </a:solidFill>
              </a:rPr>
              <a:t>-minéraux.</a:t>
            </a:r>
          </a:p>
          <a:p>
            <a:pPr algn="l"/>
            <a:r>
              <a:rPr lang="fr-FR" sz="2400" dirty="0" smtClean="0">
                <a:solidFill>
                  <a:schemeClr val="tx1"/>
                </a:solidFill>
              </a:rPr>
              <a:t> </a:t>
            </a:r>
          </a:p>
          <a:p>
            <a:pPr algn="l"/>
            <a:endParaRPr lang="fr-FR" sz="2400" dirty="0" smtClean="0">
              <a:solidFill>
                <a:schemeClr val="tx1"/>
              </a:solidFill>
            </a:endParaRPr>
          </a:p>
          <a:p>
            <a:pPr algn="l"/>
            <a:endParaRPr lang="fr-FR" sz="4000" dirty="0" smtClean="0">
              <a:solidFill>
                <a:schemeClr val="tx1"/>
              </a:solidFill>
            </a:endParaRPr>
          </a:p>
          <a:p>
            <a:pPr algn="l"/>
            <a:endParaRPr lang="fr-FR" sz="4000" dirty="0">
              <a:solidFill>
                <a:schemeClr val="tx1"/>
              </a:solidFill>
            </a:endParaRPr>
          </a:p>
        </p:txBody>
      </p:sp>
      <p:sp>
        <p:nvSpPr>
          <p:cNvPr id="2053" name="Zone de texte 5"/>
          <p:cNvSpPr txBox="1">
            <a:spLocks noChangeArrowheads="1"/>
          </p:cNvSpPr>
          <p:nvPr/>
        </p:nvSpPr>
        <p:spPr bwMode="auto">
          <a:xfrm>
            <a:off x="1042988" y="173038"/>
            <a:ext cx="7777162" cy="519112"/>
          </a:xfrm>
          <a:prstGeom prst="rect">
            <a:avLst/>
          </a:prstGeom>
          <a:solidFill>
            <a:srgbClr val="FFFFE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fr-FR" sz="2800" dirty="0" smtClean="0"/>
              <a:t>Composition</a:t>
            </a:r>
            <a:endParaRPr lang="fr-FR" sz="2800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723819"/>
            <a:ext cx="2997200" cy="504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89101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2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0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0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6000"/>
                            </p:stCondLst>
                            <p:childTnLst>
                              <p:par>
                                <p:cTn id="34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20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7000"/>
                            </p:stCondLst>
                            <p:childTnLst>
                              <p:par>
                                <p:cTn id="38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20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8000"/>
                            </p:stCondLst>
                            <p:childTnLst>
                              <p:par>
                                <p:cTn id="42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20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9000"/>
                            </p:stCondLst>
                            <p:childTnLst>
                              <p:par>
                                <p:cTn id="46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20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1" grpId="0" build="p" bldLvl="5" advAuto="500"/>
      <p:bldP spid="205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Ecologie générale </a:t>
            </a: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6769" y="115888"/>
            <a:ext cx="738664" cy="5905500"/>
          </a:xfrm>
          <a:solidFill>
            <a:srgbClr val="FFFF99"/>
          </a:solidFill>
        </p:spPr>
        <p:txBody>
          <a:bodyPr vert="eaVert">
            <a:spAutoFit/>
          </a:bodyPr>
          <a:lstStyle/>
          <a:p>
            <a:r>
              <a:rPr lang="fr-FR" sz="3600" dirty="0"/>
              <a:t>Composition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42988" y="1268760"/>
            <a:ext cx="4681140" cy="4464496"/>
          </a:xfrm>
        </p:spPr>
        <p:txBody>
          <a:bodyPr>
            <a:normAutofit fontScale="85000" lnSpcReduction="10000"/>
          </a:bodyPr>
          <a:lstStyle/>
          <a:p>
            <a:pPr algn="l"/>
            <a:r>
              <a:rPr lang="fr-FR" sz="2400" dirty="0">
                <a:solidFill>
                  <a:schemeClr val="tx1"/>
                </a:solidFill>
              </a:rPr>
              <a:t>Les éléments minéraux sont de trois types:</a:t>
            </a:r>
          </a:p>
          <a:p>
            <a:pPr marL="800100" lvl="1" indent="-342900" algn="l">
              <a:buFont typeface="Arial" pitchFamily="34" charset="0"/>
              <a:buChar char="•"/>
            </a:pPr>
            <a:r>
              <a:rPr lang="fr-FR" sz="2000" dirty="0">
                <a:solidFill>
                  <a:schemeClr val="tx1"/>
                </a:solidFill>
              </a:rPr>
              <a:t>Les sables </a:t>
            </a:r>
          </a:p>
          <a:p>
            <a:pPr marL="800100" lvl="1" indent="-342900" algn="l">
              <a:buFont typeface="Arial" pitchFamily="34" charset="0"/>
              <a:buChar char="•"/>
            </a:pPr>
            <a:r>
              <a:rPr lang="fr-FR" sz="2000" dirty="0">
                <a:solidFill>
                  <a:schemeClr val="tx1"/>
                </a:solidFill>
              </a:rPr>
              <a:t>les limons</a:t>
            </a:r>
          </a:p>
          <a:p>
            <a:pPr marL="800100" lvl="1" indent="-342900" algn="l">
              <a:buFont typeface="Arial" pitchFamily="34" charset="0"/>
              <a:buChar char="•"/>
            </a:pPr>
            <a:r>
              <a:rPr lang="fr-FR" sz="2000" dirty="0">
                <a:solidFill>
                  <a:schemeClr val="tx1"/>
                </a:solidFill>
              </a:rPr>
              <a:t>Les argiles</a:t>
            </a:r>
          </a:p>
          <a:p>
            <a:pPr algn="l"/>
            <a:r>
              <a:rPr lang="fr-FR" sz="2400" dirty="0">
                <a:solidFill>
                  <a:schemeClr val="tx1"/>
                </a:solidFill>
              </a:rPr>
              <a:t>La différence entre les différents éléments minéraux se fait par leur taille. </a:t>
            </a:r>
            <a:endParaRPr lang="fr-FR" sz="2400" dirty="0" smtClean="0">
              <a:solidFill>
                <a:schemeClr val="tx1"/>
              </a:solidFill>
            </a:endParaRPr>
          </a:p>
          <a:p>
            <a:pPr algn="l"/>
            <a:endParaRPr lang="fr-FR" sz="2400" dirty="0" smtClean="0">
              <a:solidFill>
                <a:schemeClr val="tx1"/>
              </a:solidFill>
            </a:endParaRPr>
          </a:p>
          <a:p>
            <a:pPr algn="l"/>
            <a:r>
              <a:rPr lang="fr-FR" sz="2400" dirty="0" smtClean="0">
                <a:solidFill>
                  <a:schemeClr val="tx1"/>
                </a:solidFill>
              </a:rPr>
              <a:t>On </a:t>
            </a:r>
            <a:r>
              <a:rPr lang="fr-FR" sz="2400" dirty="0">
                <a:solidFill>
                  <a:schemeClr val="tx1"/>
                </a:solidFill>
              </a:rPr>
              <a:t>distingue 2 grandes fractions</a:t>
            </a:r>
            <a:r>
              <a:rPr lang="fr-FR" sz="2400" dirty="0" smtClean="0">
                <a:solidFill>
                  <a:schemeClr val="tx1"/>
                </a:solidFill>
              </a:rPr>
              <a:t>: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fr-FR" sz="2400" dirty="0" smtClean="0">
                <a:solidFill>
                  <a:schemeClr val="tx1"/>
                </a:solidFill>
              </a:rPr>
              <a:t>« grossière »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fr-FR" sz="2400" dirty="0" smtClean="0">
                <a:solidFill>
                  <a:schemeClr val="tx1"/>
                </a:solidFill>
              </a:rPr>
              <a:t>Fine</a:t>
            </a:r>
          </a:p>
          <a:p>
            <a:pPr lvl="1" algn="l"/>
            <a:r>
              <a:rPr lang="fr-FR" sz="1700" i="1" dirty="0" smtClean="0">
                <a:solidFill>
                  <a:schemeClr val="tx1"/>
                </a:solidFill>
              </a:rPr>
              <a:t>Son étude par le granulométrie permet de connaitre la texture</a:t>
            </a:r>
          </a:p>
          <a:p>
            <a:pPr lvl="1" algn="l"/>
            <a:endParaRPr lang="fr-FR" sz="1700" i="1" dirty="0" smtClean="0">
              <a:solidFill>
                <a:schemeClr val="tx1"/>
              </a:solidFill>
            </a:endParaRPr>
          </a:p>
          <a:p>
            <a:pPr algn="l"/>
            <a:r>
              <a:rPr lang="fr-FR" sz="2400" dirty="0" smtClean="0">
                <a:solidFill>
                  <a:schemeClr val="tx1"/>
                </a:solidFill>
              </a:rPr>
              <a:t>  </a:t>
            </a:r>
          </a:p>
          <a:p>
            <a:pPr algn="l"/>
            <a:endParaRPr lang="fr-FR" sz="2400" dirty="0" smtClean="0">
              <a:solidFill>
                <a:schemeClr val="tx1"/>
              </a:solidFill>
            </a:endParaRPr>
          </a:p>
          <a:p>
            <a:pPr algn="l"/>
            <a:endParaRPr lang="fr-FR" sz="4000" dirty="0" smtClean="0">
              <a:solidFill>
                <a:schemeClr val="tx1"/>
              </a:solidFill>
            </a:endParaRPr>
          </a:p>
          <a:p>
            <a:pPr algn="l"/>
            <a:endParaRPr lang="fr-FR" sz="4000" dirty="0">
              <a:solidFill>
                <a:schemeClr val="tx1"/>
              </a:solidFill>
            </a:endParaRPr>
          </a:p>
        </p:txBody>
      </p:sp>
      <p:sp>
        <p:nvSpPr>
          <p:cNvPr id="2053" name="Zone de texte 5"/>
          <p:cNvSpPr txBox="1">
            <a:spLocks noChangeArrowheads="1"/>
          </p:cNvSpPr>
          <p:nvPr/>
        </p:nvSpPr>
        <p:spPr bwMode="auto">
          <a:xfrm>
            <a:off x="1042988" y="173038"/>
            <a:ext cx="7777162" cy="519112"/>
          </a:xfrm>
          <a:prstGeom prst="rect">
            <a:avLst/>
          </a:prstGeom>
          <a:solidFill>
            <a:srgbClr val="FFFFE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fr-FR" sz="2800" dirty="0" smtClean="0"/>
              <a:t>Fraction minérale</a:t>
            </a:r>
            <a:endParaRPr lang="fr-FR" sz="2800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723819"/>
            <a:ext cx="2997200" cy="504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80184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2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6000"/>
                            </p:stCondLst>
                            <p:childTnLst>
                              <p:par>
                                <p:cTn id="34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20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7000"/>
                            </p:stCondLst>
                            <p:childTnLst>
                              <p:par>
                                <p:cTn id="38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20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8000"/>
                            </p:stCondLst>
                            <p:childTnLst>
                              <p:par>
                                <p:cTn id="42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20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9000"/>
                            </p:stCondLst>
                            <p:childTnLst>
                              <p:par>
                                <p:cTn id="46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20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0"/>
                            </p:stCondLst>
                            <p:childTnLst>
                              <p:par>
                                <p:cTn id="50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20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1" grpId="0" build="p" bldLvl="5" advAuto="500"/>
      <p:bldP spid="205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Ecologie générale </a:t>
            </a: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6769" y="115888"/>
            <a:ext cx="738664" cy="5905500"/>
          </a:xfrm>
          <a:solidFill>
            <a:srgbClr val="FFFF99"/>
          </a:solidFill>
        </p:spPr>
        <p:txBody>
          <a:bodyPr vert="eaVert">
            <a:spAutoFit/>
          </a:bodyPr>
          <a:lstStyle/>
          <a:p>
            <a:r>
              <a:rPr lang="fr-FR" sz="3600" dirty="0" smtClean="0"/>
              <a:t>Fractions minérales</a:t>
            </a:r>
            <a:endParaRPr lang="fr-FR" sz="3600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42988" y="980728"/>
            <a:ext cx="7993508" cy="4752528"/>
          </a:xfrm>
        </p:spPr>
        <p:txBody>
          <a:bodyPr>
            <a:normAutofit fontScale="62500" lnSpcReduction="20000"/>
          </a:bodyPr>
          <a:lstStyle/>
          <a:p>
            <a:pPr algn="l"/>
            <a:endParaRPr lang="fr-FR" sz="2400" dirty="0" smtClean="0">
              <a:solidFill>
                <a:schemeClr val="tx1"/>
              </a:solidFill>
            </a:endParaRPr>
          </a:p>
          <a:p>
            <a:pPr algn="l"/>
            <a:r>
              <a:rPr lang="fr-FR" sz="4400" dirty="0" smtClean="0">
                <a:solidFill>
                  <a:schemeClr val="tx1"/>
                </a:solidFill>
              </a:rPr>
              <a:t>Elle est formée de plusieurs fractions appelées </a:t>
            </a:r>
            <a:r>
              <a:rPr lang="fr-FR" sz="4400" i="1" dirty="0" smtClean="0">
                <a:solidFill>
                  <a:schemeClr val="tx1"/>
                </a:solidFill>
              </a:rPr>
              <a:t>fractions grossières</a:t>
            </a:r>
            <a:r>
              <a:rPr lang="fr-FR" sz="4400" dirty="0" smtClean="0">
                <a:solidFill>
                  <a:schemeClr val="tx1"/>
                </a:solidFill>
              </a:rPr>
              <a:t> subdivisées en 4 classes: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fr-FR" sz="4400" dirty="0" smtClean="0">
                <a:solidFill>
                  <a:schemeClr val="tx1"/>
                </a:solidFill>
              </a:rPr>
              <a:t>Classe des </a:t>
            </a:r>
            <a:r>
              <a:rPr lang="fr-FR" sz="4400" b="1" i="1" dirty="0" smtClean="0">
                <a:solidFill>
                  <a:schemeClr val="tx1"/>
                </a:solidFill>
              </a:rPr>
              <a:t>cailloux-graviers</a:t>
            </a:r>
            <a:r>
              <a:rPr lang="fr-FR" sz="4400" dirty="0" smtClean="0">
                <a:solidFill>
                  <a:schemeClr val="tx1"/>
                </a:solidFill>
              </a:rPr>
              <a:t>: taille &gt;2mm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fr-FR" sz="4400" dirty="0">
                <a:solidFill>
                  <a:schemeClr val="tx1"/>
                </a:solidFill>
              </a:rPr>
              <a:t>Classe des </a:t>
            </a:r>
            <a:r>
              <a:rPr lang="fr-FR" sz="4400" b="1" i="1" dirty="0" smtClean="0">
                <a:solidFill>
                  <a:schemeClr val="tx1"/>
                </a:solidFill>
              </a:rPr>
              <a:t>sables grossiers</a:t>
            </a:r>
            <a:r>
              <a:rPr lang="fr-FR" sz="4400" dirty="0" smtClean="0">
                <a:solidFill>
                  <a:schemeClr val="tx1"/>
                </a:solidFill>
              </a:rPr>
              <a:t>:  2mm&gt;taille&gt;0.2mm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fr-FR" sz="4400" dirty="0">
                <a:solidFill>
                  <a:schemeClr val="tx1"/>
                </a:solidFill>
              </a:rPr>
              <a:t>Classe des </a:t>
            </a:r>
            <a:r>
              <a:rPr lang="fr-FR" sz="4400" b="1" i="1" dirty="0" smtClean="0">
                <a:solidFill>
                  <a:schemeClr val="tx1"/>
                </a:solidFill>
              </a:rPr>
              <a:t>sables fins</a:t>
            </a:r>
            <a:r>
              <a:rPr lang="fr-FR" sz="4400" dirty="0" smtClean="0">
                <a:solidFill>
                  <a:schemeClr val="tx1"/>
                </a:solidFill>
              </a:rPr>
              <a:t>: 0.2mm&gt;taille&lt;20 microns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fr-FR" sz="4400" dirty="0">
                <a:solidFill>
                  <a:schemeClr val="tx1"/>
                </a:solidFill>
              </a:rPr>
              <a:t>Classe des </a:t>
            </a:r>
            <a:r>
              <a:rPr lang="fr-FR" sz="4400" b="1" i="1" dirty="0" smtClean="0">
                <a:solidFill>
                  <a:schemeClr val="tx1"/>
                </a:solidFill>
              </a:rPr>
              <a:t>limons</a:t>
            </a:r>
            <a:r>
              <a:rPr lang="fr-FR" sz="4400" dirty="0" smtClean="0">
                <a:solidFill>
                  <a:schemeClr val="tx1"/>
                </a:solidFill>
              </a:rPr>
              <a:t>: 2microns&gt;taille&gt;20 microns</a:t>
            </a:r>
          </a:p>
          <a:p>
            <a:pPr algn="l"/>
            <a:endParaRPr lang="fr-FR" sz="4400" dirty="0" smtClean="0">
              <a:solidFill>
                <a:schemeClr val="tx1"/>
              </a:solidFill>
            </a:endParaRPr>
          </a:p>
          <a:p>
            <a:pPr algn="l"/>
            <a:r>
              <a:rPr lang="fr-FR" sz="4400" dirty="0" smtClean="0">
                <a:solidFill>
                  <a:schemeClr val="tx1"/>
                </a:solidFill>
              </a:rPr>
              <a:t>Le </a:t>
            </a:r>
            <a:r>
              <a:rPr lang="fr-FR" sz="4400" i="1" dirty="0" smtClean="0">
                <a:solidFill>
                  <a:schemeClr val="tx1"/>
                </a:solidFill>
              </a:rPr>
              <a:t>tamisage</a:t>
            </a:r>
            <a:r>
              <a:rPr lang="fr-FR" sz="4400" dirty="0" smtClean="0">
                <a:solidFill>
                  <a:schemeClr val="tx1"/>
                </a:solidFill>
              </a:rPr>
              <a:t> nous donne le % de chaque classe</a:t>
            </a:r>
            <a:endParaRPr lang="fr-FR" sz="4400" dirty="0">
              <a:solidFill>
                <a:schemeClr val="tx1"/>
              </a:solidFill>
            </a:endParaRPr>
          </a:p>
          <a:p>
            <a:pPr algn="l"/>
            <a:endParaRPr lang="fr-FR" sz="2400" dirty="0" smtClean="0">
              <a:solidFill>
                <a:schemeClr val="tx1"/>
              </a:solidFill>
            </a:endParaRPr>
          </a:p>
          <a:p>
            <a:pPr algn="l"/>
            <a:endParaRPr lang="fr-FR" sz="2400" dirty="0" smtClean="0">
              <a:solidFill>
                <a:schemeClr val="tx1"/>
              </a:solidFill>
            </a:endParaRPr>
          </a:p>
          <a:p>
            <a:pPr algn="l"/>
            <a:r>
              <a:rPr lang="fr-FR" sz="2400" dirty="0" smtClean="0">
                <a:solidFill>
                  <a:schemeClr val="tx1"/>
                </a:solidFill>
              </a:rPr>
              <a:t> </a:t>
            </a:r>
          </a:p>
          <a:p>
            <a:pPr algn="l"/>
            <a:endParaRPr lang="fr-FR" sz="2400" dirty="0" smtClean="0">
              <a:solidFill>
                <a:schemeClr val="tx1"/>
              </a:solidFill>
            </a:endParaRPr>
          </a:p>
          <a:p>
            <a:pPr algn="l"/>
            <a:endParaRPr lang="fr-FR" sz="4000" dirty="0" smtClean="0">
              <a:solidFill>
                <a:schemeClr val="tx1"/>
              </a:solidFill>
            </a:endParaRPr>
          </a:p>
          <a:p>
            <a:pPr algn="l"/>
            <a:endParaRPr lang="fr-FR" sz="4000" dirty="0">
              <a:solidFill>
                <a:schemeClr val="tx1"/>
              </a:solidFill>
            </a:endParaRPr>
          </a:p>
        </p:txBody>
      </p:sp>
      <p:sp>
        <p:nvSpPr>
          <p:cNvPr id="2053" name="Zone de texte 5"/>
          <p:cNvSpPr txBox="1">
            <a:spLocks noChangeArrowheads="1"/>
          </p:cNvSpPr>
          <p:nvPr/>
        </p:nvSpPr>
        <p:spPr bwMode="auto">
          <a:xfrm>
            <a:off x="1042988" y="173038"/>
            <a:ext cx="7777162" cy="519112"/>
          </a:xfrm>
          <a:prstGeom prst="rect">
            <a:avLst/>
          </a:prstGeom>
          <a:solidFill>
            <a:srgbClr val="FFFFE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fr-FR" sz="2800" dirty="0" smtClean="0"/>
              <a:t>Fraction grossière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127627517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0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0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0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20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1" grpId="0" build="p" bldLvl="5" advAuto="500"/>
      <p:bldP spid="2053" grpId="0" animBg="1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400</TotalTime>
  <Words>1030</Words>
  <Application>Microsoft Office PowerPoint</Application>
  <PresentationFormat>Affichage à l'écran (4:3)</PresentationFormat>
  <Paragraphs>251</Paragraphs>
  <Slides>19</Slides>
  <Notes>19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0" baseType="lpstr">
      <vt:lpstr>Thème Office</vt:lpstr>
      <vt:lpstr>Les facteurs écologiques</vt:lpstr>
      <vt:lpstr>Les facteurs écologiques</vt:lpstr>
      <vt:lpstr>Les facteurs édaphiques</vt:lpstr>
      <vt:lpstr>Les facteurs édaphiques</vt:lpstr>
      <vt:lpstr>Les facteurs édaphiques</vt:lpstr>
      <vt:lpstr>Les facteurs édaphiques</vt:lpstr>
      <vt:lpstr>Les facteurs édaphiques</vt:lpstr>
      <vt:lpstr>Composition</vt:lpstr>
      <vt:lpstr>Fractions minérales</vt:lpstr>
      <vt:lpstr>Fractions minérales</vt:lpstr>
      <vt:lpstr>Composition</vt:lpstr>
      <vt:lpstr>Composition</vt:lpstr>
      <vt:lpstr>Composition</vt:lpstr>
      <vt:lpstr>Fraction organique</vt:lpstr>
      <vt:lpstr>Fraction organique</vt:lpstr>
      <vt:lpstr>Facteurs édaphiques</vt:lpstr>
      <vt:lpstr>Caractères physico-chimiques</vt:lpstr>
      <vt:lpstr>Caractères physico-chimiques</vt:lpstr>
      <vt:lpstr>Caractères physico-chimiques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MICROSOFT</dc:creator>
  <cp:lastModifiedBy>MICROSOFT</cp:lastModifiedBy>
  <cp:revision>64</cp:revision>
  <dcterms:created xsi:type="dcterms:W3CDTF">2010-10-24T17:53:01Z</dcterms:created>
  <dcterms:modified xsi:type="dcterms:W3CDTF">2011-10-12T13:04:48Z</dcterms:modified>
</cp:coreProperties>
</file>