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84" r:id="rId2"/>
    <p:sldId id="262" r:id="rId3"/>
    <p:sldId id="279" r:id="rId4"/>
    <p:sldId id="280" r:id="rId5"/>
    <p:sldId id="281" r:id="rId6"/>
    <p:sldId id="28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590" autoAdjust="0"/>
  </p:normalViewPr>
  <p:slideViewPr>
    <p:cSldViewPr>
      <p:cViewPr>
        <p:scale>
          <a:sx n="50" d="100"/>
          <a:sy n="50" d="100"/>
        </p:scale>
        <p:origin x="-1956" y="-504"/>
      </p:cViewPr>
      <p:guideLst>
        <p:guide orient="horz" pos="2160"/>
        <p:guide pos="2880"/>
      </p:guideLst>
    </p:cSldViewPr>
  </p:slideViewPr>
  <p:outlineViewPr>
    <p:cViewPr>
      <p:scale>
        <a:sx n="33" d="100"/>
        <a:sy n="33" d="100"/>
      </p:scale>
      <p:origin x="30" y="308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704C2D-9709-4EE2-962D-C9A9B6E92DF5}" type="datetimeFigureOut">
              <a:rPr lang="fr-FR" smtClean="0"/>
              <a:pPr/>
              <a:t>07/01/2012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68AC3-1DA3-425A-A59E-498C6D0CBD83}" type="slidenum">
              <a:rPr lang="fr-FR" smtClean="0"/>
              <a:pPr/>
              <a:t>‹N°›</a:t>
            </a:fld>
            <a:endParaRPr lang="fr-FR"/>
          </a:p>
        </p:txBody>
      </p:sp>
    </p:spTree>
    <p:extLst>
      <p:ext uri="{BB962C8B-B14F-4D97-AF65-F5344CB8AC3E}">
        <p14:creationId xmlns:p14="http://schemas.microsoft.com/office/powerpoint/2010/main" xmlns="" val="148559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1</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2</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3</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4</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5</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0E2FC-C5DB-4E36-9C7A-FCD88CA50FDA}" type="slidenum">
              <a:rPr lang="fr-FR"/>
              <a:pPr/>
              <a:t>6</a:t>
            </a:fld>
            <a:endParaRPr lang="fr-F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F31B5C3-D112-44B0-A0F5-E45DAC92763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31B5C3-D112-44B0-A0F5-E45DAC92763B}" type="slidenum">
              <a:rPr lang="fr-FR" smtClean="0"/>
              <a:pPr/>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B25319E2-888A-4A0A-86B1-52ECE42C721B}" type="datetimeFigureOut">
              <a:rPr lang="fr-FR" smtClean="0"/>
              <a:pPr/>
              <a:t>07/01/2012</a:t>
            </a:fld>
            <a:endParaRPr lang="fr-FR"/>
          </a:p>
        </p:txBody>
      </p:sp>
      <p:sp>
        <p:nvSpPr>
          <p:cNvPr id="9" name="Slide Number Placeholder 8"/>
          <p:cNvSpPr>
            <a:spLocks noGrp="1"/>
          </p:cNvSpPr>
          <p:nvPr>
            <p:ph type="sldNum" sz="quarter" idx="11"/>
          </p:nvPr>
        </p:nvSpPr>
        <p:spPr/>
        <p:txBody>
          <a:bodyPr/>
          <a:lstStyle/>
          <a:p>
            <a:fld id="{DF31B5C3-D112-44B0-A0F5-E45DAC92763B}" type="slidenum">
              <a:rPr lang="fr-FR" smtClean="0"/>
              <a:pPr/>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F31B5C3-D112-44B0-A0F5-E45DAC92763B}" type="slidenum">
              <a:rPr lang="fr-FR" smtClean="0"/>
              <a:pPr/>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25319E2-888A-4A0A-86B1-52ECE42C721B}" type="datetimeFigureOut">
              <a:rPr lang="fr-FR" smtClean="0"/>
              <a:pPr/>
              <a:t>07/01/2012</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a:bodyPr>
          <a:lstStyle/>
          <a:p>
            <a:endParaRPr lang="fr-FR" dirty="0" smtClean="0"/>
          </a:p>
          <a:p>
            <a:endParaRPr lang="fr-FR" sz="1050" dirty="0" smtClean="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a:bodyPr>
          <a:lstStyle/>
          <a:p>
            <a:pPr marL="0" indent="0">
              <a:buNone/>
            </a:pPr>
            <a:r>
              <a:rPr lang="fr-FR" sz="4000" b="1" dirty="0" smtClean="0"/>
              <a:t>1. Les </a:t>
            </a:r>
            <a:r>
              <a:rPr lang="fr-FR" sz="4000" b="1" dirty="0"/>
              <a:t>facteurs </a:t>
            </a:r>
            <a:r>
              <a:rPr lang="fr-FR" sz="4000" b="1" dirty="0" smtClean="0"/>
              <a:t>écologiques</a:t>
            </a:r>
            <a:endParaRPr lang="fr-FR" sz="2800" b="1" dirty="0" smtClean="0">
              <a:solidFill>
                <a:schemeClr val="tx1"/>
              </a:solidFill>
            </a:endParaRPr>
          </a:p>
          <a:p>
            <a:pPr marL="297180" lvl="1" indent="0">
              <a:buNone/>
            </a:pPr>
            <a:r>
              <a:rPr lang="fr-FR" sz="3600" b="1" dirty="0" smtClean="0"/>
              <a:t>1.1.Notions </a:t>
            </a:r>
            <a:r>
              <a:rPr lang="fr-FR" sz="3600" b="1" dirty="0"/>
              <a:t>de facteurs </a:t>
            </a:r>
            <a:r>
              <a:rPr lang="fr-FR" sz="3600" b="1" dirty="0" smtClean="0"/>
              <a:t>écologiques</a:t>
            </a:r>
            <a:endParaRPr lang="fr-FR" sz="3600" b="1" dirty="0"/>
          </a:p>
          <a:p>
            <a:pPr marL="297180" lvl="1" indent="0">
              <a:buNone/>
            </a:pPr>
            <a:r>
              <a:rPr lang="fr-FR" sz="3600" b="1" dirty="0" smtClean="0"/>
              <a:t>1.2.Les facteurs climatiques</a:t>
            </a:r>
          </a:p>
          <a:p>
            <a:pPr marL="297180" lvl="1" indent="0">
              <a:buNone/>
            </a:pPr>
            <a:r>
              <a:rPr lang="fr-FR" sz="3600" b="1" dirty="0" smtClean="0"/>
              <a:t>1.3.Les facteurs pédologiques</a:t>
            </a:r>
          </a:p>
          <a:p>
            <a:pPr marL="297180" lvl="1" indent="0">
              <a:buNone/>
            </a:pPr>
            <a:r>
              <a:rPr lang="fr-FR" sz="3600" b="1" dirty="0" smtClean="0"/>
              <a:t>1.4.Les facteurs biotiques</a:t>
            </a:r>
          </a:p>
          <a:p>
            <a:pPr marL="0" indent="0" algn="l">
              <a:buNone/>
            </a:pPr>
            <a:endParaRPr lang="fr-FR" sz="2000" b="1" dirty="0" smtClean="0">
              <a:solidFill>
                <a:schemeClr val="tx1"/>
              </a:solidFill>
            </a:endParaRPr>
          </a:p>
          <a:p>
            <a:pPr algn="l"/>
            <a:endParaRPr lang="fr-FR" sz="2000" dirty="0" smtClean="0">
              <a:solidFill>
                <a:schemeClr val="tx1"/>
              </a:solidFill>
            </a:endParaRPr>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3896243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fr-FR" dirty="0" smtClean="0"/>
              <a:t>Chapitre 1</a:t>
            </a:r>
            <a:endParaRPr lang="fr-FR" dirty="0"/>
          </a:p>
          <a:p>
            <a:endParaRPr lang="fr-FR" dirty="0" smtClean="0"/>
          </a:p>
          <a:p>
            <a:r>
              <a:rPr lang="fr-FR" b="1" dirty="0" smtClean="0"/>
              <a:t>Notions de facteurs écologiques</a:t>
            </a:r>
          </a:p>
          <a:p>
            <a:endParaRPr lang="fr-FR" dirty="0" smtClean="0"/>
          </a:p>
          <a:p>
            <a:r>
              <a:rPr lang="fr-FR" dirty="0" smtClean="0"/>
              <a:t>Définition</a:t>
            </a:r>
          </a:p>
          <a:p>
            <a:r>
              <a:rPr lang="fr-FR" dirty="0" smtClean="0"/>
              <a:t>Modes d’action</a:t>
            </a:r>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FSB/USTHB</a:t>
            </a:r>
          </a:p>
          <a:p>
            <a:r>
              <a:rPr lang="fr-FR" dirty="0" smtClean="0"/>
              <a:t>2011</a:t>
            </a:r>
            <a:endParaRPr lang="fr-FR" dirty="0"/>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fontScale="92500" lnSpcReduction="20000"/>
          </a:bodyPr>
          <a:lstStyle/>
          <a:p>
            <a:pPr marL="0" indent="0" algn="l">
              <a:buNone/>
            </a:pPr>
            <a:r>
              <a:rPr lang="fr-FR" sz="2000" b="1" dirty="0" smtClean="0">
                <a:solidFill>
                  <a:schemeClr val="tx1"/>
                </a:solidFill>
              </a:rPr>
              <a:t>Définition</a:t>
            </a:r>
          </a:p>
          <a:p>
            <a:r>
              <a:rPr lang="fr-FR" sz="2000" dirty="0" smtClean="0">
                <a:solidFill>
                  <a:schemeClr val="tx1"/>
                </a:solidFill>
              </a:rPr>
              <a:t>Facteur du milieu ou facteur écologique tout élément du biotope susceptible d’agie sur les êtres vivants</a:t>
            </a:r>
          </a:p>
          <a:p>
            <a:pPr algn="l"/>
            <a:endParaRPr lang="fr-FR" sz="2000" dirty="0">
              <a:solidFill>
                <a:schemeClr val="tx1"/>
              </a:solidFill>
            </a:endParaRPr>
          </a:p>
          <a:p>
            <a:pPr algn="l"/>
            <a:r>
              <a:rPr lang="fr-FR" sz="2000" dirty="0" smtClean="0">
                <a:solidFill>
                  <a:schemeClr val="tx1"/>
                </a:solidFill>
              </a:rPr>
              <a:t>Ces facteurs sont de nature diverse ( climatique, édaphique, géologique, hydrique, biotique,….)</a:t>
            </a:r>
          </a:p>
          <a:p>
            <a:pPr algn="l"/>
            <a:r>
              <a:rPr lang="fr-FR" sz="2000" dirty="0" smtClean="0">
                <a:solidFill>
                  <a:schemeClr val="tx1"/>
                </a:solidFill>
              </a:rPr>
              <a:t>Tout être-vivant dans son habitat est soumis à l’action simultanée de plusieurs facteurs écologiques</a:t>
            </a:r>
          </a:p>
          <a:p>
            <a:pPr algn="l"/>
            <a:endParaRPr lang="fr-FR" sz="2000" dirty="0">
              <a:solidFill>
                <a:schemeClr val="tx1"/>
              </a:solidFill>
            </a:endParaRPr>
          </a:p>
          <a:p>
            <a:pPr marL="0" indent="0" algn="l">
              <a:buNone/>
            </a:pPr>
            <a:r>
              <a:rPr lang="fr-FR" sz="2000" b="1" dirty="0" smtClean="0">
                <a:solidFill>
                  <a:schemeClr val="tx1"/>
                </a:solidFill>
              </a:rPr>
              <a:t>Modes d’action</a:t>
            </a:r>
          </a:p>
          <a:p>
            <a:pPr marL="0" indent="0" algn="l">
              <a:buNone/>
            </a:pPr>
            <a:r>
              <a:rPr lang="fr-FR" sz="2000" dirty="0" smtClean="0">
                <a:solidFill>
                  <a:schemeClr val="tx1"/>
                </a:solidFill>
              </a:rPr>
              <a:t>Deux modes d’action:</a:t>
            </a:r>
          </a:p>
          <a:p>
            <a:pPr lvl="1" algn="l"/>
            <a:r>
              <a:rPr lang="fr-FR" b="1" dirty="0" smtClean="0">
                <a:solidFill>
                  <a:schemeClr val="tx1"/>
                </a:solidFill>
              </a:rPr>
              <a:t>Direct</a:t>
            </a:r>
            <a:r>
              <a:rPr lang="fr-FR" dirty="0" smtClean="0">
                <a:solidFill>
                  <a:schemeClr val="tx1"/>
                </a:solidFill>
              </a:rPr>
              <a:t>: action du facteur sur l’organisme est directe</a:t>
            </a:r>
          </a:p>
          <a:p>
            <a:pPr lvl="2" algn="l"/>
            <a:r>
              <a:rPr lang="fr-FR" sz="2000" dirty="0" smtClean="0">
                <a:solidFill>
                  <a:schemeClr val="tx1"/>
                </a:solidFill>
              </a:rPr>
              <a:t>Ex. le sel dans le sol agit directement sur la nature d’une plante</a:t>
            </a:r>
          </a:p>
          <a:p>
            <a:pPr lvl="1"/>
            <a:r>
              <a:rPr lang="fr-FR" dirty="0"/>
              <a:t>I</a:t>
            </a:r>
            <a:r>
              <a:rPr lang="fr-FR" b="1" dirty="0"/>
              <a:t>ndirect</a:t>
            </a:r>
            <a:r>
              <a:rPr lang="fr-FR" dirty="0"/>
              <a:t>: action du facteur sur l’organisme se fait par l’intermédiaire d’un autre facteur</a:t>
            </a:r>
          </a:p>
          <a:p>
            <a:pPr lvl="2"/>
            <a:r>
              <a:rPr lang="fr-FR" sz="2000" dirty="0"/>
              <a:t>Ex. l’altitude, l’exposition, la profondeur de l’eau,… agissent indirectement.</a:t>
            </a:r>
          </a:p>
          <a:p>
            <a:pPr lvl="2"/>
            <a:r>
              <a:rPr lang="fr-FR" sz="2000" dirty="0"/>
              <a:t>L’altitude agit par l’intermédiaire des précipitation et les température</a:t>
            </a:r>
          </a:p>
          <a:p>
            <a:pPr lvl="2"/>
            <a:r>
              <a:rPr lang="fr-FR" sz="2000" dirty="0"/>
              <a:t>La </a:t>
            </a:r>
            <a:r>
              <a:rPr lang="fr-FR" sz="2000" dirty="0" err="1"/>
              <a:t>profonduer</a:t>
            </a:r>
            <a:r>
              <a:rPr lang="fr-FR" sz="2000" dirty="0"/>
              <a:t> de l’eau de mer agit indirectement par l’intermédiaire de l’éclairement et le pression atmosphérique </a:t>
            </a:r>
          </a:p>
          <a:p>
            <a:pPr algn="l"/>
            <a:endParaRPr lang="fr-FR" sz="2000" dirty="0" smtClean="0">
              <a:solidFill>
                <a:schemeClr val="tx1"/>
              </a:solidFill>
            </a:endParaRPr>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1314608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a:bodyPr>
          <a:lstStyle/>
          <a:p>
            <a:r>
              <a:rPr lang="fr-FR" sz="1200" dirty="0" smtClean="0"/>
              <a:t>Chapitre 1</a:t>
            </a:r>
            <a:endParaRPr lang="fr-FR" dirty="0"/>
          </a:p>
          <a:p>
            <a:endParaRPr lang="fr-FR" dirty="0" smtClean="0"/>
          </a:p>
          <a:p>
            <a:r>
              <a:rPr lang="fr-FR" sz="1050" b="1" dirty="0" smtClean="0"/>
              <a:t>Notions de facteurs écologiques</a:t>
            </a:r>
          </a:p>
          <a:p>
            <a:endParaRPr lang="fr-FR" sz="1050" dirty="0" smtClean="0"/>
          </a:p>
          <a:p>
            <a:r>
              <a:rPr lang="fr-FR" sz="1050" dirty="0"/>
              <a:t>R</a:t>
            </a:r>
            <a:r>
              <a:rPr lang="fr-FR" sz="1050" dirty="0" smtClean="0"/>
              <a:t>ôles</a:t>
            </a:r>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smtClean="0"/>
          </a:p>
          <a:p>
            <a:endParaRPr lang="fr-FR" sz="1050" dirty="0"/>
          </a:p>
          <a:p>
            <a:endParaRPr lang="fr-FR" sz="1050" dirty="0" smtClean="0"/>
          </a:p>
          <a:p>
            <a:endParaRPr lang="fr-FR" sz="1050" dirty="0"/>
          </a:p>
          <a:p>
            <a:r>
              <a:rPr lang="fr-FR" sz="1050" dirty="0"/>
              <a:t>FSB/USTHB</a:t>
            </a:r>
          </a:p>
          <a:p>
            <a:r>
              <a:rPr lang="fr-FR" sz="1050" dirty="0"/>
              <a:t>2011</a:t>
            </a:r>
          </a:p>
          <a:p>
            <a:endParaRPr lang="fr-FR" sz="1050" dirty="0"/>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fontScale="92500" lnSpcReduction="20000"/>
          </a:bodyPr>
          <a:lstStyle/>
          <a:p>
            <a:r>
              <a:rPr lang="fr-FR" sz="2000" b="1" dirty="0"/>
              <a:t>Source d’énergie et l’éléments nutritifs</a:t>
            </a:r>
          </a:p>
          <a:p>
            <a:pPr marL="400050" lvl="1" indent="0">
              <a:buNone/>
            </a:pPr>
            <a:r>
              <a:rPr lang="fr-FR" dirty="0"/>
              <a:t>Pour vivre, se développer et se reproduire, les êtres-vivants ont besoin d’eau, d’énergie, d’aliments,… qu’ils puisent dans le milieu. </a:t>
            </a:r>
          </a:p>
          <a:p>
            <a:endParaRPr lang="fr-FR" sz="2000" b="1" dirty="0"/>
          </a:p>
          <a:p>
            <a:r>
              <a:rPr lang="fr-FR" sz="2000" b="1" dirty="0"/>
              <a:t>Répartition géographique des espèces</a:t>
            </a:r>
          </a:p>
          <a:p>
            <a:pPr marL="457200" lvl="1" indent="0">
              <a:buNone/>
            </a:pPr>
            <a:r>
              <a:rPr lang="fr-FR" dirty="0"/>
              <a:t>Les êtres-vivants sont présents dans les milieux ou les conditions de vie sont favorables et absents dans les milieux ou ces conditions sont défavorables. Ainsi les espèces ont des régions géographiques qui leur sont spécifiques.</a:t>
            </a:r>
          </a:p>
          <a:p>
            <a:pPr marL="457200" lvl="1" indent="0">
              <a:buNone/>
            </a:pPr>
            <a:r>
              <a:rPr lang="fr-FR" dirty="0"/>
              <a:t>Ex. L’alfa, en Algérie et dans le bassin méd. Occupe les zones arides et semi-arides. Le </a:t>
            </a:r>
            <a:r>
              <a:rPr lang="fr-FR" dirty="0" smtClean="0"/>
              <a:t>cèdre </a:t>
            </a:r>
            <a:r>
              <a:rPr lang="fr-FR" dirty="0"/>
              <a:t>occupe les région </a:t>
            </a:r>
            <a:r>
              <a:rPr lang="fr-FR" dirty="0" smtClean="0"/>
              <a:t>de haute altitude,…</a:t>
            </a:r>
            <a:endParaRPr lang="fr-FR" dirty="0"/>
          </a:p>
          <a:p>
            <a:endParaRPr lang="fr-FR" sz="2000" dirty="0"/>
          </a:p>
          <a:p>
            <a:r>
              <a:rPr lang="fr-FR" sz="2000" b="1" dirty="0"/>
              <a:t>Densité des populations</a:t>
            </a:r>
          </a:p>
          <a:p>
            <a:pPr marL="400050" lvl="1" indent="0">
              <a:buNone/>
            </a:pPr>
            <a:r>
              <a:rPr lang="fr-FR" dirty="0"/>
              <a:t>Les facteurs écologiques agissent aussi sur la densité des population d’un milieu donné. Ils agissent aussi sur les taux de </a:t>
            </a:r>
            <a:r>
              <a:rPr lang="fr-FR" dirty="0" err="1"/>
              <a:t>foncondité</a:t>
            </a:r>
            <a:r>
              <a:rPr lang="fr-FR" dirty="0"/>
              <a:t> et de mortalité.</a:t>
            </a:r>
          </a:p>
          <a:p>
            <a:endParaRPr lang="fr-FR" sz="2000" b="1" dirty="0"/>
          </a:p>
          <a:p>
            <a:r>
              <a:rPr lang="fr-FR" sz="2000" b="1" dirty="0"/>
              <a:t>Modifications adaptatives</a:t>
            </a:r>
          </a:p>
          <a:p>
            <a:pPr marL="400050" lvl="1" indent="0">
              <a:buNone/>
            </a:pPr>
            <a:r>
              <a:rPr lang="fr-FR" dirty="0"/>
              <a:t>Les facteurs écologiques favorisent l’apparition des </a:t>
            </a:r>
            <a:r>
              <a:rPr lang="fr-FR" dirty="0" err="1"/>
              <a:t>modofications</a:t>
            </a:r>
            <a:r>
              <a:rPr lang="fr-FR" dirty="0"/>
              <a:t> adaptatives: modification du métabolisme (augmentation des pertes d’eau en été, diminution en hiver,…), diapause, hibernation, photopériodisme, migration,…</a:t>
            </a:r>
          </a:p>
          <a:p>
            <a:pPr algn="l"/>
            <a:endParaRPr lang="fr-FR" sz="2000" dirty="0" smtClean="0">
              <a:solidFill>
                <a:schemeClr val="tx1"/>
              </a:solidFill>
            </a:endParaRPr>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3018546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a:bodyPr>
          <a:lstStyle/>
          <a:p>
            <a:r>
              <a:rPr lang="fr-FR" sz="1200" dirty="0" smtClean="0"/>
              <a:t>Chapitre 1</a:t>
            </a:r>
            <a:endParaRPr lang="fr-FR" dirty="0"/>
          </a:p>
          <a:p>
            <a:endParaRPr lang="fr-FR" dirty="0" smtClean="0"/>
          </a:p>
          <a:p>
            <a:r>
              <a:rPr lang="fr-FR" sz="1050" b="1" dirty="0" smtClean="0"/>
              <a:t>Notions de facteurs écologiques</a:t>
            </a:r>
          </a:p>
          <a:p>
            <a:endParaRPr lang="fr-FR" sz="1050" dirty="0" smtClean="0"/>
          </a:p>
          <a:p>
            <a:r>
              <a:rPr lang="fr-FR" sz="1000" dirty="0" smtClean="0"/>
              <a:t>Classifications</a:t>
            </a:r>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smtClean="0"/>
          </a:p>
          <a:p>
            <a:endParaRPr lang="fr-FR" sz="1050" dirty="0"/>
          </a:p>
          <a:p>
            <a:r>
              <a:rPr lang="fr-FR" sz="1050" dirty="0"/>
              <a:t>FSB/USTHB</a:t>
            </a:r>
          </a:p>
          <a:p>
            <a:r>
              <a:rPr lang="fr-FR" sz="1050" dirty="0"/>
              <a:t>2011</a:t>
            </a:r>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fontScale="85000" lnSpcReduction="20000"/>
          </a:bodyPr>
          <a:lstStyle/>
          <a:p>
            <a:pPr marL="400050" lvl="1" indent="0">
              <a:buNone/>
            </a:pPr>
            <a:r>
              <a:rPr lang="fr-FR" dirty="0"/>
              <a:t>Selon les </a:t>
            </a:r>
            <a:r>
              <a:rPr lang="fr-FR" dirty="0" smtClean="0"/>
              <a:t>critères de classification, </a:t>
            </a:r>
            <a:r>
              <a:rPr lang="fr-FR" dirty="0"/>
              <a:t>on peut distinguer 3 types de classification</a:t>
            </a:r>
          </a:p>
          <a:p>
            <a:r>
              <a:rPr lang="fr-FR" sz="2000" dirty="0"/>
              <a:t>1</a:t>
            </a:r>
            <a:r>
              <a:rPr lang="fr-FR" sz="2000" baseline="30000" dirty="0"/>
              <a:t>ère</a:t>
            </a:r>
            <a:r>
              <a:rPr lang="fr-FR" sz="2000" dirty="0"/>
              <a:t> classification: </a:t>
            </a:r>
            <a:r>
              <a:rPr lang="fr-FR" sz="2000" dirty="0" err="1" smtClean="0"/>
              <a:t>Abiotique:biotique</a:t>
            </a:r>
            <a:endParaRPr lang="fr-FR" sz="2000" dirty="0" smtClean="0"/>
          </a:p>
          <a:p>
            <a:pPr marL="400050" lvl="1" indent="0">
              <a:buNone/>
            </a:pPr>
            <a:r>
              <a:rPr lang="fr-FR" dirty="0" smtClean="0"/>
              <a:t>Critère « nature </a:t>
            </a:r>
            <a:r>
              <a:rPr lang="fr-FR" dirty="0"/>
              <a:t>des </a:t>
            </a:r>
            <a:r>
              <a:rPr lang="fr-FR" dirty="0" smtClean="0"/>
              <a:t>facteurs »</a:t>
            </a:r>
            <a:endParaRPr lang="fr-FR" dirty="0"/>
          </a:p>
          <a:p>
            <a:pPr lvl="1"/>
            <a:r>
              <a:rPr lang="fr-FR" dirty="0"/>
              <a:t>Facteurs physico-chimiques ou fac</a:t>
            </a:r>
            <a:r>
              <a:rPr lang="fr-FR" b="1" dirty="0"/>
              <a:t>teurs abiotiques</a:t>
            </a:r>
          </a:p>
          <a:p>
            <a:pPr lvl="2"/>
            <a:r>
              <a:rPr lang="fr-FR" sz="2000" dirty="0"/>
              <a:t>Ces facteurs du milieu sont représentés par les éléments du biotope (climat, sol, topographie, géomorphologie, géologie,…). On parle de </a:t>
            </a:r>
          </a:p>
          <a:p>
            <a:pPr lvl="2"/>
            <a:r>
              <a:rPr lang="fr-FR" sz="2000" dirty="0"/>
              <a:t>Facteurs climatiques ou paramètres liés au climat d’un habitat (Précipitations, température, vents, lumière,…</a:t>
            </a:r>
          </a:p>
          <a:p>
            <a:pPr lvl="2"/>
            <a:r>
              <a:rPr lang="fr-FR" sz="2000" dirty="0"/>
              <a:t>Facteurs édaphiques ou paramètres pédologiques d’un sol( profondeur, texture, structure, teneur en matière organique, conductivité, salinité,…)</a:t>
            </a:r>
          </a:p>
          <a:p>
            <a:pPr lvl="2"/>
            <a:r>
              <a:rPr lang="fr-FR" sz="2000" dirty="0"/>
              <a:t>Facteurs topographiques (altitude, exposition, pente, …)</a:t>
            </a:r>
          </a:p>
          <a:p>
            <a:pPr lvl="1"/>
            <a:r>
              <a:rPr lang="fr-FR" dirty="0"/>
              <a:t>Facteurs  liés à l’activité des êtres-vivants ou fac</a:t>
            </a:r>
            <a:r>
              <a:rPr lang="fr-FR" b="1" dirty="0"/>
              <a:t>teurs abiotiques</a:t>
            </a:r>
          </a:p>
          <a:p>
            <a:pPr lvl="2"/>
            <a:r>
              <a:rPr lang="fr-FR" sz="2000" dirty="0"/>
              <a:t>Ces facteurs proviennent de l’action des êtres-vivants d’une même population ou de populations différentes: Prédation, compétition, symbiose, coopération, </a:t>
            </a:r>
            <a:r>
              <a:rPr lang="fr-FR" sz="2000" dirty="0" err="1"/>
              <a:t>ect</a:t>
            </a:r>
            <a:r>
              <a:rPr lang="fr-FR" sz="2000" dirty="0"/>
              <a:t>…)</a:t>
            </a:r>
          </a:p>
          <a:p>
            <a:r>
              <a:rPr lang="fr-FR" sz="2000" dirty="0"/>
              <a:t>2</a:t>
            </a:r>
            <a:r>
              <a:rPr lang="fr-FR" sz="2000" baseline="30000" dirty="0"/>
              <a:t>ème</a:t>
            </a:r>
            <a:r>
              <a:rPr lang="fr-FR" sz="2000" dirty="0"/>
              <a:t> classification de </a:t>
            </a:r>
            <a:r>
              <a:rPr lang="fr-FR" sz="2000" dirty="0" smtClean="0"/>
              <a:t>MONDSCHASKY</a:t>
            </a:r>
          </a:p>
          <a:p>
            <a:pPr marL="400050" lvl="1" indent="0">
              <a:buNone/>
            </a:pPr>
            <a:r>
              <a:rPr lang="fr-FR" dirty="0" smtClean="0"/>
              <a:t>Critère: degré </a:t>
            </a:r>
            <a:r>
              <a:rPr lang="fr-FR" dirty="0"/>
              <a:t>d’adaptation des êtres-vivants avec leur milieu. </a:t>
            </a:r>
            <a:endParaRPr lang="fr-FR" dirty="0" smtClean="0"/>
          </a:p>
          <a:p>
            <a:pPr marL="400050" lvl="1" indent="0">
              <a:buNone/>
            </a:pPr>
            <a:r>
              <a:rPr lang="fr-FR" dirty="0" smtClean="0"/>
              <a:t>L’importante </a:t>
            </a:r>
            <a:r>
              <a:rPr lang="fr-FR" dirty="0"/>
              <a:t>de l’ adaptation est fonction de l’ancienneté et de la périodicité du facteur. </a:t>
            </a:r>
            <a:r>
              <a:rPr lang="fr-FR" dirty="0" err="1" smtClean="0"/>
              <a:t>Mondschasky</a:t>
            </a:r>
            <a:r>
              <a:rPr lang="fr-FR" dirty="0" smtClean="0"/>
              <a:t> </a:t>
            </a:r>
            <a:r>
              <a:rPr lang="fr-FR" dirty="0"/>
              <a:t>retient 3 types de facteurs.</a:t>
            </a:r>
          </a:p>
          <a:p>
            <a:pPr marL="971550" lvl="2" indent="-171450"/>
            <a:r>
              <a:rPr lang="fr-FR" sz="2000" dirty="0" smtClean="0"/>
              <a:t>Les </a:t>
            </a:r>
            <a:r>
              <a:rPr lang="fr-FR" sz="2000" dirty="0"/>
              <a:t>facteurs périodiques primaires </a:t>
            </a:r>
            <a:endParaRPr lang="fr-FR" sz="2000" dirty="0" smtClean="0"/>
          </a:p>
          <a:p>
            <a:pPr marL="971550" lvl="2" indent="-171450"/>
            <a:r>
              <a:rPr lang="fr-FR" sz="2000" dirty="0" smtClean="0"/>
              <a:t>Les </a:t>
            </a:r>
            <a:r>
              <a:rPr lang="fr-FR" sz="2000" dirty="0"/>
              <a:t>facteurs périodiques </a:t>
            </a:r>
            <a:r>
              <a:rPr lang="fr-FR" sz="2000" dirty="0" smtClean="0"/>
              <a:t>secondaires</a:t>
            </a:r>
          </a:p>
          <a:p>
            <a:pPr marL="971550" lvl="2" indent="-171450"/>
            <a:r>
              <a:rPr lang="fr-FR" sz="2000" dirty="0" smtClean="0"/>
              <a:t>Les </a:t>
            </a:r>
            <a:r>
              <a:rPr lang="fr-FR" sz="2000" dirty="0"/>
              <a:t>facteurs apériodiques ou non périodiques</a:t>
            </a:r>
          </a:p>
          <a:p>
            <a:pPr algn="l"/>
            <a:endParaRPr lang="fr-FR" sz="2000" dirty="0" smtClean="0">
              <a:solidFill>
                <a:schemeClr val="tx1"/>
              </a:solidFill>
            </a:endParaRPr>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3429429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a:bodyPr>
          <a:lstStyle/>
          <a:p>
            <a:r>
              <a:rPr lang="fr-FR" sz="1200" dirty="0" smtClean="0"/>
              <a:t>Chapitre 1</a:t>
            </a:r>
            <a:endParaRPr lang="fr-FR" dirty="0"/>
          </a:p>
          <a:p>
            <a:endParaRPr lang="fr-FR" dirty="0" smtClean="0"/>
          </a:p>
          <a:p>
            <a:r>
              <a:rPr lang="fr-FR" sz="1050" b="1" dirty="0" smtClean="0"/>
              <a:t>Notions de facteurs écologiques</a:t>
            </a:r>
          </a:p>
          <a:p>
            <a:endParaRPr lang="fr-FR" sz="1050" dirty="0" smtClean="0"/>
          </a:p>
          <a:p>
            <a:r>
              <a:rPr lang="fr-FR" sz="1000" dirty="0"/>
              <a:t>Classifications</a:t>
            </a:r>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smtClean="0"/>
          </a:p>
          <a:p>
            <a:endParaRPr lang="fr-FR" sz="1050" dirty="0"/>
          </a:p>
          <a:p>
            <a:endParaRPr lang="fr-FR" sz="1050" dirty="0" smtClean="0"/>
          </a:p>
          <a:p>
            <a:endParaRPr lang="fr-FR" sz="1050" dirty="0" smtClean="0"/>
          </a:p>
          <a:p>
            <a:r>
              <a:rPr lang="fr-FR" sz="1050" dirty="0"/>
              <a:t>FSB/USTHB</a:t>
            </a:r>
          </a:p>
          <a:p>
            <a:r>
              <a:rPr lang="fr-FR" sz="1050" dirty="0"/>
              <a:t>2011</a:t>
            </a:r>
          </a:p>
          <a:p>
            <a:endParaRPr lang="fr-FR" sz="1050" dirty="0" smtClean="0"/>
          </a:p>
          <a:p>
            <a:endParaRPr lang="fr-FR" sz="1050" dirty="0"/>
          </a:p>
          <a:p>
            <a:endParaRPr lang="fr-FR" sz="1050" dirty="0" smtClean="0"/>
          </a:p>
          <a:p>
            <a:endParaRPr lang="fr-FR" sz="1050" dirty="0"/>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a:bodyPr>
          <a:lstStyle/>
          <a:p>
            <a:pPr marL="0" indent="0">
              <a:buNone/>
            </a:pPr>
            <a:r>
              <a:rPr lang="fr-FR" sz="2200" b="1" dirty="0" smtClean="0"/>
              <a:t>Les </a:t>
            </a:r>
            <a:r>
              <a:rPr lang="fr-FR" sz="2200" b="1" dirty="0"/>
              <a:t>facteurs périodiques primaires </a:t>
            </a:r>
            <a:endParaRPr lang="fr-FR" sz="2200" b="1" dirty="0" smtClean="0"/>
          </a:p>
          <a:p>
            <a:pPr marL="400050" lvl="1" indent="0">
              <a:buNone/>
            </a:pPr>
            <a:r>
              <a:rPr lang="fr-FR" sz="1800" dirty="0" smtClean="0"/>
              <a:t>Facteurs du milieu anciens qui varient </a:t>
            </a:r>
            <a:r>
              <a:rPr lang="fr-FR" sz="1800" b="1" i="1" dirty="0" smtClean="0"/>
              <a:t>périodiquemen</a:t>
            </a:r>
            <a:r>
              <a:rPr lang="fr-FR" sz="1800" b="1" dirty="0" smtClean="0"/>
              <a:t>t</a:t>
            </a:r>
            <a:r>
              <a:rPr lang="fr-FR" sz="1800" dirty="0" smtClean="0"/>
              <a:t> et de façon </a:t>
            </a:r>
            <a:r>
              <a:rPr lang="fr-FR" sz="1800" b="1" i="1" dirty="0" smtClean="0"/>
              <a:t>régulière</a:t>
            </a:r>
            <a:r>
              <a:rPr lang="fr-FR" sz="1800" dirty="0" smtClean="0"/>
              <a:t>. Cette périodicité peut être journalière, lunaire, saisonnière ou annuelle. Les organismes sont bien adaptés à ces facteurs. </a:t>
            </a:r>
          </a:p>
          <a:p>
            <a:pPr marL="400050" lvl="1" indent="0">
              <a:buNone/>
            </a:pPr>
            <a:r>
              <a:rPr lang="fr-FR" sz="1800" dirty="0" smtClean="0"/>
              <a:t>Parmi ces facteurs on peut citer tous les paramètres climatiques (températures, précipitations, lumière,…)</a:t>
            </a:r>
          </a:p>
          <a:p>
            <a:pPr marL="400050" lvl="1" indent="0">
              <a:buNone/>
            </a:pPr>
            <a:r>
              <a:rPr lang="fr-FR" sz="1800" dirty="0"/>
              <a:t>Les facteurs périodiques primaires </a:t>
            </a:r>
            <a:r>
              <a:rPr lang="fr-FR" sz="1800" dirty="0" smtClean="0"/>
              <a:t>sont responsables de la distribution géographique des espèces.</a:t>
            </a:r>
            <a:endParaRPr lang="fr-FR" sz="1800" dirty="0"/>
          </a:p>
          <a:p>
            <a:pPr marL="0" indent="0">
              <a:buNone/>
            </a:pPr>
            <a:endParaRPr lang="fr-FR" sz="2200" dirty="0" smtClean="0"/>
          </a:p>
          <a:p>
            <a:pPr marL="0" indent="0">
              <a:buNone/>
            </a:pPr>
            <a:r>
              <a:rPr lang="fr-FR" sz="2200" b="1" dirty="0" smtClean="0"/>
              <a:t>Les </a:t>
            </a:r>
            <a:r>
              <a:rPr lang="fr-FR" sz="2200" b="1" dirty="0"/>
              <a:t>facteurs périodiques </a:t>
            </a:r>
            <a:r>
              <a:rPr lang="fr-FR" sz="2200" b="1" dirty="0" smtClean="0"/>
              <a:t>secondaires</a:t>
            </a:r>
          </a:p>
          <a:p>
            <a:pPr marL="400050" lvl="1" indent="0">
              <a:buNone/>
            </a:pPr>
            <a:r>
              <a:rPr lang="fr-FR" sz="1800" dirty="0" smtClean="0"/>
              <a:t>Ces facteurs sont la conséquence des variations des facteurs périodiques primaires. Ils sont anciens, leur variation est moins périodicité et moins régulière (vagues de chaleur/froid, tornades, alimentation dans les </a:t>
            </a:r>
            <a:r>
              <a:rPr lang="fr-FR" sz="1800" dirty="0" err="1" smtClean="0"/>
              <a:t>milieus</a:t>
            </a:r>
            <a:r>
              <a:rPr lang="fr-FR" sz="1800" dirty="0" smtClean="0"/>
              <a:t> naturels,…). </a:t>
            </a:r>
            <a:r>
              <a:rPr lang="fr-FR" sz="1800" dirty="0"/>
              <a:t>Les organismes sont </a:t>
            </a:r>
            <a:r>
              <a:rPr lang="fr-FR" sz="1800" dirty="0" smtClean="0"/>
              <a:t>moins bien </a:t>
            </a:r>
            <a:r>
              <a:rPr lang="fr-FR" sz="1800" dirty="0"/>
              <a:t>adaptés à ces facteurs</a:t>
            </a:r>
            <a:r>
              <a:rPr lang="fr-FR" sz="1800" dirty="0" smtClean="0"/>
              <a:t>.</a:t>
            </a:r>
          </a:p>
          <a:p>
            <a:pPr marL="400050" lvl="1" indent="0">
              <a:buNone/>
            </a:pPr>
            <a:r>
              <a:rPr lang="fr-FR" sz="1800" dirty="0" smtClean="0"/>
              <a:t>Ces facteurs modifient l’abondance des espèces à l’intérieur de leur milieu</a:t>
            </a:r>
          </a:p>
          <a:p>
            <a:pPr marL="0" indent="0">
              <a:buNone/>
            </a:pPr>
            <a:r>
              <a:rPr lang="fr-FR" sz="2200" dirty="0" smtClean="0"/>
              <a:t>  </a:t>
            </a:r>
          </a:p>
          <a:p>
            <a:pPr marL="0" indent="0">
              <a:buNone/>
            </a:pPr>
            <a:r>
              <a:rPr lang="fr-FR" sz="2200" dirty="0" smtClean="0"/>
              <a:t>Les </a:t>
            </a:r>
            <a:r>
              <a:rPr lang="fr-FR" sz="2200" dirty="0"/>
              <a:t>facteurs apériodiques ou non périodiques</a:t>
            </a:r>
          </a:p>
          <a:p>
            <a:pPr algn="l"/>
            <a:endParaRPr lang="fr-FR" sz="2000" dirty="0" smtClean="0">
              <a:solidFill>
                <a:schemeClr val="tx1"/>
              </a:solidFill>
            </a:endParaRPr>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5725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half" idx="2"/>
          </p:nvPr>
        </p:nvSpPr>
        <p:spPr>
          <a:xfrm>
            <a:off x="251521" y="260648"/>
            <a:ext cx="936103" cy="6120680"/>
          </a:xfrm>
        </p:spPr>
        <p:style>
          <a:lnRef idx="1">
            <a:schemeClr val="accent3"/>
          </a:lnRef>
          <a:fillRef idx="2">
            <a:schemeClr val="accent3"/>
          </a:fillRef>
          <a:effectRef idx="1">
            <a:schemeClr val="accent3"/>
          </a:effectRef>
          <a:fontRef idx="minor">
            <a:schemeClr val="dk1"/>
          </a:fontRef>
        </p:style>
        <p:txBody>
          <a:bodyPr>
            <a:normAutofit/>
          </a:bodyPr>
          <a:lstStyle/>
          <a:p>
            <a:r>
              <a:rPr lang="fr-FR" sz="1200" dirty="0" smtClean="0"/>
              <a:t>Chapitre 1</a:t>
            </a:r>
            <a:endParaRPr lang="fr-FR" dirty="0"/>
          </a:p>
          <a:p>
            <a:endParaRPr lang="fr-FR" dirty="0" smtClean="0"/>
          </a:p>
          <a:p>
            <a:r>
              <a:rPr lang="fr-FR" sz="1050" b="1" dirty="0" smtClean="0"/>
              <a:t>Notions de facteurs écologiques</a:t>
            </a:r>
          </a:p>
          <a:p>
            <a:endParaRPr lang="fr-FR" sz="1050" dirty="0" smtClean="0"/>
          </a:p>
          <a:p>
            <a:r>
              <a:rPr lang="fr-FR" sz="1000" dirty="0"/>
              <a:t>Classifications</a:t>
            </a:r>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a:p>
          <a:p>
            <a:endParaRPr lang="fr-FR" sz="1050" dirty="0" smtClean="0"/>
          </a:p>
          <a:p>
            <a:endParaRPr lang="fr-FR" sz="1050" dirty="0" smtClean="0"/>
          </a:p>
          <a:p>
            <a:endParaRPr lang="fr-FR" sz="1050" dirty="0" smtClean="0"/>
          </a:p>
          <a:p>
            <a:endParaRPr lang="fr-FR" sz="1050" dirty="0"/>
          </a:p>
          <a:p>
            <a:endParaRPr lang="fr-FR" sz="1050" dirty="0"/>
          </a:p>
          <a:p>
            <a:r>
              <a:rPr lang="fr-FR" sz="1050" dirty="0" smtClean="0"/>
              <a:t>FSB/USTHB</a:t>
            </a:r>
          </a:p>
          <a:p>
            <a:r>
              <a:rPr lang="fr-FR" sz="1050" dirty="0" smtClean="0"/>
              <a:t>2011</a:t>
            </a:r>
            <a:endParaRPr lang="fr-FR" sz="1050" dirty="0"/>
          </a:p>
        </p:txBody>
      </p:sp>
      <p:sp>
        <p:nvSpPr>
          <p:cNvPr id="6" name="Espace réservé du pied de page 4"/>
          <p:cNvSpPr>
            <a:spLocks noGrp="1"/>
          </p:cNvSpPr>
          <p:nvPr>
            <p:ph type="ftr" sz="quarter" idx="11"/>
          </p:nvPr>
        </p:nvSpPr>
        <p:spPr/>
        <p:txBody>
          <a:bodyPr/>
          <a:lstStyle/>
          <a:p>
            <a:r>
              <a:rPr lang="fr-FR"/>
              <a:t>Ecologie générale </a:t>
            </a:r>
          </a:p>
        </p:txBody>
      </p:sp>
      <p:sp>
        <p:nvSpPr>
          <p:cNvPr id="2051" name="Rectangle 3"/>
          <p:cNvSpPr>
            <a:spLocks noGrp="1" noChangeArrowheads="1"/>
          </p:cNvSpPr>
          <p:nvPr>
            <p:ph sz="quarter" idx="13"/>
          </p:nvPr>
        </p:nvSpPr>
        <p:spPr>
          <a:xfrm>
            <a:off x="1403648" y="273050"/>
            <a:ext cx="7056784" cy="6180286"/>
          </a:xfrm>
        </p:spPr>
        <p:txBody>
          <a:bodyPr>
            <a:normAutofit/>
          </a:bodyPr>
          <a:lstStyle/>
          <a:p>
            <a:pPr marL="0" indent="0">
              <a:buNone/>
            </a:pPr>
            <a:r>
              <a:rPr lang="fr-FR" sz="2200" b="1" dirty="0" smtClean="0"/>
              <a:t>  Les </a:t>
            </a:r>
            <a:r>
              <a:rPr lang="fr-FR" sz="2200" b="1" dirty="0"/>
              <a:t>facteurs apériodiques ou non </a:t>
            </a:r>
            <a:r>
              <a:rPr lang="fr-FR" sz="2200" b="1" dirty="0" smtClean="0"/>
              <a:t>périodiques</a:t>
            </a:r>
          </a:p>
          <a:p>
            <a:pPr marL="400050" lvl="1" indent="0">
              <a:buNone/>
            </a:pPr>
            <a:r>
              <a:rPr lang="fr-FR" sz="1800" dirty="0" smtClean="0"/>
              <a:t>Ce sont des facteurs qui apparaissent brusquement dans le milieu. Les organismes n’ont pas le temps nécessaire de s’adapter à ces facteurs apériodiques (tremblements de terres, sècheresse, incendies de forêts naturels, …)</a:t>
            </a:r>
          </a:p>
          <a:p>
            <a:pPr marL="400050" lvl="1" indent="0">
              <a:buNone/>
            </a:pPr>
            <a:endParaRPr lang="fr-FR" sz="1800" dirty="0"/>
          </a:p>
          <a:p>
            <a:pPr marL="400050" lvl="1" indent="0">
              <a:buNone/>
            </a:pPr>
            <a:r>
              <a:rPr lang="fr-FR" sz="1800" dirty="0" smtClean="0"/>
              <a:t>Ces facteurs influent sur la dynamique de populations. </a:t>
            </a:r>
            <a:endParaRPr lang="fr-FR" sz="1800" dirty="0"/>
          </a:p>
          <a:p>
            <a:pPr algn="l"/>
            <a:endParaRPr lang="fr-FR" sz="1200" dirty="0" smtClean="0">
              <a:solidFill>
                <a:schemeClr val="tx1"/>
              </a:solidFill>
            </a:endParaRPr>
          </a:p>
          <a:p>
            <a:r>
              <a:rPr lang="fr-FR" sz="2400" b="1" dirty="0" smtClean="0"/>
              <a:t>3</a:t>
            </a:r>
            <a:r>
              <a:rPr lang="fr-FR" sz="2400" b="1" baseline="30000" dirty="0" smtClean="0"/>
              <a:t>ère</a:t>
            </a:r>
            <a:r>
              <a:rPr lang="fr-FR" sz="2400" b="1" dirty="0" smtClean="0"/>
              <a:t> </a:t>
            </a:r>
            <a:r>
              <a:rPr lang="fr-FR" sz="2400" b="1" dirty="0"/>
              <a:t>classification: </a:t>
            </a:r>
            <a:r>
              <a:rPr lang="fr-FR" sz="2400" b="1" dirty="0" smtClean="0"/>
              <a:t>« Facteurs dépendants de la densité »</a:t>
            </a:r>
          </a:p>
          <a:p>
            <a:pPr marL="400050" lvl="1" indent="0">
              <a:buNone/>
            </a:pPr>
            <a:r>
              <a:rPr lang="fr-FR" sz="1800" dirty="0"/>
              <a:t>Ce sont des </a:t>
            </a:r>
            <a:r>
              <a:rPr lang="fr-FR" sz="1800" dirty="0" smtClean="0"/>
              <a:t>facteurs qui dépendent de la densité des population. Ils interviennent dans un milieu lorsque la densité de la population dans ce milieu varie (compétition, parasitisme, prédation,…).</a:t>
            </a:r>
          </a:p>
          <a:p>
            <a:pPr marL="400050" lvl="1" indent="0">
              <a:buNone/>
            </a:pPr>
            <a:r>
              <a:rPr lang="fr-FR" sz="1800" dirty="0" smtClean="0"/>
              <a:t>Les facteurs indépendants de la densité des populations sont surtout de nature abiotique. </a:t>
            </a:r>
            <a:endParaRPr lang="fr-FR" sz="1800" b="1" dirty="0" smtClean="0"/>
          </a:p>
          <a:p>
            <a:pPr marL="0" indent="0" algn="ctr">
              <a:buNone/>
            </a:pPr>
            <a:endParaRPr lang="fr-FR" sz="4000" dirty="0"/>
          </a:p>
          <a:p>
            <a:pPr algn="l"/>
            <a:endParaRPr lang="fr-FR" sz="4000" dirty="0" smtClean="0">
              <a:solidFill>
                <a:schemeClr val="tx1"/>
              </a:solidFill>
            </a:endParaRPr>
          </a:p>
          <a:p>
            <a:pPr algn="l"/>
            <a:endParaRPr lang="fr-FR" sz="4000" dirty="0"/>
          </a:p>
        </p:txBody>
      </p:sp>
      <p:cxnSp>
        <p:nvCxnSpPr>
          <p:cNvPr id="5" name="Connecteur droit 4"/>
          <p:cNvCxnSpPr/>
          <p:nvPr/>
        </p:nvCxnSpPr>
        <p:spPr>
          <a:xfrm>
            <a:off x="1259632" y="260648"/>
            <a:ext cx="0" cy="612068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4274393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3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237</TotalTime>
  <Words>587</Words>
  <Application>Microsoft Office PowerPoint</Application>
  <PresentationFormat>Affichage à l'écran (4:3)</PresentationFormat>
  <Paragraphs>250</Paragraphs>
  <Slides>6</Slides>
  <Notes>6</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Contiguïté</vt:lpstr>
      <vt:lpstr>Diapositive 1</vt:lpstr>
      <vt:lpstr>Diapositive 2</vt:lpstr>
      <vt:lpstr>Diapositive 3</vt:lpstr>
      <vt:lpstr>Diapositive 4</vt:lpstr>
      <vt:lpstr>Diapositive 5</vt:lpstr>
      <vt:lpstr>Diapositive 6</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dc:creator>
  <cp:lastModifiedBy>bassa</cp:lastModifiedBy>
  <cp:revision>47</cp:revision>
  <dcterms:created xsi:type="dcterms:W3CDTF">2011-09-18T05:07:49Z</dcterms:created>
  <dcterms:modified xsi:type="dcterms:W3CDTF">2012-01-07T17:55:22Z</dcterms:modified>
</cp:coreProperties>
</file>