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81" r:id="rId5"/>
    <p:sldId id="282" r:id="rId6"/>
    <p:sldId id="266" r:id="rId7"/>
    <p:sldId id="258" r:id="rId8"/>
    <p:sldId id="268" r:id="rId9"/>
    <p:sldId id="269" r:id="rId10"/>
    <p:sldId id="270" r:id="rId11"/>
    <p:sldId id="271" r:id="rId12"/>
    <p:sldId id="272" r:id="rId13"/>
    <p:sldId id="259" r:id="rId14"/>
    <p:sldId id="273" r:id="rId15"/>
    <p:sldId id="260" r:id="rId16"/>
    <p:sldId id="274" r:id="rId17"/>
    <p:sldId id="261" r:id="rId18"/>
    <p:sldId id="275" r:id="rId19"/>
    <p:sldId id="262" r:id="rId20"/>
    <p:sldId id="276" r:id="rId21"/>
    <p:sldId id="278" r:id="rId22"/>
    <p:sldId id="280" r:id="rId23"/>
    <p:sldId id="279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A766-624B-4202-94FE-973903949898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65C8-B8A2-49E2-A9D5-2221B1707C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Chapitre II: </a:t>
            </a:r>
            <a:b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</a:br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Transmission des caractères génétiques au cours de la mitose et la méiose et le cycle cellulaire chez les eucaryotes</a:t>
            </a:r>
            <a:endParaRPr lang="fr-FR" sz="28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95736" y="4005064"/>
            <a:ext cx="4712568" cy="81649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F0"/>
                </a:solidFill>
                <a:latin typeface="Segoe Print" pitchFamily="2" charset="0"/>
              </a:rPr>
              <a:t>Méiose </a:t>
            </a:r>
            <a:endParaRPr lang="fr-FR" sz="3600" b="1" dirty="0">
              <a:solidFill>
                <a:srgbClr val="00B0F0"/>
              </a:solidFill>
              <a:latin typeface="Segoe Print" pitchFamily="2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5800" y="188640"/>
            <a:ext cx="763061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/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L2 SNV 2016/2017</a:t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Section E (USTHB) </a:t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Module de Génétique</a:t>
            </a:r>
            <a:b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</a:b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Segoe Script" pitchFamily="34" charset="0"/>
                <a:ea typeface="+mj-ea"/>
                <a:cs typeface="+mj-cs"/>
              </a:rPr>
              <a:t> 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egoe Scrip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Prophase I </a:t>
            </a:r>
            <a:b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</a:br>
            <a:r>
              <a:rPr lang="fr-FR" sz="2000" b="1" dirty="0" smtClean="0">
                <a:solidFill>
                  <a:srgbClr val="0000FF"/>
                </a:solidFill>
                <a:latin typeface="Segoe Print" pitchFamily="2" charset="0"/>
              </a:rPr>
              <a:t>3-</a:t>
            </a:r>
            <a:r>
              <a:rPr lang="fr-FR" sz="3200" b="1" dirty="0" smtClean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fr-FR" sz="3200" b="1" dirty="0" smtClean="0">
                <a:solidFill>
                  <a:srgbClr val="0000FF"/>
                </a:solidFill>
                <a:latin typeface="Segoe Print" pitchFamily="2" charset="0"/>
              </a:rPr>
              <a:t>Pachytène</a:t>
            </a:r>
            <a:endParaRPr lang="fr-FR" sz="32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" y="1700808"/>
            <a:ext cx="8507288" cy="46805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err="1" smtClean="0"/>
              <a:t>pachy</a:t>
            </a:r>
            <a:r>
              <a:rPr lang="fr-FR" dirty="0" smtClean="0"/>
              <a:t> : du grec </a:t>
            </a:r>
            <a:r>
              <a:rPr lang="fr-FR" dirty="0" err="1" smtClean="0"/>
              <a:t>pakhus</a:t>
            </a:r>
            <a:r>
              <a:rPr lang="fr-FR" dirty="0" smtClean="0"/>
              <a:t>, épais, gros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La condensation des chromosomes appariés se poursuit et touche à sa fin, c’est pour cela que les chromosomes paraissent plus épais.</a:t>
            </a:r>
          </a:p>
          <a:p>
            <a:pPr algn="just"/>
            <a:endParaRPr lang="fr-FR" dirty="0" smtClean="0"/>
          </a:p>
          <a:p>
            <a:r>
              <a:rPr lang="fr-FR" b="1" dirty="0" smtClean="0">
                <a:solidFill>
                  <a:srgbClr val="0070C0"/>
                </a:solidFill>
              </a:rPr>
              <a:t>Crossing-over: </a:t>
            </a:r>
            <a:r>
              <a:rPr lang="fr-FR" dirty="0" smtClean="0"/>
              <a:t>échange entre chromatides homologues grâce à l'apparition de nodules de recombinaison ou </a:t>
            </a:r>
            <a:r>
              <a:rPr lang="fr-FR" dirty="0" err="1" smtClean="0"/>
              <a:t>chaismata</a:t>
            </a:r>
            <a:r>
              <a:rPr lang="fr-FR" dirty="0" smtClean="0"/>
              <a:t> (pluriel de chiasma). 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70C0"/>
                </a:solidFill>
              </a:rPr>
              <a:t>Chiasma: </a:t>
            </a:r>
            <a:r>
              <a:rPr lang="fr-FR" dirty="0" smtClean="0"/>
              <a:t>le point d’échange de matériel génétique entre deux chromatides homologues par crossing-over.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Prophase I </a:t>
            </a:r>
            <a:r>
              <a:rPr lang="fr-FR" sz="3200" b="1" dirty="0" smtClean="0">
                <a:solidFill>
                  <a:srgbClr val="FF0000"/>
                </a:solidFill>
                <a:latin typeface="Segoe Print" pitchFamily="2" charset="0"/>
              </a:rPr>
              <a:t/>
            </a:r>
            <a:br>
              <a:rPr lang="fr-FR" sz="3200" b="1" dirty="0" smtClean="0">
                <a:solidFill>
                  <a:srgbClr val="FF0000"/>
                </a:solidFill>
                <a:latin typeface="Segoe Print" pitchFamily="2" charset="0"/>
              </a:rPr>
            </a:br>
            <a:r>
              <a:rPr lang="fr-FR" sz="2000" b="1" dirty="0" smtClean="0">
                <a:solidFill>
                  <a:srgbClr val="0000FF"/>
                </a:solidFill>
                <a:latin typeface="Segoe Print" pitchFamily="2" charset="0"/>
              </a:rPr>
              <a:t>4</a:t>
            </a:r>
            <a:r>
              <a:rPr lang="fr-FR" sz="2000" dirty="0" smtClean="0">
                <a:solidFill>
                  <a:srgbClr val="0000FF"/>
                </a:solidFill>
                <a:latin typeface="Segoe Print" pitchFamily="2" charset="0"/>
              </a:rPr>
              <a:t>-</a:t>
            </a:r>
            <a:r>
              <a:rPr lang="fr-FR" sz="3200" dirty="0" smtClean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fr-FR" sz="3200" dirty="0" err="1" smtClean="0">
                <a:solidFill>
                  <a:srgbClr val="0000FF"/>
                </a:solidFill>
                <a:latin typeface="Segoe Print" pitchFamily="2" charset="0"/>
              </a:rPr>
              <a:t>Diplotène</a:t>
            </a:r>
            <a:endParaRPr lang="fr-FR" sz="3200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420888"/>
            <a:ext cx="8712968" cy="2664296"/>
          </a:xfrm>
        </p:spPr>
        <p:txBody>
          <a:bodyPr>
            <a:noAutofit/>
          </a:bodyPr>
          <a:lstStyle/>
          <a:p>
            <a:pPr algn="just"/>
            <a:r>
              <a:rPr lang="fr-FR" sz="2600" dirty="0" smtClean="0"/>
              <a:t>Du grec </a:t>
            </a:r>
            <a:r>
              <a:rPr lang="fr-FR" sz="2600" dirty="0" err="1" smtClean="0"/>
              <a:t>diploos</a:t>
            </a:r>
            <a:r>
              <a:rPr lang="fr-FR" sz="2600" dirty="0" smtClean="0"/>
              <a:t> [</a:t>
            </a:r>
            <a:r>
              <a:rPr lang="fr-FR" sz="2600" dirty="0" err="1" smtClean="0"/>
              <a:t>dipl</a:t>
            </a:r>
            <a:r>
              <a:rPr lang="fr-FR" sz="2600" dirty="0" smtClean="0"/>
              <a:t>(o)-]: double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Début de la séparation des chromosomes homologues, </a:t>
            </a:r>
            <a:r>
              <a:rPr lang="fr-FR" sz="2600" dirty="0" smtClean="0"/>
              <a:t>qui </a:t>
            </a:r>
            <a:r>
              <a:rPr lang="fr-FR" sz="2600" dirty="0" smtClean="0"/>
              <a:t>restent tout de même attachés par les nodules de recombinaison ou </a:t>
            </a:r>
            <a:r>
              <a:rPr lang="fr-FR" sz="2600" dirty="0" err="1" smtClean="0"/>
              <a:t>chiasmata</a:t>
            </a:r>
            <a:r>
              <a:rPr lang="fr-FR" sz="2600" dirty="0" smtClean="0"/>
              <a:t>.</a:t>
            </a:r>
          </a:p>
          <a:p>
            <a:pPr algn="just"/>
            <a:endParaRPr lang="fr-F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Prophase I </a:t>
            </a:r>
            <a:r>
              <a:rPr lang="fr-FR" sz="3200" b="1" dirty="0" smtClean="0">
                <a:solidFill>
                  <a:srgbClr val="FF0000"/>
                </a:solidFill>
                <a:latin typeface="Segoe Print" pitchFamily="2" charset="0"/>
              </a:rPr>
              <a:t/>
            </a:r>
            <a:br>
              <a:rPr lang="fr-FR" sz="3200" b="1" dirty="0" smtClean="0">
                <a:solidFill>
                  <a:srgbClr val="FF0000"/>
                </a:solidFill>
                <a:latin typeface="Segoe Print" pitchFamily="2" charset="0"/>
              </a:rPr>
            </a:br>
            <a:r>
              <a:rPr lang="fr-FR" sz="2000" b="1" dirty="0" smtClean="0">
                <a:solidFill>
                  <a:srgbClr val="0000FF"/>
                </a:solidFill>
                <a:latin typeface="Segoe Print" pitchFamily="2" charset="0"/>
              </a:rPr>
              <a:t>5– </a:t>
            </a:r>
            <a:r>
              <a:rPr lang="fr-FR" sz="3200" b="1" dirty="0" err="1" smtClean="0">
                <a:solidFill>
                  <a:srgbClr val="0000FF"/>
                </a:solidFill>
                <a:latin typeface="Segoe Print" pitchFamily="2" charset="0"/>
              </a:rPr>
              <a:t>Diacinèse</a:t>
            </a:r>
            <a:r>
              <a:rPr lang="fr-FR" sz="3200" b="1" dirty="0" smtClean="0">
                <a:solidFill>
                  <a:srgbClr val="0000FF"/>
                </a:solidFill>
                <a:latin typeface="Segoe Print" pitchFamily="2" charset="0"/>
              </a:rPr>
              <a:t> </a:t>
            </a:r>
            <a:endParaRPr lang="fr-FR" sz="32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132856"/>
            <a:ext cx="8712968" cy="30963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dia : du préfixe grec dia- signifiant ici séparation, distinction, cinèse : du grec </a:t>
            </a:r>
            <a:r>
              <a:rPr lang="fr-FR" dirty="0" err="1" smtClean="0"/>
              <a:t>kinêsis</a:t>
            </a:r>
            <a:r>
              <a:rPr lang="fr-FR" dirty="0" smtClean="0"/>
              <a:t>, mouvement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Ce stade marque la fin de la prophase I et la transition avec la métaphase I.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chromosomes homologues s'éloignent l'un de l'autre, surtout au niveau des centromères.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Métaphase I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5805264"/>
            <a:ext cx="8784976" cy="10081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fr-FR" dirty="0" smtClean="0"/>
              <a:t>Chaque chromosome homologue ou bivalent formé de 2 chromatides sœurs s’aligne sur le plan équatorial, apparié à son partenaire homologue, mais, comme les centromères ne se divisent pas les chromatides ne se séparent pas.</a:t>
            </a:r>
            <a:endParaRPr lang="fr-FR" dirty="0"/>
          </a:p>
        </p:txBody>
      </p:sp>
      <p:pic>
        <p:nvPicPr>
          <p:cNvPr id="46082" name="Picture 2" descr="http://www.medicalorama.com/media/files/encyclopedie/visuels/meiose2_metaphas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348" y="836712"/>
            <a:ext cx="6977028" cy="4910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Métaphase I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9492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/>
              <a:t>Les complexes centriolaires se déplacent vers les pôles opposés.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chromosomes restent assemblés en bivalents, retenus par leurs </a:t>
            </a:r>
            <a:r>
              <a:rPr lang="fr-FR" dirty="0" err="1" smtClean="0"/>
              <a:t>chiasmata</a:t>
            </a:r>
            <a:r>
              <a:rPr lang="fr-FR" dirty="0" smtClean="0"/>
              <a:t> et leurs centromères.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Tous les bivalents se rassemblent sur le plan équatorial, et s'orientent de façon que les </a:t>
            </a:r>
            <a:r>
              <a:rPr lang="fr-FR" dirty="0" err="1" smtClean="0"/>
              <a:t>kinétochores</a:t>
            </a:r>
            <a:r>
              <a:rPr lang="fr-FR" dirty="0" smtClean="0"/>
              <a:t> (il y en a un par chromosome car les 2 </a:t>
            </a:r>
            <a:r>
              <a:rPr lang="fr-FR" dirty="0" err="1" smtClean="0"/>
              <a:t>kinétochores</a:t>
            </a:r>
            <a:r>
              <a:rPr lang="fr-FR" dirty="0" smtClean="0"/>
              <a:t> des chromatides sœurs ont fusionné) soient dirigés l'un vers un pôle du fuseau, le deuxième vers l'autre pôle.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L’orientation de chaque bivalent se fait de façon aléatoire, c’est la ségrégation indépendante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microtubules </a:t>
            </a:r>
            <a:r>
              <a:rPr lang="fr-FR" dirty="0" err="1" smtClean="0"/>
              <a:t>kinétochoriens</a:t>
            </a:r>
            <a:r>
              <a:rPr lang="fr-FR" dirty="0" smtClean="0"/>
              <a:t> s'allongent et rejoignent les pôles, parallèlement aux microtubules du fuseau (ou polaires).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Anaphase I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5733257"/>
            <a:ext cx="8892480" cy="115212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 smtClean="0"/>
              <a:t>Les chromatides sœurs d’un même chromosome ne sont plus identiques grâce au brassage  </a:t>
            </a:r>
            <a:r>
              <a:rPr lang="fr-FR" dirty="0" err="1" smtClean="0"/>
              <a:t>intrachromosomique</a:t>
            </a:r>
            <a:r>
              <a:rPr lang="fr-FR" dirty="0" smtClean="0"/>
              <a:t> par crossing-over qui a eu lieu pendant la prophase I</a:t>
            </a:r>
          </a:p>
          <a:p>
            <a:pPr algn="just"/>
            <a:r>
              <a:rPr lang="fr-FR" dirty="0" smtClean="0"/>
              <a:t>Le schéma montre une combinaison possible de répartition des chromosomes, parmi un nombre gigantesque de possibilités.</a:t>
            </a:r>
          </a:p>
          <a:p>
            <a:pPr algn="just"/>
            <a:endParaRPr lang="fr-FR" dirty="0"/>
          </a:p>
        </p:txBody>
      </p:sp>
      <p:pic>
        <p:nvPicPr>
          <p:cNvPr id="47106" name="Picture 2" descr="http://www.medicalorama.com/media/files/encyclopedie/visuels/meiose3_anaphas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701447"/>
            <a:ext cx="6120681" cy="4944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Anaphase I</a:t>
            </a:r>
            <a:endParaRPr lang="fr-FR" sz="32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5536"/>
            <a:ext cx="8784976" cy="475374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Les chromosomes homologues (entiers donc à 2 chromatides) sont tirés chacun vers un pôle différent, au hasard, par les microtubules </a:t>
            </a:r>
            <a:r>
              <a:rPr lang="fr-FR" dirty="0" err="1" smtClean="0"/>
              <a:t>kinétochoriens</a:t>
            </a:r>
            <a:r>
              <a:rPr lang="fr-FR" dirty="0" smtClean="0"/>
              <a:t> qui raccourcissent, en même temps que le fuseau s'allonge.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Donc, la cellule qui avait au départ </a:t>
            </a:r>
            <a:r>
              <a:rPr lang="fr-FR" b="1" dirty="0" smtClean="0">
                <a:solidFill>
                  <a:srgbClr val="0070C0"/>
                </a:solidFill>
              </a:rPr>
              <a:t>2n</a:t>
            </a:r>
            <a:r>
              <a:rPr lang="fr-FR" dirty="0" smtClean="0"/>
              <a:t> chromosomes à </a:t>
            </a:r>
            <a:r>
              <a:rPr lang="fr-FR" b="1" dirty="0" smtClean="0">
                <a:solidFill>
                  <a:srgbClr val="0070C0"/>
                </a:solidFill>
              </a:rPr>
              <a:t>2 chromatides</a:t>
            </a:r>
            <a:r>
              <a:rPr lang="fr-FR" dirty="0" smtClean="0"/>
              <a:t> (donc elle était diploïde) va donner naissance à 2 cellules filles qui n'ont plus que </a:t>
            </a:r>
            <a:r>
              <a:rPr lang="fr-FR" b="1" dirty="0" smtClean="0">
                <a:solidFill>
                  <a:srgbClr val="0070C0"/>
                </a:solidFill>
              </a:rPr>
              <a:t>n</a:t>
            </a:r>
            <a:r>
              <a:rPr lang="fr-FR" dirty="0" smtClean="0"/>
              <a:t> chromosomes, mais toujours à </a:t>
            </a:r>
            <a:r>
              <a:rPr lang="fr-FR" b="1" dirty="0" smtClean="0">
                <a:solidFill>
                  <a:srgbClr val="0070C0"/>
                </a:solidFill>
              </a:rPr>
              <a:t>2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b="1" dirty="0" smtClean="0">
                <a:solidFill>
                  <a:srgbClr val="0070C0"/>
                </a:solidFill>
              </a:rPr>
              <a:t>chromatides</a:t>
            </a:r>
            <a:r>
              <a:rPr lang="fr-FR" dirty="0" smtClean="0"/>
              <a:t>, donc à 2 cellules haploïdes. C'est la raison pour laquelle cette première division de méiose est qualifiée de </a:t>
            </a:r>
            <a:r>
              <a:rPr lang="fr-FR" b="1" dirty="0" smtClean="0"/>
              <a:t>réductionnelle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Télophase I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6276453"/>
            <a:ext cx="8712968" cy="608931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Formation de 2 cellules haploïdes à </a:t>
            </a:r>
            <a:r>
              <a:rPr lang="fr-FR" b="1" dirty="0" smtClean="0">
                <a:solidFill>
                  <a:srgbClr val="FF0000"/>
                </a:solidFill>
              </a:rPr>
              <a:t>n</a:t>
            </a:r>
            <a:r>
              <a:rPr lang="fr-FR" dirty="0" smtClean="0"/>
              <a:t> chromosomes et </a:t>
            </a:r>
            <a:r>
              <a:rPr lang="fr-FR" b="1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chromatides </a:t>
            </a:r>
            <a:endParaRPr lang="fr-FR" dirty="0"/>
          </a:p>
        </p:txBody>
      </p:sp>
      <p:pic>
        <p:nvPicPr>
          <p:cNvPr id="48130" name="Picture 2" descr="http://www.medicalorama.com/media/files/encyclopedie/visuels/meiose4_telophas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26" y="743524"/>
            <a:ext cx="6833734" cy="549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Télophase I</a:t>
            </a:r>
            <a:endParaRPr lang="fr-FR" sz="32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/>
          </a:bodyPr>
          <a:lstStyle/>
          <a:p>
            <a:pPr algn="just"/>
            <a:r>
              <a:rPr lang="fr-FR" sz="2700" dirty="0" smtClean="0"/>
              <a:t>Reconstitution des enveloppes nucléaires autour des bivalents réunis à chaque pôle de la cellule, formant deux noyaux haploïdes, contenant chacun </a:t>
            </a:r>
            <a:r>
              <a:rPr lang="fr-FR" sz="2700" b="1" dirty="0" smtClean="0">
                <a:solidFill>
                  <a:srgbClr val="7030A0"/>
                </a:solidFill>
              </a:rPr>
              <a:t>n</a:t>
            </a:r>
            <a:r>
              <a:rPr lang="fr-FR" sz="2700" dirty="0" smtClean="0"/>
              <a:t> paires de chromatides. </a:t>
            </a:r>
          </a:p>
          <a:p>
            <a:pPr algn="just"/>
            <a:endParaRPr lang="fr-FR" sz="2700" dirty="0" smtClean="0"/>
          </a:p>
          <a:p>
            <a:pPr algn="just"/>
            <a:r>
              <a:rPr lang="fr-FR" sz="2700" dirty="0" smtClean="0"/>
              <a:t>Division de la cellule en deux cellules filles par </a:t>
            </a:r>
            <a:r>
              <a:rPr lang="fr-FR" sz="2700" dirty="0" err="1" smtClean="0"/>
              <a:t>cytokinèse</a:t>
            </a:r>
            <a:r>
              <a:rPr lang="fr-FR" sz="2700" dirty="0" smtClean="0"/>
              <a:t>.</a:t>
            </a:r>
          </a:p>
          <a:p>
            <a:pPr algn="just"/>
            <a:endParaRPr lang="fr-FR" sz="2700" dirty="0" smtClean="0"/>
          </a:p>
          <a:p>
            <a:pPr algn="just"/>
            <a:r>
              <a:rPr lang="fr-FR" sz="2700" dirty="0" smtClean="0"/>
              <a:t>Les chromosomes étant déjà formés de </a:t>
            </a:r>
            <a:r>
              <a:rPr lang="fr-FR" sz="2700" b="1" dirty="0" smtClean="0">
                <a:solidFill>
                  <a:srgbClr val="0070C0"/>
                </a:solidFill>
              </a:rPr>
              <a:t>2 chromatides</a:t>
            </a:r>
            <a:r>
              <a:rPr lang="fr-FR" sz="2700" dirty="0" smtClean="0"/>
              <a:t>, une nouvelle synthèse d'ADN n'est pas utile et la prophase II peut débuter sans attendre</a:t>
            </a:r>
            <a:endParaRPr lang="fr-FR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Deuxième division méiotique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320899"/>
          </a:xfrm>
        </p:spPr>
        <p:txBody>
          <a:bodyPr>
            <a:normAutofit fontScale="55000" lnSpcReduction="20000"/>
          </a:bodyPr>
          <a:lstStyle/>
          <a:p>
            <a:endParaRPr lang="fr-FR" dirty="0"/>
          </a:p>
        </p:txBody>
      </p:sp>
      <p:pic>
        <p:nvPicPr>
          <p:cNvPr id="49154" name="Picture 2" descr="http://www.medicalorama.com/media/files/encyclopedie/visuels/meiose5_PMA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71" y="764704"/>
            <a:ext cx="6737713" cy="6012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La méiose </a:t>
            </a:r>
            <a:endParaRPr lang="fr-FR" sz="28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Le </a:t>
            </a:r>
            <a:r>
              <a:rPr lang="fr-FR" sz="2600" dirty="0" smtClean="0"/>
              <a:t>cycle cellulaire est différent pour les cellules germinales </a:t>
            </a:r>
            <a:r>
              <a:rPr lang="fr-FR" sz="2600" dirty="0" smtClean="0"/>
              <a:t>(cellules </a:t>
            </a:r>
            <a:r>
              <a:rPr lang="fr-FR" sz="2600" dirty="0" smtClean="0"/>
              <a:t>qui produiront les ovules et les spermatozoïdes)</a:t>
            </a:r>
          </a:p>
          <a:p>
            <a:pPr algn="just"/>
            <a:endParaRPr lang="fr-FR" sz="2600" dirty="0" smtClean="0"/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Les cellules germinales vont suivre le même cycle que les </a:t>
            </a:r>
            <a:r>
              <a:rPr lang="fr-FR" sz="2600" dirty="0" smtClean="0"/>
              <a:t>cellules somatiques jusqu’au </a:t>
            </a:r>
            <a:r>
              <a:rPr lang="fr-FR" sz="2600" dirty="0" smtClean="0"/>
              <a:t>stade de la prophase qui est dans ce cas à la fois plus longue et plus complexe.</a:t>
            </a:r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Deuxième division méiotique</a:t>
            </a:r>
            <a:endParaRPr lang="fr-FR" sz="3200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680" y="836712"/>
            <a:ext cx="8686800" cy="5616624"/>
          </a:xfrm>
        </p:spPr>
        <p:txBody>
          <a:bodyPr>
            <a:normAutofit/>
          </a:bodyPr>
          <a:lstStyle/>
          <a:p>
            <a:pPr algn="just"/>
            <a:r>
              <a:rPr lang="fr-FR" sz="2600" dirty="0" smtClean="0"/>
              <a:t>C’est une division équationnelle comparable à une mitose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Elle comprend: prophase II, métaphase II, anaphase II et télophase II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Division des centromères comme dans une mitose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Les cellules filles héritent chacune d’une chromatide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On passe de 2 cellules mères à n chromosomes </a:t>
            </a:r>
            <a:r>
              <a:rPr lang="fr-FR" sz="2600" dirty="0" err="1" smtClean="0"/>
              <a:t>bichromatidiens</a:t>
            </a:r>
            <a:r>
              <a:rPr lang="fr-FR" sz="2600" dirty="0" smtClean="0"/>
              <a:t> (2C) à 4 cellules filles à n chromosomes </a:t>
            </a:r>
            <a:r>
              <a:rPr lang="fr-FR" sz="2600" dirty="0" err="1" smtClean="0"/>
              <a:t>monochromatidiens</a:t>
            </a:r>
            <a:r>
              <a:rPr lang="fr-FR" sz="2600" dirty="0" smtClean="0"/>
              <a:t> (1C)</a:t>
            </a:r>
          </a:p>
          <a:p>
            <a:pPr algn="just"/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Conséquences génétiques de la méiose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060848"/>
            <a:ext cx="8712968" cy="3744416"/>
          </a:xfrm>
        </p:spPr>
        <p:txBody>
          <a:bodyPr>
            <a:normAutofit/>
          </a:bodyPr>
          <a:lstStyle/>
          <a:p>
            <a:pPr algn="just"/>
            <a:r>
              <a:rPr lang="fr-FR" sz="2600" dirty="0" smtClean="0"/>
              <a:t>Les gamètes issus d’une méiose </a:t>
            </a:r>
            <a:r>
              <a:rPr lang="fr-FR" sz="2600" b="1" dirty="0" smtClean="0">
                <a:solidFill>
                  <a:srgbClr val="0070C0"/>
                </a:solidFill>
              </a:rPr>
              <a:t>sont </a:t>
            </a:r>
            <a:r>
              <a:rPr lang="fr-FR" sz="2600" b="1" u="sng" dirty="0" smtClean="0">
                <a:solidFill>
                  <a:srgbClr val="0070C0"/>
                </a:solidFill>
              </a:rPr>
              <a:t>différents</a:t>
            </a:r>
            <a:r>
              <a:rPr lang="fr-FR" sz="2600" b="1" dirty="0" smtClean="0">
                <a:solidFill>
                  <a:srgbClr val="0070C0"/>
                </a:solidFill>
              </a:rPr>
              <a:t> bien que descendants de la même cellule</a:t>
            </a:r>
            <a:r>
              <a:rPr lang="fr-FR" sz="2600" dirty="0" smtClean="0"/>
              <a:t>, d’où un rôle très important dans l’évolution des espèces.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Cette différence est due aux brassage inter- et intra-chromosomiques </a:t>
            </a:r>
          </a:p>
          <a:p>
            <a:pPr algn="just"/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Brassage inter-chromosomique 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5589240"/>
            <a:ext cx="8784976" cy="129614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/>
              <a:t>La répartition des chromosomes homologues (maternel et paternel) lors de l’anaphase I  se fait d’une manière aléatoire, c’est une ségrégation indépendante qui permet un brassage </a:t>
            </a:r>
            <a:r>
              <a:rPr lang="fr-FR" dirty="0" err="1" smtClean="0"/>
              <a:t>interchromosomique</a:t>
            </a:r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36866" name="Picture 2" descr="http://www.bio-top.net/Schemas/brassage_meio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045" y="858499"/>
            <a:ext cx="6814264" cy="4658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Brassage intra-chromosomique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56373"/>
            <a:ext cx="8229600" cy="118499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L’échange réciproque de fragments de chromatides homologues pendant la prophase I par crossing-over (recombinaison génétique ou enjambement) donne des chromatides recombinées différentes des chromatides parentales, c’est le </a:t>
            </a:r>
            <a:r>
              <a:rPr lang="fr-FR" smtClean="0"/>
              <a:t>brassage intra-chromosomique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4818" name="Picture 2" descr="http://www.bio-top.net/Schemas/crossing_over.gif"/>
          <p:cNvPicPr>
            <a:picLocks noChangeAspect="1" noChangeArrowheads="1"/>
          </p:cNvPicPr>
          <p:nvPr/>
        </p:nvPicPr>
        <p:blipFill>
          <a:blip r:embed="rId2" cstate="print"/>
          <a:srcRect b="15661"/>
          <a:stretch>
            <a:fillRect/>
          </a:stretch>
        </p:blipFill>
        <p:spPr bwMode="auto">
          <a:xfrm>
            <a:off x="361946" y="896888"/>
            <a:ext cx="8220256" cy="447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La cellule </a:t>
            </a:r>
            <a:r>
              <a:rPr lang="fr-FR" b="1" dirty="0" smtClean="0"/>
              <a:t>germinale pré-méiotique </a:t>
            </a:r>
            <a:r>
              <a:rPr lang="fr-FR" dirty="0" smtClean="0"/>
              <a:t>est </a:t>
            </a:r>
            <a:r>
              <a:rPr lang="fr-FR" b="1" dirty="0" smtClean="0">
                <a:solidFill>
                  <a:srgbClr val="0070C0"/>
                </a:solidFill>
              </a:rPr>
              <a:t>diploïde</a:t>
            </a:r>
            <a:r>
              <a:rPr lang="fr-FR" dirty="0" smtClean="0"/>
              <a:t>: elle porte 2 exemplaires de chaque jeu de chromosomes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chromosomes de ces paires ont été hérités chacun d’un parent de sorte qu’ils sont homologues c.à.d. semblables mais non identiques.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dirty="0" smtClean="0"/>
              <a:t>Une cellule à </a:t>
            </a:r>
            <a:r>
              <a:rPr lang="fr-FR" b="1" dirty="0" smtClean="0">
                <a:solidFill>
                  <a:srgbClr val="0070C0"/>
                </a:solidFill>
              </a:rPr>
              <a:t>2n</a:t>
            </a:r>
            <a:r>
              <a:rPr lang="fr-FR" b="1" dirty="0" smtClean="0"/>
              <a:t> qui se divise par méiose donne </a:t>
            </a:r>
            <a:r>
              <a:rPr lang="fr-FR" b="1" dirty="0" smtClean="0">
                <a:solidFill>
                  <a:srgbClr val="0070C0"/>
                </a:solidFill>
              </a:rPr>
              <a:t>4 cellules à n</a:t>
            </a:r>
            <a:r>
              <a:rPr lang="fr-FR" b="1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Chez l’Homme, la formation des gamètes mâles est appelée </a:t>
            </a:r>
            <a:r>
              <a:rPr lang="fr-FR" b="1" dirty="0" smtClean="0">
                <a:solidFill>
                  <a:srgbClr val="0070C0"/>
                </a:solidFill>
              </a:rPr>
              <a:t>spermatogenèse</a:t>
            </a:r>
            <a:r>
              <a:rPr lang="fr-FR" dirty="0" smtClean="0"/>
              <a:t> et celle des gamètes femelles est appelée </a:t>
            </a:r>
            <a:r>
              <a:rPr lang="fr-FR" b="1" dirty="0" smtClean="0">
                <a:solidFill>
                  <a:srgbClr val="0070C0"/>
                </a:solidFill>
              </a:rPr>
              <a:t>ovogenèse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7030A0"/>
                </a:solidFill>
                <a:latin typeface="Segoe Print" pitchFamily="2" charset="0"/>
              </a:rPr>
              <a:t>La méiose </a:t>
            </a:r>
            <a:endParaRPr lang="fr-FR" sz="2800" b="1" dirty="0">
              <a:solidFill>
                <a:srgbClr val="7030A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vité\Documents\bib_g\spermatogenè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68" y="1101349"/>
            <a:ext cx="7116248" cy="5471023"/>
          </a:xfrm>
          <a:prstGeom prst="rect">
            <a:avLst/>
          </a:prstGeom>
          <a:noFill/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Spermatogenèse 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4581128"/>
            <a:ext cx="1368152" cy="18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90" y="1556792"/>
            <a:ext cx="8595690" cy="496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Ovogenèse </a:t>
            </a:r>
            <a:endParaRPr lang="fr-FR" sz="3200" dirty="0">
              <a:solidFill>
                <a:srgbClr val="7030A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Les étapes de la méiose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25144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1</a:t>
            </a:r>
            <a:r>
              <a:rPr lang="fr-FR" b="1" baseline="30000" dirty="0" smtClean="0">
                <a:solidFill>
                  <a:srgbClr val="0070C0"/>
                </a:solidFill>
              </a:rPr>
              <a:t>ère</a:t>
            </a:r>
            <a:r>
              <a:rPr lang="fr-FR" b="1" dirty="0" smtClean="0">
                <a:solidFill>
                  <a:srgbClr val="0070C0"/>
                </a:solidFill>
              </a:rPr>
              <a:t> division méiotique: </a:t>
            </a:r>
            <a:r>
              <a:rPr lang="fr-FR" dirty="0" smtClean="0"/>
              <a:t>division </a:t>
            </a:r>
            <a:r>
              <a:rPr lang="fr-FR" b="1" dirty="0" smtClean="0">
                <a:solidFill>
                  <a:srgbClr val="7030A0"/>
                </a:solidFill>
              </a:rPr>
              <a:t>réductionnelle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Prophase I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Métaphase I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Anaphase I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Télophase I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70C0"/>
                </a:solidFill>
              </a:rPr>
              <a:t>2ème division méiotique: </a:t>
            </a:r>
            <a:r>
              <a:rPr lang="fr-FR" dirty="0" smtClean="0"/>
              <a:t>division </a:t>
            </a:r>
            <a:r>
              <a:rPr lang="fr-FR" b="1" dirty="0" smtClean="0">
                <a:solidFill>
                  <a:srgbClr val="7030A0"/>
                </a:solidFill>
              </a:rPr>
              <a:t>équationnelle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Prophase II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Métaphase II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Anaphase II</a:t>
            </a:r>
          </a:p>
          <a:p>
            <a:pPr lvl="1">
              <a:buNone/>
            </a:pPr>
            <a:r>
              <a:rPr lang="fr-FR" sz="2400" dirty="0" smtClean="0">
                <a:sym typeface="Wingdings" pitchFamily="2" charset="2"/>
              </a:rPr>
              <a:t></a:t>
            </a:r>
            <a:r>
              <a:rPr lang="fr-FR" sz="3200" dirty="0" smtClean="0"/>
              <a:t>Télophase II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Prophase I</a:t>
            </a:r>
            <a:endParaRPr lang="fr-FR" sz="3200" b="1" dirty="0">
              <a:solidFill>
                <a:srgbClr val="7030A0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5949280"/>
            <a:ext cx="8640960" cy="7200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/>
              <a:t>Très longue</a:t>
            </a:r>
            <a:r>
              <a:rPr lang="fr-FR" dirty="0" smtClean="0"/>
              <a:t>, elle </a:t>
            </a:r>
            <a:r>
              <a:rPr lang="fr-FR" dirty="0" smtClean="0"/>
              <a:t>se divise </a:t>
            </a:r>
            <a:r>
              <a:rPr lang="fr-FR" dirty="0" smtClean="0"/>
              <a:t>en </a:t>
            </a:r>
            <a:r>
              <a:rPr lang="fr-FR" dirty="0" smtClean="0"/>
              <a:t>5 stades: </a:t>
            </a:r>
            <a:r>
              <a:rPr lang="fr-FR" b="1" dirty="0" smtClean="0">
                <a:solidFill>
                  <a:srgbClr val="0000FF"/>
                </a:solidFill>
              </a:rPr>
              <a:t>Leptotène, </a:t>
            </a:r>
            <a:r>
              <a:rPr lang="fr-FR" b="1" dirty="0" err="1" smtClean="0">
                <a:solidFill>
                  <a:srgbClr val="0000FF"/>
                </a:solidFill>
              </a:rPr>
              <a:t>Zygotène</a:t>
            </a:r>
            <a:r>
              <a:rPr lang="fr-FR" b="1" dirty="0" smtClean="0">
                <a:solidFill>
                  <a:srgbClr val="0000FF"/>
                </a:solidFill>
              </a:rPr>
              <a:t>, Pachytène, </a:t>
            </a:r>
            <a:r>
              <a:rPr lang="fr-FR" b="1" dirty="0" err="1" smtClean="0">
                <a:solidFill>
                  <a:srgbClr val="0000FF"/>
                </a:solidFill>
              </a:rPr>
              <a:t>Diplotène</a:t>
            </a:r>
            <a:r>
              <a:rPr lang="fr-FR" b="1" dirty="0" smtClean="0">
                <a:solidFill>
                  <a:srgbClr val="0000FF"/>
                </a:solidFill>
              </a:rPr>
              <a:t>, </a:t>
            </a:r>
            <a:r>
              <a:rPr lang="fr-FR" b="1" dirty="0" err="1" smtClean="0">
                <a:solidFill>
                  <a:srgbClr val="0000FF"/>
                </a:solidFill>
              </a:rPr>
              <a:t>Diacinèse</a:t>
            </a:r>
            <a:r>
              <a:rPr lang="fr-FR" b="1" dirty="0" smtClean="0">
                <a:solidFill>
                  <a:srgbClr val="0000FF"/>
                </a:solidFill>
              </a:rPr>
              <a:t>.</a:t>
            </a:r>
            <a:endParaRPr lang="fr-FR" b="1" dirty="0" smtClean="0">
              <a:solidFill>
                <a:srgbClr val="0000FF"/>
              </a:solidFill>
            </a:endParaRPr>
          </a:p>
        </p:txBody>
      </p:sp>
      <p:pic>
        <p:nvPicPr>
          <p:cNvPr id="1026" name="Picture 2" descr="http://www.medicalorama.com/media/files/encyclopedie/visuels/meiose1_prophas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50" y="908720"/>
            <a:ext cx="7395850" cy="4788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Prophase I </a:t>
            </a:r>
            <a:b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</a:br>
            <a:r>
              <a:rPr lang="fr-FR" sz="2000" b="1" dirty="0" smtClean="0">
                <a:solidFill>
                  <a:srgbClr val="0000FF"/>
                </a:solidFill>
                <a:latin typeface="Segoe Print" pitchFamily="2" charset="0"/>
              </a:rPr>
              <a:t>1-</a:t>
            </a:r>
            <a:r>
              <a:rPr lang="fr-FR" sz="3200" b="1" dirty="0" smtClean="0">
                <a:solidFill>
                  <a:srgbClr val="0000FF"/>
                </a:solidFill>
                <a:latin typeface="Segoe Print" pitchFamily="2" charset="0"/>
              </a:rPr>
              <a:t>Leptotène</a:t>
            </a:r>
            <a:endParaRPr lang="fr-FR" sz="32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3888432"/>
          </a:xfrm>
        </p:spPr>
        <p:txBody>
          <a:bodyPr>
            <a:normAutofit/>
          </a:bodyPr>
          <a:lstStyle/>
          <a:p>
            <a:pPr algn="just"/>
            <a:r>
              <a:rPr lang="fr-FR" sz="2600" dirty="0" err="1" smtClean="0"/>
              <a:t>Lepto</a:t>
            </a:r>
            <a:r>
              <a:rPr lang="fr-FR" sz="2600" dirty="0" smtClean="0"/>
              <a:t>, du grec </a:t>
            </a:r>
            <a:r>
              <a:rPr lang="fr-FR" sz="2600" dirty="0" err="1" smtClean="0"/>
              <a:t>leptos</a:t>
            </a:r>
            <a:r>
              <a:rPr lang="fr-FR" sz="2600" dirty="0" smtClean="0"/>
              <a:t> : mince; -</a:t>
            </a:r>
            <a:r>
              <a:rPr lang="fr-FR" sz="2600" dirty="0" err="1" smtClean="0"/>
              <a:t>tène</a:t>
            </a:r>
            <a:r>
              <a:rPr lang="fr-FR" sz="2600" dirty="0" smtClean="0"/>
              <a:t>, du grec </a:t>
            </a:r>
            <a:r>
              <a:rPr lang="fr-FR" sz="2600" dirty="0" err="1" smtClean="0"/>
              <a:t>tenôn</a:t>
            </a:r>
            <a:r>
              <a:rPr lang="fr-FR" sz="2600" dirty="0" smtClean="0"/>
              <a:t>, </a:t>
            </a:r>
            <a:r>
              <a:rPr lang="fr-FR" sz="2600" dirty="0" err="1" smtClean="0"/>
              <a:t>teinô</a:t>
            </a:r>
            <a:r>
              <a:rPr lang="fr-FR" sz="2600" dirty="0" smtClean="0"/>
              <a:t> (</a:t>
            </a:r>
            <a:r>
              <a:rPr lang="fr-FR" sz="2600" dirty="0" err="1" smtClean="0"/>
              <a:t>ten</a:t>
            </a:r>
            <a:r>
              <a:rPr lang="fr-FR" sz="2600" dirty="0" smtClean="0"/>
              <a:t>-</a:t>
            </a:r>
            <a:r>
              <a:rPr lang="fr-FR" sz="2600" dirty="0" err="1" smtClean="0"/>
              <a:t>yo</a:t>
            </a:r>
            <a:r>
              <a:rPr lang="fr-FR" sz="2600" dirty="0" smtClean="0"/>
              <a:t>): tendon, tendre, étirer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Les chromosomes sont déjà dupliqués, mais pas encore très condensés. </a:t>
            </a:r>
          </a:p>
          <a:p>
            <a:pPr algn="just"/>
            <a:endParaRPr lang="fr-FR" sz="2600" dirty="0" smtClean="0"/>
          </a:p>
          <a:p>
            <a:pPr algn="just"/>
            <a:r>
              <a:rPr lang="fr-FR" sz="2600" dirty="0" smtClean="0"/>
              <a:t>C'est parce qu'ils sont encore longs et fins que ce stade est appelé leptotène.</a:t>
            </a:r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7030A0"/>
                </a:solidFill>
                <a:latin typeface="Segoe Print" pitchFamily="2" charset="0"/>
              </a:rPr>
              <a:t>Prophase I </a:t>
            </a:r>
            <a:r>
              <a:rPr lang="fr-FR" sz="3200" b="1" dirty="0" smtClean="0">
                <a:solidFill>
                  <a:srgbClr val="FF0000"/>
                </a:solidFill>
                <a:latin typeface="Segoe Print" pitchFamily="2" charset="0"/>
              </a:rPr>
              <a:t/>
            </a:r>
            <a:br>
              <a:rPr lang="fr-FR" sz="3200" b="1" dirty="0" smtClean="0">
                <a:solidFill>
                  <a:srgbClr val="FF0000"/>
                </a:solidFill>
                <a:latin typeface="Segoe Print" pitchFamily="2" charset="0"/>
              </a:rPr>
            </a:br>
            <a:r>
              <a:rPr lang="fr-FR" sz="2000" b="1" dirty="0" smtClean="0">
                <a:solidFill>
                  <a:srgbClr val="0000FF"/>
                </a:solidFill>
                <a:latin typeface="Segoe Print" pitchFamily="2" charset="0"/>
              </a:rPr>
              <a:t>2-</a:t>
            </a:r>
            <a:r>
              <a:rPr lang="fr-FR" sz="3200" b="1" dirty="0" smtClean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fr-FR" sz="3200" b="1" dirty="0" err="1" smtClean="0">
                <a:solidFill>
                  <a:srgbClr val="0000FF"/>
                </a:solidFill>
                <a:latin typeface="Segoe Print" pitchFamily="2" charset="0"/>
              </a:rPr>
              <a:t>Zygotène</a:t>
            </a:r>
            <a:endParaRPr lang="fr-FR" sz="32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2484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err="1" smtClean="0"/>
              <a:t>zygo</a:t>
            </a:r>
            <a:r>
              <a:rPr lang="fr-FR" dirty="0" smtClean="0"/>
              <a:t>, du grec </a:t>
            </a:r>
            <a:r>
              <a:rPr lang="fr-FR" dirty="0" err="1" smtClean="0"/>
              <a:t>zugon</a:t>
            </a:r>
            <a:r>
              <a:rPr lang="fr-FR" dirty="0" smtClean="0"/>
              <a:t> [</a:t>
            </a:r>
            <a:r>
              <a:rPr lang="fr-FR" dirty="0" err="1" smtClean="0"/>
              <a:t>zyg</a:t>
            </a:r>
            <a:r>
              <a:rPr lang="fr-FR" dirty="0" smtClean="0"/>
              <a:t>(o)-]: paire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Début de l'appariement deux à deux des chromosomes homologues.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Ils sont déjà nettement plus condensés, donc plus courts et plus épais.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chromosomes homologues forment des </a:t>
            </a:r>
            <a:r>
              <a:rPr lang="fr-FR" b="1" dirty="0" smtClean="0">
                <a:solidFill>
                  <a:srgbClr val="FF0000"/>
                </a:solidFill>
              </a:rPr>
              <a:t>bivalents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0070C0"/>
                </a:solidFill>
              </a:rPr>
              <a:t>[tétrades (4 chromatides)]</a:t>
            </a:r>
            <a:r>
              <a:rPr lang="fr-FR" dirty="0" smtClean="0"/>
              <a:t> car ils sont attachés par un complexe protéique très particulier : le complexe </a:t>
            </a:r>
            <a:r>
              <a:rPr lang="fr-FR" dirty="0" err="1" smtClean="0"/>
              <a:t>synaptosomal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1001</Words>
  <Application>Microsoft Office PowerPoint</Application>
  <PresentationFormat>Affichage à l'écran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Chapitre II:  Transmission des caractères génétiques au cours de la mitose et la méiose et le cycle cellulaire chez les eucaryotes</vt:lpstr>
      <vt:lpstr>La méiose </vt:lpstr>
      <vt:lpstr>La méiose </vt:lpstr>
      <vt:lpstr>Spermatogenèse </vt:lpstr>
      <vt:lpstr>Ovogenèse </vt:lpstr>
      <vt:lpstr>Les étapes de la méiose</vt:lpstr>
      <vt:lpstr>Prophase I</vt:lpstr>
      <vt:lpstr>Prophase I  1-Leptotène</vt:lpstr>
      <vt:lpstr>Prophase I  2- Zygotène</vt:lpstr>
      <vt:lpstr>Prophase I  3- Pachytène</vt:lpstr>
      <vt:lpstr>Prophase I  4- Diplotène</vt:lpstr>
      <vt:lpstr>Prophase I  5– Diacinèse </vt:lpstr>
      <vt:lpstr>Métaphase I</vt:lpstr>
      <vt:lpstr>Métaphase I</vt:lpstr>
      <vt:lpstr>Anaphase I</vt:lpstr>
      <vt:lpstr>Anaphase I</vt:lpstr>
      <vt:lpstr>Télophase I</vt:lpstr>
      <vt:lpstr>Télophase I</vt:lpstr>
      <vt:lpstr>Deuxième division méiotique</vt:lpstr>
      <vt:lpstr>Deuxième division méiotique</vt:lpstr>
      <vt:lpstr>Conséquences génétiques de la méiose</vt:lpstr>
      <vt:lpstr>Brassage inter-chromosomique </vt:lpstr>
      <vt:lpstr>Brassage intra-chromosomique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Invité</cp:lastModifiedBy>
  <cp:revision>55</cp:revision>
  <dcterms:created xsi:type="dcterms:W3CDTF">2014-10-12T19:38:30Z</dcterms:created>
  <dcterms:modified xsi:type="dcterms:W3CDTF">2016-10-12T11:02:17Z</dcterms:modified>
</cp:coreProperties>
</file>