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68" r:id="rId12"/>
    <p:sldId id="270" r:id="rId13"/>
    <p:sldId id="269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A7E4-B337-46FA-BA5E-2EDA8AC7FFB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DEA6-894E-4837-BBA4-4C568149AD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Chapitre II: </a:t>
            </a:r>
            <a:b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</a:br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Transmission des caractères génétiques au cours de la mitose et la méiose et le cycle cellulaire chez les eucaryotes</a:t>
            </a:r>
            <a:r>
              <a:rPr lang="fr-FR" sz="2800" dirty="0" smtClean="0">
                <a:solidFill>
                  <a:srgbClr val="7030A0"/>
                </a:solidFill>
                <a:latin typeface="Segoe Print" pitchFamily="2" charset="0"/>
              </a:rPr>
              <a:t/>
            </a:r>
            <a:br>
              <a:rPr lang="fr-FR" sz="2800" dirty="0" smtClean="0">
                <a:solidFill>
                  <a:srgbClr val="7030A0"/>
                </a:solidFill>
                <a:latin typeface="Segoe Print" pitchFamily="2" charset="0"/>
              </a:rPr>
            </a:b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00B0F0"/>
                </a:solidFill>
                <a:latin typeface="Segoe Print" pitchFamily="2" charset="0"/>
              </a:rPr>
              <a:t>Mitose</a:t>
            </a:r>
            <a:endParaRPr lang="fr-FR" sz="4800" b="1" dirty="0">
              <a:solidFill>
                <a:srgbClr val="00B0F0"/>
              </a:solidFill>
              <a:latin typeface="Segoe Print" pitchFamily="2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5800" y="188640"/>
            <a:ext cx="763061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/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L2 SNV 2016/2017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Section E (USTHB) 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Module de Génétique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 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egoe Scrip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endParaRPr lang="fr-FR" sz="2400" b="1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fr-FR" sz="2400" b="1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fr-FR" sz="2400" b="1" dirty="0" smtClean="0">
                <a:solidFill>
                  <a:srgbClr val="000099"/>
                </a:solidFill>
              </a:rPr>
              <a:t>Remarque: </a:t>
            </a:r>
          </a:p>
          <a:p>
            <a:pPr algn="just"/>
            <a:r>
              <a:rPr lang="fr-FR" sz="2400" dirty="0" smtClean="0"/>
              <a:t>La mitose d’une cellule mère à </a:t>
            </a:r>
            <a:r>
              <a:rPr lang="fr-FR" sz="2400" b="1" dirty="0" smtClean="0">
                <a:solidFill>
                  <a:srgbClr val="0070C0"/>
                </a:solidFill>
              </a:rPr>
              <a:t>2n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chromosomes</a:t>
            </a:r>
            <a:r>
              <a:rPr lang="fr-FR" sz="2400" dirty="0" smtClean="0"/>
              <a:t> donne lieu à deux cellules fille identiques entre elles et identiques à la cellule mère, chacune à </a:t>
            </a:r>
            <a:r>
              <a:rPr lang="fr-FR" sz="2400" b="1" dirty="0" smtClean="0">
                <a:solidFill>
                  <a:srgbClr val="0070C0"/>
                </a:solidFill>
              </a:rPr>
              <a:t>2n chromosomes.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5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Mitose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Etapes de la Mitose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La prophase (2n, 4 chromatides)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La métaphase (2n, 4 chromatides)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L’anaphase (2n, 4 chromatides)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La télophase (2n, 2 chromatides)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Prophase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3554" name="Picture 2" descr="http://www.medicalorama.com/media/files/encyclopedie/visuels/mitose1_propha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75000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Condensation et individualisation des chromosomes (visibles au microscope photonique)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Chaque chromosome est formé de 2 chromatides sœurs liées par un centromère (2n 4c)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Fragmentation de l’enveloppe nucléaire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Positionnement des centrosomes aux 2 pôles de la cellules d’où sont projetés les microtubules du fuseau mitotique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Prophase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Fin de la prophase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3794" name="Picture 2" descr="http://www.medicalorama.com/media/files/encyclopedie/visuels/mitose2_prometapha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49" y="908720"/>
            <a:ext cx="8367908" cy="5860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métaphase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5842" name="Picture 2" descr="http://www.medicalorama.com/media/files/encyclopedie/visuels/mitose3_metapha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43" y="1052735"/>
            <a:ext cx="8580629" cy="561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métaphase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 smtClean="0"/>
              <a:t>Alignement des chromosomes au niveau du plan équatorial de la cellule grâce aux microtubules </a:t>
            </a:r>
            <a:r>
              <a:rPr lang="fr-FR" sz="2400" dirty="0" err="1" smtClean="0"/>
              <a:t>kinétochoriens</a:t>
            </a:r>
            <a:r>
              <a:rPr lang="fr-FR" sz="2400" dirty="0" smtClean="0"/>
              <a:t> reliés à chacun des pôles, formant ainsi la plaque équatoriale métaphasique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Durant cette phase tous les chromosomes (et qui ont atteint leur maximum de condensation) sont sur un même plan ; c'est pourquoi elle est utilisée pour réaliser les caryotypes</a:t>
            </a:r>
          </a:p>
          <a:p>
            <a:pPr algn="just"/>
            <a:endParaRPr lang="fr-FR" sz="2400" dirty="0" smtClean="0"/>
          </a:p>
          <a:p>
            <a:pPr algn="just"/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L’anaphase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6866" name="Picture 2" descr="http://www.medicalorama.com/media/files/encyclopedie/visuels/mitose4_anaphase.gif"/>
          <p:cNvPicPr>
            <a:picLocks noChangeAspect="1" noChangeArrowheads="1"/>
          </p:cNvPicPr>
          <p:nvPr/>
        </p:nvPicPr>
        <p:blipFill>
          <a:blip r:embed="rId2" cstate="print"/>
          <a:srcRect l="2041" t="2399" r="1020" b="2853"/>
          <a:stretch>
            <a:fillRect/>
          </a:stretch>
        </p:blipFill>
        <p:spPr bwMode="auto">
          <a:xfrm>
            <a:off x="931609" y="764704"/>
            <a:ext cx="7240791" cy="602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L’anaphase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/>
              <a:t>Ne dure que quelques minutes, démarre brusquement et est marquée par :</a:t>
            </a:r>
          </a:p>
          <a:p>
            <a:pPr algn="just">
              <a:buFont typeface="Calibri" pitchFamily="34" charset="0"/>
              <a:buChar char="‐"/>
            </a:pPr>
            <a:endParaRPr lang="fr-FR" dirty="0" smtClean="0"/>
          </a:p>
          <a:p>
            <a:pPr algn="just">
              <a:buFont typeface="Calibri" pitchFamily="34" charset="0"/>
              <a:buChar char="‐"/>
            </a:pPr>
            <a:r>
              <a:rPr lang="fr-FR" dirty="0" smtClean="0"/>
              <a:t>La séparation des deux chromatides sœurs de chaque chromosomes au niveau de leur centromère et leur migration en sens opposé vers les centrioles sous l’effet des microtubules </a:t>
            </a:r>
            <a:r>
              <a:rPr lang="fr-FR" dirty="0" err="1" smtClean="0"/>
              <a:t>kinétochoriens</a:t>
            </a:r>
            <a:endParaRPr lang="fr-FR" dirty="0" smtClean="0"/>
          </a:p>
          <a:p>
            <a:pPr algn="just">
              <a:buFont typeface="Calibri" pitchFamily="34" charset="0"/>
              <a:buChar char="‐"/>
            </a:pPr>
            <a:endParaRPr lang="fr-FR" dirty="0" smtClean="0"/>
          </a:p>
          <a:p>
            <a:pPr algn="just">
              <a:buFont typeface="Calibri" pitchFamily="34" charset="0"/>
              <a:buChar char="‐"/>
            </a:pPr>
            <a:r>
              <a:rPr lang="fr-FR" dirty="0" smtClean="0"/>
              <a:t>Leur mouvement vers les pôles (chaque chromatide sœur vers un pôle différent), à une vitesse moyenne de 1 </a:t>
            </a:r>
            <a:r>
              <a:rPr lang="fr-FR" dirty="0" err="1" smtClean="0"/>
              <a:t>μm</a:t>
            </a:r>
            <a:r>
              <a:rPr lang="fr-FR" dirty="0" smtClean="0"/>
              <a:t> par minute</a:t>
            </a:r>
          </a:p>
          <a:p>
            <a:pPr algn="just">
              <a:buFont typeface="Calibri" pitchFamily="34" charset="0"/>
              <a:buChar char="‐"/>
            </a:pPr>
            <a:endParaRPr lang="fr-FR" dirty="0" smtClean="0"/>
          </a:p>
          <a:p>
            <a:pPr algn="just">
              <a:buFont typeface="Calibri" pitchFamily="34" charset="0"/>
              <a:buChar char="‐"/>
            </a:pPr>
            <a:r>
              <a:rPr lang="fr-FR" dirty="0" smtClean="0"/>
              <a:t>L'allongement du fuseau et de la cellule, pour permettre la séparation future en deux cellules filles.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</a:rPr>
              <a:t>La télophase </a:t>
            </a:r>
            <a:endParaRPr lang="fr-FR" sz="3600" b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7890" name="Picture 2" descr="http://www.medicalorama.com/media/files/encyclopedie/visuels/mitose5_telopha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68" y="778618"/>
            <a:ext cx="6841100" cy="6079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Le cycle cellulaire 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Cycle : événement </a:t>
            </a:r>
            <a:r>
              <a:rPr lang="fr-FR" dirty="0"/>
              <a:t>qui se répète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Mais le </a:t>
            </a:r>
            <a:r>
              <a:rPr lang="fr-FR" dirty="0"/>
              <a:t>cycle cellulaire </a:t>
            </a:r>
            <a:r>
              <a:rPr lang="fr-FR" b="1" dirty="0">
                <a:solidFill>
                  <a:srgbClr val="0070C0"/>
                </a:solidFill>
              </a:rPr>
              <a:t>n’est pas </a:t>
            </a:r>
            <a:r>
              <a:rPr lang="fr-FR" b="1" dirty="0" smtClean="0">
                <a:solidFill>
                  <a:srgbClr val="0070C0"/>
                </a:solidFill>
              </a:rPr>
              <a:t>une répétition </a:t>
            </a:r>
            <a:r>
              <a:rPr lang="fr-FR" b="1" dirty="0">
                <a:solidFill>
                  <a:srgbClr val="0070C0"/>
                </a:solidFill>
              </a:rPr>
              <a:t>simple </a:t>
            </a:r>
            <a:r>
              <a:rPr lang="fr-FR" dirty="0" smtClean="0"/>
              <a:t>: il </a:t>
            </a:r>
            <a:r>
              <a:rPr lang="fr-FR" dirty="0"/>
              <a:t>implique une duplication de la cellule et de </a:t>
            </a:r>
            <a:r>
              <a:rPr lang="fr-FR" dirty="0" smtClean="0"/>
              <a:t>son contenu </a:t>
            </a:r>
            <a:r>
              <a:rPr lang="fr-FR" dirty="0"/>
              <a:t>suivi d’une division cellulaire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«Le cycle cellulaire est l’ensemble des modifications qu’une cellule subit entre sa formation par division à partir d’une cellule mère et le moment où cette cellule a fini de se diviser en deux cellules filles 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télophase </a:t>
            </a:r>
            <a:endParaRPr lang="fr-FR" sz="36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/>
              <a:t>La fin de l’anaphase est marquée par  l’arrêt des mouvements des chromosomes, c’est alors le début de la télophase caractérisée par:</a:t>
            </a:r>
          </a:p>
          <a:p>
            <a:pPr algn="just"/>
            <a:r>
              <a:rPr lang="fr-FR" dirty="0" smtClean="0"/>
              <a:t>Décondensation et déroulement des chromosomes (forme filamenteuse)</a:t>
            </a:r>
          </a:p>
          <a:p>
            <a:pPr algn="just"/>
            <a:r>
              <a:rPr lang="fr-FR" dirty="0" smtClean="0"/>
              <a:t>Le regroupement des chromosomes aux 2 pôles de la cellules, de façon que (sauf accident) chacun des 2 lots soit complet, c'est-à-dire possède une chromatide de chacun des chromosomes métaphasiques et donc présente la même information génétique. </a:t>
            </a:r>
          </a:p>
          <a:p>
            <a:pPr algn="just"/>
            <a:r>
              <a:rPr lang="fr-FR" dirty="0" smtClean="0"/>
              <a:t>Dépolymérisation des microtubules </a:t>
            </a:r>
            <a:r>
              <a:rPr lang="fr-FR" dirty="0" err="1" smtClean="0"/>
              <a:t>kinétochoriens</a:t>
            </a:r>
            <a:r>
              <a:rPr lang="fr-FR" dirty="0" smtClean="0"/>
              <a:t> (ils disparaissent).</a:t>
            </a:r>
          </a:p>
          <a:p>
            <a:pPr algn="just"/>
            <a:r>
              <a:rPr lang="fr-FR" dirty="0" smtClean="0"/>
              <a:t>Association des vésicules de l'enveloppe nucléaire aux chromosomes et leur regroupement pour former la nouvelle enveloppe nucléaire. </a:t>
            </a:r>
          </a:p>
          <a:p>
            <a:pPr algn="just"/>
            <a:r>
              <a:rPr lang="fr-FR" dirty="0" smtClean="0"/>
              <a:t>À la fin de la télophase, les microtubules polaires se raréfient par dépolymérisation et le fuseau commence à disparaître. Les autres éléments appartenant aux réticulum endoplasmique, au Golgi, mais aussi les mitochondries, entre autres, se séparent en quantités égales vers les 2 futures cellules filles. </a:t>
            </a:r>
            <a:r>
              <a:rPr lang="fr-FR" b="1" dirty="0" smtClean="0">
                <a:solidFill>
                  <a:srgbClr val="0070C0"/>
                </a:solidFill>
              </a:rPr>
              <a:t>C'est la fin de la mitose proprement dite</a:t>
            </a:r>
            <a:endParaRPr lang="fr-F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</a:t>
            </a:r>
            <a:r>
              <a:rPr lang="fr-FR" sz="3600" b="1" dirty="0" err="1" smtClean="0">
                <a:solidFill>
                  <a:srgbClr val="7030A0"/>
                </a:solidFill>
                <a:latin typeface="Segoe Print" pitchFamily="2" charset="0"/>
              </a:rPr>
              <a:t>cytodiérèse</a:t>
            </a:r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 ou </a:t>
            </a:r>
            <a:r>
              <a:rPr lang="fr-FR" sz="3600" b="1" dirty="0" err="1" smtClean="0">
                <a:solidFill>
                  <a:srgbClr val="7030A0"/>
                </a:solidFill>
                <a:latin typeface="Segoe Print" pitchFamily="2" charset="0"/>
              </a:rPr>
              <a:t>cytocinèse</a:t>
            </a:r>
            <a:endParaRPr lang="fr-FR" sz="36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9938" name="Picture 2" descr="http://www.medicalorama.com/media/files/encyclopedie/visuels/mitose6_cytodiere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629880"/>
            <a:ext cx="6192688" cy="6139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</a:t>
            </a:r>
            <a:r>
              <a:rPr lang="fr-FR" sz="3600" b="1" dirty="0" err="1" smtClean="0">
                <a:solidFill>
                  <a:srgbClr val="7030A0"/>
                </a:solidFill>
                <a:latin typeface="Segoe Print" pitchFamily="2" charset="0"/>
              </a:rPr>
              <a:t>cytodiérèse</a:t>
            </a:r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 ou </a:t>
            </a:r>
            <a:r>
              <a:rPr lang="fr-FR" sz="3600" b="1" dirty="0" err="1" smtClean="0">
                <a:solidFill>
                  <a:srgbClr val="7030A0"/>
                </a:solidFill>
                <a:latin typeface="Segoe Print" pitchFamily="2" charset="0"/>
              </a:rPr>
              <a:t>cytocinèse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fr-FR" sz="2400" dirty="0" smtClean="0"/>
              <a:t>Une fois la mitose terminée la cellule entreprend son processus de clivage:</a:t>
            </a:r>
          </a:p>
          <a:p>
            <a:pPr algn="just"/>
            <a:endParaRPr lang="fr-FR" sz="2400" dirty="0" smtClean="0"/>
          </a:p>
          <a:p>
            <a:pPr algn="just">
              <a:buFont typeface="Calibri" pitchFamily="34" charset="0"/>
              <a:buChar char="‐"/>
            </a:pPr>
            <a:r>
              <a:rPr lang="fr-FR" sz="2400" dirty="0" smtClean="0"/>
              <a:t>Invagination progressive de la membrane plasmique, autour du centre de la cellule et dans le plan équatorial grâce à  un anneau contractile </a:t>
            </a:r>
          </a:p>
          <a:p>
            <a:pPr algn="just">
              <a:buFont typeface="Calibri" pitchFamily="34" charset="0"/>
              <a:buChar char="‐"/>
            </a:pPr>
            <a:endParaRPr lang="fr-FR" sz="2400" dirty="0" smtClean="0"/>
          </a:p>
          <a:p>
            <a:pPr algn="just">
              <a:buFont typeface="Calibri" pitchFamily="34" charset="0"/>
              <a:buChar char="‐"/>
            </a:pPr>
            <a:r>
              <a:rPr lang="fr-FR" sz="2400" dirty="0" smtClean="0"/>
              <a:t>Le sillon de division ainsi créé se creuse de plus en plus, jusqu'à la séparation complète des deux cellules filles.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mitose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La mitose est donc une forme division cellulaire qui, à partir d'une cellule </a:t>
            </a:r>
            <a:r>
              <a:rPr lang="fr-FR" sz="2800" b="1" dirty="0" smtClean="0">
                <a:solidFill>
                  <a:srgbClr val="7030A0"/>
                </a:solidFill>
              </a:rPr>
              <a:t>diploïde</a:t>
            </a: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0070C0"/>
                </a:solidFill>
              </a:rPr>
              <a:t>(2n chromosomes) </a:t>
            </a:r>
            <a:r>
              <a:rPr lang="fr-FR" sz="2800" dirty="0" smtClean="0"/>
              <a:t>donne naissance à deux cellules filles </a:t>
            </a:r>
            <a:r>
              <a:rPr lang="fr-FR" sz="2800" b="1" dirty="0" smtClean="0">
                <a:solidFill>
                  <a:srgbClr val="7030A0"/>
                </a:solidFill>
              </a:rPr>
              <a:t>diploïdes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smtClean="0">
                <a:solidFill>
                  <a:srgbClr val="0070C0"/>
                </a:solidFill>
              </a:rPr>
              <a:t>(2n) </a:t>
            </a:r>
            <a:r>
              <a:rPr lang="fr-FR" sz="2800" dirty="0" smtClean="0"/>
              <a:t>elles aussi, et au </a:t>
            </a:r>
            <a:r>
              <a:rPr lang="fr-FR" sz="2800" b="1" dirty="0" smtClean="0">
                <a:solidFill>
                  <a:srgbClr val="7030A0"/>
                </a:solidFill>
              </a:rPr>
              <a:t>patrimoine génétique strictement identique</a:t>
            </a:r>
            <a:r>
              <a:rPr lang="fr-FR" sz="2800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Évolution de l’ADN durant le cycle cellulaire</a:t>
            </a: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pic>
        <p:nvPicPr>
          <p:cNvPr id="5" name="Picture 2" descr="cycle-cellulaire.png"/>
          <p:cNvPicPr>
            <a:picLocks noChangeAspect="1" noChangeArrowheads="1"/>
          </p:cNvPicPr>
          <p:nvPr/>
        </p:nvPicPr>
        <p:blipFill>
          <a:blip r:embed="rId2" cstate="print"/>
          <a:srcRect t="13423"/>
          <a:stretch>
            <a:fillRect/>
          </a:stretch>
        </p:blipFill>
        <p:spPr bwMode="auto">
          <a:xfrm>
            <a:off x="899592" y="1556792"/>
            <a:ext cx="7272808" cy="4923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92088"/>
          </a:xfr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Aspect de l’ADN au cours du cycle cellulaire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44016" y="4680520"/>
            <a:ext cx="8892480" cy="220486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G1 :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chromatine décompactée expression des gènes. Chaque chromosome ne contient qu’une chromatide.</a:t>
            </a:r>
          </a:p>
          <a:p>
            <a:pPr algn="just"/>
            <a:r>
              <a:rPr lang="fr-FR" sz="3300" b="1" dirty="0" smtClean="0">
                <a:solidFill>
                  <a:srgbClr val="FF0000"/>
                </a:solidFill>
              </a:rPr>
              <a:t>S: </a:t>
            </a:r>
            <a:r>
              <a:rPr lang="fr-FR" dirty="0" smtClean="0"/>
              <a:t>les bulles de réplication s’ouvrent et la réplication commence.</a:t>
            </a:r>
          </a:p>
          <a:p>
            <a:pPr algn="just"/>
            <a:r>
              <a:rPr lang="fr-FR" sz="3300" b="1" dirty="0" smtClean="0">
                <a:solidFill>
                  <a:srgbClr val="FF0000"/>
                </a:solidFill>
              </a:rPr>
              <a:t>G2: </a:t>
            </a:r>
            <a:r>
              <a:rPr lang="fr-FR" dirty="0" smtClean="0"/>
              <a:t>chromatides liés par leurs centromères : il y a deux chromatides par chromosome.</a:t>
            </a:r>
          </a:p>
          <a:p>
            <a:pPr algn="just"/>
            <a:r>
              <a:rPr lang="fr-FR" sz="3300" b="1" dirty="0" smtClean="0">
                <a:solidFill>
                  <a:srgbClr val="FF0000"/>
                </a:solidFill>
              </a:rPr>
              <a:t>Mitose: </a:t>
            </a:r>
            <a:r>
              <a:rPr lang="fr-FR" dirty="0" smtClean="0"/>
              <a:t>le centromère se lie au fuseau achromatique et prépare la séparation. La chromatine est compactée au maximum.</a:t>
            </a:r>
          </a:p>
          <a:p>
            <a:pPr algn="just"/>
            <a:r>
              <a:rPr lang="fr-FR" dirty="0" smtClean="0"/>
              <a:t>Après la mitose, la chromatine est décompactée et les gènes peuvent s’exprimer dans chacune des deux cellules filles.</a:t>
            </a:r>
            <a:endParaRPr lang="fr-FR" dirty="0"/>
          </a:p>
        </p:txBody>
      </p:sp>
      <p:pic>
        <p:nvPicPr>
          <p:cNvPr id="43010" name="Picture 2" descr="Image BM_55_1_PICT.jpg"/>
          <p:cNvPicPr>
            <a:picLocks noChangeAspect="1" noChangeArrowheads="1"/>
          </p:cNvPicPr>
          <p:nvPr/>
        </p:nvPicPr>
        <p:blipFill>
          <a:blip r:embed="rId2" cstate="print"/>
          <a:srcRect l="4255" t="10618" r="3551" b="10810"/>
          <a:stretch>
            <a:fillRect/>
          </a:stretch>
        </p:blipFill>
        <p:spPr bwMode="auto">
          <a:xfrm>
            <a:off x="1403648" y="827849"/>
            <a:ext cx="6480720" cy="3689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27981"/>
            <a:ext cx="8229600" cy="413732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L’information génétique doit être répliquée</a:t>
            </a:r>
          </a:p>
          <a:p>
            <a:pPr algn="just">
              <a:buNone/>
            </a:pPr>
            <a:r>
              <a:rPr lang="fr-FR" dirty="0" smtClean="0"/>
              <a:t>	(</a:t>
            </a:r>
            <a:r>
              <a:rPr lang="fr-FR" dirty="0"/>
              <a:t>Réplication de l’ADN)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</a:t>
            </a:r>
            <a:r>
              <a:rPr lang="fr-FR" dirty="0"/>
              <a:t>originaux et les copies doivent être </a:t>
            </a:r>
            <a:r>
              <a:rPr lang="fr-FR" dirty="0" smtClean="0"/>
              <a:t>séparés (Ségrégation </a:t>
            </a:r>
            <a:r>
              <a:rPr lang="fr-FR" dirty="0"/>
              <a:t>des chromosomes)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Une </a:t>
            </a:r>
            <a:r>
              <a:rPr lang="fr-FR" dirty="0"/>
              <a:t>cellule est divisée en deux cellules </a:t>
            </a:r>
            <a:r>
              <a:rPr lang="fr-FR" dirty="0" smtClean="0"/>
              <a:t>filles (</a:t>
            </a:r>
            <a:r>
              <a:rPr lang="fr-FR" dirty="0" err="1" smtClean="0"/>
              <a:t>Cytokinèse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Le cycle cellulaire  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Étapes du cycle cellulaire eucaryote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Grâce à la microscopie photonique on a pu définir 2 phases du cycle, qui représentent 2 événements majeurs de la vie de la cellule: </a:t>
            </a:r>
          </a:p>
          <a:p>
            <a:pPr lvl="1" algn="just"/>
            <a:r>
              <a:rPr lang="fr-FR" sz="2800" dirty="0" smtClean="0"/>
              <a:t>la </a:t>
            </a:r>
            <a:r>
              <a:rPr lang="fr-FR" sz="2800" b="1" dirty="0" smtClean="0">
                <a:solidFill>
                  <a:srgbClr val="0070C0"/>
                </a:solidFill>
              </a:rPr>
              <a:t>synthèse de l’ADN </a:t>
            </a:r>
            <a:r>
              <a:rPr lang="fr-FR" sz="2800" dirty="0" smtClean="0"/>
              <a:t>durant </a:t>
            </a:r>
            <a:r>
              <a:rPr lang="fr-FR" sz="2800" dirty="0" smtClean="0">
                <a:solidFill>
                  <a:srgbClr val="0070C0"/>
                </a:solidFill>
              </a:rPr>
              <a:t>l’</a:t>
            </a:r>
            <a:r>
              <a:rPr lang="fr-FR" sz="2800" b="1" dirty="0" smtClean="0">
                <a:solidFill>
                  <a:srgbClr val="0070C0"/>
                </a:solidFill>
              </a:rPr>
              <a:t>interphase</a:t>
            </a:r>
            <a:r>
              <a:rPr lang="fr-FR" sz="2800" dirty="0" smtClean="0"/>
              <a:t> </a:t>
            </a:r>
          </a:p>
          <a:p>
            <a:pPr lvl="1" algn="just"/>
            <a:r>
              <a:rPr lang="fr-FR" sz="2800" dirty="0" smtClean="0"/>
              <a:t>et la </a:t>
            </a:r>
            <a:r>
              <a:rPr lang="fr-FR" b="1" dirty="0" smtClean="0">
                <a:solidFill>
                  <a:srgbClr val="0070C0"/>
                </a:solidFill>
              </a:rPr>
              <a:t>division cellulaire </a:t>
            </a:r>
            <a:r>
              <a:rPr lang="fr-FR" sz="2800" dirty="0" smtClean="0"/>
              <a:t>(ou </a:t>
            </a:r>
            <a:r>
              <a:rPr lang="fr-FR" b="1" dirty="0" smtClean="0">
                <a:solidFill>
                  <a:srgbClr val="0070C0"/>
                </a:solidFill>
              </a:rPr>
              <a:t>M pour mitose</a:t>
            </a:r>
            <a:r>
              <a:rPr lang="fr-FR" sz="2800" dirty="0" smtClean="0"/>
              <a:t>)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Ceci est possible car l’on</a:t>
            </a:r>
            <a:r>
              <a:rPr lang="fr-FR" sz="3200" dirty="0" smtClean="0"/>
              <a:t> peut facilement distinguer les cellules en division des cellules qui ne le sont pas.</a:t>
            </a:r>
          </a:p>
          <a:p>
            <a:pPr lvl="1" algn="just">
              <a:buNone/>
            </a:pPr>
            <a:endParaRPr lang="fr-F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Étapes du cycle cellulaire eucaryote</a:t>
            </a: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301208"/>
            <a:ext cx="8507288" cy="155679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Grâce aux techniques de la génétique et la biologie moléculaire, on a pu déduire que l’interphase comprenait 3 phases: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Une phase S </a:t>
            </a:r>
            <a:r>
              <a:rPr lang="fr-FR" dirty="0" smtClean="0"/>
              <a:t>(synthèse l’ADN) </a:t>
            </a:r>
          </a:p>
          <a:p>
            <a:pPr lvl="1"/>
            <a:r>
              <a:rPr lang="fr-FR" sz="2900" b="1" dirty="0" smtClean="0">
                <a:solidFill>
                  <a:srgbClr val="FF0000"/>
                </a:solidFill>
              </a:rPr>
              <a:t>Deux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phases G </a:t>
            </a:r>
            <a:r>
              <a:rPr lang="fr-FR" dirty="0" smtClean="0"/>
              <a:t>(gap); </a:t>
            </a:r>
            <a:r>
              <a:rPr lang="fr-FR" b="1" dirty="0" smtClean="0">
                <a:solidFill>
                  <a:srgbClr val="FF0000"/>
                </a:solidFill>
              </a:rPr>
              <a:t>G1:</a:t>
            </a:r>
            <a:r>
              <a:rPr lang="fr-FR" dirty="0" smtClean="0"/>
              <a:t> entre </a:t>
            </a:r>
            <a:r>
              <a:rPr lang="fr-FR" b="1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, et </a:t>
            </a:r>
            <a:r>
              <a:rPr lang="fr-FR" b="1" dirty="0" smtClean="0">
                <a:solidFill>
                  <a:srgbClr val="FF0000"/>
                </a:solidFill>
              </a:rPr>
              <a:t>G2:</a:t>
            </a:r>
            <a:r>
              <a:rPr lang="fr-FR" dirty="0" smtClean="0"/>
              <a:t> entre </a:t>
            </a:r>
            <a:r>
              <a:rPr lang="fr-FR" b="1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.</a:t>
            </a:r>
          </a:p>
        </p:txBody>
      </p:sp>
      <p:pic>
        <p:nvPicPr>
          <p:cNvPr id="1026" name="Picture 2" descr="http://www.snv.jussieu.fr/bmedia/cyclecellBM/images/cycle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908719"/>
            <a:ext cx="7408182" cy="4307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Étapes du cycle cellulaire eucaryote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256584"/>
          </a:xfrm>
        </p:spPr>
        <p:txBody>
          <a:bodyPr>
            <a:noAutofit/>
          </a:bodyPr>
          <a:lstStyle/>
          <a:p>
            <a:pPr algn="just"/>
            <a:r>
              <a:rPr lang="fr-FR" sz="2200" b="1" dirty="0" smtClean="0">
                <a:solidFill>
                  <a:srgbClr val="000099"/>
                </a:solidFill>
              </a:rPr>
              <a:t>Interphase: </a:t>
            </a:r>
            <a:r>
              <a:rPr lang="fr-FR" sz="2200" dirty="0" smtClean="0"/>
              <a:t>(23 à 24 heures)</a:t>
            </a:r>
            <a:endParaRPr lang="fr-FR" sz="22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fr-FR" sz="2200" b="1" dirty="0" smtClean="0">
                <a:solidFill>
                  <a:srgbClr val="0070C0"/>
                </a:solidFill>
              </a:rPr>
              <a:t>G1:</a:t>
            </a:r>
            <a:r>
              <a:rPr lang="fr-FR" sz="2200" dirty="0" smtClean="0"/>
              <a:t> 1</a:t>
            </a:r>
            <a:r>
              <a:rPr lang="fr-FR" sz="2200" baseline="30000" dirty="0" smtClean="0"/>
              <a:t>er</a:t>
            </a:r>
            <a:r>
              <a:rPr lang="fr-FR" sz="2200" dirty="0" smtClean="0"/>
              <a:t> intervalle ou GAP. C’est une phase de croissance et parfois de différenciation, où se passe la synthèse de la plupart des protéines spécifiques à chaque cellule. C’est l’étape où la plupart de la régulation </a:t>
            </a:r>
            <a:r>
              <a:rPr lang="fr-FR" sz="2200" dirty="0" err="1" smtClean="0"/>
              <a:t>transcriptionelle</a:t>
            </a:r>
            <a:r>
              <a:rPr lang="fr-FR" sz="2200" dirty="0" smtClean="0"/>
              <a:t> aura lieu. C’est l’état que les cellules préfèrent pour communiquer entre elles et exécuter leurs fonctions.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200" b="1" dirty="0" smtClean="0">
                <a:solidFill>
                  <a:srgbClr val="0070C0"/>
                </a:solidFill>
              </a:rPr>
              <a:t>S:</a:t>
            </a:r>
            <a:r>
              <a:rPr lang="fr-FR" sz="2200" dirty="0" smtClean="0"/>
              <a:t> synthèse d’ADN (duplication de l’ADN, ≈ 8h)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200" b="1" dirty="0" smtClean="0">
                <a:solidFill>
                  <a:srgbClr val="0070C0"/>
                </a:solidFill>
              </a:rPr>
              <a:t>G2:</a:t>
            </a:r>
            <a:r>
              <a:rPr lang="fr-FR" sz="2200" dirty="0" smtClean="0"/>
              <a:t> 2</a:t>
            </a:r>
            <a:r>
              <a:rPr lang="fr-FR" sz="2200" baseline="30000" dirty="0" smtClean="0"/>
              <a:t>ème</a:t>
            </a:r>
            <a:r>
              <a:rPr lang="fr-FR" sz="2200" dirty="0" smtClean="0"/>
              <a:t> intervalle avant la phase M. la cellule poursuit son activité de </a:t>
            </a:r>
            <a:r>
              <a:rPr lang="fr-FR" sz="2200" b="1" dirty="0" err="1" smtClean="0">
                <a:solidFill>
                  <a:srgbClr val="0070C0"/>
                </a:solidFill>
              </a:rPr>
              <a:t>trascription</a:t>
            </a:r>
            <a:r>
              <a:rPr lang="fr-FR" sz="2200" dirty="0" smtClean="0"/>
              <a:t> en synthétisant les substances nécessaires pour la mitose suivante.</a:t>
            </a:r>
          </a:p>
          <a:p>
            <a:pPr algn="just"/>
            <a:r>
              <a:rPr lang="fr-FR" sz="2200" b="1" dirty="0" smtClean="0">
                <a:solidFill>
                  <a:srgbClr val="000099"/>
                </a:solidFill>
              </a:rPr>
              <a:t>M: mitose </a:t>
            </a:r>
            <a:r>
              <a:rPr lang="fr-FR" sz="2200" dirty="0" smtClean="0"/>
              <a:t>Ségrégation des chromosomes et division cellulaire (environ 1h)</a:t>
            </a:r>
            <a:endParaRPr lang="fr-F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Segoe Print" pitchFamily="2" charset="0"/>
              </a:rPr>
              <a:t>Evolution de la quantité d’ADN dans cellule pendant le cycle cellulaire</a:t>
            </a:r>
            <a:endParaRPr lang="fr-FR" sz="2400" dirty="0">
              <a:solidFill>
                <a:srgbClr val="7030A0"/>
              </a:solidFill>
              <a:latin typeface="Segoe Print" pitchFamily="2" charset="0"/>
            </a:endParaRPr>
          </a:p>
        </p:txBody>
      </p:sp>
      <p:pic>
        <p:nvPicPr>
          <p:cNvPr id="22534" name="Picture 6" descr="http://www.medicalorama.com/media/files/encyclopedie/visuels/cycle_cellule2.gif"/>
          <p:cNvPicPr>
            <a:picLocks noChangeAspect="1" noChangeArrowheads="1"/>
          </p:cNvPicPr>
          <p:nvPr/>
        </p:nvPicPr>
        <p:blipFill>
          <a:blip r:embed="rId2" cstate="print"/>
          <a:srcRect l="1355" t="1929" r="1076" b="15913"/>
          <a:stretch>
            <a:fillRect/>
          </a:stretch>
        </p:blipFill>
        <p:spPr bwMode="auto">
          <a:xfrm>
            <a:off x="1690486" y="1124744"/>
            <a:ext cx="6049866" cy="37257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83568" y="52292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G1: </a:t>
            </a:r>
            <a:r>
              <a:rPr lang="fr-FR" dirty="0" smtClean="0"/>
              <a:t>pour une cellule, une quantité donnée </a:t>
            </a:r>
            <a:r>
              <a:rPr lang="fr-FR" b="1" dirty="0" smtClean="0">
                <a:solidFill>
                  <a:srgbClr val="0070C0"/>
                </a:solidFill>
              </a:rPr>
              <a:t>«Q» </a:t>
            </a:r>
            <a:r>
              <a:rPr lang="fr-FR" dirty="0" smtClean="0"/>
              <a:t>d’ADN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S: </a:t>
            </a:r>
            <a:r>
              <a:rPr lang="fr-FR" dirty="0" smtClean="0"/>
              <a:t>réplication de l’ADN,</a:t>
            </a:r>
            <a:r>
              <a:rPr lang="fr-FR" dirty="0" smtClean="0">
                <a:sym typeface="Wingdings" pitchFamily="2" charset="2"/>
              </a:rPr>
              <a:t> une cellule va passer d’une quantité </a:t>
            </a:r>
            <a:r>
              <a:rPr lang="fr-FR" b="1" dirty="0" smtClean="0">
                <a:solidFill>
                  <a:srgbClr val="0070C0"/>
                </a:solidFill>
                <a:sym typeface="Wingdings" pitchFamily="2" charset="2"/>
              </a:rPr>
              <a:t>«Q» </a:t>
            </a:r>
            <a:r>
              <a:rPr lang="fr-FR" dirty="0" smtClean="0">
                <a:sym typeface="Wingdings" pitchFamily="2" charset="2"/>
              </a:rPr>
              <a:t>d’ADN à </a:t>
            </a:r>
            <a:r>
              <a:rPr lang="fr-FR" b="1" dirty="0" smtClean="0">
                <a:solidFill>
                  <a:srgbClr val="0070C0"/>
                </a:solidFill>
                <a:sym typeface="Wingdings" pitchFamily="2" charset="2"/>
              </a:rPr>
              <a:t>«2Q»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sym typeface="Wingdings" pitchFamily="2" charset="2"/>
              </a:rPr>
              <a:t>G2:</a:t>
            </a:r>
            <a:r>
              <a:rPr lang="fr-FR" dirty="0" smtClean="0">
                <a:sym typeface="Wingdings" pitchFamily="2" charset="2"/>
              </a:rPr>
              <a:t> la cellule contient maintenant </a:t>
            </a:r>
            <a:r>
              <a:rPr lang="fr-FR" b="1" dirty="0" smtClean="0">
                <a:solidFill>
                  <a:srgbClr val="0070C0"/>
                </a:solidFill>
                <a:sym typeface="Wingdings" pitchFamily="2" charset="2"/>
              </a:rPr>
              <a:t>«2Q» </a:t>
            </a:r>
            <a:r>
              <a:rPr lang="fr-FR" dirty="0" smtClean="0">
                <a:sym typeface="Wingdings" pitchFamily="2" charset="2"/>
              </a:rPr>
              <a:t>d’ADN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sym typeface="Wingdings" pitchFamily="2" charset="2"/>
              </a:rPr>
              <a:t>M: </a:t>
            </a:r>
            <a:r>
              <a:rPr lang="fr-FR" dirty="0" smtClean="0">
                <a:sym typeface="Wingdings" pitchFamily="2" charset="2"/>
              </a:rPr>
              <a:t>à la fin de la mitose les 2 cellules filles contiendront chacune </a:t>
            </a:r>
            <a:r>
              <a:rPr lang="fr-FR" b="1" dirty="0" smtClean="0">
                <a:solidFill>
                  <a:srgbClr val="0070C0"/>
                </a:solidFill>
                <a:sym typeface="Wingdings" pitchFamily="2" charset="2"/>
              </a:rPr>
              <a:t>«1Q» </a:t>
            </a:r>
            <a:r>
              <a:rPr lang="fr-FR" dirty="0" smtClean="0">
                <a:sym typeface="Wingdings" pitchFamily="2" charset="2"/>
              </a:rPr>
              <a:t>d’ADN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ycle-cellulaire.png"/>
          <p:cNvPicPr>
            <a:picLocks noChangeAspect="1" noChangeArrowheads="1"/>
          </p:cNvPicPr>
          <p:nvPr/>
        </p:nvPicPr>
        <p:blipFill>
          <a:blip r:embed="rId2" cstate="print"/>
          <a:srcRect t="13423"/>
          <a:stretch>
            <a:fillRect/>
          </a:stretch>
        </p:blipFill>
        <p:spPr bwMode="auto">
          <a:xfrm>
            <a:off x="899592" y="1556792"/>
            <a:ext cx="7272808" cy="4923908"/>
          </a:xfrm>
          <a:prstGeom prst="rect">
            <a:avLst/>
          </a:prstGeom>
          <a:noFill/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Segoe Print" pitchFamily="2" charset="0"/>
              </a:rPr>
              <a:t>Evolution de la quantité d’ADN dans cellule pendant le cycle cellulaire</a:t>
            </a:r>
            <a:endParaRPr lang="fr-FR" sz="2400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7030A0"/>
                </a:solidFill>
                <a:latin typeface="Segoe Print" pitchFamily="2" charset="0"/>
              </a:rPr>
              <a:t>La Mitose</a:t>
            </a:r>
            <a:endParaRPr lang="fr-FR" sz="36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C’est un processus universel par lequel les cellules eucaryotes répartissent leur matériel génétique.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Toute cellule somatique, d’un organisme se reproduisant sexuellement, contient tous les chromosomes distincts en 2 exemplaires: </a:t>
            </a:r>
            <a:r>
              <a:rPr lang="fr-FR" b="1" dirty="0" smtClean="0">
                <a:solidFill>
                  <a:srgbClr val="0070C0"/>
                </a:solidFill>
              </a:rPr>
              <a:t>l’un hérité du père, l’autre de la mère.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On dit que chaque cellule somatique est </a:t>
            </a:r>
            <a:r>
              <a:rPr lang="fr-FR" b="1" dirty="0" smtClean="0">
                <a:solidFill>
                  <a:srgbClr val="7030A0"/>
                </a:solidFill>
              </a:rPr>
              <a:t>diploïde</a:t>
            </a:r>
            <a:r>
              <a:rPr lang="fr-FR" dirty="0" smtClean="0"/>
              <a:t> ou qu’elle est à </a:t>
            </a:r>
            <a:r>
              <a:rPr lang="fr-FR" b="1" dirty="0" smtClean="0"/>
              <a:t>2n</a:t>
            </a:r>
            <a:r>
              <a:rPr lang="fr-FR" dirty="0" smtClean="0"/>
              <a:t> (</a:t>
            </a:r>
            <a:r>
              <a:rPr lang="fr-FR" b="1" dirty="0" smtClean="0">
                <a:solidFill>
                  <a:srgbClr val="7030A0"/>
                </a:solidFill>
              </a:rPr>
              <a:t>n </a:t>
            </a:r>
            <a:r>
              <a:rPr lang="fr-FR" dirty="0" smtClean="0"/>
              <a:t>correspond au nombre d’espèces différentes de chromosomes).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1120</Words>
  <Application>Microsoft Office PowerPoint</Application>
  <PresentationFormat>Affichage à l'écran (4:3)</PresentationFormat>
  <Paragraphs>105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Chapitre II:  Transmission des caractères génétiques au cours de la mitose et la méiose et le cycle cellulaire chez les eucaryotes </vt:lpstr>
      <vt:lpstr>Le cycle cellulaire  </vt:lpstr>
      <vt:lpstr>Le cycle cellulaire  </vt:lpstr>
      <vt:lpstr>Étapes du cycle cellulaire eucaryote</vt:lpstr>
      <vt:lpstr>Étapes du cycle cellulaire eucaryote</vt:lpstr>
      <vt:lpstr>Étapes du cycle cellulaire eucaryote</vt:lpstr>
      <vt:lpstr>Evolution de la quantité d’ADN dans cellule pendant le cycle cellulaire</vt:lpstr>
      <vt:lpstr>Evolution de la quantité d’ADN dans cellule pendant le cycle cellulaire</vt:lpstr>
      <vt:lpstr>La Mitose</vt:lpstr>
      <vt:lpstr>La Mitose</vt:lpstr>
      <vt:lpstr>Etapes de la Mitose</vt:lpstr>
      <vt:lpstr>La Prophase </vt:lpstr>
      <vt:lpstr>La Prophase </vt:lpstr>
      <vt:lpstr>Fin de la prophase </vt:lpstr>
      <vt:lpstr>La métaphase</vt:lpstr>
      <vt:lpstr>La métaphase</vt:lpstr>
      <vt:lpstr>L’anaphase </vt:lpstr>
      <vt:lpstr>L’anaphase </vt:lpstr>
      <vt:lpstr>La télophase </vt:lpstr>
      <vt:lpstr>La télophase </vt:lpstr>
      <vt:lpstr>La cytodiérèse ou cytocinèse</vt:lpstr>
      <vt:lpstr>La cytodiérèse ou cytocinèse</vt:lpstr>
      <vt:lpstr>La mitose</vt:lpstr>
      <vt:lpstr>Évolution de l’ADN durant le cycle cellulaire</vt:lpstr>
      <vt:lpstr>Aspect de l’ADN au cours du cycle cellulaire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cellulaire</dc:title>
  <dc:creator>USER</dc:creator>
  <cp:lastModifiedBy>Invité</cp:lastModifiedBy>
  <cp:revision>88</cp:revision>
  <dcterms:created xsi:type="dcterms:W3CDTF">2014-10-09T17:01:59Z</dcterms:created>
  <dcterms:modified xsi:type="dcterms:W3CDTF">2016-10-12T10:24:22Z</dcterms:modified>
</cp:coreProperties>
</file>