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03" r:id="rId3"/>
    <p:sldId id="300" r:id="rId4"/>
    <p:sldId id="260" r:id="rId5"/>
    <p:sldId id="261" r:id="rId6"/>
    <p:sldId id="284" r:id="rId7"/>
    <p:sldId id="304" r:id="rId8"/>
    <p:sldId id="262" r:id="rId9"/>
    <p:sldId id="294" r:id="rId10"/>
    <p:sldId id="279" r:id="rId11"/>
    <p:sldId id="296" r:id="rId12"/>
    <p:sldId id="295" r:id="rId13"/>
    <p:sldId id="263" r:id="rId14"/>
    <p:sldId id="264" r:id="rId15"/>
    <p:sldId id="301" r:id="rId16"/>
    <p:sldId id="283" r:id="rId17"/>
    <p:sldId id="280" r:id="rId18"/>
    <p:sldId id="276" r:id="rId19"/>
    <p:sldId id="267" r:id="rId20"/>
    <p:sldId id="268" r:id="rId21"/>
    <p:sldId id="269" r:id="rId22"/>
    <p:sldId id="291" r:id="rId23"/>
    <p:sldId id="290" r:id="rId24"/>
    <p:sldId id="292" r:id="rId25"/>
    <p:sldId id="293" r:id="rId26"/>
    <p:sldId id="270" r:id="rId27"/>
    <p:sldId id="297" r:id="rId28"/>
    <p:sldId id="271" r:id="rId29"/>
    <p:sldId id="285" r:id="rId30"/>
    <p:sldId id="287" r:id="rId31"/>
    <p:sldId id="272" r:id="rId32"/>
    <p:sldId id="273" r:id="rId33"/>
    <p:sldId id="286" r:id="rId34"/>
    <p:sldId id="298" r:id="rId35"/>
    <p:sldId id="299" r:id="rId36"/>
    <p:sldId id="289" r:id="rId37"/>
    <p:sldId id="281" r:id="rId38"/>
    <p:sldId id="288" r:id="rId39"/>
    <p:sldId id="302" r:id="rId4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F90E-DA2B-4C85-88B9-678E6001EEBC}" type="datetimeFigureOut">
              <a:rPr lang="fr-FR" smtClean="0"/>
              <a:pPr/>
              <a:t>04/11/2015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EF4E-EAF2-4A21-9104-27AC18DB824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F90E-DA2B-4C85-88B9-678E6001EEBC}" type="datetimeFigureOut">
              <a:rPr lang="fr-FR" smtClean="0"/>
              <a:pPr/>
              <a:t>04/11/2015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EF4E-EAF2-4A21-9104-27AC18DB824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F90E-DA2B-4C85-88B9-678E6001EEBC}" type="datetimeFigureOut">
              <a:rPr lang="fr-FR" smtClean="0"/>
              <a:pPr/>
              <a:t>04/11/2015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EF4E-EAF2-4A21-9104-27AC18DB824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F90E-DA2B-4C85-88B9-678E6001EEBC}" type="datetimeFigureOut">
              <a:rPr lang="fr-FR" smtClean="0"/>
              <a:pPr/>
              <a:t>04/11/2015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EF4E-EAF2-4A21-9104-27AC18DB824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F90E-DA2B-4C85-88B9-678E6001EEBC}" type="datetimeFigureOut">
              <a:rPr lang="fr-FR" smtClean="0"/>
              <a:pPr/>
              <a:t>04/11/2015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EF4E-EAF2-4A21-9104-27AC18DB824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F90E-DA2B-4C85-88B9-678E6001EEBC}" type="datetimeFigureOut">
              <a:rPr lang="fr-FR" smtClean="0"/>
              <a:pPr/>
              <a:t>04/11/2015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EF4E-EAF2-4A21-9104-27AC18DB824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F90E-DA2B-4C85-88B9-678E6001EEBC}" type="datetimeFigureOut">
              <a:rPr lang="fr-FR" smtClean="0"/>
              <a:pPr/>
              <a:t>04/11/2015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EF4E-EAF2-4A21-9104-27AC18DB824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F90E-DA2B-4C85-88B9-678E6001EEBC}" type="datetimeFigureOut">
              <a:rPr lang="fr-FR" smtClean="0"/>
              <a:pPr/>
              <a:t>04/11/2015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EF4E-EAF2-4A21-9104-27AC18DB824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F90E-DA2B-4C85-88B9-678E6001EEBC}" type="datetimeFigureOut">
              <a:rPr lang="fr-FR" smtClean="0"/>
              <a:pPr/>
              <a:t>04/11/2015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EF4E-EAF2-4A21-9104-27AC18DB824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F90E-DA2B-4C85-88B9-678E6001EEBC}" type="datetimeFigureOut">
              <a:rPr lang="fr-FR" smtClean="0"/>
              <a:pPr/>
              <a:t>04/11/2015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EF4E-EAF2-4A21-9104-27AC18DB824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F90E-DA2B-4C85-88B9-678E6001EEBC}" type="datetimeFigureOut">
              <a:rPr lang="fr-FR" smtClean="0"/>
              <a:pPr/>
              <a:t>04/11/2015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EF4E-EAF2-4A21-9104-27AC18DB824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4F90E-DA2B-4C85-88B9-678E6001EEBC}" type="datetimeFigureOut">
              <a:rPr lang="fr-FR" smtClean="0"/>
              <a:pPr/>
              <a:t>04/11/2015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4EF4E-EAF2-4A21-9104-27AC18DB824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115616" y="188640"/>
            <a:ext cx="5357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Module de Zoologie</a:t>
            </a:r>
            <a:endParaRPr lang="fr-FR" sz="32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071538" y="3143248"/>
            <a:ext cx="6500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800" b="1" u="sng" dirty="0"/>
          </a:p>
          <a:p>
            <a:pPr algn="ctr"/>
            <a:endParaRPr lang="fr-FR" sz="2800" b="1" u="sng" dirty="0" smtClean="0"/>
          </a:p>
        </p:txBody>
      </p:sp>
      <p:sp>
        <p:nvSpPr>
          <p:cNvPr id="9" name="Rectangle 8"/>
          <p:cNvSpPr/>
          <p:nvPr/>
        </p:nvSpPr>
        <p:spPr>
          <a:xfrm>
            <a:off x="1763688" y="1700808"/>
            <a:ext cx="535785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3600" b="1" u="sng" dirty="0" smtClean="0"/>
              <a:t>TP</a:t>
            </a:r>
          </a:p>
          <a:p>
            <a:endParaRPr lang="fr-FR" b="1" dirty="0" smtClean="0"/>
          </a:p>
          <a:p>
            <a:pPr algn="ctr"/>
            <a:r>
              <a:rPr lang="fr-FR" sz="3200" b="1" dirty="0" smtClean="0"/>
              <a:t>L’ABEILLE   DOMESTIQUE</a:t>
            </a:r>
            <a:endParaRPr lang="fr-FR" sz="3200" dirty="0" smtClean="0"/>
          </a:p>
          <a:p>
            <a:pPr algn="ctr"/>
            <a:r>
              <a:rPr lang="fr-FR" sz="3200" b="1" dirty="0" smtClean="0"/>
              <a:t> </a:t>
            </a:r>
            <a:r>
              <a:rPr lang="fr-FR" sz="3200" b="1" i="1" dirty="0" smtClean="0"/>
              <a:t>Apis </a:t>
            </a:r>
            <a:r>
              <a:rPr lang="fr-FR" sz="3200" b="1" i="1" dirty="0" err="1" smtClean="0"/>
              <a:t>mellifica</a:t>
            </a:r>
            <a:endParaRPr lang="fr-FR" sz="3200" dirty="0" smtClean="0"/>
          </a:p>
          <a:p>
            <a:pPr algn="ctr"/>
            <a:r>
              <a:rPr lang="fr-FR" sz="3200" b="1" i="1" dirty="0" smtClean="0"/>
              <a:t> </a:t>
            </a:r>
            <a:endParaRPr lang="fr-FR" sz="3200" dirty="0" smtClean="0"/>
          </a:p>
          <a:p>
            <a:pPr algn="ctr"/>
            <a:endParaRPr lang="fr-FR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://www.encyclopedie-universelle.com/abeille1/abeille-appareil-buccal-extern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571480"/>
            <a:ext cx="7358114" cy="5476875"/>
          </a:xfrm>
          <a:prstGeom prst="rect">
            <a:avLst/>
          </a:prstGeom>
          <a:noFill/>
        </p:spPr>
      </p:pic>
      <p:cxnSp>
        <p:nvCxnSpPr>
          <p:cNvPr id="8" name="Connecteur droit avec flèche 7"/>
          <p:cNvCxnSpPr/>
          <p:nvPr/>
        </p:nvCxnSpPr>
        <p:spPr>
          <a:xfrm rot="10800000">
            <a:off x="5214942" y="2500306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rot="10800000">
            <a:off x="4357686" y="1714488"/>
            <a:ext cx="257176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rot="10800000">
            <a:off x="5786446" y="1071546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7643834" y="92867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antennes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7143768" y="157161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ocelles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7596336" y="2204864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Yeux composés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http://zebulon1er.free.fr/images/abeiltet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2553" y="620688"/>
            <a:ext cx="4551447" cy="4824536"/>
          </a:xfrm>
          <a:prstGeom prst="rect">
            <a:avLst/>
          </a:prstGeom>
          <a:noFill/>
        </p:spPr>
      </p:pic>
      <p:pic>
        <p:nvPicPr>
          <p:cNvPr id="56324" name="Picture 4" descr="http://www.encyclopedie-universelle.com/abeille1/abeille-appareil-buccal-extern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0648"/>
            <a:ext cx="4361431" cy="3384376"/>
          </a:xfrm>
          <a:prstGeom prst="rect">
            <a:avLst/>
          </a:prstGeom>
          <a:noFill/>
        </p:spPr>
      </p:pic>
      <p:pic>
        <p:nvPicPr>
          <p:cNvPr id="4" name="Picture 2" descr="http://www.encyclopedie-universelle.com/abeille1/abeille-langue-p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717032"/>
            <a:ext cx="2998245" cy="2808312"/>
          </a:xfrm>
          <a:prstGeom prst="rect">
            <a:avLst/>
          </a:prstGeom>
          <a:noFill/>
        </p:spPr>
      </p:pic>
      <p:cxnSp>
        <p:nvCxnSpPr>
          <p:cNvPr id="6" name="Connecteur droit avec flèche 5"/>
          <p:cNvCxnSpPr/>
          <p:nvPr/>
        </p:nvCxnSpPr>
        <p:spPr>
          <a:xfrm flipH="1">
            <a:off x="1331640" y="5733256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H="1" flipV="1">
            <a:off x="2771800" y="5301208"/>
            <a:ext cx="144016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211960" y="558924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mandibules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 flipH="1" flipV="1">
            <a:off x="2267744" y="4437112"/>
            <a:ext cx="1440160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707904" y="429309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labre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http://www.insectes-net.fr/osmie/images/osm48g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-1"/>
            <a:ext cx="3969158" cy="3861049"/>
          </a:xfrm>
          <a:prstGeom prst="rect">
            <a:avLst/>
          </a:prstGeom>
          <a:noFill/>
        </p:spPr>
      </p:pic>
      <p:pic>
        <p:nvPicPr>
          <p:cNvPr id="58372" name="Picture 4" descr="http://upload.wikimedia.org/wikipedia/commons/d/dd/Ocelles-Abeilles_Luc_Viatou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780928"/>
            <a:ext cx="4134983" cy="3508970"/>
          </a:xfrm>
          <a:prstGeom prst="rect">
            <a:avLst/>
          </a:prstGeom>
          <a:noFill/>
        </p:spPr>
      </p:pic>
      <p:cxnSp>
        <p:nvCxnSpPr>
          <p:cNvPr id="5" name="Connecteur droit avec flèche 4"/>
          <p:cNvCxnSpPr/>
          <p:nvPr/>
        </p:nvCxnSpPr>
        <p:spPr>
          <a:xfrm flipH="1">
            <a:off x="7164288" y="1628800"/>
            <a:ext cx="1008112" cy="3456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H="1">
            <a:off x="6948264" y="1628800"/>
            <a:ext cx="1224136" cy="3528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>
            <a:off x="6732240" y="1628800"/>
            <a:ext cx="1440160" cy="360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7740352" y="11967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ocelles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H="1" flipV="1">
            <a:off x="2699792" y="1196752"/>
            <a:ext cx="4896544" cy="1440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1" y="0"/>
            <a:ext cx="850109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2.2 Le thorax</a:t>
            </a:r>
            <a:r>
              <a:rPr lang="fr-FR" sz="3200" b="1" dirty="0" smtClean="0">
                <a:ea typeface="Calibri" pitchFamily="34" charset="0"/>
                <a:cs typeface="Times New Roman" pitchFamily="18" charset="0"/>
              </a:rPr>
              <a:t> </a:t>
            </a:r>
            <a:r>
              <a:rPr lang="fr-FR" sz="32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  <a:endParaRPr lang="fr-FR" sz="3200" dirty="0" smtClean="0">
              <a:latin typeface="Arial" pitchFamily="34" charset="0"/>
              <a:cs typeface="Arial" pitchFamily="34" charset="0"/>
            </a:endParaRPr>
          </a:p>
          <a:p>
            <a:pPr lvl="0" algn="justLow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Compos</a:t>
            </a:r>
            <a:r>
              <a:rPr lang="fr-FR" sz="2400" dirty="0" smtClean="0">
                <a:ea typeface="Calibri" pitchFamily="34" charset="0"/>
                <a:cs typeface="Times New Roman" pitchFamily="18" charset="0"/>
              </a:rPr>
              <a:t>é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 3 segments tr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è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 difficiles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à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distinguer car cach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 par un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pais feutrage de poils.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1911296"/>
            <a:ext cx="9144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a)Le Prothorax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Tr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è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 r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duit, il porte </a:t>
            </a:r>
            <a:r>
              <a:rPr kumimoji="0" 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ventralement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la premi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è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 paire de pattes thoraciques (pth1)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pattes ant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rieures.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b)Le M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sothorax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le plus d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velopp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porte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Ventralement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la deuxi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è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 paire de 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pattes thoraciques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(pth2) ou 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pattes m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dianes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ou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pattes </a:t>
            </a:r>
            <a:r>
              <a:rPr kumimoji="0" lang="fr-F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sothoraciques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Dorsalement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1ère paire d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ailes ou ailes ant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rieures, les plus grandes.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/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c)Le Métathorax :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Réduit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0">
              <a:buFont typeface="Arial" pitchFamily="34" charset="0"/>
              <a:buChar char="•"/>
            </a:pPr>
            <a:r>
              <a:rPr lang="fr-FR" sz="2400" dirty="0" smtClean="0"/>
              <a:t>Ventralement : 3ème paire de </a:t>
            </a:r>
            <a:r>
              <a:rPr lang="fr-FR" sz="2400" b="1" dirty="0" smtClean="0"/>
              <a:t>pattes thoraciques (pth3) </a:t>
            </a:r>
            <a:r>
              <a:rPr lang="fr-FR" sz="2400" dirty="0" smtClean="0"/>
              <a:t>ou pattes postérieures ou pattes </a:t>
            </a:r>
            <a:r>
              <a:rPr lang="fr-FR" sz="2400" dirty="0" err="1" smtClean="0"/>
              <a:t>métathoraciques</a:t>
            </a:r>
            <a:r>
              <a:rPr lang="fr-FR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fr-FR" sz="2400" dirty="0" smtClean="0"/>
              <a:t>Dorsalement : la 2</a:t>
            </a:r>
            <a:r>
              <a:rPr lang="fr-FR" sz="2400" baseline="30000" dirty="0" smtClean="0"/>
              <a:t>ème</a:t>
            </a:r>
            <a:r>
              <a:rPr lang="fr-FR" sz="2400" dirty="0" smtClean="0"/>
              <a:t> paire d’ailes ou ailes postérieures, réduites par rapport </a:t>
            </a:r>
            <a:r>
              <a:rPr lang="fr-FR" sz="2400" smtClean="0"/>
              <a:t>aux premières.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323528" y="856103"/>
            <a:ext cx="860619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2.3 L</a:t>
            </a: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abdomen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Low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Il est form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de 7 segments contenant les organes visc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raux. Le premier segment abdominal est rattach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au thorax et ce n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est qu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apr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è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 que se situe la constriction, localis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 entre le premier et le deuxi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è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 segment abdominal.</a:t>
            </a:r>
            <a:r>
              <a:rPr lang="fr-FR" sz="2800" dirty="0" smtClean="0"/>
              <a:t> </a:t>
            </a:r>
          </a:p>
          <a:p>
            <a:pPr lvl="0" algn="justLow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/>
              <a:t>L’extrémité de l’abdomen se termine par un cône d’où sort </a:t>
            </a:r>
            <a:r>
              <a:rPr lang="fr-FR" sz="2800" b="1" dirty="0" smtClean="0"/>
              <a:t>l’aiguillon</a:t>
            </a:r>
            <a:r>
              <a:rPr lang="fr-FR" sz="2800" dirty="0" smtClean="0"/>
              <a:t>. Ce dernier n’est qu’un </a:t>
            </a:r>
            <a:r>
              <a:rPr lang="fr-FR" sz="2800" b="1" dirty="0" smtClean="0"/>
              <a:t>oviscapte</a:t>
            </a:r>
            <a:r>
              <a:rPr lang="fr-FR" sz="2800" dirty="0" smtClean="0"/>
              <a:t> (organe de ponte) ayant perdu sa fonction. </a:t>
            </a: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6150" y="620688"/>
            <a:ext cx="5657850" cy="602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69" name="Rectangle 1"/>
          <p:cNvSpPr>
            <a:spLocks noChangeArrowheads="1"/>
          </p:cNvSpPr>
          <p:nvPr/>
        </p:nvSpPr>
        <p:spPr bwMode="auto">
          <a:xfrm>
            <a:off x="179512" y="5589240"/>
            <a:ext cx="4824536" cy="110799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L'appareil buccal de l'abeille de type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«Broyeur-lécheur, labial»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616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Low" fontAlgn="base">
              <a:spcBef>
                <a:spcPct val="0"/>
              </a:spcBef>
              <a:spcAft>
                <a:spcPct val="0"/>
              </a:spcAft>
            </a:pPr>
            <a:r>
              <a:rPr lang="fr-FR" sz="24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3. Etude des adaptations chez l</a:t>
            </a:r>
            <a:r>
              <a:rPr lang="fr-FR" sz="2400" b="1" dirty="0" smtClean="0">
                <a:ea typeface="Calibri" pitchFamily="34" charset="0"/>
                <a:cs typeface="Times New Roman" pitchFamily="18" charset="0"/>
              </a:rPr>
              <a:t>’</a:t>
            </a:r>
            <a:r>
              <a:rPr lang="fr-FR" sz="24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abeille</a:t>
            </a:r>
            <a:r>
              <a:rPr lang="fr-FR" sz="2400" dirty="0" smtClean="0">
                <a:ea typeface="Calibri" pitchFamily="34" charset="0"/>
                <a:cs typeface="Times New Roman" pitchFamily="18" charset="0"/>
              </a:rPr>
              <a:t> </a:t>
            </a:r>
            <a:r>
              <a:rPr lang="fr-FR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lvl="0" algn="justLow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3.1- Etude des pi</a:t>
            </a:r>
            <a:r>
              <a:rPr lang="fr-FR" sz="2400" b="1" dirty="0" smtClean="0">
                <a:ea typeface="Calibri" pitchFamily="34" charset="0"/>
                <a:cs typeface="Times New Roman" pitchFamily="18" charset="0"/>
              </a:rPr>
              <a:t>è</a:t>
            </a:r>
            <a:r>
              <a:rPr lang="fr-FR" sz="24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ces buccales</a:t>
            </a:r>
            <a:r>
              <a:rPr lang="fr-FR" sz="2400" dirty="0" smtClean="0">
                <a:ea typeface="Calibri" pitchFamily="34" charset="0"/>
                <a:cs typeface="Times New Roman" pitchFamily="18" charset="0"/>
              </a:rPr>
              <a:t> </a:t>
            </a:r>
            <a:r>
              <a:rPr lang="fr-FR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(Fig.2</a:t>
            </a:r>
            <a:r>
              <a:rPr lang="fr-FR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lang="fr-FR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http://www.svtauclairjj.fr/coevolution/gaura/piecesbuccales_abeill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214289"/>
            <a:ext cx="3571900" cy="6559611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5508104" y="5877272"/>
            <a:ext cx="3635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latin typeface="Calibri" pitchFamily="34" charset="0"/>
                <a:ea typeface="Times New Roman" pitchFamily="18" charset="0"/>
                <a:cs typeface="Arial" pitchFamily="34" charset="0"/>
              </a:rPr>
              <a:t>L'appareil buccal de l'abeille de type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latin typeface="Calibri" pitchFamily="34" charset="0"/>
                <a:ea typeface="Times New Roman" pitchFamily="18" charset="0"/>
                <a:cs typeface="Arial" pitchFamily="34" charset="0"/>
              </a:rPr>
              <a:t>«Broyeur-lécheur, labial»</a:t>
            </a:r>
            <a:endParaRPr lang="fr-FR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ttp://www.tpe-abeilles.sitew.com/files/users/1/6/5/3/6/3/2/Tete_Abeil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14290"/>
            <a:ext cx="4021978" cy="5286412"/>
          </a:xfrm>
          <a:prstGeom prst="rect">
            <a:avLst/>
          </a:prstGeom>
          <a:noFill/>
        </p:spPr>
      </p:pic>
      <p:pic>
        <p:nvPicPr>
          <p:cNvPr id="36868" name="Picture 4" descr="http://www.auxilab.es/imagenes/fotos/preparaciones/3049103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571480"/>
            <a:ext cx="2786082" cy="51012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www.encyclopedie-universelle.com/abeille1/abeille-apidae-melipona-anthidioid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571479"/>
            <a:ext cx="4643470" cy="62632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251520" y="468542"/>
            <a:ext cx="8712968" cy="3539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Conclusion</a:t>
            </a: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</a:p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Les mandibules servent entre autre, 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à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broyer les grains de pollen.</a:t>
            </a: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Les mâchoires et palpes labiaux forment une gaine (grand canal) autour de la langue, permettant une aspiration rapide des liquides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 donc l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appareil buccal est de type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</a:t>
            </a: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sz="2800" dirty="0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broyeur-l</a:t>
            </a: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cheur-labial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620688"/>
            <a:ext cx="8424936" cy="511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2400" b="1" dirty="0" smtClean="0">
                <a:latin typeface="Times New Roman"/>
                <a:ea typeface="Calibri"/>
                <a:cs typeface="Times New Roman"/>
              </a:rPr>
              <a:t>Systématique:</a:t>
            </a:r>
            <a:endParaRPr lang="fr-FR" sz="24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fr-FR" b="1" dirty="0" smtClean="0"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2200" b="1" dirty="0" smtClean="0">
                <a:latin typeface="Times New Roman"/>
                <a:ea typeface="Calibri"/>
                <a:cs typeface="Times New Roman"/>
              </a:rPr>
              <a:t>Phylum           : Arthropodes(pattes articulées)</a:t>
            </a:r>
            <a:endParaRPr lang="fr-FR" sz="2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2200" b="1" dirty="0" smtClean="0">
                <a:latin typeface="Times New Roman"/>
                <a:ea typeface="Calibri"/>
                <a:cs typeface="Times New Roman"/>
              </a:rPr>
              <a:t>Sous phylum  : Hexapodes (6 pattes)</a:t>
            </a:r>
            <a:endParaRPr lang="fr-FR" sz="2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2200" b="1" dirty="0" smtClean="0">
                <a:latin typeface="Times New Roman"/>
                <a:ea typeface="Calibri"/>
                <a:cs typeface="Times New Roman"/>
              </a:rPr>
              <a:t>Classe             : Insectes</a:t>
            </a:r>
            <a:endParaRPr lang="fr-FR" sz="2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fr-FR" sz="2200" b="1" dirty="0" smtClean="0">
                <a:latin typeface="Times New Roman"/>
                <a:ea typeface="Calibri"/>
                <a:cs typeface="Times New Roman"/>
              </a:rPr>
              <a:t>Sous-classe     : Ptérygotes(+ailes)</a:t>
            </a:r>
            <a:endParaRPr lang="fr-FR" sz="2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fr-FR" sz="2200" b="1" dirty="0" smtClean="0">
                <a:latin typeface="Times New Roman"/>
                <a:ea typeface="Calibri"/>
                <a:cs typeface="Times New Roman"/>
              </a:rPr>
              <a:t>Ordre             : Hyménoptères (ailes membraneuses)</a:t>
            </a:r>
            <a:endParaRPr lang="fr-FR" sz="2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fr-FR" sz="2200" b="1" dirty="0" smtClean="0">
                <a:latin typeface="Times New Roman"/>
                <a:ea typeface="Calibri"/>
                <a:cs typeface="Times New Roman"/>
              </a:rPr>
              <a:t>Sous-ordre     : Aculéates (abdomen avec aiguillon ou porte aiguillon)</a:t>
            </a:r>
            <a:endParaRPr lang="fr-FR" sz="2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2200" b="1" dirty="0" err="1" smtClean="0">
                <a:latin typeface="Times New Roman"/>
                <a:ea typeface="Calibri"/>
                <a:cs typeface="Times New Roman"/>
              </a:rPr>
              <a:t>Super-famille</a:t>
            </a:r>
            <a:r>
              <a:rPr lang="fr-FR" sz="2200" b="1" dirty="0" smtClean="0">
                <a:latin typeface="Times New Roman"/>
                <a:ea typeface="Calibri"/>
                <a:cs typeface="Times New Roman"/>
              </a:rPr>
              <a:t> :  </a:t>
            </a:r>
            <a:r>
              <a:rPr lang="fr-FR" sz="2200" b="1" dirty="0" err="1" smtClean="0">
                <a:latin typeface="Times New Roman"/>
                <a:ea typeface="Calibri"/>
                <a:cs typeface="Times New Roman"/>
              </a:rPr>
              <a:t>Apoidés</a:t>
            </a:r>
            <a:r>
              <a:rPr lang="fr-FR" sz="2200" b="1" dirty="0" smtClean="0">
                <a:latin typeface="Times New Roman"/>
                <a:ea typeface="Calibri"/>
                <a:cs typeface="Times New Roman"/>
              </a:rPr>
              <a:t>( espèces d’abeilles nourrissant nectar)</a:t>
            </a:r>
            <a:endParaRPr lang="fr-FR" sz="2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fr-FR" sz="2200" b="1" dirty="0" smtClean="0">
                <a:latin typeface="Times New Roman"/>
                <a:ea typeface="Calibri"/>
                <a:cs typeface="Times New Roman"/>
              </a:rPr>
              <a:t>Famille           : Apidés (floricoles et butineuses)</a:t>
            </a:r>
            <a:endParaRPr lang="fr-FR" sz="2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fr-FR" sz="2200" b="1" dirty="0" smtClean="0">
                <a:latin typeface="Times New Roman"/>
                <a:ea typeface="Calibri"/>
                <a:cs typeface="Times New Roman"/>
              </a:rPr>
              <a:t>Genre             : </a:t>
            </a:r>
            <a:r>
              <a:rPr lang="fr-FR" sz="2200" b="1" i="1" dirty="0" smtClean="0">
                <a:latin typeface="Times New Roman"/>
                <a:ea typeface="Calibri"/>
                <a:cs typeface="Times New Roman"/>
              </a:rPr>
              <a:t>Apis</a:t>
            </a:r>
            <a:r>
              <a:rPr lang="fr-FR" sz="2200" b="1" dirty="0" smtClean="0">
                <a:latin typeface="Times New Roman"/>
                <a:ea typeface="Calibri"/>
                <a:cs typeface="Times New Roman"/>
              </a:rPr>
              <a:t> (vivent en société)           </a:t>
            </a:r>
            <a:endParaRPr lang="fr-FR" sz="2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fr-FR" sz="2200" b="1" dirty="0" smtClean="0">
                <a:latin typeface="Times New Roman"/>
                <a:ea typeface="Calibri"/>
                <a:cs typeface="Times New Roman"/>
              </a:rPr>
              <a:t>Espèce            : </a:t>
            </a:r>
            <a:r>
              <a:rPr lang="fr-FR" sz="2200" b="1" i="1" dirty="0" smtClean="0">
                <a:latin typeface="Times New Roman"/>
                <a:ea typeface="Calibri"/>
                <a:cs typeface="Times New Roman"/>
              </a:rPr>
              <a:t>Apis </a:t>
            </a:r>
            <a:r>
              <a:rPr lang="fr-FR" sz="2200" b="1" i="1" dirty="0" err="1" smtClean="0">
                <a:latin typeface="Times New Roman"/>
                <a:ea typeface="Calibri"/>
                <a:cs typeface="Times New Roman"/>
              </a:rPr>
              <a:t>mellifica</a:t>
            </a:r>
            <a:endParaRPr lang="fr-FR" sz="22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2200" b="1" dirty="0" smtClean="0">
                <a:latin typeface="Times New Roman"/>
                <a:ea typeface="Calibri"/>
                <a:cs typeface="Times New Roman"/>
              </a:rPr>
              <a:t>Nom vernaculaire: Abeille domestique</a:t>
            </a:r>
            <a:endParaRPr lang="fr-FR" sz="2200" dirty="0" smtClean="0"/>
          </a:p>
        </p:txBody>
      </p:sp>
      <p:pic>
        <p:nvPicPr>
          <p:cNvPr id="3" name="Picture 2" descr="http://media3.picsearch.com/is?V39ZPNfAlJl-Eautm21EJ9Ji-RjjKPd1dn975TnXoec&amp;height=32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4221088"/>
            <a:ext cx="2092960" cy="2317425"/>
          </a:xfrm>
          <a:prstGeom prst="rect">
            <a:avLst/>
          </a:prstGeom>
          <a:noFill/>
        </p:spPr>
      </p:pic>
      <p:pic>
        <p:nvPicPr>
          <p:cNvPr id="4" name="Image 1"/>
          <p:cNvPicPr>
            <a:picLocks noChangeAspect="1" noChangeArrowheads="1"/>
          </p:cNvPicPr>
          <p:nvPr/>
        </p:nvPicPr>
        <p:blipFill>
          <a:blip r:embed="rId3" cstate="print">
            <a:lum bright="-10000" contrast="40000"/>
            <a:grayscl/>
          </a:blip>
          <a:srcRect/>
          <a:stretch>
            <a:fillRect/>
          </a:stretch>
        </p:blipFill>
        <p:spPr bwMode="auto">
          <a:xfrm>
            <a:off x="6444208" y="548680"/>
            <a:ext cx="2472148" cy="16430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49952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3.2- Etude des ailes</a:t>
            </a:r>
            <a:r>
              <a:rPr kumimoji="0" lang="fr-FR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fr-FR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(Fig.3)</a:t>
            </a: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1714488"/>
            <a:ext cx="871540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Sur le bord post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rieur de l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aile ant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rieure, une </a:t>
            </a: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goutti</a:t>
            </a: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è</a:t>
            </a: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 d</a:t>
            </a: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accrochage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chitineuse, servant de cintre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Sur le bord ant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rieur de l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aile post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rieure, une s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rie d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environ 23 crochets ou </a:t>
            </a:r>
            <a:r>
              <a:rPr kumimoji="0" lang="fr-FR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hamules</a:t>
            </a: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(l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ensemble formant le </a:t>
            </a:r>
            <a:r>
              <a:rPr kumimoji="0" lang="fr-FR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</a:t>
            </a:r>
            <a:r>
              <a:rPr kumimoji="0" lang="fr-FR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tinacle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), s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accrochant 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à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la goutti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è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re.</a:t>
            </a: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857232"/>
            <a:ext cx="6715172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785786" y="5072074"/>
            <a:ext cx="67151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Les ailes de l'abeille domestique</a:t>
            </a: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http://www.encyclopedie-universelle.com/abeille1/abeille-apis-mellifera-aile-posterie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928670"/>
            <a:ext cx="8572500" cy="497205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214678" y="285728"/>
            <a:ext cx="2479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l'aile postérieure </a:t>
            </a:r>
            <a:endParaRPr lang="fr-FR" sz="24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http://www.encyclopedie-universelle.com/abeille1/abeille-apis-mellifera-aile-metathoracique-hamul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0"/>
            <a:ext cx="6000792" cy="6471929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6143636" y="3286124"/>
            <a:ext cx="24445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détail des </a:t>
            </a:r>
            <a:r>
              <a:rPr lang="fr-FR" sz="2400" b="1" dirty="0" err="1" smtClean="0"/>
              <a:t>hamuli</a:t>
            </a:r>
            <a:r>
              <a:rPr lang="fr-FR" sz="2400" b="1" dirty="0" smtClean="0"/>
              <a:t> </a:t>
            </a:r>
          </a:p>
          <a:p>
            <a:r>
              <a:rPr lang="fr-FR" sz="2400" b="1" dirty="0" smtClean="0"/>
              <a:t>(crochets)</a:t>
            </a:r>
            <a:endParaRPr lang="fr-FR" sz="24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http://www.encyclopedie-universelle.com/abeille1/abeille-apis-mellifera-aile-anterie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642918"/>
            <a:ext cx="7096125" cy="497205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786182" y="214290"/>
            <a:ext cx="1688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aile antérieure</a:t>
            </a:r>
            <a:r>
              <a:rPr lang="fr-FR" dirty="0" smtClean="0"/>
              <a:t>.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00034" y="5715016"/>
            <a:ext cx="7858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Sur le bord postérieur, l'aile est enroulée en forme de gouttière recevant les crochets de l'aile postérieure ou </a:t>
            </a:r>
            <a:r>
              <a:rPr lang="fr-FR" b="1" dirty="0" err="1" smtClean="0"/>
              <a:t>hamuli</a:t>
            </a:r>
            <a:r>
              <a:rPr lang="fr-FR" b="1" dirty="0" smtClean="0"/>
              <a:t> (voir aile postérieure, plus bas)</a:t>
            </a:r>
            <a:endParaRPr lang="fr-FR" b="1" dirty="0"/>
          </a:p>
        </p:txBody>
      </p:sp>
      <p:cxnSp>
        <p:nvCxnSpPr>
          <p:cNvPr id="6" name="Connecteur droit avec flèche 5"/>
          <p:cNvCxnSpPr/>
          <p:nvPr/>
        </p:nvCxnSpPr>
        <p:spPr>
          <a:xfrm rot="5400000" flipH="1" flipV="1">
            <a:off x="3643306" y="4643446"/>
            <a:ext cx="2000264" cy="142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www.3bscientific.fr/imagelibrary/W13340F/W13340F_04_L-Abeille-Apis-mellifica-Francai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85728"/>
            <a:ext cx="6143668" cy="6143668"/>
          </a:xfrm>
          <a:prstGeom prst="rect">
            <a:avLst/>
          </a:prstGeom>
          <a:noFill/>
        </p:spPr>
      </p:pic>
      <p:cxnSp>
        <p:nvCxnSpPr>
          <p:cNvPr id="4" name="Connecteur droit avec flèche 3"/>
          <p:cNvCxnSpPr/>
          <p:nvPr/>
        </p:nvCxnSpPr>
        <p:spPr>
          <a:xfrm flipH="1">
            <a:off x="5940152" y="2787646"/>
            <a:ext cx="1132178" cy="652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9" idx="1"/>
          </p:cNvCxnSpPr>
          <p:nvPr/>
        </p:nvCxnSpPr>
        <p:spPr>
          <a:xfrm flipH="1">
            <a:off x="5868144" y="4117722"/>
            <a:ext cx="1418468" cy="313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43768" y="264318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Aile antérieure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286612" y="3933056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Aile postérieure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4572000" y="3068960"/>
            <a:ext cx="2808312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7452320" y="2996952"/>
            <a:ext cx="115212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Gouttière)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7236296" y="4365104"/>
            <a:ext cx="122413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hamule</a:t>
            </a:r>
            <a:endParaRPr lang="fr-FR" dirty="0"/>
          </a:p>
        </p:txBody>
      </p:sp>
      <p:cxnSp>
        <p:nvCxnSpPr>
          <p:cNvPr id="20" name="Connecteur droit avec flèche 19"/>
          <p:cNvCxnSpPr/>
          <p:nvPr/>
        </p:nvCxnSpPr>
        <p:spPr>
          <a:xfrm flipH="1" flipV="1">
            <a:off x="4067944" y="3789040"/>
            <a:ext cx="2952328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285720" y="285728"/>
            <a:ext cx="8643998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3.3 Etude des pattes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Tr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è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 mobiles, bâties sur le plan classique des pattes d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insectes, elles se composent de 5 articles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 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coxa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ou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hanche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 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trochanter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r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duit,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 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mur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ou cuisse,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 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tibia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ou jambe,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 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tarse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 5 articles avec un premier article bien d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velopp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Au bout du 5</a:t>
            </a:r>
            <a:r>
              <a:rPr kumimoji="0" lang="fr-FR" sz="2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è</a:t>
            </a:r>
            <a:r>
              <a:rPr kumimoji="0" lang="fr-FR" sz="2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article, se trouve une paire de 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griffes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(d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placement sur une surface rugueuse) entre lesquelles s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ins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è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 une 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ventouse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ou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F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empodium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(sert au d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placement sur une surface lisse).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91440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3.3 Etude des pattes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Tr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è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 mobiles, bâties sur le plan classique des pattes d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insectes, elles se composent de 5 articles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 </a:t>
            </a: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coxa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ou</a:t>
            </a: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hanche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 </a:t>
            </a: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trochanter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r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duit,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 </a:t>
            </a: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</a:t>
            </a: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mur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ou cuisse,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 </a:t>
            </a: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tibia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ou jambe,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 </a:t>
            </a: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tarse 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 5 articles avec un premier article bien d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velopp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Au bout du 5</a:t>
            </a:r>
            <a:r>
              <a:rPr kumimoji="0" lang="fr-FR" sz="2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è</a:t>
            </a:r>
            <a:r>
              <a:rPr kumimoji="0" lang="fr-FR" sz="2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article, se trouve une paire de </a:t>
            </a: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griffes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(d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placement sur une surface rugueuse) entre lesquelles s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ins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è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 une </a:t>
            </a: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ventouse 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ou</a:t>
            </a: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FR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empodium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(sert au d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placement sur une surface lisse).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6626" name="Picture 2" descr="http://www.catoire-fantasque.be/img/animaux/abeille/abeille-patte-media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996952"/>
            <a:ext cx="3600400" cy="37007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42844" y="357166"/>
            <a:ext cx="8072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3.3.1 La premi</a:t>
            </a: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è</a:t>
            </a: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 patte thoracique Pth1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(Fig.4)</a:t>
            </a: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1071546"/>
            <a:ext cx="4286248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 Sur le bord ant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rieur du premier article du tarse, se trouve une sorte d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’é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chancrure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la chambre de nettoyage ou 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trille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revêtue de soie,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 Sur le bord post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rieur du tibia, au niveau de l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articulation, un 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lobe de fermeture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(formant une languette) vient fermer cette chambre de nettoyage.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Conclusion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:Ce syst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è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 »é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trille-lobe de fermeture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 »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permet de coincer l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antenne qui sera d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barrass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 du pollen qui l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encombre.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1214422"/>
            <a:ext cx="4071966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286248" y="6000768"/>
            <a:ext cx="450059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Patte antérieure (</a:t>
            </a:r>
            <a:r>
              <a:rPr kumimoji="0" lang="fr-F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pth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1) de l'abeille ouvrière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" descr="data:image/jpeg;base64,/9j/4AAQSkZJRgABAQAAAQABAAD/2wCEAAkGBhIQERUUEhEVFRURGBkZFhgYFhUYIBYYGBkXFxsdGxoYGyYgGxkjGxYYHzAgJScqLCwsFR4xODAqNSYsLikBCQoKDAwNDQwNDSkYEhgpKSkpKSkpKSkpKSkpKSkpKSkpKSkpKSkpKSkpKSkpKSkpKSkpKSkpKSkpKSkpKSkpKf/AABEIANIA8AMBIgACEQEDEQH/xAAbAAEAAwEBAQEAAAAAAAAAAAAABAUGAwcCAf/EAEMQAAIBAwIDBAUKBQIEBwAAAAECAwAREgQhBRMxBiJBUQcjMmGBFBUzQlJicZGT0VNUcnOzFkMkobHwY4KSssHT4//EABUBAQEAAAAAAAAAAAAAAAAAAAAB/8QAFBEBAAAAAAAAAAAAAAAAAAAAAP/aAAwDAQACEQMRAD8A9xpSlApSlApSlApSlApSlApSlApSlAr8JtX7VbxeFXfTqyhgZTsQCPoZ/A0FhzR5j86c0eY/OoOo4dpo0Z3hiCoCzExpsALk9PIVXpruHF0QLETKqOvqdisl+XdsMQWxNgSCbdKC+5o8x+dOaPMfnWc0/FuGyKjBECyFQhbTugfMqFxLxjIEsu427wqZqPkMYlLJCBpwDL6sHAEZDou+2+16C35o8x+dOaPMfnVbodLpZlyTTra5HfgMZ2+7IgPxtUj5ng/gRfpp+1BK5o8x+dOaPMfnUX5ng/gRfpp+1PmeD+BF+mn7UErmjzH505o8x+dRfmeD+BF+mn7U+Z4P4EX6aftQSuaPMfnX6DeonzPB/Ai/TT9q48IgVHnCKFHNGygAfQw+AoLKlKUClKUClc55gilm6KLmwJ/IAXJ9wrAca47PxKVtNooGugIkklbBEDWIyCMblgNlKk9bqBQegpIGFwQR5g3r8imVxdWDDfcEEbGx3HkQR8K8p4d2V10T6iGXXS8xbTRxworiRC1g2UrKWdHHQkH2bEggCRoOHcV0zXjZNUkrBy0bNEzOAQ5KuWjWTaxVmAbpsRdQ9RpWDX0m8m663Tvp2JIRpA0avYXsCQbkX3xLeNrnY33Cu2ulnVPWqjuyrgzD2mUsuLDuurAHFlJDW232oL6lKUClKUClKUCoHEfpNP8A3T/gnqfUDiP0mn/un/BPQdOK8OGoiaJmZVe2RUlSVDAkAjcXAtcb2JtWdT0exrOkonkPLxxDBWYBJZJQBK12teUqepKi1/GrzjvEWghJRGeRiFjVVyJY33tcXCgFjuNlPjas1p+28zKkfJvIYkDm5DJMyC5KYFQgdkX2ibyAWsCaD90fo0SKJEXUEGHAowijBvGUKlhazm8Y/M1O1XY55RMr6tiuqTGUcqMZEIUDDysLbdNvfX3pu1UkmnaUQDLncpFLuARcXcty9gFyJAB3QjrcCv8A9ezAqH0RUkFj6y/d5SSkL3Bk65nJdrYbE3oNJwLhA0sXLBB3JuEVBv8AdXarCsC/a3XKQeWrCPJpdiCVjaWNgvdIF2EbFidlJsKmajt3KkJlOlUAWAvI/fcoZbKViOxQAqxtcuBYb0GypUXVcRWMPcMzRxmQqqkkqL+z4E3Fre8Vm4vSEhwBjXKVo1S0yssjPPHAeW2PrAokDEgbWI8L0GupWQ/14XwwgIDmK5Y7jPUxaVxhYHIO0i3v/t3sbgVG03pKzgMvyVrCNpCM1BA5ixqDa4A74yYkY4PcbUG4qDw/6TUf3R/hhrtw7Wc6GOTErzUV8TYlcgGsbEi4v4Vx4f8ASaj+6P8ADDQTqUpQKUrhrNakKF5HCqPE+Z6AeZJ2AG5oMn287UcgYIXzH1Q/KDs18VMgUsBszG2Oyk5WBBkdmOz3zfpbREyzTkEu3Ma5bxa5viBc7kHYC/Ssz2W4XHr9e2p5TcrTO+BkYtm59trk94gsgFhiuLdWN63EukybNZ/akjkJDWtEoJVAAT3WIJ8L3PlQcuBRGXUajUSe0rtp4x9mKNr+ZuWYlidtsR4VP1vDrq3JCo7kFyAVL282Qgg9Blv06EbV5/2k18umlim02obSx8SLM4aOJxHMsahWcHosiBQRcYmzE9RUbR9seL6Z5BqlWUoGAU4x2Nrg2SIlx7wQDY2Nt6DbzcMYBzLBG5YBs1Bks42BMTWBIBuWUgsFtboKxWs7HaKZ3ZYdKGIxx08uGYIU5KuaA9+5tkN18SL1qeBekKCZSJWWOZSAYujna5IQncDfdWcWtvVl8jSSSWMjTskn0gUlXt07yjqb371x1AoMvwrs9rYgrR6zVQCMM7Rz46hBl3mAAUNIPIZqwN7e+z0XH9YSqq+k1PMJEbqmpiUlfaBZVlQH/wAw6dKl8O0w0sTjltGpNiJ5IyCuJ9hYiRf3EAnxJrl2f4Ty1YwxgWywZjKjMWNmLEu5fYbFtxZRbbYhB2h1zqSmn0cgVipMermfcC5Fl0pII6WNjf4V0k47qlljSVYYcypYgaqYYk2tlyURWPTvHbyNS5EeMFxFzzKtmZeUCNjtcKpaO9h4ne9q5iCSJkUFQCrWjxm9p+irOGsoBH2SbdAKC/pVXp5zp4RzSzubnAMJW94Q4o0gF/K9WgopUDiP0mn/ALp/wT1PqBxH6TT/AN0/4J6CfXFjHHcnFc2FzsMnOKLc+LGyqPHYCq3tTwZtXAI05f0sTnmLkpVJFcgr9YEC2NxfzFUEvoyR3VnmEiokKYyRK+YhMB79279xCwFxcc99yNqDaQzK6hlYMrAFWBuCDuCCNiCPGv13ABJNgBck7WA8zWX7OdhBomLLMTeBIAApUDBUXILkV3wytjfKSQ3Iawg6X0XoqFXmDHuAHlAYASM8gQZHEOHZCBtZj1BIoNpHOreyQdgdt9j0Pxr9hmV1DKbqwBUjoQRcEe61ZHQ+jpI3VjKGAOnJTAhfUIEsFzKhbjIWF1u27X2+dD6OzCQy6ol1GmxLIxF9OiR7rzLEEKSALEF23bpQbKv21YvR+jZYxB69iYJInJClc+VFDEL4uDccokEkgCVxib3raUC1flq/aUCoPD/pNR/dH+GGp1QeH/Saj+6P8MNBOpSlArHekXiywxDmYhAGbIrkxIVtkFxc22O42bcqDvsa829JMqNIqMzSZSwoVa2Ed2UkWCkk43cncgEWtcWC19H2iURFWVSyxqshsAEZ7yPGALj2mLsQbd9RayirGKDSsULEjmf8RZhiOXGojQMCO6ih1IG29z504eTBppZZVYo4usdrE5e4nZ3ZrBSRYYDaxq1mhVw8TxER8sAtcWKnIFbg3FgN/wCqgxPpBeLRrBLjmPl8bSKRZcZYjEwudscPxB6G3hvpNKjghlBDddhv0/YflWQ9ISczRlnAMaT6doiuO4YqhuGuDbNj4X26da12icGNCrZgqLN9rbr8aDz7tX2IYyBYECxsMgwS5RgWJxN1WLYr3yctiO8NhWQScQ0RyVFmC2BR7iU7AxqNQyZTSNe9mivfa+169bqpm7Pxg5xrZ1DY2sLXDbJfaMkndgLnxNBS8O7VwTKyZl5SFygnGPLPXcGIOR45YsNtjV9q4oNQcTI14CGIjlljsR4Ny2GQ+6bj3Viu0PZ0oA696dQMUiJHyYHcsspKkXK7ySMFsvsnYVS6Hj+uiEkcyjVqxxe7yRuTi3c5iABywGymNTbImwuaI9NdYWQGIRXmNhvhna7EXUZZC17fdNfi8RVnLCa0cQGZsvLuQRYSEC5BsTYm3Q9awmp7b3aJ4tHqIUQELjFG4lCtgFjeN2CRZMt3Qd/ZRuVrhL2qgiUuY9SzhhjnppU9aQosBiY0Z7Iq9SiKTc3AoNk2tRiOcRMqByrGONVOylR373bwzGK3262FTpOOlHVXTHKwIuCcvE+AEahXJZiDZTYV57ru1eo1BtHp5nywL5BNKj3QsqqSTKRiSwGJbvIdtr/en7LTazVRpqJmdDaaVUXGMqWysbks4cKBZja0r2AxNg9VBv0qt4xOqNAzsFUSm5YgAXhmG5O3U1ZIgAAAAA2AHgK/aKgfP2m/mIf1U/enz9pv5iH9VP3qdalqCD8/ab+Yh/VT96fP2m/mIf1U/ep1qWoIPz9pv5iH9VP3p8/ab+Yh/VT96nWpagg/P2m/mIf1U/enz9pv5iH9VP3qdalqCD8/ab+Yh/VT96fP2m/mIf1U/ep1qWoIPz9pv5iH9VP3r44RqFkadkYMplFipBBtDCOoqxtX7QKUpQK8v7TBtRxOLvo0cUykZCyqYUaQrtcuS4XJrWFkXqN/T3W4I8/Ikf8AMbivL5eILJxaGONFaGDmFCWWwEKKCx3vgubkdSzMCdsbBtOHa/lwqSDykMvNmlYC+DG7gXNw73YeQ+AqdFBE2aZFjmsjAk3BJDr5d3ugD8CPOo8HE4HiQRxs6lVsipcL0IUt7AYbbFr3H4VAfVyQSO/yeW+qmVS3qjgojxWwWQkkFb2t9Y/hQZ/0gTK2khMRjeA6iIRqiE4iPm59PK1vC2PSt/oVAjQL0xFtreHlWC7Tsk02g0ysDJnJK6uHTJgmF2BAKhmkbexB6CvQYo8VAHgAPyoPulKUHLU6YSKVN7HrYlT+FxvWOn4QM8FhstvoFOyR3veYrewNj6pATIfaLAXXbV+WoPP5eG2JeYjNu9KzXAjRQyj2TYAXxCL0OQBLFpB9cM7OyTyCSRMUivgjeLMN2bHbIjrbYK+C2ucdyNIne7oOZBa+9yLW6+VhXUigznC+DJMS7XaMFrXA9YxPeci1xvcW+6PBVq14ZwlYDIw9qZyxO/TfEbk9Lk/ixqaiBQAAABsANrAV9UClKUClKUClKUClKUClKUClKUClKUClKUHDW6bmRsmbJmLZKQGF/IkGx99eTibTzcZiZEX5PDHMoswHMW6xsTe1oFOXjYiN+tzXpvaKMvp3QMVMuMdxsRzGVOvgO94b2vavP9HBp14lMkKh1RY0IVFskKmRmRT9YMY4oj4X7vgTQb7TxRIUgY5sbzDbYBXBBFtlAJUKPu+6ubKuE0cUhEsplKltvWYj2dvZW6i/u8acR4qNO5lmYQwRoLs1u+7nZRa5JUDoOpf3VmNB6S9IYUvzZ9SlwF5EwPMa4Cl2jVU6hSxsLb0HyIjreJlwCRpWWLMXFsFYyMOlrySYgg9UbrYittpNQ1zG/truD0zX7Q999iPA+4is76NIf+EMhuWmdmckAEuSS4IHslZDIpBP1b+NX/FO7y5B1R1H4rIwjI/DvBreaLQTqUpQKUpQKUpQKUpQKUqJrdQytEq/Xex8e6Ed/wDqoHxoJAmX7Q626jr5fjuPzrnFrUYXDCxv126Eg7H3g/lWPg9GSGMiWU5NKJDyxiLK87AG1izW1Dd4+Kp1C789V6NzJLYyJyTmxJUGTJxOpXdbCO05NsrXX2bsTQblZQbWINxcb9R5/huPzrjp+IxSKHSRGVhdWDAgi9rg+V9qouG9hYYNSk6u14xKFTooEks0tgBsAOey2t9VOljeAvoxhBj9YcYlVAvLjAKLKJLNYd6+Kg36m58bANjzl+0OoHUdTaw/Hcbe+vjSatJUV42DI4upHiKy+q9HUcnMHOZRLNzrKkYsfWHY2vfKQm9/AbbsTouE8OGnhSIMWEYtc7X3J8PxoJlKUoFKUoFKUoFKUoKztFIFhyYkKjxlit7gZqCRjvcA3232rxqOXU6XVOqxM6SLaZAQpTlqxDLkAPVxsybmxbfeyg+56rTiRGQ3s4INuouLbe+sdxnTrFpdQ7Ox1MhCb7esLDELjYrGwxN7myqCfZ2D77CR/LI11kwUshePTorF1gjRimxPtSNibydSLAWHX6k03yzWSiGHCFS0OrlLEDUdz2FjX2nQsvrSRazKL+GS7BcVMMUxTJxo2kUKiljMpfmBVAGK3adVBPTG42vWk03aJtGJ5e5LpmZ5yDIsU2nZhk8bxyWDd69twd7WNEffAVn0GvaCdlaPXgvFIuXenjHfyU+w7xBWIBsSjEdSBqeNbwMPt4oPcXYID8C1/hXLhHFYNbGk0YvaxAZRlGzL4g+ycW6jqG2JBr91kI1EgjN8IiGexI79rotxuCL57WIITzoqypUDCaLoecnk1lcfg2yt+BxPmxrvpdcklwLhl9pWBVh+IPh7+h8CaCRSlKBSlKBX4GB6VUdq+MnSacyB0Q3AydXexOwxRBd2JsAtx161X9htNrY4rapETLJ27wLtLI7O5ITuInesFBJ23PhQaioOo31EQ+ykjfG8aj4Wdv8AlUqfULGuTsFUWF2IAuSANz5kgfGose+pf7kaAe4s0hP4bKt/h7qCdSlKBSlKBSlKBSlKBSlKBSlKBSlKBWf7VcH5o5nMCBFZXJG2DbOT4myZgC4tmSCPHQVA41pWliMa29YQGJtsmQzIBBuwW9veRQeV9keMLFLqVj0s0YnkRkILMRYYqCyi4LtHN1W5G++9fHpI1sXIBjdWfWyqs/LOS74qVBIyBwFsdupI3G/eLUQprDBilnVoXv3c3jIlGLqciylWS/S97bbDl6ROcdJHJMsalZ4colFlhW6hgzG2QLBDlfuna9jcRG27D6CRNHGkYaNGGWTkE2bf1cd2VL3ufq3uQpB21UECooVRsPjcnckk7kk7knresp6PXkTTomB5LZFCL+pOVzHv7Ue91YXtuptiK19VSuGp0SSWyW5X2SLgr/SwsR8DXelBAxmi8ecvkcVcfHZX+OP4mpGl1yS3xbdfaBBDL/UpsV+IrvUfVaFJLFhuOjAlWX8GG4/+aCRXDW61IY2kkYKiC7E+AFc4FkjvnIrIATk1lYW+1bukdd7La3Q9axvFpoOKahoo2h5C4JJqclkykLX+TxhxgGYG5ZSTY2tuDQceHcOm4lNHqFmmWCJmIklO8rA2HKgQ8pY1uSJGDMSAbd0GtRwjSySTvqZAVBURRIRY4KxJdrjZnJ9nwCr49IOn1HIkZYZDydPvqZZWui4i3KQCwVwDkbCy2UWN7DQa3SrNGUYsFe17EqStwSLjcAjY9NiaCANKmrlEpdmjgb1ahlwZ1JBc4G7lT3QrbAqTa9jUfVTSFpUjQlp5BHkCVEcaxx5uWG4YZMFA3JK9ACRI4PxUNDJJiqwRluUVVheJB7QHiuxsQLEdNrEw+zjGOGbV6g4mZ3crbeKMMQqXXdyLE3+9YbAUHbjHEpEkh0umGUrFGkJNxFp1YBmYtfvNYqo3LHLpYkX1Z3jmsTS6eSbTgc3Vbqx6scC2XeBPciVmC9LJa1TezGi5OnEYLELJNYuSWIM0hBJO5uDe/jegtaUqh4zxbVRs3yeASryXkUi5BdA4wuD7TM0RG24EviBQX1Kw8faTiC5M+mY5x9xVhmYCXGMqBZQ4Rryk5+yVC3B2NhwbjWueZFn04WN73IjlUrdC4uWYjYrifMuOlrMGopSlApSlApSlApSlAqv4rMsQ5gUGVhy47+LOdl69LgE+5fdVhXw8Sta4BxNxcdDYi48jYkfGg8k7Q8Nk08kkkffbSFHTFdmlUhwu9zbBGyI6XIHWpfaab5SJPlEdwUYJg/dvhIGYZbhyuwVrKwy6lQRqu0nCurZlc2FvElj7VrdFVEuLAnZutzfC6PWNoJCkwdguEccts+SCLtCz22IHMCn2SBiSPGIvfQtqW+SvE45bI1+XcbeBPUnc28fLYX39GrxrsHr2XiIeweKXuZxo6hpQuOaFrFoigUEG9ytxexNey1VKUpQKUpQZntt2pj0sLJmhlcALGVzuHIQZC4CqS3VjbrselVnAeGQOzIEmbUAXfVyQsqhziWMAkAC9dsFsAq7mwFcO2sZhnWePTxDlzRyyXtzdUI13KkXxjiXvEt/D6dLzNNxx42eUSDULZec4JCBmXKKHTJ9Zu+t7kk5je+wIvY9LpnYaZTvpSkjRgn62RQv9q7Atud2W5rrqJ2km5IQGMITOWBtZgQqL4EncnyAH2hVXFxOLRgoFefWTetkjjF3ZmsLtkcY0FgoyYABQN6+NbJxORAVEcBkIVEVRM0d+rSuxCBVsbhVYnYAnrRUjiHauLTO0YTuQISxUdGVQ+CgDcrFd28lxsDe1cuGRnU6TSZlURQrTKTuXiIsgPTASKSfMIB4ms52m7Fy6bTs66zUzxgs8sbMiks5IeRTGgLHF2HL8QbA3AB7aPshpTqIUePnhY3eSRgZQ5l7kQyNyAVWSTyB8dxQTu0Opj1GrwORGjEW43GWqfkv+JWJt/IS+/fXtIsSDJrBQBc/AD4k+Hvrzz0d6SKPTYG8nJeeEREBi/fil3vYd09SRsW67C++g0hLB5Tdh7IF8Uv8AZv1Phkd9zawNqDnymn9sYxHom4Z/6/JT9jx8fFanKoAAAsBsAPAV+0oFqVScQ7X6aCdoXc5qiuVVWY991jUAKDcksNuu/SuUnbvRqcTI2WGZQRuWHrOTiVtfMPcFeuxoNBSqKftppkJBMhZWKYrFIxYqJS2IC94DkSqSNgUI8rw+M9v4dOSBG7gQiYMAQrq0WplUKbHvEaZtjbr7rUGppWdk7d6VMy5ZUQJkSkl1LPOhDLjdcTp3JP7i9twjiI1EQkClciwsTe2Lsnh/TQTKUpQKUpQKUpQc5ogw3UN12IB6gg9fMG3xrzLtBp5dENPYxxzarVCNc3JCnEASeF1XFmxv9dR02r1Gqri3Z2LVSxPMiOsIeysga5bHxO2Ite1tyFPhQZPjXDE0EnD5EyeBGEUpDAklFkeOXYd5sjLlbc5kVv45AwBUghhcEG4IPQg+IrxjismiiGoKQnTvo5MoouVKwaKMBGc2UohZ2Yhr3ugBI3Fex6ONVjUIAqhRYAWAFvAeA91B2pSlApSlBT9ouBnUxkIVR3xVnKgkxBsit/Lxt0PTxrz75GYZBGs0kSwCfUSAAkIoVmZ1Minl6h+YqgC7BSzFbuLes155p0hm4odHCDy9Lp3EpbNuZJJPp5JFLN7ZxVcjcn1lqDX9m9EkenQrFymlVZJAWzYuwBOch3d/AsfKrSs1wPjbGWXmiS0+pljgFiyhYVCk9O6GZH8x086m9r+Ivp9FPLGAWRNgb23IXw/Ggxnbv0qQxKYtMVkcSRKZNzGjlg6gnodkJ2P1W8qrdRw7WaWIaaUmOfWyLy54MSNKpwiZUBs3dJAFrd2Y2YYVddm1lh03D+Ro4X0uoBn1chIvFIwDq6qdyQ3jYmyj2bXrQ9qNJJlDqYo+d8nEgMYAJKyBe+m+7oUBA6kMwG5FBUeiIX0TNlmzyAlzbJyYYWu1id7sdvDetwzAC5IAHX3V5z6ItdNLo35cPKHMAvLe/dhhS4QWzuEve6jfxrdLwpSbykykfbtYH3IO6D77X99B8/Omf0KGT718U/8AWR3h/QGoOHu/00hI+wl0X475N8TY+VT6UFXxXs3p9TkZE3cIGYbEqjrIAfddR8CRX1/pvS7eoTuqqjb6qsHX8bML363v51ZUoK//AE/psy/JTJmLk26sVdCfissn6jHqSa56nsxpZAA+nRgqCMXH+2FdAv4BZZB+EjedWlKCofslo2FjpoyBbqPIyn/rPLfz5jX61ZaXSpEoRFCqL2A95LH8ySfjXWlApSlApSlApSlApSlB5zxwTaHVPLG0QjEDokEi4o8aGNjZgSxYtMSWO3dIseovuxnZWTQ80GctHIxZYx7CljfuA3KL4Y3PnXftlwwPGs+IZtIS5RiMZIiLSoQxC3KXIJtZlXe16w/Y70w6VM4JpDy4iV07vkZZUFygdbbsVsAwO+17E0HrNKreE8cjn7t1WZVVpYc1Z4cugcL0P/e9WVApSlBy1eeDcsqHxOJa9g1tr28L15npJ3TVSmFiP+FVIJT3mmZ9UFkmZehV5COn1VBFrivUGW4sfGsTrNAE4lp55RiszNpYo7gBUjHPjawPUvCTt4MotQTtdOgE3JJVtBC0aoEIIkkVWVlL91hYAA79WuastTqkYyaeZfVrArPKxUKcy6WJ2APcJv764caQ6eHWTBjdlzXCwYYRqoFz5lTv4XNfPF9IRFrXdFYPFioO+QSNj0PQZO1Bno+Ia/hK8o6Y6rTqbo6uEKhzfFRYjEE2AONgbAkAGrzsvxxptMuo5DQxOzgxMbtFg7ITawst1N1+r16XAtpCDGYwquyKmSP0IPnsRfutb3jwqm9HU7tokyjwU3eOxv6uRmcKWubupJUnxsD40E3gXAjpptQyODBqCsiJveN7HOx8UbusPIk+Fqu6g2+Tkn/aJuf/AAj/APX4/dJJ9n2Z1ApSlApSlApSlApSlApSlApSlApSlApSlBWdpuEnV6SfThsDPG6BvIsCPyrJv6IdNqCray0jKiqMMlK4qigcwG7KoSw2UbkkXN639KCr4B2Y0ugQppoVjDG7EXJY+bMxLH4mrSlKBSlKBWR7ZadI3j1Ur96KSFNON+4WlUysd7XKAgk7BVPma11ZH0h2TTyOLtI8bRxqT3UB70jke5F6nyAFsjcJ3EOHnUSzxjEAjTZHocRI7OMgL3KqAAfP31IOtWR5oNQFwLrGntDMPGHsfvXyGx8B52rtrdc8c+nQYlJy6tscgyo0ikG9rWQgi3iN6jR8ALmcym3N1Mcy4nwhEOF9tiTDuPI0HHWl0l1kqMBhDEBkCR3ObI3iNyHtcdNjvUL0d6NoNNEiq+EkSu4ZieVOuKSpY9AW7wA2BD+dfvbjUzCLUxK4AlgHKtYHPmLGykkNcPzEXYbXPjvVvwSMEvKlhHPixTxSZbxyA+H1FBA8UbzoLaoP0H9r/F/+f/t/p9mdSgUql7SxavkoNCVRg65XVTaOzCwDEC2WF9745WubA1DQcVBb1hKs9+78mDKvM1IAQsmNsfkpOYY2zt3tqDY0rJTx8Uylsxx5oxx+ThuX663LzUgLY6fLmAt3Zsfq3iSaHi0auIZB3pGZc+U5UNqNSbLci4KNASGY2GQXcBaDcUrI8c0nElmlfSuxDmEoC0OChUlzGLrcAuEysb2e4OxFfJi4qChDlrxTFgTplAk9byxcIT15QFhb2ixPQhsKVhdFo+Lh0ZnAykjEpblNeNXm+qGCqTGUyKb3tYGxrdUClKUClKUClKUClKUClKUClKUClKUCuGq0McoIkRXDKyEMAbq1shv4Gw/Ku9KD5VALADp093hUfU8UhidI3lRXmNo1LAFzYmyjqdgalVn+EdkxFqp9XM4mmmYiNipHIh+rEgLGw6kkWuTQWnEeERagASIDiVIPiMXSUC/llGhI8calqoHQW8fidzX7SgUpSgUpSgUpSgUpSgUpSgUpSgUpSgUpSgUpSgUpSgUpSgUpSgUpSgUpSgUpSgUpSgUpSgUpSgUpSgUpSgUpSgUpS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012" name="AutoShape 4" descr="data:image/jpeg;base64,/9j/4AAQSkZJRgABAQAAAQABAAD/2wCEAAkGBhIQERUUEhEVFRURGBkZFhgYFhUYIBYYGBkXFxsdGxoYGyYgGxkjGxYYHzAgJScqLCwsFR4xODAqNSYsLikBCQoKDAwNDQwNDSkYEhgpKSkpKSkpKSkpKSkpKSkpKSkpKSkpKSkpKSkpKSkpKSkpKSkpKSkpKSkpKSkpKSkpKf/AABEIANIA8AMBIgACEQEDEQH/xAAbAAEAAwEBAQEAAAAAAAAAAAAABAUGAwcCAf/EAEMQAAIBAwIDBAUKBQIEBwAAAAECAwAREgQhBRMxBiJBUQcjMmGBFBUzQlJicZGT0VNUcnOzFkMkobHwY4KSssHT4//EABUBAQEAAAAAAAAAAAAAAAAAAAAB/8QAFBEBAAAAAAAAAAAAAAAAAAAAAP/aAAwDAQACEQMRAD8A9xpSlApSlApSlApSlApSlApSlApSlAr8JtX7VbxeFXfTqyhgZTsQCPoZ/A0FhzR5j86c0eY/OoOo4dpo0Z3hiCoCzExpsALk9PIVXpruHF0QLETKqOvqdisl+XdsMQWxNgSCbdKC+5o8x+dOaPMfnWc0/FuGyKjBECyFQhbTugfMqFxLxjIEsu427wqZqPkMYlLJCBpwDL6sHAEZDou+2+16C35o8x+dOaPMfnVbodLpZlyTTra5HfgMZ2+7IgPxtUj5ng/gRfpp+1BK5o8x+dOaPMfnUX5ng/gRfpp+1PmeD+BF+mn7UErmjzH505o8x+dRfmeD+BF+mn7U+Z4P4EX6aftQSuaPMfnX6DeonzPB/Ai/TT9q48IgVHnCKFHNGygAfQw+AoLKlKUClKUClc55gilm6KLmwJ/IAXJ9wrAca47PxKVtNooGugIkklbBEDWIyCMblgNlKk9bqBQegpIGFwQR5g3r8imVxdWDDfcEEbGx3HkQR8K8p4d2V10T6iGXXS8xbTRxworiRC1g2UrKWdHHQkH2bEggCRoOHcV0zXjZNUkrBy0bNEzOAQ5KuWjWTaxVmAbpsRdQ9RpWDX0m8m663Tvp2JIRpA0avYXsCQbkX3xLeNrnY33Cu2ulnVPWqjuyrgzD2mUsuLDuurAHFlJDW232oL6lKUClKUClKUCoHEfpNP8A3T/gnqfUDiP0mn/un/BPQdOK8OGoiaJmZVe2RUlSVDAkAjcXAtcb2JtWdT0exrOkonkPLxxDBWYBJZJQBK12teUqepKi1/GrzjvEWghJRGeRiFjVVyJY33tcXCgFjuNlPjas1p+28zKkfJvIYkDm5DJMyC5KYFQgdkX2ibyAWsCaD90fo0SKJEXUEGHAowijBvGUKlhazm8Y/M1O1XY55RMr6tiuqTGUcqMZEIUDDysLbdNvfX3pu1UkmnaUQDLncpFLuARcXcty9gFyJAB3QjrcCv8A9ezAqH0RUkFj6y/d5SSkL3Bk65nJdrYbE3oNJwLhA0sXLBB3JuEVBv8AdXarCsC/a3XKQeWrCPJpdiCVjaWNgvdIF2EbFidlJsKmajt3KkJlOlUAWAvI/fcoZbKViOxQAqxtcuBYb0GypUXVcRWMPcMzRxmQqqkkqL+z4E3Fre8Vm4vSEhwBjXKVo1S0yssjPPHAeW2PrAokDEgbWI8L0GupWQ/14XwwgIDmK5Y7jPUxaVxhYHIO0i3v/t3sbgVG03pKzgMvyVrCNpCM1BA5ixqDa4A74yYkY4PcbUG4qDw/6TUf3R/hhrtw7Wc6GOTErzUV8TYlcgGsbEi4v4Vx4f8ASaj+6P8ADDQTqUpQKUrhrNakKF5HCqPE+Z6AeZJ2AG5oMn287UcgYIXzH1Q/KDs18VMgUsBszG2Oyk5WBBkdmOz3zfpbREyzTkEu3Ma5bxa5viBc7kHYC/Ssz2W4XHr9e2p5TcrTO+BkYtm59trk94gsgFhiuLdWN63EukybNZ/akjkJDWtEoJVAAT3WIJ8L3PlQcuBRGXUajUSe0rtp4x9mKNr+ZuWYlidtsR4VP1vDrq3JCo7kFyAVL282Qgg9Blv06EbV5/2k18umlim02obSx8SLM4aOJxHMsahWcHosiBQRcYmzE9RUbR9seL6Z5BqlWUoGAU4x2Nrg2SIlx7wQDY2Nt6DbzcMYBzLBG5YBs1Bks42BMTWBIBuWUgsFtboKxWs7HaKZ3ZYdKGIxx08uGYIU5KuaA9+5tkN18SL1qeBekKCZSJWWOZSAYujna5IQncDfdWcWtvVl8jSSSWMjTskn0gUlXt07yjqb371x1AoMvwrs9rYgrR6zVQCMM7Rz46hBl3mAAUNIPIZqwN7e+z0XH9YSqq+k1PMJEbqmpiUlfaBZVlQH/wAw6dKl8O0w0sTjltGpNiJ5IyCuJ9hYiRf3EAnxJrl2f4Ty1YwxgWywZjKjMWNmLEu5fYbFtxZRbbYhB2h1zqSmn0cgVipMermfcC5Fl0pII6WNjf4V0k47qlljSVYYcypYgaqYYk2tlyURWPTvHbyNS5EeMFxFzzKtmZeUCNjtcKpaO9h4ne9q5iCSJkUFQCrWjxm9p+irOGsoBH2SbdAKC/pVXp5zp4RzSzubnAMJW94Q4o0gF/K9WgopUDiP0mn/ALp/wT1PqBxH6TT/AN0/4J6CfXFjHHcnFc2FzsMnOKLc+LGyqPHYCq3tTwZtXAI05f0sTnmLkpVJFcgr9YEC2NxfzFUEvoyR3VnmEiokKYyRK+YhMB79279xCwFxcc99yNqDaQzK6hlYMrAFWBuCDuCCNiCPGv13ABJNgBck7WA8zWX7OdhBomLLMTeBIAApUDBUXILkV3wytjfKSQ3Iawg6X0XoqFXmDHuAHlAYASM8gQZHEOHZCBtZj1BIoNpHOreyQdgdt9j0Pxr9hmV1DKbqwBUjoQRcEe61ZHQ+jpI3VjKGAOnJTAhfUIEsFzKhbjIWF1u27X2+dD6OzCQy6ol1GmxLIxF9OiR7rzLEEKSALEF23bpQbKv21YvR+jZYxB69iYJInJClc+VFDEL4uDccokEkgCVxib3raUC1flq/aUCoPD/pNR/dH+GGp1QeH/Saj+6P8MNBOpSlArHekXiywxDmYhAGbIrkxIVtkFxc22O42bcqDvsa829JMqNIqMzSZSwoVa2Ed2UkWCkk43cncgEWtcWC19H2iURFWVSyxqshsAEZ7yPGALj2mLsQbd9RayirGKDSsULEjmf8RZhiOXGojQMCO6ih1IG29z504eTBppZZVYo4usdrE5e4nZ3ZrBSRYYDaxq1mhVw8TxER8sAtcWKnIFbg3FgN/wCqgxPpBeLRrBLjmPl8bSKRZcZYjEwudscPxB6G3hvpNKjghlBDddhv0/YflWQ9ISczRlnAMaT6doiuO4YqhuGuDbNj4X26da12icGNCrZgqLN9rbr8aDz7tX2IYyBYECxsMgwS5RgWJxN1WLYr3yctiO8NhWQScQ0RyVFmC2BR7iU7AxqNQyZTSNe9mivfa+169bqpm7Pxg5xrZ1DY2sLXDbJfaMkndgLnxNBS8O7VwTKyZl5SFygnGPLPXcGIOR45YsNtjV9q4oNQcTI14CGIjlljsR4Ny2GQ+6bj3Viu0PZ0oA696dQMUiJHyYHcsspKkXK7ySMFsvsnYVS6Hj+uiEkcyjVqxxe7yRuTi3c5iABywGymNTbImwuaI9NdYWQGIRXmNhvhna7EXUZZC17fdNfi8RVnLCa0cQGZsvLuQRYSEC5BsTYm3Q9awmp7b3aJ4tHqIUQELjFG4lCtgFjeN2CRZMt3Qd/ZRuVrhL2qgiUuY9SzhhjnppU9aQosBiY0Z7Iq9SiKTc3AoNk2tRiOcRMqByrGONVOylR373bwzGK3262FTpOOlHVXTHKwIuCcvE+AEahXJZiDZTYV57ru1eo1BtHp5nywL5BNKj3QsqqSTKRiSwGJbvIdtr/en7LTazVRpqJmdDaaVUXGMqWysbks4cKBZja0r2AxNg9VBv0qt4xOqNAzsFUSm5YgAXhmG5O3U1ZIgAAAAA2AHgK/aKgfP2m/mIf1U/enz9pv5iH9VP3qdalqCD8/ab+Yh/VT96fP2m/mIf1U/ep1qWoIPz9pv5iH9VP3p8/ab+Yh/VT96nWpagg/P2m/mIf1U/enz9pv5iH9VP3qdalqCD8/ab+Yh/VT96fP2m/mIf1U/ep1qWoIPz9pv5iH9VP3r44RqFkadkYMplFipBBtDCOoqxtX7QKUpQK8v7TBtRxOLvo0cUykZCyqYUaQrtcuS4XJrWFkXqN/T3W4I8/Ikf8AMbivL5eILJxaGONFaGDmFCWWwEKKCx3vgubkdSzMCdsbBtOHa/lwqSDykMvNmlYC+DG7gXNw73YeQ+AqdFBE2aZFjmsjAk3BJDr5d3ugD8CPOo8HE4HiQRxs6lVsipcL0IUt7AYbbFr3H4VAfVyQSO/yeW+qmVS3qjgojxWwWQkkFb2t9Y/hQZ/0gTK2khMRjeA6iIRqiE4iPm59PK1vC2PSt/oVAjQL0xFtreHlWC7Tsk02g0ysDJnJK6uHTJgmF2BAKhmkbexB6CvQYo8VAHgAPyoPulKUHLU6YSKVN7HrYlT+FxvWOn4QM8FhstvoFOyR3veYrewNj6pATIfaLAXXbV+WoPP5eG2JeYjNu9KzXAjRQyj2TYAXxCL0OQBLFpB9cM7OyTyCSRMUivgjeLMN2bHbIjrbYK+C2ucdyNIne7oOZBa+9yLW6+VhXUigznC+DJMS7XaMFrXA9YxPeci1xvcW+6PBVq14ZwlYDIw9qZyxO/TfEbk9Lk/ixqaiBQAAABsANrAV9UClKUClKUClKUClKUClKUClKUClKUClKUHDW6bmRsmbJmLZKQGF/IkGx99eTibTzcZiZEX5PDHMoswHMW6xsTe1oFOXjYiN+tzXpvaKMvp3QMVMuMdxsRzGVOvgO94b2vavP9HBp14lMkKh1RY0IVFskKmRmRT9YMY4oj4X7vgTQb7TxRIUgY5sbzDbYBXBBFtlAJUKPu+6ubKuE0cUhEsplKltvWYj2dvZW6i/u8acR4qNO5lmYQwRoLs1u+7nZRa5JUDoOpf3VmNB6S9IYUvzZ9SlwF5EwPMa4Cl2jVU6hSxsLb0HyIjreJlwCRpWWLMXFsFYyMOlrySYgg9UbrYittpNQ1zG/truD0zX7Q999iPA+4is76NIf+EMhuWmdmckAEuSS4IHslZDIpBP1b+NX/FO7y5B1R1H4rIwjI/DvBreaLQTqUpQKUpQKUpQKUpQKUqJrdQytEq/Xex8e6Ed/wDqoHxoJAmX7Q626jr5fjuPzrnFrUYXDCxv126Eg7H3g/lWPg9GSGMiWU5NKJDyxiLK87AG1izW1Dd4+Kp1C789V6NzJLYyJyTmxJUGTJxOpXdbCO05NsrXX2bsTQblZQbWINxcb9R5/huPzrjp+IxSKHSRGVhdWDAgi9rg+V9qouG9hYYNSk6u14xKFTooEks0tgBsAOey2t9VOljeAvoxhBj9YcYlVAvLjAKLKJLNYd6+Kg36m58bANjzl+0OoHUdTaw/Hcbe+vjSatJUV42DI4upHiKy+q9HUcnMHOZRLNzrKkYsfWHY2vfKQm9/AbbsTouE8OGnhSIMWEYtc7X3J8PxoJlKUoFKUoFKUoFKUoKztFIFhyYkKjxlit7gZqCRjvcA3232rxqOXU6XVOqxM6SLaZAQpTlqxDLkAPVxsybmxbfeyg+56rTiRGQ3s4INuouLbe+sdxnTrFpdQ7Ox1MhCb7esLDELjYrGwxN7myqCfZ2D77CR/LI11kwUshePTorF1gjRimxPtSNibydSLAWHX6k03yzWSiGHCFS0OrlLEDUdz2FjX2nQsvrSRazKL+GS7BcVMMUxTJxo2kUKiljMpfmBVAGK3adVBPTG42vWk03aJtGJ5e5LpmZ5yDIsU2nZhk8bxyWDd69twd7WNEffAVn0GvaCdlaPXgvFIuXenjHfyU+w7xBWIBsSjEdSBqeNbwMPt4oPcXYID8C1/hXLhHFYNbGk0YvaxAZRlGzL4g+ycW6jqG2JBr91kI1EgjN8IiGexI79rotxuCL57WIITzoqypUDCaLoecnk1lcfg2yt+BxPmxrvpdcklwLhl9pWBVh+IPh7+h8CaCRSlKBSlKBX4GB6VUdq+MnSacyB0Q3AydXexOwxRBd2JsAtx161X9htNrY4rapETLJ27wLtLI7O5ITuInesFBJ23PhQaioOo31EQ+ykjfG8aj4Wdv8AlUqfULGuTsFUWF2IAuSANz5kgfGose+pf7kaAe4s0hP4bKt/h7qCdSlKBSlKBSlKBSlKBSlKBSlKBSlKBWf7VcH5o5nMCBFZXJG2DbOT4myZgC4tmSCPHQVA41pWliMa29YQGJtsmQzIBBuwW9veRQeV9keMLFLqVj0s0YnkRkILMRYYqCyi4LtHN1W5G++9fHpI1sXIBjdWfWyqs/LOS74qVBIyBwFsdupI3G/eLUQprDBilnVoXv3c3jIlGLqciylWS/S97bbDl6ROcdJHJMsalZ4colFlhW6hgzG2QLBDlfuna9jcRG27D6CRNHGkYaNGGWTkE2bf1cd2VL3ufq3uQpB21UECooVRsPjcnckk7kk7knresp6PXkTTomB5LZFCL+pOVzHv7Ue91YXtuptiK19VSuGp0SSWyW5X2SLgr/SwsR8DXelBAxmi8ecvkcVcfHZX+OP4mpGl1yS3xbdfaBBDL/UpsV+IrvUfVaFJLFhuOjAlWX8GG4/+aCRXDW61IY2kkYKiC7E+AFc4FkjvnIrIATk1lYW+1bukdd7La3Q9axvFpoOKahoo2h5C4JJqclkykLX+TxhxgGYG5ZSTY2tuDQceHcOm4lNHqFmmWCJmIklO8rA2HKgQ8pY1uSJGDMSAbd0GtRwjSySTvqZAVBURRIRY4KxJdrjZnJ9nwCr49IOn1HIkZYZDydPvqZZWui4i3KQCwVwDkbCy2UWN7DQa3SrNGUYsFe17EqStwSLjcAjY9NiaCANKmrlEpdmjgb1ahlwZ1JBc4G7lT3QrbAqTa9jUfVTSFpUjQlp5BHkCVEcaxx5uWG4YZMFA3JK9ACRI4PxUNDJJiqwRluUVVheJB7QHiuxsQLEdNrEw+zjGOGbV6g4mZ3crbeKMMQqXXdyLE3+9YbAUHbjHEpEkh0umGUrFGkJNxFp1YBmYtfvNYqo3LHLpYkX1Z3jmsTS6eSbTgc3Vbqx6scC2XeBPciVmC9LJa1TezGi5OnEYLELJNYuSWIM0hBJO5uDe/jegtaUqh4zxbVRs3yeASryXkUi5BdA4wuD7TM0RG24EviBQX1Kw8faTiC5M+mY5x9xVhmYCXGMqBZQ4Rryk5+yVC3B2NhwbjWueZFn04WN73IjlUrdC4uWYjYrifMuOlrMGopSlApSlApSlApSlAqv4rMsQ5gUGVhy47+LOdl69LgE+5fdVhXw8Sta4BxNxcdDYi48jYkfGg8k7Q8Nk08kkkffbSFHTFdmlUhwu9zbBGyI6XIHWpfaab5SJPlEdwUYJg/dvhIGYZbhyuwVrKwy6lQRqu0nCurZlc2FvElj7VrdFVEuLAnZutzfC6PWNoJCkwdguEccts+SCLtCz22IHMCn2SBiSPGIvfQtqW+SvE45bI1+XcbeBPUnc28fLYX39GrxrsHr2XiIeweKXuZxo6hpQuOaFrFoigUEG9ytxexNey1VKUpQKUpQZntt2pj0sLJmhlcALGVzuHIQZC4CqS3VjbrselVnAeGQOzIEmbUAXfVyQsqhziWMAkAC9dsFsAq7mwFcO2sZhnWePTxDlzRyyXtzdUI13KkXxjiXvEt/D6dLzNNxx42eUSDULZec4JCBmXKKHTJ9Zu+t7kk5je+wIvY9LpnYaZTvpSkjRgn62RQv9q7Atud2W5rrqJ2km5IQGMITOWBtZgQqL4EncnyAH2hVXFxOLRgoFefWTetkjjF3ZmsLtkcY0FgoyYABQN6+NbJxORAVEcBkIVEVRM0d+rSuxCBVsbhVYnYAnrRUjiHauLTO0YTuQISxUdGVQ+CgDcrFd28lxsDe1cuGRnU6TSZlURQrTKTuXiIsgPTASKSfMIB4ms52m7Fy6bTs66zUzxgs8sbMiks5IeRTGgLHF2HL8QbA3AB7aPshpTqIUePnhY3eSRgZQ5l7kQyNyAVWSTyB8dxQTu0Opj1GrwORGjEW43GWqfkv+JWJt/IS+/fXtIsSDJrBQBc/AD4k+Hvrzz0d6SKPTYG8nJeeEREBi/fil3vYd09SRsW67C++g0hLB5Tdh7IF8Uv8AZv1Phkd9zawNqDnymn9sYxHom4Z/6/JT9jx8fFanKoAAAsBsAPAV+0oFqVScQ7X6aCdoXc5qiuVVWY991jUAKDcksNuu/SuUnbvRqcTI2WGZQRuWHrOTiVtfMPcFeuxoNBSqKftppkJBMhZWKYrFIxYqJS2IC94DkSqSNgUI8rw+M9v4dOSBG7gQiYMAQrq0WplUKbHvEaZtjbr7rUGppWdk7d6VMy5ZUQJkSkl1LPOhDLjdcTp3JP7i9twjiI1EQkClciwsTe2Lsnh/TQTKUpQKUpQKUpQc5ogw3UN12IB6gg9fMG3xrzLtBp5dENPYxxzarVCNc3JCnEASeF1XFmxv9dR02r1Gqri3Z2LVSxPMiOsIeysga5bHxO2Ite1tyFPhQZPjXDE0EnD5EyeBGEUpDAklFkeOXYd5sjLlbc5kVv45AwBUghhcEG4IPQg+IrxjismiiGoKQnTvo5MoouVKwaKMBGc2UohZ2Yhr3ugBI3Fex6ONVjUIAqhRYAWAFvAeA91B2pSlApSlBT9ouBnUxkIVR3xVnKgkxBsit/Lxt0PTxrz75GYZBGs0kSwCfUSAAkIoVmZ1Minl6h+YqgC7BSzFbuLes155p0hm4odHCDy9Lp3EpbNuZJJPp5JFLN7ZxVcjcn1lqDX9m9EkenQrFymlVZJAWzYuwBOch3d/AsfKrSs1wPjbGWXmiS0+pljgFiyhYVCk9O6GZH8x086m9r+Ivp9FPLGAWRNgb23IXw/Ggxnbv0qQxKYtMVkcSRKZNzGjlg6gnodkJ2P1W8qrdRw7WaWIaaUmOfWyLy54MSNKpwiZUBs3dJAFrd2Y2YYVddm1lh03D+Ro4X0uoBn1chIvFIwDq6qdyQ3jYmyj2bXrQ9qNJJlDqYo+d8nEgMYAJKyBe+m+7oUBA6kMwG5FBUeiIX0TNlmzyAlzbJyYYWu1id7sdvDetwzAC5IAHX3V5z6ItdNLo35cPKHMAvLe/dhhS4QWzuEve6jfxrdLwpSbykykfbtYH3IO6D77X99B8/Omf0KGT718U/8AWR3h/QGoOHu/00hI+wl0X475N8TY+VT6UFXxXs3p9TkZE3cIGYbEqjrIAfddR8CRX1/pvS7eoTuqqjb6qsHX8bML363v51ZUoK//AE/psy/JTJmLk26sVdCfissn6jHqSa56nsxpZAA+nRgqCMXH+2FdAv4BZZB+EjedWlKCofslo2FjpoyBbqPIyn/rPLfz5jX61ZaXSpEoRFCqL2A95LH8ySfjXWlApSlApSlApSlApSlB5zxwTaHVPLG0QjEDokEi4o8aGNjZgSxYtMSWO3dIseovuxnZWTQ80GctHIxZYx7CljfuA3KL4Y3PnXftlwwPGs+IZtIS5RiMZIiLSoQxC3KXIJtZlXe16w/Y70w6VM4JpDy4iV07vkZZUFygdbbsVsAwO+17E0HrNKreE8cjn7t1WZVVpYc1Z4cugcL0P/e9WVApSlBy1eeDcsqHxOJa9g1tr28L15npJ3TVSmFiP+FVIJT3mmZ9UFkmZehV5COn1VBFrivUGW4sfGsTrNAE4lp55RiszNpYo7gBUjHPjawPUvCTt4MotQTtdOgE3JJVtBC0aoEIIkkVWVlL91hYAA79WuastTqkYyaeZfVrArPKxUKcy6WJ2APcJv764caQ6eHWTBjdlzXCwYYRqoFz5lTv4XNfPF9IRFrXdFYPFioO+QSNj0PQZO1Bno+Ia/hK8o6Y6rTqbo6uEKhzfFRYjEE2AONgbAkAGrzsvxxptMuo5DQxOzgxMbtFg7ITawst1N1+r16XAtpCDGYwquyKmSP0IPnsRfutb3jwqm9HU7tokyjwU3eOxv6uRmcKWubupJUnxsD40E3gXAjpptQyODBqCsiJveN7HOx8UbusPIk+Fqu6g2+Tkn/aJuf/AAj/APX4/dJJ9n2Z1ApSlApSlApSlApSlApSlApSlApSlApSlBWdpuEnV6SfThsDPG6BvIsCPyrJv6IdNqCray0jKiqMMlK4qigcwG7KoSw2UbkkXN639KCr4B2Y0ugQppoVjDG7EXJY+bMxLH4mrSlKBSlKBWR7ZadI3j1Ur96KSFNON+4WlUysd7XKAgk7BVPma11ZH0h2TTyOLtI8bRxqT3UB70jke5F6nyAFsjcJ3EOHnUSzxjEAjTZHocRI7OMgL3KqAAfP31IOtWR5oNQFwLrGntDMPGHsfvXyGx8B52rtrdc8c+nQYlJy6tscgyo0ikG9rWQgi3iN6jR8ALmcym3N1Mcy4nwhEOF9tiTDuPI0HHWl0l1kqMBhDEBkCR3ObI3iNyHtcdNjvUL0d6NoNNEiq+EkSu4ZieVOuKSpY9AW7wA2BD+dfvbjUzCLUxK4AlgHKtYHPmLGykkNcPzEXYbXPjvVvwSMEvKlhHPixTxSZbxyA+H1FBA8UbzoLaoP0H9r/F/+f/t/p9mdSgUql7SxavkoNCVRg65XVTaOzCwDEC2WF9745WubA1DQcVBb1hKs9+78mDKvM1IAQsmNsfkpOYY2zt3tqDY0rJTx8Uylsxx5oxx+ThuX663LzUgLY6fLmAt3Zsfq3iSaHi0auIZB3pGZc+U5UNqNSbLci4KNASGY2GQXcBaDcUrI8c0nElmlfSuxDmEoC0OChUlzGLrcAuEysb2e4OxFfJi4qChDlrxTFgTplAk9byxcIT15QFhb2ixPQhsKVhdFo+Lh0ZnAykjEpblNeNXm+qGCqTGUyKb3tYGxrdUClKUClKUClKUClKUClKUClKUClKUCuGq0McoIkRXDKyEMAbq1shv4Gw/Ku9KD5VALADp093hUfU8UhidI3lRXmNo1LAFzYmyjqdgalVn+EdkxFqp9XM4mmmYiNipHIh+rEgLGw6kkWuTQWnEeERagASIDiVIPiMXSUC/llGhI8calqoHQW8fidzX7SgUpSgUpSgUpSgUpSgUpSgUpSgUpSgUpSgUpSgUpSgUpSgUpSgUpSgUpSgUpSgUpSgUpSgUpSgUpSgUpSgUpSgUpS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3014" name="Picture 6" descr="http://www.encyclopedie-universelle.com/abeille1/abeille-apis-mellifera-patte-anterieure-peign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642918"/>
            <a:ext cx="4643470" cy="4082514"/>
          </a:xfrm>
          <a:prstGeom prst="rect">
            <a:avLst/>
          </a:prstGeom>
          <a:noFill/>
        </p:spPr>
      </p:pic>
      <p:pic>
        <p:nvPicPr>
          <p:cNvPr id="43016" name="Picture 8" descr="http://www.encyclopedie-universelle.com/abeille1/abeille-apis-mellifera-patte-anterieure-peigne-p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42" y="1643050"/>
            <a:ext cx="2955108" cy="29289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395536" y="661337"/>
            <a:ext cx="7992888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Plan de travail </a:t>
            </a:r>
          </a:p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1.Morphologie :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 1.1. Tête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 1.2. Thorax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 1.3. Abdomen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2.Etude des adaptations chez l’abeille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 2.1. Etude des pièces buccales (observation et dessin à faire)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 2.2. Etude des ailes (observation)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 2.3. Etude des pattes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                Pth1 (observation et dessin à faire)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                Pth3 (observation et dessin à faire pour les deux faces) 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http://www.ec-cedre-noisy.ac-versailles.fr/Didapages/insectes/appendices%20abeill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332656"/>
            <a:ext cx="3158762" cy="25060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http://www.encyclopedie-universelle.com/abeille1/abeille-apis-mellifera-patte-anterie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0"/>
            <a:ext cx="5785520" cy="63579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8643966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3.3.2 La troisi</a:t>
            </a:r>
            <a:r>
              <a:rPr kumimoji="0" lang="fr-FR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è</a:t>
            </a:r>
            <a:r>
              <a:rPr kumimoji="0" lang="fr-FR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 patte thoracique Pth3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(Fig.5)</a:t>
            </a: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 Sur la face interne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Le premier article du tarse porte 8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à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10 rang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es de poils courts et durs formant la 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brosse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que l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abeille utilise pour r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cup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rer la poudre de pollen rest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 attach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à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son corps pendant la r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colte.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2428868"/>
            <a:ext cx="878684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 Sur la face externe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Le tibia se creuse d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une d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pression= la 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corbeille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qui re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ç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oit la pelote de pollen. Cette derni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è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 est maintenue en place dans la corbeille grâce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à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un ensemble de poils longs, rigides, recourb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s, bordant la corbeille= le 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râteau.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*Eléments communs aux deux faces : Au niveau de l’articulation </a:t>
            </a:r>
            <a:r>
              <a:rPr kumimoji="0" 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tibio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-tarsienne se distingue 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57158" y="4786322"/>
            <a:ext cx="850112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Une s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rie de soies courtes bordant le bord du tibia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le </a:t>
            </a: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peigne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Au niveau du premier article du tarse, le bord libre se prolonge par une épine : la </a:t>
            </a: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pince 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ou </a:t>
            </a: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poussoir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857232"/>
            <a:ext cx="5715040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643042" y="5500702"/>
            <a:ext cx="4479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Patte postérieure (</a:t>
            </a:r>
            <a:r>
              <a:rPr lang="fr-FR" b="1" dirty="0" err="1" smtClean="0"/>
              <a:t>pth</a:t>
            </a:r>
            <a:r>
              <a:rPr lang="fr-FR" b="1" dirty="0" smtClean="0"/>
              <a:t> 3) de l'abeille ouvrière</a:t>
            </a:r>
            <a:endParaRPr lang="fr-F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https://encrypted-tbn2.gstatic.com/images?q=tbn:ANd9GcRteZuT9PjAmY0XZYXmbGzXCqkGD74kZiZINuiCYV6C6lOcrk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1934" y="714356"/>
            <a:ext cx="4652962" cy="3686722"/>
          </a:xfrm>
          <a:prstGeom prst="rect">
            <a:avLst/>
          </a:prstGeom>
          <a:noFill/>
        </p:spPr>
      </p:pic>
      <p:pic>
        <p:nvPicPr>
          <p:cNvPr id="44038" name="Picture 6" descr="http://www.encyclopedie-universelle.com/abeille1/abeille-apis-mellifera-patte-posterieur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85728"/>
            <a:ext cx="4143372" cy="5545744"/>
          </a:xfrm>
          <a:prstGeom prst="rect">
            <a:avLst/>
          </a:prstGeom>
          <a:noFill/>
        </p:spPr>
      </p:pic>
      <p:cxnSp>
        <p:nvCxnSpPr>
          <p:cNvPr id="6" name="Connecteur droit avec flèche 5"/>
          <p:cNvCxnSpPr/>
          <p:nvPr/>
        </p:nvCxnSpPr>
        <p:spPr>
          <a:xfrm rot="10800000" flipV="1">
            <a:off x="3714744" y="1571612"/>
            <a:ext cx="3214710" cy="785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rot="5400000" flipH="1" flipV="1">
            <a:off x="6286512" y="928670"/>
            <a:ext cx="1214446" cy="714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286512" y="0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détail</a:t>
            </a:r>
            <a:endParaRPr lang="fr-FR" sz="2400" b="1" dirty="0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0"/>
            <a:ext cx="184731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0034" y="5857892"/>
            <a:ext cx="5102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latin typeface="Arial" pitchFamily="34" charset="0"/>
                <a:cs typeface="Arial" pitchFamily="34" charset="0"/>
              </a:rPr>
              <a:t>peigne tibial et du pressoir </a:t>
            </a:r>
            <a:r>
              <a:rPr lang="fr-FR" sz="2400" b="1" dirty="0" err="1" smtClean="0">
                <a:latin typeface="Arial" pitchFamily="34" charset="0"/>
                <a:cs typeface="Arial" pitchFamily="34" charset="0"/>
              </a:rPr>
              <a:t>tarsal</a:t>
            </a:r>
            <a:r>
              <a:rPr lang="fr-FR" dirty="0" smtClean="0">
                <a:solidFill>
                  <a:srgbClr val="DADADA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fr-FR" sz="1000" dirty="0" smtClean="0">
                <a:latin typeface="Arial" pitchFamily="34" charset="0"/>
                <a:cs typeface="Arial" pitchFamily="34" charset="0"/>
              </a:rPr>
              <a:t> 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652120" y="4725144"/>
            <a:ext cx="2232248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800" b="1" dirty="0" smtClean="0"/>
              <a:t>Face interne</a:t>
            </a:r>
            <a:endParaRPr lang="fr-FR" sz="2800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La patte postérieure d'une abeille ouvrière - Vue extérieure avec la corbeille à poll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276872"/>
            <a:ext cx="3254762" cy="4320480"/>
          </a:xfrm>
          <a:prstGeom prst="rect">
            <a:avLst/>
          </a:prstGeom>
          <a:noFill/>
        </p:spPr>
      </p:pic>
      <p:pic>
        <p:nvPicPr>
          <p:cNvPr id="15364" name="Picture 4" descr="La patte postérieure d'une abeille ouvrière - Vue intérie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0"/>
            <a:ext cx="4378685" cy="3356992"/>
          </a:xfrm>
          <a:prstGeom prst="rect">
            <a:avLst/>
          </a:prstGeom>
          <a:noFill/>
        </p:spPr>
      </p:pic>
      <p:pic>
        <p:nvPicPr>
          <p:cNvPr id="15366" name="Picture 6" descr="La patte postérieure d'une abeille ouvrière - Vue extérieu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3284984"/>
            <a:ext cx="4266018" cy="3384376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6156176" y="260648"/>
            <a:ext cx="172819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4000" b="1" dirty="0" smtClean="0"/>
              <a:t>Pth3</a:t>
            </a:r>
            <a:endParaRPr lang="fr-FR" sz="40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467544" y="6021288"/>
            <a:ext cx="208823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800" b="1" dirty="0" smtClean="0"/>
              <a:t>Face externe</a:t>
            </a:r>
            <a:endParaRPr lang="fr-FR" sz="2800" b="1" dirty="0"/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5076056" y="3429000"/>
            <a:ext cx="1584176" cy="1440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0" y="2132856"/>
            <a:ext cx="241176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800" b="1" dirty="0" smtClean="0"/>
              <a:t>Face interne</a:t>
            </a:r>
            <a:endParaRPr lang="fr-FR" sz="2800" b="1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5076056" y="908720"/>
            <a:ext cx="1080120" cy="14401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>
            <a:off x="5868144" y="908720"/>
            <a:ext cx="288032" cy="129614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3635896" y="980728"/>
            <a:ext cx="2520280" cy="302433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6588224" y="5903893"/>
            <a:ext cx="1512168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b="1" dirty="0" smtClean="0"/>
              <a:t>Face externe</a:t>
            </a:r>
            <a:endParaRPr lang="fr-F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a patte postérieure d'une abeille ouvrière - Vue extérieure avec la corbeille à poll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548680"/>
            <a:ext cx="4122698" cy="5472608"/>
          </a:xfrm>
          <a:prstGeom prst="rect">
            <a:avLst/>
          </a:prstGeom>
          <a:noFill/>
        </p:spPr>
      </p:pic>
      <p:pic>
        <p:nvPicPr>
          <p:cNvPr id="3" name="Picture 6" descr="http://www.encyclopedie-universelle.com/abeille1/abeille-apis-mellifera-patte-posterieur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548680"/>
            <a:ext cx="4034931" cy="540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ZoneTexte 3"/>
          <p:cNvSpPr txBox="1"/>
          <p:nvPr/>
        </p:nvSpPr>
        <p:spPr>
          <a:xfrm>
            <a:off x="755576" y="6093296"/>
            <a:ext cx="2304256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3200" b="1" dirty="0" smtClean="0"/>
              <a:t>Face interne</a:t>
            </a:r>
            <a:endParaRPr lang="fr-FR" sz="32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5508104" y="6165304"/>
            <a:ext cx="2808312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3200" b="1" dirty="0" smtClean="0"/>
              <a:t>Face externe</a:t>
            </a:r>
            <a:endParaRPr lang="fr-FR" sz="32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3707904" y="0"/>
            <a:ext cx="1512168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4000" b="1" dirty="0" smtClean="0"/>
              <a:t>Pth3</a:t>
            </a:r>
            <a:endParaRPr lang="fr-FR" sz="4000" b="1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3851920" y="764704"/>
            <a:ext cx="432048" cy="50405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4283968" y="764704"/>
            <a:ext cx="648072" cy="43204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http://www.encyclopedie-universelle.com/abeille1/abeille-apis-mellifera-scopa-p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142984"/>
            <a:ext cx="3913053" cy="3143272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5545066" y="2714620"/>
            <a:ext cx="3598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corbeille remplie de pollen</a:t>
            </a:r>
            <a:endParaRPr lang="fr-FR" sz="2400" b="1" dirty="0"/>
          </a:p>
        </p:txBody>
      </p:sp>
      <p:cxnSp>
        <p:nvCxnSpPr>
          <p:cNvPr id="5" name="Connecteur droit avec flèche 4"/>
          <p:cNvCxnSpPr/>
          <p:nvPr/>
        </p:nvCxnSpPr>
        <p:spPr>
          <a:xfrm rot="10800000">
            <a:off x="3643306" y="2714620"/>
            <a:ext cx="2428892" cy="7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5004048" y="260648"/>
            <a:ext cx="316835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800" b="1" dirty="0" smtClean="0"/>
              <a:t>Pth3: face externe</a:t>
            </a:r>
            <a:endParaRPr lang="fr-FR" sz="2800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://www.zoo-logique.org/vs/abeilleduforez/apiculture/patt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642918"/>
            <a:ext cx="6572296" cy="55786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http://www.encyclopedie-universelle.com/abeille1/abeille-apis-mellifera-patte-media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0"/>
            <a:ext cx="4291188" cy="5572140"/>
          </a:xfrm>
          <a:prstGeom prst="rect">
            <a:avLst/>
          </a:prstGeom>
          <a:noFill/>
        </p:spPr>
      </p:pic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271228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FFFF97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  <a:r>
              <a:rPr kumimoji="0" lang="fr-F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FFFF97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FFFF97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0034" y="5786454"/>
            <a:ext cx="7786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C'est le segment médian du thorax qui porte les pattes </a:t>
            </a:r>
            <a:r>
              <a:rPr lang="fr-FR" dirty="0" err="1" smtClean="0">
                <a:latin typeface="Arial" pitchFamily="34" charset="0"/>
                <a:cs typeface="Arial" pitchFamily="34" charset="0"/>
              </a:rPr>
              <a:t>mésothoraciques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. Celles-ci ne sont pas modifiées </a:t>
            </a:r>
            <a:endParaRPr lang="fr-F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75856" y="2420888"/>
            <a:ext cx="2088232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8000" dirty="0" smtClean="0"/>
              <a:t> FIN</a:t>
            </a:r>
            <a:endParaRPr lang="fr-FR" sz="8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179512" y="796062"/>
            <a:ext cx="8568952" cy="489364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Introduction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Low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algn="justLow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abeille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tudi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  est une abeille domestique dite mellif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è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re, pr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sente sur tous les continents, vivant en soci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 </a:t>
            </a:r>
            <a:r>
              <a:rPr kumimoji="0" 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monogynes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* organis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es au sein d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une ruche et produisant du miel.</a:t>
            </a:r>
          </a:p>
          <a:p>
            <a:pPr lvl="0" algn="justLow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 smtClean="0">
              <a:solidFill>
                <a:schemeClr val="tx1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algn="justLow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est plus exactement l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ouvri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è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re, dont la taille varie de 10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à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15 mm, aux antennes noires et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à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aiguillon droit, qui fera l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objet de ce TP. </a:t>
            </a:r>
          </a:p>
          <a:p>
            <a:pPr lvl="0" algn="justLow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algn="justLow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est une femelle st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rile qui assure tout le travail de la colonie.</a:t>
            </a:r>
          </a:p>
          <a:p>
            <a:pPr lvl="0" algn="justLow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*Soci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monogyne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(1Reine = femelle fertile vit 4-5 ans, mâles = faux bourdons, femelles st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riles = ouvri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è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res)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500034" y="714356"/>
            <a:ext cx="757242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2. Morphologie</a:t>
            </a:r>
            <a:r>
              <a:rPr kumimoji="0" lang="fr-FR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fr-FR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</a:p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Le corps de l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abeille se divise en 3 r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gions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Tête </a:t>
            </a: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Thorax </a:t>
            </a: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Abdomen</a:t>
            </a: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://s2.e-monsite.com/2009/11/09/09/resize_550_550/morpho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3" y="3500438"/>
            <a:ext cx="4094587" cy="3357562"/>
          </a:xfrm>
          <a:prstGeom prst="rect">
            <a:avLst/>
          </a:prstGeom>
          <a:noFill/>
        </p:spPr>
      </p:pic>
      <p:pic>
        <p:nvPicPr>
          <p:cNvPr id="41988" name="Picture 4" descr="http://c3.img.v4.skyrock.net/6051/82586051/pics/3073440215_1_3_KLxiUCoU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1" y="357166"/>
            <a:ext cx="5476913" cy="3286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642918"/>
            <a:ext cx="6643734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357290" y="4786322"/>
            <a:ext cx="5169044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Vue lat</a:t>
            </a: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rale de l'abeille ouvri</a:t>
            </a: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è</a:t>
            </a: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</a:t>
            </a: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71472" y="357166"/>
            <a:ext cx="2857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2.1.Tête</a:t>
            </a:r>
            <a:endParaRPr lang="fr-FR" sz="3200" b="1" dirty="0"/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214282" y="928670"/>
            <a:ext cx="4732386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elle porte les appendices sensoriels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</a:p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Yeux</a:t>
            </a:r>
            <a:r>
              <a:rPr kumimoji="0" lang="fr-FR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composés</a:t>
            </a:r>
          </a:p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Ocelles</a:t>
            </a:r>
          </a:p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Bouche avec pièces buccales</a:t>
            </a:r>
          </a:p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Une </a:t>
            </a:r>
            <a:r>
              <a:rPr lang="fr-FR" sz="2800" smtClean="0">
                <a:latin typeface="Times New Roman" pitchFamily="18" charset="0"/>
                <a:cs typeface="Times New Roman" pitchFamily="18" charset="0"/>
              </a:rPr>
              <a:t>paire d’antennes(3parties)</a:t>
            </a: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3" name="Picture 3" descr="http://www.encyclopedie-universelle.com/abeille1/abeille-tete2-p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785794"/>
            <a:ext cx="3357586" cy="4502571"/>
          </a:xfrm>
          <a:prstGeom prst="rect">
            <a:avLst/>
          </a:prstGeom>
          <a:noFill/>
        </p:spPr>
      </p:pic>
      <p:cxnSp>
        <p:nvCxnSpPr>
          <p:cNvPr id="8" name="Connecteur droit avec flèche 7"/>
          <p:cNvCxnSpPr/>
          <p:nvPr/>
        </p:nvCxnSpPr>
        <p:spPr>
          <a:xfrm flipV="1">
            <a:off x="3131840" y="2996952"/>
            <a:ext cx="3786214" cy="1000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1643042" y="3068960"/>
            <a:ext cx="5521246" cy="14316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1835696" y="3861048"/>
            <a:ext cx="5760640" cy="12184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642910" y="378619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scape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571472" y="428625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pédicelle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857224" y="478632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funicule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699792" y="1916832"/>
            <a:ext cx="4752528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1763688" y="2420888"/>
            <a:ext cx="4536504" cy="72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4644008" y="2924944"/>
            <a:ext cx="1944216" cy="15121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L'antenne de l'abeil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785794"/>
            <a:ext cx="3333750" cy="4457700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428596" y="321468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funicule</a:t>
            </a:r>
            <a:endParaRPr lang="fr-FR" b="1" dirty="0"/>
          </a:p>
        </p:txBody>
      </p:sp>
      <p:sp>
        <p:nvSpPr>
          <p:cNvPr id="6" name="Accolade ouvrante 5"/>
          <p:cNvSpPr/>
          <p:nvPr/>
        </p:nvSpPr>
        <p:spPr>
          <a:xfrm>
            <a:off x="1714480" y="1285860"/>
            <a:ext cx="357190" cy="41434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929058" y="5643578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antenne</a:t>
            </a:r>
            <a:endParaRPr lang="fr-FR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271</Words>
  <Application>Microsoft Office PowerPoint</Application>
  <PresentationFormat>Affichage à l'écran (4:3)</PresentationFormat>
  <Paragraphs>147</Paragraphs>
  <Slides>39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0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Diapositive 36</vt:lpstr>
      <vt:lpstr>Diapositive 37</vt:lpstr>
      <vt:lpstr>Diapositive 38</vt:lpstr>
      <vt:lpstr>Diapositive 39</vt:lpstr>
    </vt:vector>
  </TitlesOfParts>
  <Company>Sweet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Privé</cp:lastModifiedBy>
  <cp:revision>50</cp:revision>
  <dcterms:created xsi:type="dcterms:W3CDTF">2013-11-03T12:47:03Z</dcterms:created>
  <dcterms:modified xsi:type="dcterms:W3CDTF">2015-11-04T05:13:57Z</dcterms:modified>
</cp:coreProperties>
</file>