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71" r:id="rId2"/>
    <p:sldId id="276" r:id="rId3"/>
    <p:sldId id="266" r:id="rId4"/>
    <p:sldId id="298" r:id="rId5"/>
    <p:sldId id="304" r:id="rId6"/>
    <p:sldId id="267" r:id="rId7"/>
    <p:sldId id="261" r:id="rId8"/>
    <p:sldId id="294" r:id="rId9"/>
    <p:sldId id="291" r:id="rId10"/>
    <p:sldId id="281" r:id="rId11"/>
    <p:sldId id="280" r:id="rId12"/>
    <p:sldId id="275" r:id="rId13"/>
    <p:sldId id="295" r:id="rId14"/>
    <p:sldId id="283" r:id="rId15"/>
    <p:sldId id="282" r:id="rId16"/>
    <p:sldId id="286" r:id="rId17"/>
    <p:sldId id="285" r:id="rId18"/>
    <p:sldId id="296" r:id="rId19"/>
    <p:sldId id="289" r:id="rId20"/>
    <p:sldId id="290" r:id="rId21"/>
    <p:sldId id="297" r:id="rId22"/>
    <p:sldId id="287" r:id="rId23"/>
    <p:sldId id="288" r:id="rId24"/>
    <p:sldId id="301" r:id="rId25"/>
    <p:sldId id="302"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6E80D50-8A53-4E4C-BE2B-9DBC160CCC53}">
          <p14:sldIdLst>
            <p14:sldId id="271"/>
            <p14:sldId id="276"/>
            <p14:sldId id="266"/>
            <p14:sldId id="298"/>
            <p14:sldId id="304"/>
            <p14:sldId id="267"/>
            <p14:sldId id="261"/>
            <p14:sldId id="294"/>
            <p14:sldId id="291"/>
            <p14:sldId id="281"/>
            <p14:sldId id="280"/>
            <p14:sldId id="275"/>
            <p14:sldId id="295"/>
            <p14:sldId id="283"/>
            <p14:sldId id="282"/>
            <p14:sldId id="286"/>
            <p14:sldId id="285"/>
            <p14:sldId id="296"/>
            <p14:sldId id="289"/>
            <p14:sldId id="290"/>
            <p14:sldId id="297"/>
            <p14:sldId id="287"/>
            <p14:sldId id="288"/>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42"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1F811-FDE7-4AD2-A9E6-429F28824DD8}"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7D851-3DC0-4C31-B2A3-6015B59E0072}" type="slidenum">
              <a:rPr lang="en-US" smtClean="0"/>
              <a:t>‹#›</a:t>
            </a:fld>
            <a:endParaRPr lang="en-US"/>
          </a:p>
        </p:txBody>
      </p:sp>
    </p:spTree>
    <p:extLst>
      <p:ext uri="{BB962C8B-B14F-4D97-AF65-F5344CB8AC3E}">
        <p14:creationId xmlns:p14="http://schemas.microsoft.com/office/powerpoint/2010/main" val="1546015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87084-B9C1-25BE-DF15-A90252EFF2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13DEFC-8EB0-DC4C-37CD-9D71294CF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2067A-B429-ED6F-4E63-264C98380FED}"/>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5" name="Footer Placeholder 4">
            <a:extLst>
              <a:ext uri="{FF2B5EF4-FFF2-40B4-BE49-F238E27FC236}">
                <a16:creationId xmlns:a16="http://schemas.microsoft.com/office/drawing/2014/main" id="{EB1D19E9-44B1-4056-291B-48849E2E5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179EE-474E-8227-9C6E-0401A2C01EC3}"/>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40144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CD0E9-C0F2-DC86-FD3A-46CC453306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8DA84-0D02-1261-BF1C-F21E94ABF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05827-E4AB-D533-774E-7AFC171C3490}"/>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5" name="Footer Placeholder 4">
            <a:extLst>
              <a:ext uri="{FF2B5EF4-FFF2-40B4-BE49-F238E27FC236}">
                <a16:creationId xmlns:a16="http://schemas.microsoft.com/office/drawing/2014/main" id="{77C4E4A2-4144-241B-70B5-9810DC8C2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C151B-F73A-C126-691B-807F20C9D4D9}"/>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282199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811E29-A624-7509-289F-24BDDE326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8E56B5-B566-2293-F838-4D3E938D15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92CFD-0B10-E442-F509-0A1AA8568844}"/>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5" name="Footer Placeholder 4">
            <a:extLst>
              <a:ext uri="{FF2B5EF4-FFF2-40B4-BE49-F238E27FC236}">
                <a16:creationId xmlns:a16="http://schemas.microsoft.com/office/drawing/2014/main" id="{7D00456F-C35E-E133-ECD8-6192E669C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DA2497-9CE9-3585-B0F3-CF884E074E75}"/>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68815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DF0-C9FF-B6E7-292C-1245B1104D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BD5935-47A9-E6D0-053A-568F8C286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B8A8A-5713-2CE1-0F5D-D83CA99CC473}"/>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5" name="Footer Placeholder 4">
            <a:extLst>
              <a:ext uri="{FF2B5EF4-FFF2-40B4-BE49-F238E27FC236}">
                <a16:creationId xmlns:a16="http://schemas.microsoft.com/office/drawing/2014/main" id="{5670D6B3-5BF1-CE26-7637-9DC154455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E61CA-F314-98D2-1257-837B0BFA41B9}"/>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295493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5B10-F5AF-ADEB-3655-EF6841505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21786E-85F3-6D21-F9C3-ABCDBAA99F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B96682-B7A8-B6E8-7550-A2ABB4868322}"/>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5" name="Footer Placeholder 4">
            <a:extLst>
              <a:ext uri="{FF2B5EF4-FFF2-40B4-BE49-F238E27FC236}">
                <a16:creationId xmlns:a16="http://schemas.microsoft.com/office/drawing/2014/main" id="{DF0AA922-FCAF-83F6-9BAD-51440AA93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59B15-8BDE-A361-AA34-00D39478A1E5}"/>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427609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464F-CA99-2522-C069-0FF6B9479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21F684-8FD8-4661-1685-5F364AD0A7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38875-934A-206C-FE74-FC95E751A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A15BD6-9BA3-A811-8F3F-383B44B63DD5}"/>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6" name="Footer Placeholder 5">
            <a:extLst>
              <a:ext uri="{FF2B5EF4-FFF2-40B4-BE49-F238E27FC236}">
                <a16:creationId xmlns:a16="http://schemas.microsoft.com/office/drawing/2014/main" id="{906BC0E8-ED38-A9C4-5E72-0F29091B8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9FEB4-3D5E-A4F2-B96D-D7A68EF8F730}"/>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07661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64E-D9E2-B5F7-3EB8-BDDA6C4C7B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2BE267-8841-7B0A-6B6E-6753855E7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EB403-9C58-D379-FCF1-D4AA5BD749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003940-7BA4-13B9-8A22-686A54FB5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0FAFE-7E3A-7AA4-FD91-63C5EB425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34FCC-5E60-6CAC-25CE-90F417A6AC64}"/>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8" name="Footer Placeholder 7">
            <a:extLst>
              <a:ext uri="{FF2B5EF4-FFF2-40B4-BE49-F238E27FC236}">
                <a16:creationId xmlns:a16="http://schemas.microsoft.com/office/drawing/2014/main" id="{BDE1B04E-4F8D-8F3F-BA11-DD37ED7A3D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4CF8D4-2DB4-5A95-C9AA-9A5D71BD2A5E}"/>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495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371-FCD7-8F86-F6DD-DB407B7C38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BB753B-25AC-4136-4F5A-5F7E56BE2D21}"/>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4" name="Footer Placeholder 3">
            <a:extLst>
              <a:ext uri="{FF2B5EF4-FFF2-40B4-BE49-F238E27FC236}">
                <a16:creationId xmlns:a16="http://schemas.microsoft.com/office/drawing/2014/main" id="{444EB708-4B03-3A79-6424-44539D0F22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2671F-1716-B933-6512-2DDBF936484A}"/>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247916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81D11-2CDF-31A1-E93E-6CF641D704D9}"/>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3" name="Footer Placeholder 2">
            <a:extLst>
              <a:ext uri="{FF2B5EF4-FFF2-40B4-BE49-F238E27FC236}">
                <a16:creationId xmlns:a16="http://schemas.microsoft.com/office/drawing/2014/main" id="{DC92D08F-5740-67A4-4D99-85E884C173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8EC789-D4B6-9E43-1C36-B57C9DECE072}"/>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1090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8EEA-41AB-C881-378E-D378E85E2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E21DC6-FECA-4189-119C-ACDC94BFC4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933BAB-0F97-8FC8-5ECA-D12692566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8054A-A64C-C954-88A8-579326A8392B}"/>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6" name="Footer Placeholder 5">
            <a:extLst>
              <a:ext uri="{FF2B5EF4-FFF2-40B4-BE49-F238E27FC236}">
                <a16:creationId xmlns:a16="http://schemas.microsoft.com/office/drawing/2014/main" id="{0F0F17B2-463B-FC8A-F841-4D6109061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35D265-F944-7C0C-DAA7-17C8D77B7ADB}"/>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221036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7B9E-7621-F659-D848-51244B1E8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6EF25-E26E-2B15-3241-7A0961EA81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D2EAD8-C9E2-1C43-D9E8-FCA34DBB9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0BBA1-963C-DD89-2EE8-B5B5634FC23C}"/>
              </a:ext>
            </a:extLst>
          </p:cNvPr>
          <p:cNvSpPr>
            <a:spLocks noGrp="1"/>
          </p:cNvSpPr>
          <p:nvPr>
            <p:ph type="dt" sz="half" idx="10"/>
          </p:nvPr>
        </p:nvSpPr>
        <p:spPr/>
        <p:txBody>
          <a:bodyPr/>
          <a:lstStyle/>
          <a:p>
            <a:fld id="{F9B037ED-C70E-4633-9427-CFCF54DEAD9C}" type="datetimeFigureOut">
              <a:rPr lang="en-US" smtClean="0"/>
              <a:t>6/12/2025</a:t>
            </a:fld>
            <a:endParaRPr lang="en-US"/>
          </a:p>
        </p:txBody>
      </p:sp>
      <p:sp>
        <p:nvSpPr>
          <p:cNvPr id="6" name="Footer Placeholder 5">
            <a:extLst>
              <a:ext uri="{FF2B5EF4-FFF2-40B4-BE49-F238E27FC236}">
                <a16:creationId xmlns:a16="http://schemas.microsoft.com/office/drawing/2014/main" id="{F965022C-B142-7AAA-0250-C2CEDF563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4CA1A-2EF5-5E46-F049-2196C7AD21C1}"/>
              </a:ext>
            </a:extLst>
          </p:cNvPr>
          <p:cNvSpPr>
            <a:spLocks noGrp="1"/>
          </p:cNvSpPr>
          <p:nvPr>
            <p:ph type="sldNum" sz="quarter" idx="12"/>
          </p:nvPr>
        </p:nvSpPr>
        <p:spPr/>
        <p:txBody>
          <a:bodyPr/>
          <a:lstStyle/>
          <a:p>
            <a:fld id="{0C002C21-FFC3-4CBC-A850-6C91ED16612F}" type="slidenum">
              <a:rPr lang="en-US" smtClean="0"/>
              <a:t>‹#›</a:t>
            </a:fld>
            <a:endParaRPr lang="en-US"/>
          </a:p>
        </p:txBody>
      </p:sp>
    </p:spTree>
    <p:extLst>
      <p:ext uri="{BB962C8B-B14F-4D97-AF65-F5344CB8AC3E}">
        <p14:creationId xmlns:p14="http://schemas.microsoft.com/office/powerpoint/2010/main" val="373222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D05E7-8067-52CC-646C-AAD5A9A19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BD385A-7C1F-0727-D85C-BCAF6278F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7D386-BE3E-FB5A-E7AB-1F622564AC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037ED-C70E-4633-9427-CFCF54DEAD9C}" type="datetimeFigureOut">
              <a:rPr lang="en-US" smtClean="0"/>
              <a:t>6/12/2025</a:t>
            </a:fld>
            <a:endParaRPr lang="en-US"/>
          </a:p>
        </p:txBody>
      </p:sp>
      <p:sp>
        <p:nvSpPr>
          <p:cNvPr id="5" name="Footer Placeholder 4">
            <a:extLst>
              <a:ext uri="{FF2B5EF4-FFF2-40B4-BE49-F238E27FC236}">
                <a16:creationId xmlns:a16="http://schemas.microsoft.com/office/drawing/2014/main" id="{DCA111B0-055F-C1DA-6C8C-D19F9457F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51DE12-AFEA-6554-BBD8-F39CBF21A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02C21-FFC3-4CBC-A850-6C91ED16612F}" type="slidenum">
              <a:rPr lang="en-US" smtClean="0"/>
              <a:t>‹#›</a:t>
            </a:fld>
            <a:endParaRPr lang="en-US"/>
          </a:p>
        </p:txBody>
      </p:sp>
    </p:spTree>
    <p:extLst>
      <p:ext uri="{BB962C8B-B14F-4D97-AF65-F5344CB8AC3E}">
        <p14:creationId xmlns:p14="http://schemas.microsoft.com/office/powerpoint/2010/main" val="3247553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bk14/SQL-PROJECT-/blob/main/World-Project.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AF85BE-C33F-FEB4-3436-DE0C5B37B4CA}"/>
              </a:ext>
            </a:extLst>
          </p:cNvPr>
          <p:cNvSpPr txBox="1"/>
          <p:nvPr/>
        </p:nvSpPr>
        <p:spPr>
          <a:xfrm>
            <a:off x="2200940" y="5231219"/>
            <a:ext cx="7634176" cy="1198335"/>
          </a:xfrm>
          <a:prstGeom prst="rect">
            <a:avLst/>
          </a:prstGeom>
          <a:noFill/>
        </p:spPr>
        <p:txBody>
          <a:bodyPr wrap="square">
            <a:spAutoFit/>
          </a:bodyPr>
          <a:lstStyle/>
          <a:p>
            <a:pPr algn="ctr"/>
            <a:r>
              <a:rPr lang="en-US" dirty="0"/>
              <a:t>Prepared by </a:t>
            </a:r>
          </a:p>
          <a:p>
            <a:pPr algn="ctr"/>
            <a:endParaRPr lang="en-US" dirty="0"/>
          </a:p>
          <a:p>
            <a:pPr algn="ctr"/>
            <a:r>
              <a:rPr lang="en-US" dirty="0" err="1"/>
              <a:t>Ibukunoluwa</a:t>
            </a:r>
            <a:r>
              <a:rPr lang="en-US" dirty="0"/>
              <a:t> Aransiola</a:t>
            </a:r>
          </a:p>
          <a:p>
            <a:pPr algn="ctr"/>
            <a:r>
              <a:rPr lang="en-US" dirty="0"/>
              <a:t>July 25</a:t>
            </a:r>
            <a:r>
              <a:rPr lang="en-US" baseline="30000" dirty="0"/>
              <a:t>th</a:t>
            </a:r>
            <a:r>
              <a:rPr lang="en-US" dirty="0"/>
              <a:t>,2024</a:t>
            </a:r>
          </a:p>
        </p:txBody>
      </p:sp>
      <p:sp>
        <p:nvSpPr>
          <p:cNvPr id="6" name="TextBox 5">
            <a:extLst>
              <a:ext uri="{FF2B5EF4-FFF2-40B4-BE49-F238E27FC236}">
                <a16:creationId xmlns:a16="http://schemas.microsoft.com/office/drawing/2014/main" id="{6ABA0954-4D97-DCFE-B3BE-387FC62B4AE2}"/>
              </a:ext>
            </a:extLst>
          </p:cNvPr>
          <p:cNvSpPr txBox="1"/>
          <p:nvPr/>
        </p:nvSpPr>
        <p:spPr>
          <a:xfrm>
            <a:off x="1981201" y="2133600"/>
            <a:ext cx="8382000" cy="1569660"/>
          </a:xfrm>
          <a:prstGeom prst="rect">
            <a:avLst/>
          </a:prstGeom>
          <a:noFill/>
        </p:spPr>
        <p:txBody>
          <a:bodyPr wrap="square">
            <a:spAutoFit/>
          </a:bodyPr>
          <a:lstStyle/>
          <a:p>
            <a:pPr algn="ctr"/>
            <a:r>
              <a:rPr lang="en-US" sz="4800" b="1" i="0" dirty="0">
                <a:solidFill>
                  <a:srgbClr val="202124"/>
                </a:solidFill>
                <a:effectLst/>
                <a:highlight>
                  <a:srgbClr val="FFFFFF"/>
                </a:highlight>
                <a:latin typeface="zeitung"/>
              </a:rPr>
              <a:t>World-Cities </a:t>
            </a:r>
            <a:r>
              <a:rPr lang="en-US" sz="4800" b="1" dirty="0"/>
              <a:t>Data Analysis Report</a:t>
            </a:r>
          </a:p>
        </p:txBody>
      </p:sp>
    </p:spTree>
    <p:extLst>
      <p:ext uri="{BB962C8B-B14F-4D97-AF65-F5344CB8AC3E}">
        <p14:creationId xmlns:p14="http://schemas.microsoft.com/office/powerpoint/2010/main" val="201243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3DBE9-2B7D-CA22-C954-CD084785154E}"/>
              </a:ext>
            </a:extLst>
          </p:cNvPr>
          <p:cNvSpPr txBox="1"/>
          <p:nvPr/>
        </p:nvSpPr>
        <p:spPr>
          <a:xfrm>
            <a:off x="1135026" y="830468"/>
            <a:ext cx="6097772" cy="830997"/>
          </a:xfrm>
          <a:prstGeom prst="rect">
            <a:avLst/>
          </a:prstGeom>
          <a:noFill/>
        </p:spPr>
        <p:txBody>
          <a:bodyPr wrap="square">
            <a:spAutoFit/>
          </a:bodyPr>
          <a:lstStyle/>
          <a:p>
            <a:pPr marL="742950" lvl="1" indent="-285750">
              <a:buFont typeface="Arial" panose="020B0604020202020204" pitchFamily="34" charset="0"/>
              <a:buChar char="•"/>
            </a:pPr>
            <a:r>
              <a:rPr lang="en-US" sz="2400" dirty="0"/>
              <a:t>Bottom 10 countries with the lowest populations are shown in the chart below</a:t>
            </a:r>
          </a:p>
        </p:txBody>
      </p:sp>
      <p:pic>
        <p:nvPicPr>
          <p:cNvPr id="9" name="Picture 8">
            <a:extLst>
              <a:ext uri="{FF2B5EF4-FFF2-40B4-BE49-F238E27FC236}">
                <a16:creationId xmlns:a16="http://schemas.microsoft.com/office/drawing/2014/main" id="{30C1BCAC-6FB7-C486-45B0-6FCB74529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8" y="2264735"/>
            <a:ext cx="12192000" cy="4019107"/>
          </a:xfrm>
          <a:prstGeom prst="rect">
            <a:avLst/>
          </a:prstGeom>
        </p:spPr>
      </p:pic>
    </p:spTree>
    <p:extLst>
      <p:ext uri="{BB962C8B-B14F-4D97-AF65-F5344CB8AC3E}">
        <p14:creationId xmlns:p14="http://schemas.microsoft.com/office/powerpoint/2010/main" val="168161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808586-2B73-FEE1-D3E8-5D64B91A3FCD}"/>
              </a:ext>
            </a:extLst>
          </p:cNvPr>
          <p:cNvSpPr txBox="1"/>
          <p:nvPr/>
        </p:nvSpPr>
        <p:spPr>
          <a:xfrm>
            <a:off x="754912" y="659219"/>
            <a:ext cx="8665535" cy="4708981"/>
          </a:xfrm>
          <a:prstGeom prst="rect">
            <a:avLst/>
          </a:prstGeom>
          <a:noFill/>
        </p:spPr>
        <p:txBody>
          <a:bodyPr wrap="square">
            <a:spAutoFit/>
          </a:bodyPr>
          <a:lstStyle/>
          <a:p>
            <a:pPr marL="285750" indent="-285750">
              <a:buFont typeface="Arial" panose="020B0604020202020204" pitchFamily="34" charset="0"/>
              <a:buChar char="•"/>
            </a:pPr>
            <a:r>
              <a:rPr lang="en-US" sz="2400" dirty="0"/>
              <a:t>Continents like Asia and Africa have countries with the highest total populations</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a:p>
            <a:pPr>
              <a:buFont typeface="+mj-lt"/>
              <a:buAutoNum type="arabicPeriod"/>
            </a:pPr>
            <a:endParaRPr lang="en-US" b="1" dirty="0"/>
          </a:p>
        </p:txBody>
      </p:sp>
      <p:pic>
        <p:nvPicPr>
          <p:cNvPr id="9" name="Picture 8">
            <a:extLst>
              <a:ext uri="{FF2B5EF4-FFF2-40B4-BE49-F238E27FC236}">
                <a16:creationId xmlns:a16="http://schemas.microsoft.com/office/drawing/2014/main" id="{D456D7B3-B4F3-B42F-2076-7E156746A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82" y="2328530"/>
            <a:ext cx="11844670" cy="3519377"/>
          </a:xfrm>
          <a:prstGeom prst="rect">
            <a:avLst/>
          </a:prstGeom>
        </p:spPr>
      </p:pic>
    </p:spTree>
    <p:extLst>
      <p:ext uri="{BB962C8B-B14F-4D97-AF65-F5344CB8AC3E}">
        <p14:creationId xmlns:p14="http://schemas.microsoft.com/office/powerpoint/2010/main" val="247897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5429CA-C2E5-612F-FB05-20DB942FBF32}"/>
              </a:ext>
            </a:extLst>
          </p:cNvPr>
          <p:cNvSpPr txBox="1"/>
          <p:nvPr/>
        </p:nvSpPr>
        <p:spPr>
          <a:xfrm>
            <a:off x="190499" y="847724"/>
            <a:ext cx="10944225" cy="4985980"/>
          </a:xfrm>
          <a:prstGeom prst="rect">
            <a:avLst/>
          </a:prstGeom>
          <a:noFill/>
        </p:spPr>
        <p:txBody>
          <a:bodyPr wrap="square">
            <a:spAutoFit/>
          </a:bodyPr>
          <a:lstStyle/>
          <a:p>
            <a:pPr marL="742950" lvl="1" indent="-285750">
              <a:buFont typeface="Arial" panose="020B0604020202020204" pitchFamily="34" charset="0"/>
              <a:buChar char="•"/>
            </a:pPr>
            <a:r>
              <a:rPr lang="en-US" altLang="en-US" sz="2400" dirty="0"/>
              <a:t>Identify countries like India, South Korea, Brazil etc. with large urban populations, based on cities.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3" name="Picture 2">
            <a:extLst>
              <a:ext uri="{FF2B5EF4-FFF2-40B4-BE49-F238E27FC236}">
                <a16:creationId xmlns:a16="http://schemas.microsoft.com/office/drawing/2014/main" id="{C62FF09F-70DD-028F-5A65-E85A954EB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26" y="3304193"/>
            <a:ext cx="10951578" cy="3075341"/>
          </a:xfrm>
          <a:prstGeom prst="rect">
            <a:avLst/>
          </a:prstGeom>
        </p:spPr>
      </p:pic>
    </p:spTree>
    <p:extLst>
      <p:ext uri="{BB962C8B-B14F-4D97-AF65-F5344CB8AC3E}">
        <p14:creationId xmlns:p14="http://schemas.microsoft.com/office/powerpoint/2010/main" val="410206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0AF8-EF3A-48C7-147A-1798E16060C4}"/>
              </a:ext>
            </a:extLst>
          </p:cNvPr>
          <p:cNvSpPr>
            <a:spLocks noGrp="1"/>
          </p:cNvSpPr>
          <p:nvPr>
            <p:ph type="ctrTitle"/>
          </p:nvPr>
        </p:nvSpPr>
        <p:spPr/>
        <p:txBody>
          <a:bodyPr>
            <a:normAutofit/>
          </a:bodyPr>
          <a:lstStyle/>
          <a:p>
            <a:r>
              <a:rPr lang="en-US" sz="5400" b="1" dirty="0">
                <a:latin typeface="+mn-lt"/>
              </a:rPr>
              <a:t>ANALYSIS ON LANGUAGE DIVERSITY</a:t>
            </a:r>
          </a:p>
        </p:txBody>
      </p:sp>
      <p:sp>
        <p:nvSpPr>
          <p:cNvPr id="3" name="Subtitle 2">
            <a:extLst>
              <a:ext uri="{FF2B5EF4-FFF2-40B4-BE49-F238E27FC236}">
                <a16:creationId xmlns:a16="http://schemas.microsoft.com/office/drawing/2014/main" id="{B1E2BD2D-7D92-F3C3-D7D6-27CB5DBCF7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1017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5558D-4B7A-E5D6-BD91-00710978099B}"/>
              </a:ext>
            </a:extLst>
          </p:cNvPr>
          <p:cNvSpPr txBox="1"/>
          <p:nvPr/>
        </p:nvSpPr>
        <p:spPr>
          <a:xfrm>
            <a:off x="571499" y="265814"/>
            <a:ext cx="8575159" cy="2831544"/>
          </a:xfrm>
          <a:prstGeom prst="rect">
            <a:avLst/>
          </a:prstGeom>
          <a:noFill/>
        </p:spPr>
        <p:txBody>
          <a:bodyPr wrap="square">
            <a:spAutoFit/>
          </a:bodyPr>
          <a:lstStyle/>
          <a:p>
            <a:endParaRPr lang="en-US" b="1" dirty="0"/>
          </a:p>
          <a:p>
            <a:endParaRPr lang="en-US" b="1" dirty="0"/>
          </a:p>
          <a:p>
            <a:r>
              <a:rPr lang="en-US" sz="2800" b="1" dirty="0"/>
              <a:t>Distribution of Official Languages</a:t>
            </a:r>
          </a:p>
          <a:p>
            <a:pPr marL="285750" indent="-285750">
              <a:buFont typeface="Arial" panose="020B0604020202020204" pitchFamily="34" charset="0"/>
              <a:buChar char="•"/>
            </a:pPr>
            <a:r>
              <a:rPr lang="en-US" sz="2400" dirty="0"/>
              <a:t>Languages like English, Arabic, and Spanish holds the top 3 highest official  languages in as many countries. With English language as official language in 44 countries, Arabic in 22 countries and Spanish in 20 countries</a:t>
            </a:r>
          </a:p>
          <a:p>
            <a:pPr lvl="1"/>
            <a:endParaRPr lang="en-US" dirty="0"/>
          </a:p>
        </p:txBody>
      </p:sp>
      <p:pic>
        <p:nvPicPr>
          <p:cNvPr id="7" name="Picture 6">
            <a:extLst>
              <a:ext uri="{FF2B5EF4-FFF2-40B4-BE49-F238E27FC236}">
                <a16:creationId xmlns:a16="http://schemas.microsoft.com/office/drawing/2014/main" id="{21BBEED4-B133-9F33-9449-19E6B08E8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9" y="3542016"/>
            <a:ext cx="10487025" cy="3166463"/>
          </a:xfrm>
          <a:prstGeom prst="rect">
            <a:avLst/>
          </a:prstGeom>
        </p:spPr>
      </p:pic>
    </p:spTree>
    <p:extLst>
      <p:ext uri="{BB962C8B-B14F-4D97-AF65-F5344CB8AC3E}">
        <p14:creationId xmlns:p14="http://schemas.microsoft.com/office/powerpoint/2010/main" val="88603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9F44CA-9326-B21A-36B1-F762709D7F42}"/>
              </a:ext>
            </a:extLst>
          </p:cNvPr>
          <p:cNvSpPr txBox="1"/>
          <p:nvPr/>
        </p:nvSpPr>
        <p:spPr>
          <a:xfrm>
            <a:off x="999460" y="733647"/>
            <a:ext cx="8147198" cy="1631216"/>
          </a:xfrm>
          <a:prstGeom prst="rect">
            <a:avLst/>
          </a:prstGeom>
          <a:noFill/>
        </p:spPr>
        <p:txBody>
          <a:bodyPr wrap="square">
            <a:spAutoFit/>
          </a:bodyPr>
          <a:lstStyle/>
          <a:p>
            <a:r>
              <a:rPr lang="en-US" sz="2800" b="1" dirty="0"/>
              <a:t>Most and Least Spoken Official Languages</a:t>
            </a:r>
          </a:p>
          <a:p>
            <a:pPr marL="285750" indent="-285750">
              <a:buFont typeface="Arial" panose="020B0604020202020204" pitchFamily="34" charset="0"/>
              <a:buChar char="•"/>
            </a:pPr>
            <a:r>
              <a:rPr lang="en-US" sz="2400" dirty="0"/>
              <a:t>Identify languages like Spanish, Arabic and English as widely spoken with large percentages; and languages like Futuna, Wallis, Nahua etc. that are spoken at percentages of 0.0%</a:t>
            </a:r>
          </a:p>
        </p:txBody>
      </p:sp>
      <p:pic>
        <p:nvPicPr>
          <p:cNvPr id="9" name="Picture 8">
            <a:extLst>
              <a:ext uri="{FF2B5EF4-FFF2-40B4-BE49-F238E27FC236}">
                <a16:creationId xmlns:a16="http://schemas.microsoft.com/office/drawing/2014/main" id="{2F710B57-D748-B3AF-1042-F32A0D5DB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16031"/>
            <a:ext cx="12192000" cy="3014647"/>
          </a:xfrm>
          <a:prstGeom prst="rect">
            <a:avLst/>
          </a:prstGeom>
        </p:spPr>
      </p:pic>
    </p:spTree>
    <p:extLst>
      <p:ext uri="{BB962C8B-B14F-4D97-AF65-F5344CB8AC3E}">
        <p14:creationId xmlns:p14="http://schemas.microsoft.com/office/powerpoint/2010/main" val="4067334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45AC0F-E65A-5E44-6307-E7C15A2D2009}"/>
              </a:ext>
            </a:extLst>
          </p:cNvPr>
          <p:cNvSpPr txBox="1"/>
          <p:nvPr/>
        </p:nvSpPr>
        <p:spPr>
          <a:xfrm>
            <a:off x="847725" y="742950"/>
            <a:ext cx="8296275" cy="1261884"/>
          </a:xfrm>
          <a:prstGeom prst="rect">
            <a:avLst/>
          </a:prstGeom>
          <a:noFill/>
        </p:spPr>
        <p:txBody>
          <a:bodyPr wrap="square">
            <a:spAutoFit/>
          </a:bodyPr>
          <a:lstStyle/>
          <a:p>
            <a:r>
              <a:rPr lang="en-US" sz="2800" b="1" dirty="0"/>
              <a:t>Top 10 Languages by Number of Countries Spoken</a:t>
            </a:r>
          </a:p>
          <a:p>
            <a:pPr marL="285750" indent="-285750">
              <a:buFont typeface="Arial" panose="020B0604020202020204" pitchFamily="34" charset="0"/>
              <a:buChar char="•"/>
            </a:pPr>
            <a:r>
              <a:rPr lang="en-US" sz="2400" dirty="0"/>
              <a:t>This query identifies the top languages spoken in the most countries, with the chart below</a:t>
            </a:r>
          </a:p>
        </p:txBody>
      </p:sp>
      <p:pic>
        <p:nvPicPr>
          <p:cNvPr id="5" name="Picture 4">
            <a:extLst>
              <a:ext uri="{FF2B5EF4-FFF2-40B4-BE49-F238E27FC236}">
                <a16:creationId xmlns:a16="http://schemas.microsoft.com/office/drawing/2014/main" id="{A544B535-539C-89A6-296B-6BDC75CE0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03446"/>
            <a:ext cx="11877964" cy="3145663"/>
          </a:xfrm>
          <a:prstGeom prst="rect">
            <a:avLst/>
          </a:prstGeom>
        </p:spPr>
      </p:pic>
    </p:spTree>
    <p:extLst>
      <p:ext uri="{BB962C8B-B14F-4D97-AF65-F5344CB8AC3E}">
        <p14:creationId xmlns:p14="http://schemas.microsoft.com/office/powerpoint/2010/main" val="89989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DE66FB-80E8-DC40-096B-7A3CB392511A}"/>
              </a:ext>
            </a:extLst>
          </p:cNvPr>
          <p:cNvSpPr txBox="1"/>
          <p:nvPr/>
        </p:nvSpPr>
        <p:spPr>
          <a:xfrm>
            <a:off x="680485" y="552893"/>
            <a:ext cx="8463516" cy="3016210"/>
          </a:xfrm>
          <a:prstGeom prst="rect">
            <a:avLst/>
          </a:prstGeom>
          <a:noFill/>
        </p:spPr>
        <p:txBody>
          <a:bodyPr wrap="square">
            <a:spAutoFit/>
          </a:bodyPr>
          <a:lstStyle/>
          <a:p>
            <a:r>
              <a:rPr lang="en-US" sz="2800" b="1" dirty="0"/>
              <a:t>Countries with the Most Languages Spoken</a:t>
            </a:r>
          </a:p>
          <a:p>
            <a:pPr marL="285750" indent="-285750">
              <a:buFont typeface="Arial" panose="020B0604020202020204" pitchFamily="34" charset="0"/>
              <a:buChar char="•"/>
            </a:pPr>
            <a:r>
              <a:rPr lang="en-US" sz="2400" dirty="0"/>
              <a:t>The top 10 countries with the highest number of languages being spoken as shown in the chart below</a:t>
            </a:r>
          </a:p>
          <a:p>
            <a:pPr marL="285750" indent="-285750">
              <a:buFont typeface="Arial" panose="020B0604020202020204" pitchFamily="34" charset="0"/>
              <a:buChar char="•"/>
            </a:pPr>
            <a:r>
              <a:rPr lang="en-US" sz="2400" dirty="0"/>
              <a:t>Canada, China, USA, India and Russia are joint top with 12 languages spoken in these countries; south Africa and Tanzania with 11 languages, while Iran, Nigeria and </a:t>
            </a:r>
            <a:r>
              <a:rPr lang="en-US" sz="2400" dirty="0" err="1"/>
              <a:t>Phillipines</a:t>
            </a:r>
            <a:r>
              <a:rPr lang="en-US" sz="2400" dirty="0"/>
              <a:t> with 10 languages.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038377A-5C41-E579-0EAE-010882985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82" y="3569103"/>
            <a:ext cx="11639550" cy="3149633"/>
          </a:xfrm>
          <a:prstGeom prst="rect">
            <a:avLst/>
          </a:prstGeom>
        </p:spPr>
      </p:pic>
    </p:spTree>
    <p:extLst>
      <p:ext uri="{BB962C8B-B14F-4D97-AF65-F5344CB8AC3E}">
        <p14:creationId xmlns:p14="http://schemas.microsoft.com/office/powerpoint/2010/main" val="507543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5582-98F7-3290-66E1-C5311F9617B4}"/>
              </a:ext>
            </a:extLst>
          </p:cNvPr>
          <p:cNvSpPr>
            <a:spLocks noGrp="1"/>
          </p:cNvSpPr>
          <p:nvPr>
            <p:ph type="ctrTitle"/>
          </p:nvPr>
        </p:nvSpPr>
        <p:spPr/>
        <p:txBody>
          <a:bodyPr>
            <a:normAutofit/>
          </a:bodyPr>
          <a:lstStyle/>
          <a:p>
            <a:r>
              <a:rPr lang="en-US" sz="5400" b="1" dirty="0">
                <a:latin typeface="+mn-lt"/>
              </a:rPr>
              <a:t>ANALYSIS ON LIFE EXPECTANCY</a:t>
            </a:r>
          </a:p>
        </p:txBody>
      </p:sp>
      <p:sp>
        <p:nvSpPr>
          <p:cNvPr id="3" name="Subtitle 2">
            <a:extLst>
              <a:ext uri="{FF2B5EF4-FFF2-40B4-BE49-F238E27FC236}">
                <a16:creationId xmlns:a16="http://schemas.microsoft.com/office/drawing/2014/main" id="{3593E9D0-36E4-2277-D3CC-D8B30E6DEC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70753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B188D3-84A0-C819-EECA-672046021D55}"/>
              </a:ext>
            </a:extLst>
          </p:cNvPr>
          <p:cNvSpPr txBox="1"/>
          <p:nvPr/>
        </p:nvSpPr>
        <p:spPr>
          <a:xfrm>
            <a:off x="1051560" y="1106424"/>
            <a:ext cx="8311515" cy="1631216"/>
          </a:xfrm>
          <a:prstGeom prst="rect">
            <a:avLst/>
          </a:prstGeom>
          <a:noFill/>
        </p:spPr>
        <p:txBody>
          <a:bodyPr wrap="square">
            <a:spAutoFit/>
          </a:bodyPr>
          <a:lstStyle/>
          <a:p>
            <a:r>
              <a:rPr lang="en-US" sz="2800" b="1" dirty="0"/>
              <a:t>Countries with the Lowest Life Expectancy</a:t>
            </a:r>
          </a:p>
          <a:p>
            <a:pPr marL="285750" indent="-285750">
              <a:buFont typeface="Arial" panose="020B0604020202020204" pitchFamily="34" charset="0"/>
              <a:buChar char="•"/>
            </a:pPr>
            <a:r>
              <a:rPr lang="en-US" sz="2400" dirty="0"/>
              <a:t>This query identifies countries with the lowest life expectancy ranging from 37.2 years of age to 42.5 amongst the bottom 10 countries in this category</a:t>
            </a:r>
          </a:p>
        </p:txBody>
      </p:sp>
      <p:pic>
        <p:nvPicPr>
          <p:cNvPr id="7" name="Picture 6">
            <a:extLst>
              <a:ext uri="{FF2B5EF4-FFF2-40B4-BE49-F238E27FC236}">
                <a16:creationId xmlns:a16="http://schemas.microsoft.com/office/drawing/2014/main" id="{1CC793F4-3B0A-395C-073B-7D8119170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1111"/>
            <a:ext cx="12192000" cy="4066889"/>
          </a:xfrm>
          <a:prstGeom prst="rect">
            <a:avLst/>
          </a:prstGeom>
        </p:spPr>
      </p:pic>
    </p:spTree>
    <p:extLst>
      <p:ext uri="{BB962C8B-B14F-4D97-AF65-F5344CB8AC3E}">
        <p14:creationId xmlns:p14="http://schemas.microsoft.com/office/powerpoint/2010/main" val="11386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C6F0-D05F-5659-FF11-CFBCBB016F34}"/>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C4F9F81A-486B-4604-8AC1-E2C7EA288EED}"/>
              </a:ext>
            </a:extLst>
          </p:cNvPr>
          <p:cNvSpPr>
            <a:spLocks noGrp="1"/>
          </p:cNvSpPr>
          <p:nvPr>
            <p:ph idx="1"/>
          </p:nvPr>
        </p:nvSpPr>
        <p:spPr/>
        <p:txBody>
          <a:bodyPr>
            <a:normAutofit lnSpcReduction="10000"/>
          </a:bodyPr>
          <a:lstStyle/>
          <a:p>
            <a:r>
              <a:rPr lang="en-US" dirty="0"/>
              <a:t>Overview of Database</a:t>
            </a:r>
          </a:p>
          <a:p>
            <a:r>
              <a:rPr lang="en-US" dirty="0"/>
              <a:t>Goal of the Analysis</a:t>
            </a:r>
          </a:p>
          <a:p>
            <a:r>
              <a:rPr lang="en-US" dirty="0"/>
              <a:t>Database Structure</a:t>
            </a:r>
          </a:p>
          <a:p>
            <a:r>
              <a:rPr lang="en-US" dirty="0"/>
              <a:t>ER Diagram</a:t>
            </a:r>
          </a:p>
          <a:p>
            <a:r>
              <a:rPr lang="en-US" dirty="0"/>
              <a:t>Analysis on Population </a:t>
            </a:r>
          </a:p>
          <a:p>
            <a:r>
              <a:rPr lang="en-US" dirty="0"/>
              <a:t>Analysis on Language</a:t>
            </a:r>
          </a:p>
          <a:p>
            <a:r>
              <a:rPr lang="en-US" dirty="0"/>
              <a:t>Analysis on life expectancy</a:t>
            </a:r>
          </a:p>
          <a:p>
            <a:r>
              <a:rPr lang="en-US" dirty="0"/>
              <a:t>Other relevant Analysis </a:t>
            </a:r>
          </a:p>
          <a:p>
            <a:r>
              <a:rPr lang="en-US" dirty="0"/>
              <a:t>Conclusion</a:t>
            </a:r>
          </a:p>
        </p:txBody>
      </p:sp>
    </p:spTree>
    <p:extLst>
      <p:ext uri="{BB962C8B-B14F-4D97-AF65-F5344CB8AC3E}">
        <p14:creationId xmlns:p14="http://schemas.microsoft.com/office/powerpoint/2010/main" val="3285148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72E82-A6EC-AE30-89DB-96FA6C076F1A}"/>
              </a:ext>
            </a:extLst>
          </p:cNvPr>
          <p:cNvSpPr txBox="1"/>
          <p:nvPr/>
        </p:nvSpPr>
        <p:spPr>
          <a:xfrm>
            <a:off x="1069848" y="1033272"/>
            <a:ext cx="8622792" cy="1631216"/>
          </a:xfrm>
          <a:prstGeom prst="rect">
            <a:avLst/>
          </a:prstGeom>
          <a:noFill/>
        </p:spPr>
        <p:txBody>
          <a:bodyPr wrap="square">
            <a:spAutoFit/>
          </a:bodyPr>
          <a:lstStyle/>
          <a:p>
            <a:r>
              <a:rPr lang="en-US" sz="2800" b="1" dirty="0"/>
              <a:t>Countries with high Life Expectancy</a:t>
            </a:r>
          </a:p>
          <a:p>
            <a:pPr marL="342900" indent="-342900">
              <a:buFont typeface="Arial" panose="020B0604020202020204" pitchFamily="34" charset="0"/>
              <a:buChar char="•"/>
            </a:pPr>
            <a:r>
              <a:rPr lang="en-US" sz="2400" dirty="0"/>
              <a:t>This query identifies countries with high life expectancy ranging from 83.5 to 79.4 years of age amongst the top 10 countries in this category</a:t>
            </a:r>
          </a:p>
        </p:txBody>
      </p:sp>
      <p:pic>
        <p:nvPicPr>
          <p:cNvPr id="7" name="Picture 6">
            <a:extLst>
              <a:ext uri="{FF2B5EF4-FFF2-40B4-BE49-F238E27FC236}">
                <a16:creationId xmlns:a16="http://schemas.microsoft.com/office/drawing/2014/main" id="{DAEACB85-7A03-063A-AD99-F72055E04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12192000" cy="2924174"/>
          </a:xfrm>
          <a:prstGeom prst="rect">
            <a:avLst/>
          </a:prstGeom>
        </p:spPr>
      </p:pic>
    </p:spTree>
    <p:extLst>
      <p:ext uri="{BB962C8B-B14F-4D97-AF65-F5344CB8AC3E}">
        <p14:creationId xmlns:p14="http://schemas.microsoft.com/office/powerpoint/2010/main" val="209781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81656-AD75-7980-4C4F-A5165D6AEAE7}"/>
              </a:ext>
            </a:extLst>
          </p:cNvPr>
          <p:cNvSpPr>
            <a:spLocks noGrp="1"/>
          </p:cNvSpPr>
          <p:nvPr>
            <p:ph type="ctrTitle"/>
          </p:nvPr>
        </p:nvSpPr>
        <p:spPr/>
        <p:txBody>
          <a:bodyPr>
            <a:normAutofit/>
          </a:bodyPr>
          <a:lstStyle/>
          <a:p>
            <a:r>
              <a:rPr lang="en-US" sz="5400" b="1" dirty="0">
                <a:latin typeface="+mn-lt"/>
              </a:rPr>
              <a:t>OTHER RELEVANT ANALYSIS FROM THE DATABASE</a:t>
            </a:r>
          </a:p>
        </p:txBody>
      </p:sp>
      <p:sp>
        <p:nvSpPr>
          <p:cNvPr id="3" name="Subtitle 2">
            <a:extLst>
              <a:ext uri="{FF2B5EF4-FFF2-40B4-BE49-F238E27FC236}">
                <a16:creationId xmlns:a16="http://schemas.microsoft.com/office/drawing/2014/main" id="{CA8AB64D-B7EC-91AE-1CAD-ED271FDD7BA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3975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7B0CB9-F5D6-3627-498D-363D449D4626}"/>
              </a:ext>
            </a:extLst>
          </p:cNvPr>
          <p:cNvSpPr txBox="1"/>
          <p:nvPr/>
        </p:nvSpPr>
        <p:spPr>
          <a:xfrm>
            <a:off x="1025452" y="900116"/>
            <a:ext cx="8331201" cy="1631216"/>
          </a:xfrm>
          <a:prstGeom prst="rect">
            <a:avLst/>
          </a:prstGeom>
          <a:noFill/>
        </p:spPr>
        <p:txBody>
          <a:bodyPr wrap="square">
            <a:spAutoFit/>
          </a:bodyPr>
          <a:lstStyle/>
          <a:p>
            <a:r>
              <a:rPr lang="en-US" sz="2800" b="1" dirty="0"/>
              <a:t>GDP Analysis</a:t>
            </a:r>
          </a:p>
          <a:p>
            <a:pPr marL="285750" indent="-285750">
              <a:buFont typeface="Arial" panose="020B0604020202020204" pitchFamily="34" charset="0"/>
              <a:buChar char="•"/>
            </a:pPr>
            <a:r>
              <a:rPr lang="en-US" sz="2400" dirty="0"/>
              <a:t>Highlights Countries with the Highest GDP with a query that identifies the top 10 highest Gross National Product (GNP), with a chart below</a:t>
            </a:r>
          </a:p>
        </p:txBody>
      </p:sp>
      <p:pic>
        <p:nvPicPr>
          <p:cNvPr id="7" name="Picture 6">
            <a:extLst>
              <a:ext uri="{FF2B5EF4-FFF2-40B4-BE49-F238E27FC236}">
                <a16:creationId xmlns:a16="http://schemas.microsoft.com/office/drawing/2014/main" id="{54CE87EB-D958-7940-9CA5-F76DA5685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8" y="3052769"/>
            <a:ext cx="11851757" cy="3097719"/>
          </a:xfrm>
          <a:prstGeom prst="rect">
            <a:avLst/>
          </a:prstGeom>
        </p:spPr>
      </p:pic>
    </p:spTree>
    <p:extLst>
      <p:ext uri="{BB962C8B-B14F-4D97-AF65-F5344CB8AC3E}">
        <p14:creationId xmlns:p14="http://schemas.microsoft.com/office/powerpoint/2010/main" val="1349312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8684D-9EA2-4818-36B2-9FFE5D692E69}"/>
              </a:ext>
            </a:extLst>
          </p:cNvPr>
          <p:cNvSpPr txBox="1"/>
          <p:nvPr/>
        </p:nvSpPr>
        <p:spPr>
          <a:xfrm>
            <a:off x="1038225" y="600075"/>
            <a:ext cx="8105775" cy="1631216"/>
          </a:xfrm>
          <a:prstGeom prst="rect">
            <a:avLst/>
          </a:prstGeom>
          <a:noFill/>
        </p:spPr>
        <p:txBody>
          <a:bodyPr wrap="square">
            <a:spAutoFit/>
          </a:bodyPr>
          <a:lstStyle/>
          <a:p>
            <a:r>
              <a:rPr lang="en-US" sz="2800" b="1" dirty="0"/>
              <a:t>Total Surface by continent Analysis</a:t>
            </a:r>
          </a:p>
          <a:p>
            <a:pPr marL="285750" indent="-285750">
              <a:buFont typeface="Arial" panose="020B0604020202020204" pitchFamily="34" charset="0"/>
              <a:buChar char="•"/>
            </a:pPr>
            <a:r>
              <a:rPr lang="en-US" sz="2400" dirty="0"/>
              <a:t>Ran a query that shows the total Surface Area by Continent. This query sums up the total surface area of countries in each continent.</a:t>
            </a:r>
          </a:p>
        </p:txBody>
      </p:sp>
      <p:pic>
        <p:nvPicPr>
          <p:cNvPr id="5" name="Picture 4">
            <a:extLst>
              <a:ext uri="{FF2B5EF4-FFF2-40B4-BE49-F238E27FC236}">
                <a16:creationId xmlns:a16="http://schemas.microsoft.com/office/drawing/2014/main" id="{0DFE0D41-8E9D-CED1-647D-936D7C9D3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77705"/>
            <a:ext cx="12192000" cy="2696078"/>
          </a:xfrm>
          <a:prstGeom prst="rect">
            <a:avLst/>
          </a:prstGeom>
        </p:spPr>
      </p:pic>
    </p:spTree>
    <p:extLst>
      <p:ext uri="{BB962C8B-B14F-4D97-AF65-F5344CB8AC3E}">
        <p14:creationId xmlns:p14="http://schemas.microsoft.com/office/powerpoint/2010/main" val="234182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CA4521-3F87-62B1-A78B-FD557E72AE3A}"/>
              </a:ext>
            </a:extLst>
          </p:cNvPr>
          <p:cNvSpPr txBox="1"/>
          <p:nvPr/>
        </p:nvSpPr>
        <p:spPr>
          <a:xfrm>
            <a:off x="797442" y="659218"/>
            <a:ext cx="9027042" cy="5755422"/>
          </a:xfrm>
          <a:prstGeom prst="rect">
            <a:avLst/>
          </a:prstGeom>
          <a:noFill/>
        </p:spPr>
        <p:txBody>
          <a:bodyPr wrap="square">
            <a:spAutoFit/>
          </a:bodyPr>
          <a:lstStyle/>
          <a:p>
            <a:r>
              <a:rPr lang="en-US" sz="2800" b="1" dirty="0"/>
              <a:t>Conclusions &amp; Findings</a:t>
            </a:r>
          </a:p>
          <a:p>
            <a:endParaRPr lang="en-US" sz="2800" b="1" dirty="0"/>
          </a:p>
          <a:p>
            <a:r>
              <a:rPr lang="en-US" sz="2400" b="1" dirty="0"/>
              <a:t>Population Distribution</a:t>
            </a:r>
            <a:endParaRPr lang="en-US" sz="2400" dirty="0"/>
          </a:p>
          <a:p>
            <a:pPr marL="285750" indent="-285750">
              <a:buFont typeface="Arial" panose="020B0604020202020204" pitchFamily="34" charset="0"/>
              <a:buChar char="•"/>
            </a:pPr>
            <a:r>
              <a:rPr lang="en-US" sz="2400" dirty="0"/>
              <a:t>Countries with the highest and lowest populations helps to highlight the regions where most people live and where there may be less density, affecting infrastructure, healthcare, and other societal needs.</a:t>
            </a:r>
          </a:p>
          <a:p>
            <a:r>
              <a:rPr lang="en-US" sz="2400" b="1" dirty="0"/>
              <a:t>Linguistic Diversity</a:t>
            </a:r>
          </a:p>
          <a:p>
            <a:pPr marL="285750" indent="-285750">
              <a:buFont typeface="Arial" panose="020B0604020202020204" pitchFamily="34" charset="0"/>
              <a:buChar char="•"/>
            </a:pPr>
            <a:r>
              <a:rPr lang="en-US" sz="2400" dirty="0"/>
              <a:t>Countries with multiple official languages reflect cultural diversity, while the prevalence of certain languages suggests cultural dominance. </a:t>
            </a:r>
          </a:p>
          <a:p>
            <a:pPr marL="285750" indent="-285750">
              <a:buFont typeface="Arial" panose="020B0604020202020204" pitchFamily="34" charset="0"/>
              <a:buChar char="•"/>
            </a:pPr>
            <a:r>
              <a:rPr lang="en-US" sz="2400" dirty="0"/>
              <a:t>Countries with multiple official languages often reflect a multicultural society, which can influence any decision making.</a:t>
            </a:r>
          </a:p>
          <a:p>
            <a:pPr marL="285750" indent="-285750">
              <a:buFont typeface="Arial" panose="020B0604020202020204" pitchFamily="34" charset="0"/>
              <a:buChar char="•"/>
            </a:pPr>
            <a:r>
              <a:rPr lang="en-US" sz="2400" dirty="0"/>
              <a:t>Less prevalent languages highlights the need for language preservation efforts.</a:t>
            </a:r>
          </a:p>
        </p:txBody>
      </p:sp>
    </p:spTree>
    <p:extLst>
      <p:ext uri="{BB962C8B-B14F-4D97-AF65-F5344CB8AC3E}">
        <p14:creationId xmlns:p14="http://schemas.microsoft.com/office/powerpoint/2010/main" val="3686207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A154A6-B578-E852-9703-63F73DF0F7FC}"/>
              </a:ext>
            </a:extLst>
          </p:cNvPr>
          <p:cNvSpPr txBox="1"/>
          <p:nvPr/>
        </p:nvSpPr>
        <p:spPr>
          <a:xfrm>
            <a:off x="776176" y="1073888"/>
            <a:ext cx="9122735" cy="5447645"/>
          </a:xfrm>
          <a:prstGeom prst="rect">
            <a:avLst/>
          </a:prstGeom>
          <a:noFill/>
        </p:spPr>
        <p:txBody>
          <a:bodyPr wrap="square">
            <a:spAutoFit/>
          </a:bodyPr>
          <a:lstStyle/>
          <a:p>
            <a:r>
              <a:rPr lang="en-US" sz="2400" b="1" dirty="0"/>
              <a:t>Life Expectancy</a:t>
            </a:r>
          </a:p>
          <a:p>
            <a:pPr marL="285750" indent="-285750">
              <a:buFont typeface="Arial" panose="020B0604020202020204" pitchFamily="34" charset="0"/>
              <a:buChar char="•"/>
            </a:pPr>
            <a:r>
              <a:rPr lang="en-US" sz="2400" dirty="0"/>
              <a:t>Life Expectancy  analysis shows countries with higher life expectancies tend to have better healthcare systems, economic stability, good environmental factors, higher standards of living, and more effective public health policies and vice versa.</a:t>
            </a:r>
          </a:p>
          <a:p>
            <a:endParaRPr lang="en-US" sz="2400" b="1" dirty="0"/>
          </a:p>
          <a:p>
            <a:r>
              <a:rPr lang="en-US" sz="2400" b="1" dirty="0"/>
              <a:t>Urbanization Trends</a:t>
            </a:r>
          </a:p>
          <a:p>
            <a:pPr marL="285750" indent="-285750">
              <a:buFont typeface="Arial" panose="020B0604020202020204" pitchFamily="34" charset="0"/>
              <a:buChar char="•"/>
            </a:pPr>
            <a:r>
              <a:rPr lang="en-US" sz="2400" dirty="0"/>
              <a:t>Cities with the highest populations are often economic hubs, attracting people for job opportunities, education, and better living conditions.</a:t>
            </a:r>
          </a:p>
          <a:p>
            <a:pPr marL="285750" indent="-285750">
              <a:buFont typeface="Arial" panose="020B0604020202020204" pitchFamily="34" charset="0"/>
              <a:buChar char="•"/>
            </a:pPr>
            <a:r>
              <a:rPr lang="en-US" sz="2400" dirty="0"/>
              <a:t>Understanding the distribution between urban and rural populations helps in planning infrastructure, services, and policies to address the needs of both areas.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74177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5E0F-6485-2575-80DE-EDA56F80B2DA}"/>
              </a:ext>
            </a:extLst>
          </p:cNvPr>
          <p:cNvSpPr>
            <a:spLocks noGrp="1"/>
          </p:cNvSpPr>
          <p:nvPr>
            <p:ph type="ctrTitle"/>
          </p:nvPr>
        </p:nvSpPr>
        <p:spPr/>
        <p:txBody>
          <a:bodyPr>
            <a:normAutofit/>
          </a:bodyPr>
          <a:lstStyle/>
          <a:p>
            <a:r>
              <a:rPr lang="en-US" sz="5400" dirty="0">
                <a:latin typeface="+mn-lt"/>
              </a:rPr>
              <a:t>THE END</a:t>
            </a:r>
          </a:p>
        </p:txBody>
      </p:sp>
      <p:sp>
        <p:nvSpPr>
          <p:cNvPr id="3" name="Subtitle 2">
            <a:extLst>
              <a:ext uri="{FF2B5EF4-FFF2-40B4-BE49-F238E27FC236}">
                <a16:creationId xmlns:a16="http://schemas.microsoft.com/office/drawing/2014/main" id="{17493E44-E733-CFC7-5BB9-CB71B00E2FF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601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82CC0-D1E6-AD63-E282-B471D06539B6}"/>
              </a:ext>
            </a:extLst>
          </p:cNvPr>
          <p:cNvSpPr>
            <a:spLocks noGrp="1"/>
          </p:cNvSpPr>
          <p:nvPr>
            <p:ph type="title"/>
          </p:nvPr>
        </p:nvSpPr>
        <p:spPr/>
        <p:txBody>
          <a:bodyPr>
            <a:normAutofit/>
          </a:bodyPr>
          <a:lstStyle/>
          <a:p>
            <a:r>
              <a:rPr lang="en-US" sz="3200" b="1" dirty="0">
                <a:latin typeface="Calibri" panose="020F0502020204030204" pitchFamily="34" charset="0"/>
                <a:cs typeface="Calibri" panose="020F0502020204030204" pitchFamily="34" charset="0"/>
              </a:rPr>
              <a:t>Overview Of Database: Brief Description of the Database </a:t>
            </a:r>
            <a:br>
              <a:rPr lang="en-US" sz="3200" b="1" dirty="0">
                <a:latin typeface="Calibri" panose="020F0502020204030204" pitchFamily="34" charset="0"/>
                <a:cs typeface="Calibri" panose="020F0502020204030204" pitchFamily="34" charset="0"/>
              </a:rPr>
            </a:br>
            <a:endParaRPr lang="en-US" sz="32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427DC5C-C0AA-FEA7-D013-1CB86B591100}"/>
              </a:ext>
            </a:extLst>
          </p:cNvPr>
          <p:cNvSpPr>
            <a:spLocks noGrp="1"/>
          </p:cNvSpPr>
          <p:nvPr>
            <p:ph idx="1"/>
          </p:nvPr>
        </p:nvSpPr>
        <p:spPr>
          <a:xfrm>
            <a:off x="600365" y="1366981"/>
            <a:ext cx="10753436" cy="4809981"/>
          </a:xfrm>
        </p:spPr>
        <p:txBody>
          <a:bodyPr>
            <a:normAutofit/>
          </a:bodyPr>
          <a:lstStyle/>
          <a:p>
            <a:pPr marL="0" indent="0">
              <a:buNone/>
            </a:pPr>
            <a:endParaRPr lang="en-US" dirty="0"/>
          </a:p>
          <a:p>
            <a:r>
              <a:rPr lang="en-US" dirty="0"/>
              <a:t>The database is designed to store and manage information about countries, cities, and languages around the world. It includes demographic, geographic, and linguistic data, providing a comprehensive overview of global regions.</a:t>
            </a:r>
          </a:p>
          <a:p>
            <a:endParaRPr lang="en-US" dirty="0"/>
          </a:p>
          <a:p>
            <a:r>
              <a:rPr lang="en-US" dirty="0"/>
              <a:t>SQL queries: </a:t>
            </a:r>
            <a:r>
              <a:rPr lang="en-US" dirty="0">
                <a:hlinkClick r:id="rId2"/>
              </a:rPr>
              <a:t>https://github.com/Ibk14/SQL-PROJECT-/blob/main/World-Project.sql</a:t>
            </a:r>
            <a:endParaRPr lang="en-US" dirty="0"/>
          </a:p>
          <a:p>
            <a:r>
              <a:rPr lang="en-US" dirty="0"/>
              <a:t>Data source: Kaggle.com</a:t>
            </a:r>
          </a:p>
          <a:p>
            <a:r>
              <a:rPr lang="en-US" dirty="0"/>
              <a:t>Tools used: </a:t>
            </a:r>
            <a:r>
              <a:rPr lang="en-US" dirty="0" err="1"/>
              <a:t>Postgre</a:t>
            </a:r>
            <a:r>
              <a:rPr lang="en-US" dirty="0"/>
              <a:t> SQL (</a:t>
            </a:r>
            <a:r>
              <a:rPr lang="en-US" dirty="0" err="1"/>
              <a:t>PgAdmin</a:t>
            </a:r>
            <a:r>
              <a:rPr lang="en-US" dirty="0"/>
              <a:t> 4)</a:t>
            </a:r>
          </a:p>
          <a:p>
            <a:pPr marL="457200" lvl="1" indent="0">
              <a:buNone/>
            </a:pPr>
            <a:endParaRPr lang="en-US" sz="3200" dirty="0"/>
          </a:p>
          <a:p>
            <a:endParaRPr lang="en-US" dirty="0"/>
          </a:p>
        </p:txBody>
      </p:sp>
    </p:spTree>
    <p:extLst>
      <p:ext uri="{BB962C8B-B14F-4D97-AF65-F5344CB8AC3E}">
        <p14:creationId xmlns:p14="http://schemas.microsoft.com/office/powerpoint/2010/main" val="385693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8D7C-69AC-2E0F-A065-174481F1B4C3}"/>
              </a:ext>
            </a:extLst>
          </p:cNvPr>
          <p:cNvSpPr>
            <a:spLocks noGrp="1"/>
          </p:cNvSpPr>
          <p:nvPr>
            <p:ph type="title"/>
          </p:nvPr>
        </p:nvSpPr>
        <p:spPr/>
        <p:txBody>
          <a:bodyPr/>
          <a:lstStyle/>
          <a:p>
            <a:r>
              <a:rPr lang="en-US" sz="3200" b="1" dirty="0">
                <a:latin typeface="+mn-lt"/>
              </a:rPr>
              <a:t>Goal of the Analysis</a:t>
            </a:r>
            <a:br>
              <a:rPr lang="en-US" sz="4400" dirty="0"/>
            </a:br>
            <a:endParaRPr lang="en-US" dirty="0"/>
          </a:p>
        </p:txBody>
      </p:sp>
      <p:sp>
        <p:nvSpPr>
          <p:cNvPr id="3" name="Content Placeholder 2">
            <a:extLst>
              <a:ext uri="{FF2B5EF4-FFF2-40B4-BE49-F238E27FC236}">
                <a16:creationId xmlns:a16="http://schemas.microsoft.com/office/drawing/2014/main" id="{4B6D801D-A977-9A21-F91A-CDE0E4307023}"/>
              </a:ext>
            </a:extLst>
          </p:cNvPr>
          <p:cNvSpPr>
            <a:spLocks noGrp="1"/>
          </p:cNvSpPr>
          <p:nvPr>
            <p:ph idx="1"/>
          </p:nvPr>
        </p:nvSpPr>
        <p:spPr/>
        <p:txBody>
          <a:bodyPr/>
          <a:lstStyle/>
          <a:p>
            <a:pPr lvl="1"/>
            <a:r>
              <a:rPr lang="en-US" sz="2800" dirty="0"/>
              <a:t>The primary goal of the analysis is to uncover insights related to population distribution, linguistic diversity, life expectancy and urbanization trends, GDP etc. </a:t>
            </a:r>
          </a:p>
          <a:p>
            <a:pPr lvl="1"/>
            <a:r>
              <a:rPr lang="en-US" sz="2800" dirty="0"/>
              <a:t>The aim is to draw meaningful conclusions about global demographics and other relevant areas.</a:t>
            </a:r>
          </a:p>
          <a:p>
            <a:pPr marL="457200" lvl="1" indent="0">
              <a:buNone/>
            </a:pPr>
            <a:endParaRPr lang="en-US" dirty="0"/>
          </a:p>
          <a:p>
            <a:endParaRPr lang="en-US" dirty="0"/>
          </a:p>
        </p:txBody>
      </p:sp>
    </p:spTree>
    <p:extLst>
      <p:ext uri="{BB962C8B-B14F-4D97-AF65-F5344CB8AC3E}">
        <p14:creationId xmlns:p14="http://schemas.microsoft.com/office/powerpoint/2010/main" val="166248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358B-6BCA-4F4B-345F-8F316748749B}"/>
              </a:ext>
            </a:extLst>
          </p:cNvPr>
          <p:cNvSpPr>
            <a:spLocks noGrp="1"/>
          </p:cNvSpPr>
          <p:nvPr>
            <p:ph type="title"/>
          </p:nvPr>
        </p:nvSpPr>
        <p:spPr/>
        <p:txBody>
          <a:bodyPr>
            <a:normAutofit/>
          </a:bodyPr>
          <a:lstStyle/>
          <a:p>
            <a:r>
              <a:rPr lang="en-US" sz="3600" b="1" dirty="0">
                <a:latin typeface="+mn-lt"/>
              </a:rPr>
              <a:t>Database Structure</a:t>
            </a:r>
          </a:p>
        </p:txBody>
      </p:sp>
      <p:sp>
        <p:nvSpPr>
          <p:cNvPr id="3" name="Content Placeholder 2">
            <a:extLst>
              <a:ext uri="{FF2B5EF4-FFF2-40B4-BE49-F238E27FC236}">
                <a16:creationId xmlns:a16="http://schemas.microsoft.com/office/drawing/2014/main" id="{3E3D391D-C54B-035A-7D17-2C7515338060}"/>
              </a:ext>
            </a:extLst>
          </p:cNvPr>
          <p:cNvSpPr>
            <a:spLocks noGrp="1"/>
          </p:cNvSpPr>
          <p:nvPr>
            <p:ph idx="1"/>
          </p:nvPr>
        </p:nvSpPr>
        <p:spPr/>
        <p:txBody>
          <a:bodyPr/>
          <a:lstStyle/>
          <a:p>
            <a:pPr marL="0" indent="0">
              <a:buNone/>
            </a:pPr>
            <a:r>
              <a:rPr lang="en-US" sz="2800" b="1" dirty="0"/>
              <a:t>Mention of the Three Tables</a:t>
            </a:r>
          </a:p>
          <a:p>
            <a:r>
              <a:rPr lang="en-US" sz="2800" b="1" dirty="0"/>
              <a:t>Country Table</a:t>
            </a:r>
            <a:r>
              <a:rPr lang="en-US" sz="2800" dirty="0"/>
              <a:t>: Contains details about each country, such as its name, continent, population, government form, and economic indicators.</a:t>
            </a:r>
          </a:p>
          <a:p>
            <a:r>
              <a:rPr lang="en-US" sz="2800" b="1" dirty="0"/>
              <a:t>City Table</a:t>
            </a:r>
            <a:r>
              <a:rPr lang="en-US" sz="2800" dirty="0"/>
              <a:t>: Includes information on various cities, their populations, and the districts they belong to.</a:t>
            </a:r>
          </a:p>
          <a:p>
            <a:r>
              <a:rPr lang="en-US" sz="2800" b="1" dirty="0" err="1"/>
              <a:t>CountryLanguage</a:t>
            </a:r>
            <a:r>
              <a:rPr lang="en-US" sz="2800" b="1" dirty="0"/>
              <a:t> Table</a:t>
            </a:r>
            <a:r>
              <a:rPr lang="en-US" sz="2800" dirty="0"/>
              <a:t>: Stores data on the languages spoken in each country, indicating whether they are official and their prevalence.</a:t>
            </a:r>
          </a:p>
          <a:p>
            <a:endParaRPr lang="en-US" dirty="0"/>
          </a:p>
        </p:txBody>
      </p:sp>
    </p:spTree>
    <p:extLst>
      <p:ext uri="{BB962C8B-B14F-4D97-AF65-F5344CB8AC3E}">
        <p14:creationId xmlns:p14="http://schemas.microsoft.com/office/powerpoint/2010/main" val="213677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5F4D-89A8-19F4-22B9-D2E26A85BF5D}"/>
              </a:ext>
            </a:extLst>
          </p:cNvPr>
          <p:cNvSpPr>
            <a:spLocks noGrp="1"/>
          </p:cNvSpPr>
          <p:nvPr>
            <p:ph type="title"/>
          </p:nvPr>
        </p:nvSpPr>
        <p:spPr>
          <a:xfrm>
            <a:off x="838200" y="365125"/>
            <a:ext cx="10515600" cy="1325563"/>
          </a:xfrm>
        </p:spPr>
        <p:txBody>
          <a:bodyPr>
            <a:normAutofit/>
          </a:bodyPr>
          <a:lstStyle/>
          <a:p>
            <a:r>
              <a:rPr lang="en-US" altLang="en-US" sz="3600" b="1" dirty="0">
                <a:latin typeface="+mn-lt"/>
              </a:rPr>
              <a:t>Database Structure contd.</a:t>
            </a:r>
            <a:br>
              <a:rPr lang="en-US" altLang="en-US" sz="3200" dirty="0"/>
            </a:br>
            <a:endParaRPr lang="en-US" sz="3200" dirty="0"/>
          </a:p>
        </p:txBody>
      </p:sp>
      <p:sp>
        <p:nvSpPr>
          <p:cNvPr id="4" name="Rectangle 1">
            <a:extLst>
              <a:ext uri="{FF2B5EF4-FFF2-40B4-BE49-F238E27FC236}">
                <a16:creationId xmlns:a16="http://schemas.microsoft.com/office/drawing/2014/main" id="{D9EE3BA0-8454-7EA6-2A8A-282FC0882E48}"/>
              </a:ext>
            </a:extLst>
          </p:cNvPr>
          <p:cNvSpPr>
            <a:spLocks noGrp="1" noChangeArrowheads="1"/>
          </p:cNvSpPr>
          <p:nvPr>
            <p:ph idx="1"/>
          </p:nvPr>
        </p:nvSpPr>
        <p:spPr bwMode="auto">
          <a:xfrm>
            <a:off x="648586" y="1343464"/>
            <a:ext cx="10705214" cy="409548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buNone/>
            </a:pPr>
            <a:endParaRPr lang="en-US" altLang="en-US" dirty="0"/>
          </a:p>
          <a:p>
            <a:pPr lvl="0"/>
            <a:r>
              <a:rPr lang="en-US" altLang="en-US" dirty="0"/>
              <a:t>Primary Key</a:t>
            </a:r>
          </a:p>
          <a:p>
            <a:pPr lvl="1"/>
            <a:r>
              <a:rPr lang="en-US" altLang="en-US" sz="2800" dirty="0"/>
              <a:t>The </a:t>
            </a:r>
            <a:r>
              <a:rPr lang="en-US" altLang="en-US" sz="2800" dirty="0" err="1"/>
              <a:t>countrycode</a:t>
            </a:r>
            <a:r>
              <a:rPr lang="en-US" altLang="en-US" sz="2800" dirty="0"/>
              <a:t> column in the Country table serves as its primary key, uniquely identifying each country.</a:t>
            </a:r>
          </a:p>
          <a:p>
            <a:pPr lvl="0"/>
            <a:r>
              <a:rPr lang="en-US" altLang="en-US" dirty="0"/>
              <a:t>Foreign Key</a:t>
            </a:r>
          </a:p>
          <a:p>
            <a:pPr lvl="1"/>
            <a:r>
              <a:rPr lang="en-US" altLang="en-US" sz="2800" dirty="0"/>
              <a:t>In our database, the </a:t>
            </a:r>
            <a:r>
              <a:rPr lang="en-US" altLang="en-US" sz="2800" dirty="0" err="1"/>
              <a:t>countrycode</a:t>
            </a:r>
            <a:r>
              <a:rPr lang="en-US" altLang="en-US" sz="2800" dirty="0"/>
              <a:t> column in both the City and </a:t>
            </a:r>
            <a:r>
              <a:rPr lang="en-US" altLang="en-US" sz="2800" dirty="0" err="1"/>
              <a:t>CountryLanguage</a:t>
            </a:r>
            <a:r>
              <a:rPr lang="en-US" altLang="en-US" sz="2800" dirty="0"/>
              <a:t> tables is a foreign key, linking each record to the corresponding country in the Country table.</a:t>
            </a:r>
          </a:p>
          <a:p>
            <a:pPr lvl="0"/>
            <a:endParaRPr lang="en-US" altLang="en-US" dirty="0"/>
          </a:p>
        </p:txBody>
      </p:sp>
    </p:spTree>
    <p:extLst>
      <p:ext uri="{BB962C8B-B14F-4D97-AF65-F5344CB8AC3E}">
        <p14:creationId xmlns:p14="http://schemas.microsoft.com/office/powerpoint/2010/main" val="250890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5B28-E103-BF4E-F320-BFEA4AB7EFDC}"/>
              </a:ext>
            </a:extLst>
          </p:cNvPr>
          <p:cNvSpPr>
            <a:spLocks noGrp="1"/>
          </p:cNvSpPr>
          <p:nvPr>
            <p:ph type="title"/>
          </p:nvPr>
        </p:nvSpPr>
        <p:spPr/>
        <p:txBody>
          <a:bodyPr>
            <a:normAutofit/>
          </a:bodyPr>
          <a:lstStyle/>
          <a:p>
            <a:pPr algn="ctr"/>
            <a:r>
              <a:rPr lang="en-US" sz="3200" b="1" dirty="0">
                <a:latin typeface="+mn-lt"/>
              </a:rPr>
              <a:t>ER DIAGRAM</a:t>
            </a:r>
          </a:p>
        </p:txBody>
      </p:sp>
      <p:pic>
        <p:nvPicPr>
          <p:cNvPr id="7" name="Content Placeholder 6">
            <a:extLst>
              <a:ext uri="{FF2B5EF4-FFF2-40B4-BE49-F238E27FC236}">
                <a16:creationId xmlns:a16="http://schemas.microsoft.com/office/drawing/2014/main" id="{0A1181CE-EBD9-D9DC-4420-24F064563B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4214"/>
            <a:ext cx="12192000" cy="5474286"/>
          </a:xfrm>
        </p:spPr>
      </p:pic>
    </p:spTree>
    <p:extLst>
      <p:ext uri="{BB962C8B-B14F-4D97-AF65-F5344CB8AC3E}">
        <p14:creationId xmlns:p14="http://schemas.microsoft.com/office/powerpoint/2010/main" val="513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3EDC7C-5772-670C-1026-35B96266049D}"/>
              </a:ext>
            </a:extLst>
          </p:cNvPr>
          <p:cNvSpPr>
            <a:spLocks noGrp="1"/>
          </p:cNvSpPr>
          <p:nvPr>
            <p:ph type="ctrTitle"/>
          </p:nvPr>
        </p:nvSpPr>
        <p:spPr/>
        <p:txBody>
          <a:bodyPr>
            <a:normAutofit/>
          </a:bodyPr>
          <a:lstStyle/>
          <a:p>
            <a:r>
              <a:rPr lang="en-US" sz="5400" b="1" dirty="0">
                <a:latin typeface="+mn-lt"/>
              </a:rPr>
              <a:t>ANALYSIS ON POPULATION</a:t>
            </a:r>
          </a:p>
        </p:txBody>
      </p:sp>
      <p:sp>
        <p:nvSpPr>
          <p:cNvPr id="6" name="Subtitle 5">
            <a:extLst>
              <a:ext uri="{FF2B5EF4-FFF2-40B4-BE49-F238E27FC236}">
                <a16:creationId xmlns:a16="http://schemas.microsoft.com/office/drawing/2014/main" id="{6C9EA680-CB93-DECD-974E-58E354B7AF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27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A00DCB-EB98-242F-C3CF-337CB5E42A23}"/>
              </a:ext>
            </a:extLst>
          </p:cNvPr>
          <p:cNvSpPr txBox="1"/>
          <p:nvPr/>
        </p:nvSpPr>
        <p:spPr>
          <a:xfrm>
            <a:off x="520700" y="444500"/>
            <a:ext cx="10668000" cy="1877437"/>
          </a:xfrm>
          <a:prstGeom prst="rect">
            <a:avLst/>
          </a:prstGeom>
          <a:noFill/>
        </p:spPr>
        <p:txBody>
          <a:bodyPr wrap="square">
            <a:spAutoFit/>
          </a:bodyPr>
          <a:lstStyle/>
          <a:p>
            <a:endParaRPr lang="en-US" b="1" dirty="0"/>
          </a:p>
          <a:p>
            <a:r>
              <a:rPr lang="en-US" sz="3200" b="1" dirty="0"/>
              <a:t>Countries with the Highest and Lowest Populations</a:t>
            </a:r>
          </a:p>
          <a:p>
            <a:pPr marL="285750" indent="-285750">
              <a:buFont typeface="Arial" panose="020B0604020202020204" pitchFamily="34" charset="0"/>
              <a:buChar char="•"/>
            </a:pPr>
            <a:r>
              <a:rPr lang="en-US" sz="2400" dirty="0"/>
              <a:t>Top populated countries include China, India, and the United States.</a:t>
            </a:r>
          </a:p>
          <a:p>
            <a:pPr marL="285750" indent="-285750">
              <a:buFont typeface="Arial" panose="020B0604020202020204" pitchFamily="34" charset="0"/>
              <a:buChar char="•"/>
            </a:pPr>
            <a:r>
              <a:rPr lang="en-US" sz="2400" dirty="0"/>
              <a:t>Least populated countries include small island nations and territories.</a:t>
            </a:r>
          </a:p>
          <a:p>
            <a:pPr marL="0" indent="0">
              <a:buNone/>
            </a:pPr>
            <a:endParaRPr lang="en-US" dirty="0"/>
          </a:p>
        </p:txBody>
      </p:sp>
      <p:pic>
        <p:nvPicPr>
          <p:cNvPr id="7" name="Picture 6">
            <a:extLst>
              <a:ext uri="{FF2B5EF4-FFF2-40B4-BE49-F238E27FC236}">
                <a16:creationId xmlns:a16="http://schemas.microsoft.com/office/drawing/2014/main" id="{0AE68273-AB5A-4486-475A-4C6E2F8DE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999"/>
            <a:ext cx="12192000" cy="3048001"/>
          </a:xfrm>
          <a:prstGeom prst="rect">
            <a:avLst/>
          </a:prstGeom>
        </p:spPr>
      </p:pic>
    </p:spTree>
    <p:extLst>
      <p:ext uri="{BB962C8B-B14F-4D97-AF65-F5344CB8AC3E}">
        <p14:creationId xmlns:p14="http://schemas.microsoft.com/office/powerpoint/2010/main" val="2274843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5978</TotalTime>
  <Words>861</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zeitung</vt:lpstr>
      <vt:lpstr>Office Theme</vt:lpstr>
      <vt:lpstr>PowerPoint Presentation</vt:lpstr>
      <vt:lpstr>Contents</vt:lpstr>
      <vt:lpstr>Overview Of Database: Brief Description of the Database  </vt:lpstr>
      <vt:lpstr>Goal of the Analysis </vt:lpstr>
      <vt:lpstr>Database Structure</vt:lpstr>
      <vt:lpstr>Database Structure contd. </vt:lpstr>
      <vt:lpstr>ER DIAGRAM</vt:lpstr>
      <vt:lpstr>ANALYSIS ON POPULATION</vt:lpstr>
      <vt:lpstr>PowerPoint Presentation</vt:lpstr>
      <vt:lpstr>PowerPoint Presentation</vt:lpstr>
      <vt:lpstr>PowerPoint Presentation</vt:lpstr>
      <vt:lpstr>PowerPoint Presentation</vt:lpstr>
      <vt:lpstr>ANALYSIS ON LANGUAGE DIVERSITY</vt:lpstr>
      <vt:lpstr>PowerPoint Presentation</vt:lpstr>
      <vt:lpstr>PowerPoint Presentation</vt:lpstr>
      <vt:lpstr>PowerPoint Presentation</vt:lpstr>
      <vt:lpstr>PowerPoint Presentation</vt:lpstr>
      <vt:lpstr>ANALYSIS ON LIFE EXPECTANCY</vt:lpstr>
      <vt:lpstr>PowerPoint Presentation</vt:lpstr>
      <vt:lpstr>PowerPoint Presentation</vt:lpstr>
      <vt:lpstr>OTHER RELEVANT ANALYSIS FROM THE DATABASE</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Ibukun Aransiola</dc:creator>
  <cp:lastModifiedBy>Ibukun Aransiola</cp:lastModifiedBy>
  <cp:revision>7</cp:revision>
  <dcterms:created xsi:type="dcterms:W3CDTF">2024-06-25T10:05:27Z</dcterms:created>
  <dcterms:modified xsi:type="dcterms:W3CDTF">2025-06-12T15:31:27Z</dcterms:modified>
</cp:coreProperties>
</file>